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4"/>
  </p:notesMasterIdLst>
  <p:handoutMasterIdLst>
    <p:handoutMasterId r:id="rId25"/>
  </p:handoutMasterIdLst>
  <p:sldIdLst>
    <p:sldId id="1144" r:id="rId2"/>
    <p:sldId id="6483" r:id="rId3"/>
    <p:sldId id="2571" r:id="rId4"/>
    <p:sldId id="6489" r:id="rId5"/>
    <p:sldId id="6497" r:id="rId6"/>
    <p:sldId id="1593" r:id="rId7"/>
    <p:sldId id="1617" r:id="rId8"/>
    <p:sldId id="6490" r:id="rId9"/>
    <p:sldId id="1618" r:id="rId10"/>
    <p:sldId id="1619" r:id="rId11"/>
    <p:sldId id="6491" r:id="rId12"/>
    <p:sldId id="6492" r:id="rId13"/>
    <p:sldId id="6494" r:id="rId14"/>
    <p:sldId id="6495" r:id="rId15"/>
    <p:sldId id="6496" r:id="rId16"/>
    <p:sldId id="6498" r:id="rId17"/>
    <p:sldId id="6499" r:id="rId18"/>
    <p:sldId id="6484" r:id="rId19"/>
    <p:sldId id="6485" r:id="rId20"/>
    <p:sldId id="1600" r:id="rId21"/>
    <p:sldId id="6500" r:id="rId22"/>
    <p:sldId id="2606" r:id="rId23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CC00CC"/>
    <a:srgbClr val="0000FF"/>
    <a:srgbClr val="006600"/>
    <a:srgbClr val="FF00FF"/>
    <a:srgbClr val="FF0066"/>
    <a:srgbClr val="FD358B"/>
    <a:srgbClr val="31AA06"/>
    <a:srgbClr val="996633"/>
    <a:srgbClr val="FF6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821" autoAdjust="0"/>
  </p:normalViewPr>
  <p:slideViewPr>
    <p:cSldViewPr>
      <p:cViewPr varScale="1">
        <p:scale>
          <a:sx n="70" d="100"/>
          <a:sy n="70" d="100"/>
        </p:scale>
        <p:origin x="4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3365" y="53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D3BBC94-CC5C-9A7C-CD75-893E1DB7B1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08806" y="9125863"/>
            <a:ext cx="3155244" cy="67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015" tIns="60508" rIns="121015" bIns="60508" numCol="1" anchor="b" anchorCtr="0" compatLnSpc="1">
            <a:prstTxWarp prst="textNoShape">
              <a:avLst/>
            </a:prstTxWarp>
          </a:bodyPr>
          <a:lstStyle>
            <a:lvl1pPr algn="l" defTabSz="1210296" eaLnBrk="1" hangingPunct="1">
              <a:defRPr kumimoji="1"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zh-TW" altLang="en-US" b="0" dirty="0">
                <a:solidFill>
                  <a:schemeClr val="tx1"/>
                </a:solidFill>
              </a:rPr>
              <a:t>葉錦熙   </a:t>
            </a:r>
            <a:r>
              <a:rPr lang="en-US" altLang="zh-TW" b="0" dirty="0">
                <a:solidFill>
                  <a:schemeClr val="tx1"/>
                </a:solidFill>
              </a:rPr>
              <a:t>                        </a:t>
            </a:r>
            <a:r>
              <a:rPr lang="en-US" altLang="zh-TW" b="0" u="sng" dirty="0">
                <a:solidFill>
                  <a:srgbClr val="0000FF"/>
                </a:solidFill>
              </a:rPr>
              <a:t>www.yipsir.com.hk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3775A99-048A-89DF-535C-38627C4360E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653986" y="9125863"/>
            <a:ext cx="1176831" cy="67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015" tIns="60508" rIns="121015" bIns="60508" numCol="1" anchor="b" anchorCtr="0" compatLnSpc="1">
            <a:prstTxWarp prst="textNoShape">
              <a:avLst/>
            </a:prstTxWarp>
          </a:bodyPr>
          <a:lstStyle>
            <a:lvl1pPr algn="r" defTabSz="1210296" eaLnBrk="1" hangingPunct="1">
              <a:defRPr kumimoji="1" sz="16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fld id="{57948E4A-2964-4CD2-98E0-DF7E7C6F2047}" type="slidenum">
              <a:rPr lang="en-US" altLang="zh-TW" b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altLang="zh-TW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27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35215579-DA0C-4E30-9943-3C40A1942A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0340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>
            <a:extLst>
              <a:ext uri="{FF2B5EF4-FFF2-40B4-BE49-F238E27FC236}">
                <a16:creationId xmlns:a16="http://schemas.microsoft.com/office/drawing/2014/main" id="{F7883A0E-19F4-53FC-7DF1-F7D4DFD00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7" name="備忘稿版面配置區 2">
            <a:extLst>
              <a:ext uri="{FF2B5EF4-FFF2-40B4-BE49-F238E27FC236}">
                <a16:creationId xmlns:a16="http://schemas.microsoft.com/office/drawing/2014/main" id="{F8561356-0453-FEDE-F9BB-C71CD893C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  <p:sp>
        <p:nvSpPr>
          <p:cNvPr id="36868" name="投影片編號版面配置區 3">
            <a:extLst>
              <a:ext uri="{FF2B5EF4-FFF2-40B4-BE49-F238E27FC236}">
                <a16:creationId xmlns:a16="http://schemas.microsoft.com/office/drawing/2014/main" id="{3F658366-6782-FACD-4ADF-15EB00ED9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43FD5B6-7D6A-4042-8E7E-4933FA2FA660}" type="slidenum">
              <a:rPr lang="en-US" altLang="zh-TW">
                <a:latin typeface="Times New Roman" panose="02020603050405020304" pitchFamily="18" charset="0"/>
              </a:rPr>
              <a:pPr/>
              <a:t>6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50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6CFBE-C214-4B4B-88CF-95F7085DE2E7}" type="slidenum">
              <a:rPr lang="en-US" altLang="zh-TW"/>
              <a:pPr/>
              <a:t>22</a:t>
            </a:fld>
            <a:endParaRPr lang="en-US" altLang="zh-TW" dirty="0"/>
          </a:p>
        </p:txBody>
      </p:sp>
      <p:sp>
        <p:nvSpPr>
          <p:cNvPr id="310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>
            <a:extLst>
              <a:ext uri="{FF2B5EF4-FFF2-40B4-BE49-F238E27FC236}">
                <a16:creationId xmlns:a16="http://schemas.microsoft.com/office/drawing/2014/main" id="{66511E67-8101-021C-59A8-4E4F2A9B59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備忘稿版面配置區 2">
            <a:extLst>
              <a:ext uri="{FF2B5EF4-FFF2-40B4-BE49-F238E27FC236}">
                <a16:creationId xmlns:a16="http://schemas.microsoft.com/office/drawing/2014/main" id="{E306D3D9-352E-C341-F68C-5596CA1E6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  <p:sp>
        <p:nvSpPr>
          <p:cNvPr id="37892" name="投影片編號版面配置區 3">
            <a:extLst>
              <a:ext uri="{FF2B5EF4-FFF2-40B4-BE49-F238E27FC236}">
                <a16:creationId xmlns:a16="http://schemas.microsoft.com/office/drawing/2014/main" id="{C4E1C54E-159F-BB6D-145F-E5DA29404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F8D40FA-D43E-40C1-ADD6-B77207EB59E2}" type="slidenum">
              <a:rPr lang="en-US" altLang="zh-TW">
                <a:latin typeface="Times New Roman" panose="02020603050405020304" pitchFamily="18" charset="0"/>
              </a:rPr>
              <a:pPr/>
              <a:t>7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5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>
            <a:extLst>
              <a:ext uri="{FF2B5EF4-FFF2-40B4-BE49-F238E27FC236}">
                <a16:creationId xmlns:a16="http://schemas.microsoft.com/office/drawing/2014/main" id="{66511E67-8101-021C-59A8-4E4F2A9B59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備忘稿版面配置區 2">
            <a:extLst>
              <a:ext uri="{FF2B5EF4-FFF2-40B4-BE49-F238E27FC236}">
                <a16:creationId xmlns:a16="http://schemas.microsoft.com/office/drawing/2014/main" id="{E306D3D9-352E-C341-F68C-5596CA1E6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  <p:sp>
        <p:nvSpPr>
          <p:cNvPr id="37892" name="投影片編號版面配置區 3">
            <a:extLst>
              <a:ext uri="{FF2B5EF4-FFF2-40B4-BE49-F238E27FC236}">
                <a16:creationId xmlns:a16="http://schemas.microsoft.com/office/drawing/2014/main" id="{C4E1C54E-159F-BB6D-145F-E5DA29404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F8D40FA-D43E-40C1-ADD6-B77207EB59E2}" type="slidenum">
              <a:rPr lang="en-US" altLang="zh-TW">
                <a:latin typeface="Times New Roman" panose="02020603050405020304" pitchFamily="18" charset="0"/>
              </a:rPr>
              <a:pPr/>
              <a:t>8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13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>
            <a:extLst>
              <a:ext uri="{FF2B5EF4-FFF2-40B4-BE49-F238E27FC236}">
                <a16:creationId xmlns:a16="http://schemas.microsoft.com/office/drawing/2014/main" id="{50427387-1BF0-918F-F728-C4311D2036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5" name="備忘稿版面配置區 2">
            <a:extLst>
              <a:ext uri="{FF2B5EF4-FFF2-40B4-BE49-F238E27FC236}">
                <a16:creationId xmlns:a16="http://schemas.microsoft.com/office/drawing/2014/main" id="{164A19EA-E823-F63B-D365-5A7266117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  <p:sp>
        <p:nvSpPr>
          <p:cNvPr id="38916" name="投影片編號版面配置區 3">
            <a:extLst>
              <a:ext uri="{FF2B5EF4-FFF2-40B4-BE49-F238E27FC236}">
                <a16:creationId xmlns:a16="http://schemas.microsoft.com/office/drawing/2014/main" id="{2932FB72-D5C7-2D73-BB5A-45A7D512A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7CE4EF4-2F18-4BE5-A65C-D42717EA1AB6}" type="slidenum">
              <a:rPr lang="en-US" altLang="zh-TW">
                <a:latin typeface="Times New Roman" panose="02020603050405020304" pitchFamily="18" charset="0"/>
              </a:rPr>
              <a:pPr/>
              <a:t>9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7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>
            <a:extLst>
              <a:ext uri="{FF2B5EF4-FFF2-40B4-BE49-F238E27FC236}">
                <a16:creationId xmlns:a16="http://schemas.microsoft.com/office/drawing/2014/main" id="{E0073FFF-A747-E0CA-A371-B01E8ACD89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39" name="備忘稿版面配置區 2">
            <a:extLst>
              <a:ext uri="{FF2B5EF4-FFF2-40B4-BE49-F238E27FC236}">
                <a16:creationId xmlns:a16="http://schemas.microsoft.com/office/drawing/2014/main" id="{BABEE4A5-9D38-8832-22A9-19F9EC2D0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  <p:sp>
        <p:nvSpPr>
          <p:cNvPr id="39940" name="投影片編號版面配置區 3">
            <a:extLst>
              <a:ext uri="{FF2B5EF4-FFF2-40B4-BE49-F238E27FC236}">
                <a16:creationId xmlns:a16="http://schemas.microsoft.com/office/drawing/2014/main" id="{E7FC07BB-6899-5601-8953-C86AF49B0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C3DEDAC-5DBA-46AD-A8F4-4A745DF503C0}" type="slidenum">
              <a:rPr lang="en-US" altLang="zh-TW">
                <a:latin typeface="Times New Roman" panose="02020603050405020304" pitchFamily="18" charset="0"/>
              </a:rPr>
              <a:pPr/>
              <a:t>10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3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>
            <a:extLst>
              <a:ext uri="{FF2B5EF4-FFF2-40B4-BE49-F238E27FC236}">
                <a16:creationId xmlns:a16="http://schemas.microsoft.com/office/drawing/2014/main" id="{F7883A0E-19F4-53FC-7DF1-F7D4DFD00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7" name="備忘稿版面配置區 2">
            <a:extLst>
              <a:ext uri="{FF2B5EF4-FFF2-40B4-BE49-F238E27FC236}">
                <a16:creationId xmlns:a16="http://schemas.microsoft.com/office/drawing/2014/main" id="{F8561356-0453-FEDE-F9BB-C71CD893C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  <p:sp>
        <p:nvSpPr>
          <p:cNvPr id="36868" name="投影片編號版面配置區 3">
            <a:extLst>
              <a:ext uri="{FF2B5EF4-FFF2-40B4-BE49-F238E27FC236}">
                <a16:creationId xmlns:a16="http://schemas.microsoft.com/office/drawing/2014/main" id="{3F658366-6782-FACD-4ADF-15EB00ED9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43FD5B6-7D6A-4042-8E7E-4933FA2FA660}" type="slidenum">
              <a:rPr lang="en-US" altLang="zh-TW">
                <a:latin typeface="Times New Roman" panose="02020603050405020304" pitchFamily="18" charset="0"/>
              </a:rPr>
              <a:pPr/>
              <a:t>13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1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>
            <a:extLst>
              <a:ext uri="{FF2B5EF4-FFF2-40B4-BE49-F238E27FC236}">
                <a16:creationId xmlns:a16="http://schemas.microsoft.com/office/drawing/2014/main" id="{66511E67-8101-021C-59A8-4E4F2A9B59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備忘稿版面配置區 2">
            <a:extLst>
              <a:ext uri="{FF2B5EF4-FFF2-40B4-BE49-F238E27FC236}">
                <a16:creationId xmlns:a16="http://schemas.microsoft.com/office/drawing/2014/main" id="{E306D3D9-352E-C341-F68C-5596CA1E6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  <p:sp>
        <p:nvSpPr>
          <p:cNvPr id="37892" name="投影片編號版面配置區 3">
            <a:extLst>
              <a:ext uri="{FF2B5EF4-FFF2-40B4-BE49-F238E27FC236}">
                <a16:creationId xmlns:a16="http://schemas.microsoft.com/office/drawing/2014/main" id="{C4E1C54E-159F-BB6D-145F-E5DA29404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F8D40FA-D43E-40C1-ADD6-B77207EB59E2}" type="slidenum">
              <a:rPr lang="en-US" altLang="zh-TW">
                <a:latin typeface="Times New Roman" panose="02020603050405020304" pitchFamily="18" charset="0"/>
              </a:rPr>
              <a:pPr/>
              <a:t>14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02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>
            <a:extLst>
              <a:ext uri="{FF2B5EF4-FFF2-40B4-BE49-F238E27FC236}">
                <a16:creationId xmlns:a16="http://schemas.microsoft.com/office/drawing/2014/main" id="{66511E67-8101-021C-59A8-4E4F2A9B59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備忘稿版面配置區 2">
            <a:extLst>
              <a:ext uri="{FF2B5EF4-FFF2-40B4-BE49-F238E27FC236}">
                <a16:creationId xmlns:a16="http://schemas.microsoft.com/office/drawing/2014/main" id="{E306D3D9-352E-C341-F68C-5596CA1E6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  <p:sp>
        <p:nvSpPr>
          <p:cNvPr id="37892" name="投影片編號版面配置區 3">
            <a:extLst>
              <a:ext uri="{FF2B5EF4-FFF2-40B4-BE49-F238E27FC236}">
                <a16:creationId xmlns:a16="http://schemas.microsoft.com/office/drawing/2014/main" id="{C4E1C54E-159F-BB6D-145F-E5DA29404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F8D40FA-D43E-40C1-ADD6-B77207EB59E2}" type="slidenum">
              <a:rPr lang="en-US" altLang="zh-TW">
                <a:latin typeface="Times New Roman" panose="02020603050405020304" pitchFamily="18" charset="0"/>
              </a:rPr>
              <a:pPr/>
              <a:t>15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05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>
            <a:extLst>
              <a:ext uri="{FF2B5EF4-FFF2-40B4-BE49-F238E27FC236}">
                <a16:creationId xmlns:a16="http://schemas.microsoft.com/office/drawing/2014/main" id="{7B3151A9-3055-61B0-55D5-CEA9A7C03C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備忘稿版面配置區 2">
            <a:extLst>
              <a:ext uri="{FF2B5EF4-FFF2-40B4-BE49-F238E27FC236}">
                <a16:creationId xmlns:a16="http://schemas.microsoft.com/office/drawing/2014/main" id="{509019AE-AC2C-811E-3C92-EB892151F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  <p:sp>
        <p:nvSpPr>
          <p:cNvPr id="48132" name="投影片編號版面配置區 3">
            <a:extLst>
              <a:ext uri="{FF2B5EF4-FFF2-40B4-BE49-F238E27FC236}">
                <a16:creationId xmlns:a16="http://schemas.microsoft.com/office/drawing/2014/main" id="{D7EE064C-1094-68AE-05AF-D6EEA8977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5F93F47-569C-4918-8884-EFC2A4262D83}" type="slidenum">
              <a:rPr lang="en-US" altLang="zh-TW">
                <a:latin typeface="Times New Roman" panose="02020603050405020304" pitchFamily="18" charset="0"/>
              </a:rPr>
              <a:pPr/>
              <a:t>20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0" y="1814830"/>
            <a:ext cx="9144000" cy="990600"/>
          </a:xfrm>
        </p:spPr>
        <p:txBody>
          <a:bodyPr anchor="ctr"/>
          <a:lstStyle>
            <a:lvl1pPr algn="ctr">
              <a:defRPr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5400" y="3558541"/>
            <a:ext cx="9118600" cy="70866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2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7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9067800" cy="5867400"/>
          </a:xfrm>
        </p:spPr>
        <p:txBody>
          <a:bodyPr/>
          <a:lstStyle>
            <a:lvl1pPr marL="446088" indent="-446088">
              <a:buClr>
                <a:srgbClr val="0000FF"/>
              </a:buClr>
              <a:buSzPct val="80000"/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0725" indent="-276225">
              <a:buClr>
                <a:srgbClr val="006600"/>
              </a:buClr>
              <a:buSzPct val="80000"/>
              <a:buFont typeface="Arial" panose="020B0604020202020204" pitchFamily="34" charset="0"/>
              <a:buChar char="–"/>
              <a:defRPr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  <a:endParaRPr lang="en-US" altLang="zh-TW" dirty="0"/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8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0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5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4EE23BB-8806-66F7-C013-1F720231EDD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01625" y="609600"/>
            <a:ext cx="8540750" cy="5489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A8548A6-4D27-27E1-27EE-D9E0B473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018B789-6863-E5F3-E1FD-041125F26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C97CC0-4B4C-DD7F-828C-DAA3F9FC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657ECB03-BF4D-46FB-BA9C-F65C23638E2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9478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HK" dirty="0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0" y="9906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altLang="zh-H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2" r:id="rId2"/>
    <p:sldLayoutId id="2147484204" r:id="rId3"/>
    <p:sldLayoutId id="2147484209" r:id="rId4"/>
    <p:sldLayoutId id="2147484210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9pPr>
    </p:titleStyle>
    <p:bodyStyle>
      <a:lvl1pPr marL="355600" indent="-355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+mj-lt"/>
        <a:buAutoNum type="arabicPeriod"/>
        <a:defRPr sz="3200" kern="1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Arial" panose="020B0604020202020204" pitchFamily="34" charset="0"/>
        </a:defRPr>
      </a:lvl1pPr>
      <a:lvl2pPr marL="63023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8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Text Box 3"/>
          <p:cNvSpPr txBox="1">
            <a:spLocks noChangeArrowheads="1"/>
          </p:cNvSpPr>
          <p:nvPr/>
        </p:nvSpPr>
        <p:spPr bwMode="auto">
          <a:xfrm>
            <a:off x="2743200" y="6016317"/>
            <a:ext cx="3657600" cy="40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kumimoji="0" lang="en-US" altLang="zh-TW" sz="3200" u="sng" dirty="0">
                <a:solidFill>
                  <a:srgbClr val="0000CC"/>
                </a:solidFill>
                <a:ea typeface="文鼎粗隸" pitchFamily="49" charset="-120"/>
              </a:rPr>
              <a:t>www.yipsir.com.hk</a:t>
            </a:r>
            <a:endParaRPr kumimoji="0" lang="en-US" altLang="zh-TW" sz="3200" dirty="0">
              <a:solidFill>
                <a:srgbClr val="0000CC"/>
              </a:solidFill>
              <a:ea typeface="文鼎粗隸" pitchFamily="49" charset="-120"/>
            </a:endParaRPr>
          </a:p>
        </p:txBody>
      </p:sp>
      <p:sp>
        <p:nvSpPr>
          <p:cNvPr id="1142791" name="Rectangle 2"/>
          <p:cNvSpPr>
            <a:spLocks noChangeArrowheads="1"/>
          </p:cNvSpPr>
          <p:nvPr/>
        </p:nvSpPr>
        <p:spPr bwMode="auto">
          <a:xfrm>
            <a:off x="342106" y="28336"/>
            <a:ext cx="84597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1pPr>
            <a:lvl2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2pPr>
            <a:lvl3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3pPr>
            <a:lvl4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4pPr>
            <a:lvl5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sz="5000" dirty="0"/>
              <a:t>人際傳意技巧</a:t>
            </a:r>
            <a:endParaRPr lang="zh-TW" altLang="en-US" sz="5000" b="1" dirty="0">
              <a:solidFill>
                <a:srgbClr val="660066"/>
              </a:solidFill>
            </a:endParaRPr>
          </a:p>
        </p:txBody>
      </p:sp>
      <p:pic>
        <p:nvPicPr>
          <p:cNvPr id="3" name="Picture 8" descr="YiJing">
            <a:extLst>
              <a:ext uri="{FF2B5EF4-FFF2-40B4-BE49-F238E27FC236}">
                <a16:creationId xmlns:a16="http://schemas.microsoft.com/office/drawing/2014/main" id="{3885F9A7-9EC9-1E0E-FE01-9F658EE6E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6"/>
          <a:stretch/>
        </p:blipFill>
        <p:spPr bwMode="auto">
          <a:xfrm>
            <a:off x="7827962" y="90368"/>
            <a:ext cx="1316038" cy="112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0243166-431E-9EFF-C261-7D2E4419A23B}"/>
              </a:ext>
            </a:extLst>
          </p:cNvPr>
          <p:cNvSpPr/>
          <p:nvPr/>
        </p:nvSpPr>
        <p:spPr>
          <a:xfrm>
            <a:off x="-38100" y="841683"/>
            <a:ext cx="92202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單元二</a:t>
            </a:r>
            <a:r>
              <a:rPr lang="en-GB" altLang="zh-TW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r>
              <a:rPr lang="zh-TW" altLang="en-US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第七節 </a:t>
            </a:r>
            <a:r>
              <a:rPr lang="en-US" altLang="zh-TW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p.32</a:t>
            </a:r>
          </a:p>
          <a:p>
            <a:pPr algn="ctr"/>
            <a:r>
              <a:rPr lang="zh-TW" altLang="en-US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價值觀</a:t>
            </a:r>
            <a:r>
              <a:rPr lang="zh-TW" altLang="en-US" sz="40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的形成</a:t>
            </a:r>
            <a:endParaRPr lang="zh-TW" altLang="en-US" sz="4000" kern="10" dirty="0">
              <a:ln w="9525">
                <a:solidFill>
                  <a:srgbClr val="003366"/>
                </a:solidFill>
                <a:round/>
                <a:headEnd/>
                <a:tailEnd/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F1F9A4FB-0FCB-1954-DE80-2DF05644E3E0}"/>
              </a:ext>
            </a:extLst>
          </p:cNvPr>
          <p:cNvGrpSpPr/>
          <p:nvPr/>
        </p:nvGrpSpPr>
        <p:grpSpPr>
          <a:xfrm>
            <a:off x="16895" y="2389909"/>
            <a:ext cx="9127106" cy="3096491"/>
            <a:chOff x="16895" y="2389909"/>
            <a:chExt cx="9127106" cy="3096491"/>
          </a:xfrm>
        </p:grpSpPr>
        <p:pic>
          <p:nvPicPr>
            <p:cNvPr id="1026" name="Picture 2" descr="你的人生在追求甚麼？ | 看雜誌">
              <a:extLst>
                <a:ext uri="{FF2B5EF4-FFF2-40B4-BE49-F238E27FC236}">
                  <a16:creationId xmlns:a16="http://schemas.microsoft.com/office/drawing/2014/main" id="{16C34FE4-61F9-7832-575B-0FC3E19566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7" t="55556" r="8039" b="3206"/>
            <a:stretch/>
          </p:blipFill>
          <p:spPr bwMode="auto">
            <a:xfrm>
              <a:off x="16895" y="2405989"/>
              <a:ext cx="4478905" cy="2978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你的人生在追求甚麼？ | 看雜誌">
              <a:extLst>
                <a:ext uri="{FF2B5EF4-FFF2-40B4-BE49-F238E27FC236}">
                  <a16:creationId xmlns:a16="http://schemas.microsoft.com/office/drawing/2014/main" id="{00D72E18-CD1C-05D4-EF60-FFDD2A8F9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6" t="12263" r="7081" b="45447"/>
            <a:stretch/>
          </p:blipFill>
          <p:spPr bwMode="auto">
            <a:xfrm>
              <a:off x="4505069" y="2389909"/>
              <a:ext cx="4638932" cy="3096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25ABD9-D283-6499-ED47-7EB42875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</a:rPr>
              <a:t>價值觀的形成 </a:t>
            </a:r>
            <a:r>
              <a:rPr lang="en-US" altLang="zh-TW" dirty="0">
                <a:solidFill>
                  <a:srgbClr val="002060"/>
                </a:solidFill>
              </a:rPr>
              <a:t>-- </a:t>
            </a:r>
            <a:r>
              <a:rPr lang="zh-TW" altLang="en-US" dirty="0"/>
              <a:t>中間系統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p.33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DFDC0D-7E9A-D615-A41E-9010718D9F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zh-TW" altLang="en-US" dirty="0"/>
              <a:t>與個體所</a:t>
            </a:r>
            <a:r>
              <a:rPr lang="zh-TW" altLang="en-US" dirty="0">
                <a:solidFill>
                  <a:srgbClr val="CC00CC"/>
                </a:solidFill>
              </a:rPr>
              <a:t>直接參與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CC00CC"/>
                </a:solidFill>
              </a:rPr>
              <a:t>兩個或兩個以上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CC00CC"/>
                </a:solidFill>
              </a:rPr>
              <a:t>小系統</a:t>
            </a:r>
            <a:endParaRPr lang="en-US" altLang="zh-TW" dirty="0">
              <a:solidFill>
                <a:srgbClr val="CC00CC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zh-TW" altLang="en-US" dirty="0"/>
              <a:t>在孩子尚</a:t>
            </a:r>
            <a:r>
              <a:rPr lang="zh-TW" altLang="en-US" dirty="0">
                <a:solidFill>
                  <a:srgbClr val="CC00CC"/>
                </a:solidFill>
              </a:rPr>
              <a:t>未</a:t>
            </a:r>
            <a:r>
              <a:rPr lang="zh-TW" altLang="en-US" dirty="0"/>
              <a:t>達到</a:t>
            </a:r>
            <a:r>
              <a:rPr lang="zh-TW" altLang="en-US" dirty="0">
                <a:solidFill>
                  <a:srgbClr val="CC00CC"/>
                </a:solidFill>
              </a:rPr>
              <a:t>就學</a:t>
            </a:r>
            <a:r>
              <a:rPr lang="zh-TW" altLang="en-US" dirty="0"/>
              <a:t>年齡前，這位小朋友所接觸到的環境和人只有母親和醫院的醫護人員</a:t>
            </a:r>
            <a:r>
              <a:rPr lang="en-US" altLang="zh-TW" dirty="0"/>
              <a:t>, </a:t>
            </a:r>
            <a:r>
              <a:rPr lang="zh-TW" altLang="en-US" dirty="0"/>
              <a:t>因為媽媽經常帶她到醫院覆診。</a:t>
            </a:r>
            <a:endParaRPr lang="en-US" altLang="zh-TW" dirty="0"/>
          </a:p>
          <a:p>
            <a:pPr algn="just">
              <a:spcAft>
                <a:spcPts val="600"/>
              </a:spcAft>
            </a:pPr>
            <a:r>
              <a:rPr lang="zh-TW" altLang="en-US" dirty="0">
                <a:solidFill>
                  <a:srgbClr val="CC00CC"/>
                </a:solidFill>
              </a:rPr>
              <a:t>醫護人員</a:t>
            </a:r>
            <a:r>
              <a:rPr lang="zh-TW" altLang="en-US" dirty="0"/>
              <a:t>給予孩子及母親的醫療</a:t>
            </a:r>
            <a:r>
              <a:rPr lang="zh-TW" altLang="en-US" dirty="0">
                <a:solidFill>
                  <a:srgbClr val="CC00CC"/>
                </a:solidFill>
              </a:rPr>
              <a:t>訊息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CC00CC"/>
                </a:solidFill>
              </a:rPr>
              <a:t>支持與鼓勵</a:t>
            </a:r>
            <a:r>
              <a:rPr lang="en-US" altLang="zh-TW" dirty="0"/>
              <a:t>, </a:t>
            </a:r>
            <a:r>
              <a:rPr lang="zh-TW" altLang="en-US" dirty="0"/>
              <a:t>大大</a:t>
            </a:r>
            <a:r>
              <a:rPr lang="zh-TW" altLang="en-US" dirty="0">
                <a:solidFill>
                  <a:srgbClr val="CC00CC"/>
                </a:solidFill>
              </a:rPr>
              <a:t>影響</a:t>
            </a:r>
            <a:r>
              <a:rPr lang="zh-TW" altLang="en-US" dirty="0"/>
              <a:t>着母親的</a:t>
            </a:r>
            <a:r>
              <a:rPr lang="zh-TW" altLang="en-US" dirty="0">
                <a:solidFill>
                  <a:srgbClr val="CC00CC"/>
                </a:solidFill>
              </a:rPr>
              <a:t>情緒、看法和自我價值</a:t>
            </a:r>
            <a:r>
              <a:rPr lang="zh-TW" altLang="en-US" dirty="0"/>
              <a:t> </a:t>
            </a:r>
          </a:p>
          <a:p>
            <a:pPr>
              <a:spcAft>
                <a:spcPts val="600"/>
              </a:spcAft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DD8F59B-7335-0DB8-E682-91AD98BFC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419600"/>
            <a:ext cx="424961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9A40BF-ACE6-7038-FF1D-6595E2CD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</a:rPr>
              <a:t>價值觀的形成 </a:t>
            </a:r>
            <a:r>
              <a:rPr lang="en-US" altLang="zh-TW" dirty="0">
                <a:solidFill>
                  <a:srgbClr val="002060"/>
                </a:solidFill>
              </a:rPr>
              <a:t>– </a:t>
            </a:r>
            <a:r>
              <a:rPr lang="zh-TW" altLang="en-US" dirty="0"/>
              <a:t>外系統 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p.33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D03564-D083-9503-6267-EC30D607992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zh-TW" altLang="en-US" dirty="0"/>
              <a:t>會影響小系統內的個體，但個體未直接參與的系統。</a:t>
            </a:r>
            <a:r>
              <a:rPr lang="zh-TW" altLang="en-US" sz="3200" dirty="0"/>
              <a:t>例如</a:t>
            </a:r>
            <a:r>
              <a:rPr lang="en-US" altLang="zh-TW" sz="3200" dirty="0"/>
              <a:t>, </a:t>
            </a:r>
            <a:r>
              <a:rPr lang="zh-TW" altLang="en-US" sz="3200" dirty="0"/>
              <a:t>家中有位智障的小孩，別人可能會</a:t>
            </a:r>
            <a:r>
              <a:rPr lang="zh-TW" altLang="en-US" sz="3200" dirty="0">
                <a:solidFill>
                  <a:srgbClr val="CC00CC"/>
                </a:solidFill>
              </a:rPr>
              <a:t>投以異樣的眼光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r>
              <a:rPr lang="zh-TW" altLang="en-US" sz="3200" dirty="0"/>
              <a:t>街頭巷尾</a:t>
            </a:r>
            <a:r>
              <a:rPr lang="zh-TW" altLang="en-US" dirty="0">
                <a:solidFill>
                  <a:srgbClr val="CC00CC"/>
                </a:solidFill>
              </a:rPr>
              <a:t>指指點點 </a:t>
            </a:r>
            <a:r>
              <a:rPr lang="en-US" altLang="zh-TW" sz="3200" dirty="0"/>
              <a:t>&gt; </a:t>
            </a:r>
            <a:r>
              <a:rPr lang="zh-TW" altLang="en-US" sz="3200" dirty="0"/>
              <a:t>輪迴報應</a:t>
            </a:r>
            <a:r>
              <a:rPr lang="zh-TW" altLang="en-US" dirty="0"/>
              <a:t>、前世冤</a:t>
            </a:r>
            <a:r>
              <a:rPr lang="zh-TW" altLang="en-US" sz="3200" dirty="0"/>
              <a:t>業。</a:t>
            </a:r>
            <a:endParaRPr lang="en-US" altLang="zh-TW" sz="3200" dirty="0"/>
          </a:p>
          <a:p>
            <a:r>
              <a:rPr lang="zh-TW" altLang="en-US" sz="3200" dirty="0"/>
              <a:t>一位互助小組的過來人向她說：「你是老天爺派下來的</a:t>
            </a:r>
            <a:r>
              <a:rPr lang="zh-TW" altLang="en-US" sz="3200" dirty="0">
                <a:solidFill>
                  <a:srgbClr val="CC00CC"/>
                </a:solidFill>
              </a:rPr>
              <a:t>菩薩</a:t>
            </a:r>
            <a:r>
              <a:rPr lang="zh-TW" altLang="en-US" sz="3200" dirty="0"/>
              <a:t>。老天爺知道你</a:t>
            </a:r>
            <a:r>
              <a:rPr lang="zh-TW" altLang="en-US" dirty="0">
                <a:solidFill>
                  <a:srgbClr val="CC00CC"/>
                </a:solidFill>
              </a:rPr>
              <a:t>充滿了愛</a:t>
            </a:r>
            <a:r>
              <a:rPr lang="zh-TW" altLang="en-US" sz="3200" dirty="0"/>
              <a:t>，所以把這一位折翼的天使交託給妳照顧。」</a:t>
            </a:r>
            <a:r>
              <a:rPr lang="en-US" altLang="zh-TW" sz="3200" dirty="0"/>
              <a:t>&gt; </a:t>
            </a:r>
            <a:r>
              <a:rPr lang="zh-TW" altLang="en-US" sz="3200" dirty="0"/>
              <a:t>母親</a:t>
            </a:r>
            <a:r>
              <a:rPr lang="zh-TW" altLang="en-US" dirty="0">
                <a:solidFill>
                  <a:srgbClr val="CC00CC"/>
                </a:solidFill>
              </a:rPr>
              <a:t>得到力量</a:t>
            </a:r>
            <a:r>
              <a:rPr lang="en-US" altLang="zh-TW" sz="3200" dirty="0"/>
              <a:t>, </a:t>
            </a:r>
            <a:r>
              <a:rPr lang="zh-TW" altLang="en-US" sz="3200" dirty="0"/>
              <a:t>更有</a:t>
            </a:r>
            <a:r>
              <a:rPr lang="zh-TW" altLang="en-US" sz="3200" dirty="0">
                <a:solidFill>
                  <a:srgbClr val="CC00CC"/>
                </a:solidFill>
              </a:rPr>
              <a:t>自信</a:t>
            </a:r>
            <a:r>
              <a:rPr lang="zh-TW" altLang="en-US" sz="3200" dirty="0"/>
              <a:t>和</a:t>
            </a:r>
            <a:r>
              <a:rPr lang="zh-TW" altLang="en-US" dirty="0">
                <a:solidFill>
                  <a:srgbClr val="CC00CC"/>
                </a:solidFill>
              </a:rPr>
              <a:t>勇氣</a:t>
            </a:r>
            <a:r>
              <a:rPr lang="zh-TW" altLang="en-US" sz="3200" dirty="0"/>
              <a:t>地態撫養小孩。</a:t>
            </a:r>
            <a:endParaRPr lang="en-US" altLang="zh-TW" sz="3200" dirty="0"/>
          </a:p>
          <a:p>
            <a:r>
              <a:rPr lang="zh-TW" altLang="en-US" dirty="0"/>
              <a:t>「外系統」會影響到父母</a:t>
            </a:r>
            <a:r>
              <a:rPr lang="en-US" altLang="zh-TW" dirty="0"/>
              <a:t>, </a:t>
            </a:r>
            <a:br>
              <a:rPr lang="en-US" altLang="zh-TW" dirty="0"/>
            </a:br>
            <a:r>
              <a:rPr lang="zh-TW" altLang="en-US" dirty="0">
                <a:solidFill>
                  <a:srgbClr val="CC00CC"/>
                </a:solidFill>
              </a:rPr>
              <a:t>間接也影響到孩子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pic>
        <p:nvPicPr>
          <p:cNvPr id="3074" name="Picture 2" descr="病人及家屬服務">
            <a:extLst>
              <a:ext uri="{FF2B5EF4-FFF2-40B4-BE49-F238E27FC236}">
                <a16:creationId xmlns:a16="http://schemas.microsoft.com/office/drawing/2014/main" id="{D885617C-FDE8-5CC7-495B-C5F20994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91991"/>
            <a:ext cx="2493818" cy="166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1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7BB39D-4120-7490-8FC4-5620E231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</a:rPr>
              <a:t>價值觀的形成 </a:t>
            </a:r>
            <a:r>
              <a:rPr lang="en-US" altLang="zh-TW" dirty="0">
                <a:solidFill>
                  <a:srgbClr val="002060"/>
                </a:solidFill>
              </a:rPr>
              <a:t>– </a:t>
            </a:r>
            <a:r>
              <a:rPr lang="zh-TW" altLang="en-US" dirty="0"/>
              <a:t>大系統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p.33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5812A9-7757-877B-81AD-C513381BAFB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是指社會、文化、價值觀等較高層次的系統</a:t>
            </a:r>
            <a:r>
              <a:rPr lang="en-US" altLang="zh-TW" dirty="0"/>
              <a:t>, </a:t>
            </a:r>
            <a:r>
              <a:rPr lang="zh-TW" altLang="en-US" dirty="0"/>
              <a:t>它影響着各系統。</a:t>
            </a:r>
            <a:endParaRPr lang="en-US" altLang="zh-TW" dirty="0"/>
          </a:p>
          <a:p>
            <a:pPr algn="just"/>
            <a:r>
              <a:rPr lang="zh-TW" altLang="en-US" dirty="0"/>
              <a:t>假如政府的</a:t>
            </a:r>
            <a:r>
              <a:rPr lang="zh-TW" altLang="en-US" dirty="0">
                <a:solidFill>
                  <a:srgbClr val="CC00CC"/>
                </a:solidFill>
              </a:rPr>
              <a:t>福利政策</a:t>
            </a:r>
            <a:r>
              <a:rPr lang="zh-TW" altLang="en-US" dirty="0"/>
              <a:t>能給予這類家庭支持</a:t>
            </a:r>
            <a:r>
              <a:rPr lang="en-US" altLang="zh-TW" dirty="0"/>
              <a:t>, </a:t>
            </a:r>
            <a:r>
              <a:rPr lang="zh-TW" altLang="en-US" dirty="0"/>
              <a:t>如傷殘津貼、交通津貼、關受基金、互助小組、推己及人的義工服務</a:t>
            </a:r>
            <a:r>
              <a:rPr lang="en-US" altLang="zh-TW" dirty="0"/>
              <a:t>, </a:t>
            </a:r>
            <a:r>
              <a:rPr lang="zh-TW" altLang="en-US" dirty="0">
                <a:solidFill>
                  <a:srgbClr val="CC00CC"/>
                </a:solidFill>
              </a:rPr>
              <a:t>社會</a:t>
            </a:r>
            <a:r>
              <a:rPr lang="zh-TW" altLang="en-US" dirty="0"/>
              <a:t>上就能理性一點</a:t>
            </a:r>
            <a:r>
              <a:rPr lang="en-US" altLang="zh-TW" dirty="0"/>
              <a:t>, </a:t>
            </a:r>
            <a:r>
              <a:rPr lang="zh-TW" altLang="en-US" dirty="0"/>
              <a:t>有更正面的</a:t>
            </a:r>
            <a:r>
              <a:rPr lang="zh-TW" altLang="en-US" dirty="0">
                <a:solidFill>
                  <a:srgbClr val="CC00CC"/>
                </a:solidFill>
              </a:rPr>
              <a:t>價值觀</a:t>
            </a:r>
            <a:r>
              <a:rPr lang="en-US" altLang="zh-TW" dirty="0"/>
              <a:t>, </a:t>
            </a:r>
            <a:r>
              <a:rPr lang="zh-TW" altLang="en-US" sz="3200" dirty="0"/>
              <a:t>或許就能減輕這種家庭的生活負擔。 </a:t>
            </a:r>
          </a:p>
          <a:p>
            <a:endParaRPr lang="zh-TW" altLang="en-US" dirty="0"/>
          </a:p>
        </p:txBody>
      </p:sp>
      <p:pic>
        <p:nvPicPr>
          <p:cNvPr id="4098" name="Picture 2" descr="公民黨就《檢討公共福利金計劃下傷殘津貼申請的審批制度》綜合意見書">
            <a:extLst>
              <a:ext uri="{FF2B5EF4-FFF2-40B4-BE49-F238E27FC236}">
                <a16:creationId xmlns:a16="http://schemas.microsoft.com/office/drawing/2014/main" id="{0A4D861F-A4E7-6CEC-0727-6D6CB6595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t="13333" r="6666" b="45556"/>
          <a:stretch/>
        </p:blipFill>
        <p:spPr bwMode="auto">
          <a:xfrm>
            <a:off x="457200" y="4648200"/>
            <a:ext cx="4343400" cy="20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單飛不孤單─北區跨界別單親婦女互助網絡| 照顧照顧者| 我們的工作| 香港婦女中心協會">
            <a:extLst>
              <a:ext uri="{FF2B5EF4-FFF2-40B4-BE49-F238E27FC236}">
                <a16:creationId xmlns:a16="http://schemas.microsoft.com/office/drawing/2014/main" id="{BE4B0BDE-FF18-46B3-BFA3-95882D619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t="14008" r="6044" b="14008"/>
          <a:stretch/>
        </p:blipFill>
        <p:spPr bwMode="auto">
          <a:xfrm>
            <a:off x="5126182" y="4572000"/>
            <a:ext cx="401781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C4A8A04-B05D-3E70-AC1A-2C588DB9D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t="7930" r="7340" b="13473"/>
          <a:stretch/>
        </p:blipFill>
        <p:spPr bwMode="auto">
          <a:xfrm>
            <a:off x="1143000" y="13854"/>
            <a:ext cx="7039694" cy="68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F98D5EC4-A58F-64BC-11DD-9CF292148B27}"/>
              </a:ext>
            </a:extLst>
          </p:cNvPr>
          <p:cNvSpPr txBox="1"/>
          <p:nvPr/>
        </p:nvSpPr>
        <p:spPr>
          <a:xfrm>
            <a:off x="2590800" y="28194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康文署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2EEA324-9F09-6FCA-CF6C-460B77345367}"/>
              </a:ext>
            </a:extLst>
          </p:cNvPr>
          <p:cNvSpPr txBox="1"/>
          <p:nvPr/>
        </p:nvSpPr>
        <p:spPr>
          <a:xfrm rot="19040359">
            <a:off x="2483704" y="133302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>
                <a:solidFill>
                  <a:srgbClr val="0000FF"/>
                </a:solidFill>
              </a:rPr>
              <a:t>單親協會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7F912C5-A193-C93E-C1E5-94AB067FFB04}"/>
              </a:ext>
            </a:extLst>
          </p:cNvPr>
          <p:cNvSpPr txBox="1"/>
          <p:nvPr/>
        </p:nvSpPr>
        <p:spPr>
          <a:xfrm rot="324214">
            <a:off x="5980266" y="3003916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>
                <a:solidFill>
                  <a:srgbClr val="0000FF"/>
                </a:solidFill>
              </a:rPr>
              <a:t>中小學</a:t>
            </a:r>
            <a:br>
              <a:rPr lang="en-US" altLang="zh-TW" dirty="0">
                <a:solidFill>
                  <a:srgbClr val="0000FF"/>
                </a:solidFill>
              </a:rPr>
            </a:br>
            <a:r>
              <a:rPr lang="zh-TW" altLang="en-US" dirty="0">
                <a:solidFill>
                  <a:srgbClr val="0000FF"/>
                </a:solidFill>
              </a:rPr>
              <a:t>興趣班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432FF7D-80EB-4645-716F-77770C351E7A}"/>
              </a:ext>
            </a:extLst>
          </p:cNvPr>
          <p:cNvSpPr txBox="1"/>
          <p:nvPr/>
        </p:nvSpPr>
        <p:spPr>
          <a:xfrm rot="1766865">
            <a:off x="3193494" y="462979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協康會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5DC5D92-E0A1-4963-8F36-144B4AD1640D}"/>
              </a:ext>
            </a:extLst>
          </p:cNvPr>
          <p:cNvSpPr txBox="1"/>
          <p:nvPr/>
        </p:nvSpPr>
        <p:spPr>
          <a:xfrm>
            <a:off x="3581400" y="18773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TW" altLang="en-US" sz="2400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單親協會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183C04C-5653-F951-15D9-81234673A2BA}"/>
              </a:ext>
            </a:extLst>
          </p:cNvPr>
          <p:cNvSpPr txBox="1"/>
          <p:nvPr/>
        </p:nvSpPr>
        <p:spPr>
          <a:xfrm rot="1812364">
            <a:off x="4678126" y="126970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>
                <a:solidFill>
                  <a:srgbClr val="0000FF"/>
                </a:solidFill>
              </a:rPr>
              <a:t>再培訓中心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3C3872C-4A2F-D475-0A9D-856E7F0324A7}"/>
              </a:ext>
            </a:extLst>
          </p:cNvPr>
          <p:cNvSpPr txBox="1"/>
          <p:nvPr/>
        </p:nvSpPr>
        <p:spPr>
          <a:xfrm rot="20439649">
            <a:off x="4068356" y="601209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傷殘、交通津貼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2DFFDA4-DA6F-898B-C8A9-D4F0ED9B525E}"/>
              </a:ext>
            </a:extLst>
          </p:cNvPr>
          <p:cNvSpPr txBox="1"/>
          <p:nvPr/>
        </p:nvSpPr>
        <p:spPr>
          <a:xfrm>
            <a:off x="4639153" y="449183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教會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6823BB9-F2D2-61DE-373D-DD8D6F2D5E97}"/>
              </a:ext>
            </a:extLst>
          </p:cNvPr>
          <p:cNvSpPr txBox="1"/>
          <p:nvPr/>
        </p:nvSpPr>
        <p:spPr>
          <a:xfrm rot="2012749">
            <a:off x="2167138" y="57829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關愛服務</a:t>
            </a:r>
          </a:p>
        </p:txBody>
      </p:sp>
    </p:spTree>
    <p:extLst>
      <p:ext uri="{BB962C8B-B14F-4D97-AF65-F5344CB8AC3E}">
        <p14:creationId xmlns:p14="http://schemas.microsoft.com/office/powerpoint/2010/main" val="146763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F22720-B30A-17EE-AE29-CC1B4063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以下場域 </a:t>
            </a:r>
            <a:r>
              <a:rPr lang="en-US" altLang="zh-TW" dirty="0"/>
              <a:t>Setting </a:t>
            </a:r>
            <a:r>
              <a:rPr lang="zh-TW" altLang="en-US" dirty="0"/>
              <a:t>是屬於哪個系統</a:t>
            </a:r>
            <a:r>
              <a:rPr lang="en-US" altLang="zh-TW" dirty="0"/>
              <a:t>??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C9578FB-604F-B8F7-7A65-10CC9E9BA0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9067800" cy="601980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zh-TW" altLang="en-US" sz="3200" dirty="0"/>
              <a:t>屋漏兼逢夜雨</a:t>
            </a:r>
            <a:r>
              <a:rPr lang="en-US" altLang="zh-TW" sz="3200" dirty="0"/>
              <a:t>, </a:t>
            </a:r>
            <a:r>
              <a:rPr lang="zh-TW" altLang="en-US" sz="3200" dirty="0"/>
              <a:t>她因承受了照顧智障女兒的長期壓力</a:t>
            </a:r>
            <a:r>
              <a:rPr lang="en-US" altLang="zh-TW" sz="3200" dirty="0"/>
              <a:t>, </a:t>
            </a:r>
            <a:r>
              <a:rPr lang="zh-TW" altLang="en-US" sz="3200" dirty="0"/>
              <a:t>自己患上</a:t>
            </a:r>
            <a:r>
              <a:rPr lang="zh-TW" altLang="en-US" dirty="0">
                <a:solidFill>
                  <a:srgbClr val="CC00CC"/>
                </a:solidFill>
              </a:rPr>
              <a:t>癌症</a:t>
            </a:r>
            <a:r>
              <a:rPr lang="zh-TW" altLang="en-US" sz="3200" dirty="0"/>
              <a:t>和</a:t>
            </a:r>
            <a:r>
              <a:rPr lang="zh-TW" altLang="en-US" dirty="0">
                <a:solidFill>
                  <a:srgbClr val="CC00CC"/>
                </a:solidFill>
              </a:rPr>
              <a:t>抑鬱</a:t>
            </a:r>
            <a:r>
              <a:rPr lang="en-US" altLang="zh-TW" sz="3200" dirty="0"/>
              <a:t>, </a:t>
            </a:r>
            <a:r>
              <a:rPr lang="zh-TW" altLang="en-US" sz="3200" dirty="0"/>
              <a:t>接受過</a:t>
            </a:r>
            <a:r>
              <a:rPr lang="zh-TW" altLang="en-US" sz="3200" dirty="0">
                <a:solidFill>
                  <a:srgbClr val="CC00CC"/>
                </a:solidFill>
              </a:rPr>
              <a:t>電療和化療</a:t>
            </a:r>
            <a:r>
              <a:rPr lang="en-US" altLang="zh-TW" sz="3200" dirty="0"/>
              <a:t>, </a:t>
            </a:r>
            <a:r>
              <a:rPr lang="zh-TW" altLang="en-US" sz="3200" dirty="0"/>
              <a:t>曾</a:t>
            </a:r>
            <a:r>
              <a:rPr lang="zh-TW" altLang="en-US" dirty="0">
                <a:solidFill>
                  <a:srgbClr val="CC00CC"/>
                </a:solidFill>
              </a:rPr>
              <a:t>自殺</a:t>
            </a:r>
            <a:r>
              <a:rPr lang="zh-TW" altLang="en-US" sz="3200" dirty="0"/>
              <a:t>過幾次。</a:t>
            </a:r>
            <a:endParaRPr lang="en-US" altLang="zh-TW" sz="3200" dirty="0"/>
          </a:p>
          <a:p>
            <a:pPr algn="just">
              <a:spcAft>
                <a:spcPts val="1200"/>
              </a:spcAft>
            </a:pPr>
            <a:r>
              <a:rPr lang="zh-TW" altLang="en-US" dirty="0"/>
              <a:t>幾年前</a:t>
            </a:r>
            <a:r>
              <a:rPr lang="zh-TW" altLang="en-US" sz="3200" dirty="0"/>
              <a:t>她曾接受</a:t>
            </a:r>
            <a:r>
              <a:rPr lang="zh-TW" altLang="en-US" b="1" dirty="0">
                <a:solidFill>
                  <a:srgbClr val="006600"/>
                </a:solidFill>
              </a:rPr>
              <a:t>香港單親協會</a:t>
            </a:r>
            <a:r>
              <a:rPr lang="zh-TW" altLang="en-US" sz="3200" dirty="0"/>
              <a:t>的一對一輔導服務</a:t>
            </a:r>
            <a:r>
              <a:rPr lang="en-US" altLang="zh-TW" sz="3200" dirty="0"/>
              <a:t>, </a:t>
            </a:r>
            <a:r>
              <a:rPr lang="zh-TW" altLang="en-US" sz="3200" dirty="0"/>
              <a:t>情緒康復過來後</a:t>
            </a:r>
            <a:r>
              <a:rPr lang="en-US" altLang="zh-TW" sz="3200" dirty="0"/>
              <a:t>, </a:t>
            </a:r>
            <a:r>
              <a:rPr lang="zh-TW" altLang="en-US" sz="3200" dirty="0"/>
              <a:t>並加入了單親</a:t>
            </a:r>
            <a:r>
              <a:rPr lang="zh-TW" altLang="en-US" b="1" dirty="0">
                <a:solidFill>
                  <a:srgbClr val="006600"/>
                </a:solidFill>
              </a:rPr>
              <a:t>互助</a:t>
            </a:r>
            <a:r>
              <a:rPr lang="zh-TW" altLang="en-US" sz="3200" dirty="0"/>
              <a:t>小組</a:t>
            </a:r>
            <a:r>
              <a:rPr lang="en-US" altLang="zh-TW" sz="3200" dirty="0"/>
              <a:t>, </a:t>
            </a:r>
            <a:r>
              <a:rPr lang="zh-TW" altLang="en-US" sz="3200" dirty="0"/>
              <a:t>聚了一班同病相憐的婦女</a:t>
            </a:r>
            <a:r>
              <a:rPr lang="en-US" altLang="zh-TW" sz="3200" dirty="0"/>
              <a:t>, </a:t>
            </a:r>
            <a:r>
              <a:rPr lang="zh-TW" altLang="en-US" sz="3200" dirty="0"/>
              <a:t>起了</a:t>
            </a:r>
            <a:r>
              <a:rPr lang="zh-TW" altLang="en-US" sz="3200" dirty="0">
                <a:solidFill>
                  <a:srgbClr val="CC00CC"/>
                </a:solidFill>
              </a:rPr>
              <a:t>資訊、實務、情緒和社交</a:t>
            </a:r>
            <a:r>
              <a:rPr lang="zh-TW" altLang="en-US" sz="3200" dirty="0"/>
              <a:t>上支援作用。</a:t>
            </a:r>
            <a:endParaRPr lang="en-US" altLang="zh-TW" sz="3200" dirty="0"/>
          </a:p>
          <a:p>
            <a:pPr>
              <a:spcAft>
                <a:spcPts val="1200"/>
              </a:spcAft>
            </a:pPr>
            <a:endParaRPr lang="zh-TW" altLang="en-US" dirty="0"/>
          </a:p>
        </p:txBody>
      </p:sp>
      <p:pic>
        <p:nvPicPr>
          <p:cNvPr id="6146" name="Picture 2" descr="疫下困境｜逾半基層婦女認有焦慮問題3成確診抑鬱與子女衝突增- 晴報- 時事- 要聞- D210808">
            <a:extLst>
              <a:ext uri="{FF2B5EF4-FFF2-40B4-BE49-F238E27FC236}">
                <a16:creationId xmlns:a16="http://schemas.microsoft.com/office/drawing/2014/main" id="{59CDEB75-C11B-0091-DBD4-FEE6DED73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33" b="33704"/>
          <a:stretch/>
        </p:blipFill>
        <p:spPr bwMode="auto">
          <a:xfrm>
            <a:off x="2471370" y="5206914"/>
            <a:ext cx="2076385" cy="15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唐氏症- 維基百科，自由的百科全書">
            <a:extLst>
              <a:ext uri="{FF2B5EF4-FFF2-40B4-BE49-F238E27FC236}">
                <a16:creationId xmlns:a16="http://schemas.microsoft.com/office/drawing/2014/main" id="{E0D1C66C-D511-6667-1E5B-E0095D663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6" t="11212"/>
          <a:stretch/>
        </p:blipFill>
        <p:spPr bwMode="auto">
          <a:xfrm>
            <a:off x="5181600" y="5101527"/>
            <a:ext cx="1849697" cy="179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8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F22720-B30A-17EE-AE29-CC1B4063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以下場域 </a:t>
            </a:r>
            <a:r>
              <a:rPr lang="en-US" altLang="zh-TW" dirty="0"/>
              <a:t>Setting </a:t>
            </a:r>
            <a:r>
              <a:rPr lang="zh-TW" altLang="en-US" dirty="0"/>
              <a:t>是屬於哪個系統</a:t>
            </a:r>
            <a:r>
              <a:rPr lang="en-US" altLang="zh-TW" dirty="0"/>
              <a:t>??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C9578FB-604F-B8F7-7A65-10CC9E9BA0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zh-TW" altLang="en-US" dirty="0"/>
              <a:t>在協會的介紹下</a:t>
            </a:r>
            <a:r>
              <a:rPr lang="en-US" altLang="zh-TW" dirty="0"/>
              <a:t>, </a:t>
            </a:r>
            <a:r>
              <a:rPr lang="zh-TW" altLang="en-US" dirty="0"/>
              <a:t>阿連參加了</a:t>
            </a:r>
            <a:r>
              <a:rPr lang="zh-TW" altLang="en-US" b="1" dirty="0">
                <a:solidFill>
                  <a:srgbClr val="006600"/>
                </a:solidFill>
              </a:rPr>
              <a:t>再培訓中心</a:t>
            </a:r>
            <a:r>
              <a:rPr lang="zh-TW" altLang="en-US" dirty="0"/>
              <a:t>的一個包餅制作課程</a:t>
            </a:r>
            <a:r>
              <a:rPr lang="en-US" altLang="zh-TW" dirty="0"/>
              <a:t>, </a:t>
            </a:r>
            <a:r>
              <a:rPr lang="zh-TW" altLang="en-US" dirty="0"/>
              <a:t>也</a:t>
            </a:r>
            <a:r>
              <a:rPr lang="zh-TW" altLang="en-US" dirty="0">
                <a:solidFill>
                  <a:srgbClr val="CC00CC"/>
                </a:solidFill>
              </a:rPr>
              <a:t>擴濶</a:t>
            </a:r>
            <a:r>
              <a:rPr lang="zh-TW" altLang="en-US" dirty="0"/>
              <a:t>了她的</a:t>
            </a:r>
            <a:r>
              <a:rPr lang="zh-TW" altLang="en-US" b="1" dirty="0">
                <a:solidFill>
                  <a:srgbClr val="006600"/>
                </a:solidFill>
              </a:rPr>
              <a:t>社交圈子</a:t>
            </a:r>
            <a:r>
              <a:rPr lang="en-US" altLang="zh-TW" dirty="0"/>
              <a:t>, </a:t>
            </a:r>
            <a:r>
              <a:rPr lang="zh-TW" altLang="en-US" dirty="0"/>
              <a:t>結識了一班志同道合的同學</a:t>
            </a:r>
            <a:r>
              <a:rPr lang="en-US" altLang="zh-TW" dirty="0"/>
              <a:t>; </a:t>
            </a:r>
            <a:r>
              <a:rPr lang="zh-TW" altLang="en-US" dirty="0"/>
              <a:t>畢業後她重投</a:t>
            </a:r>
            <a:r>
              <a:rPr lang="zh-TW" altLang="en-US" b="1" dirty="0">
                <a:solidFill>
                  <a:srgbClr val="006600"/>
                </a:solidFill>
              </a:rPr>
              <a:t>就業巿場</a:t>
            </a:r>
            <a:r>
              <a:rPr lang="zh-TW" altLang="en-US" dirty="0"/>
              <a:t>。</a:t>
            </a:r>
            <a:endParaRPr lang="en-US" altLang="zh-TW" dirty="0"/>
          </a:p>
          <a:p>
            <a:pPr algn="just">
              <a:buFont typeface="+mj-lt"/>
              <a:buAutoNum type="arabicPeriod" startAt="3"/>
            </a:pPr>
            <a:r>
              <a:rPr lang="zh-TW" altLang="en-US" sz="3200" dirty="0"/>
              <a:t>協會安排阿連</a:t>
            </a:r>
            <a:r>
              <a:rPr lang="zh-TW" altLang="en-US" b="1" dirty="0">
                <a:solidFill>
                  <a:srgbClr val="006600"/>
                </a:solidFill>
              </a:rPr>
              <a:t>到學校做義工</a:t>
            </a:r>
            <a:r>
              <a:rPr lang="en-US" altLang="zh-TW" sz="3200" dirty="0"/>
              <a:t>, </a:t>
            </a:r>
            <a:r>
              <a:rPr lang="zh-TW" altLang="en-US" sz="3200" dirty="0"/>
              <a:t>教導中小學生制作包餅。</a:t>
            </a:r>
            <a:endParaRPr lang="en-US" altLang="zh-TW" sz="3200" dirty="0"/>
          </a:p>
          <a:p>
            <a:pPr algn="just">
              <a:buFont typeface="+mj-lt"/>
              <a:buAutoNum type="arabicPeriod" startAt="3"/>
            </a:pPr>
            <a:r>
              <a:rPr lang="zh-TW" altLang="en-US" dirty="0"/>
              <a:t>由一個</a:t>
            </a:r>
            <a:r>
              <a:rPr lang="zh-TW" altLang="en-US" dirty="0">
                <a:solidFill>
                  <a:srgbClr val="CC00CC"/>
                </a:solidFill>
              </a:rPr>
              <a:t>悲觀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CC00CC"/>
                </a:solidFill>
              </a:rPr>
              <a:t>個案到樂觀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CC00CC"/>
                </a:solidFill>
              </a:rPr>
              <a:t>義工</a:t>
            </a:r>
            <a:r>
              <a:rPr lang="en-US" altLang="zh-TW" dirty="0"/>
              <a:t>, </a:t>
            </a:r>
            <a:r>
              <a:rPr lang="zh-TW" altLang="en-US" dirty="0"/>
              <a:t>協會更安排她以</a:t>
            </a:r>
            <a:r>
              <a:rPr lang="zh-TW" altLang="en-US" dirty="0">
                <a:solidFill>
                  <a:srgbClr val="CC00CC"/>
                </a:solidFill>
              </a:rPr>
              <a:t>過來人的身份</a:t>
            </a:r>
            <a:r>
              <a:rPr lang="en-US" altLang="zh-TW" dirty="0"/>
              <a:t>, </a:t>
            </a:r>
            <a:r>
              <a:rPr lang="zh-TW" altLang="en-US" dirty="0"/>
              <a:t>經常</a:t>
            </a:r>
            <a:r>
              <a:rPr lang="zh-TW" altLang="en-US" dirty="0">
                <a:solidFill>
                  <a:srgbClr val="CC00CC"/>
                </a:solidFill>
              </a:rPr>
              <a:t>向</a:t>
            </a:r>
            <a:r>
              <a:rPr lang="zh-TW" altLang="en-US" b="1" dirty="0">
                <a:solidFill>
                  <a:srgbClr val="006600"/>
                </a:solidFill>
              </a:rPr>
              <a:t>中港兩地社工</a:t>
            </a:r>
            <a:r>
              <a:rPr lang="zh-TW" altLang="en-US" dirty="0">
                <a:solidFill>
                  <a:srgbClr val="CC00CC"/>
                </a:solidFill>
              </a:rPr>
              <a:t>分享</a:t>
            </a:r>
            <a:r>
              <a:rPr lang="zh-TW" altLang="en-US" dirty="0"/>
              <a:t>自己的成長歷程</a:t>
            </a:r>
            <a:r>
              <a:rPr lang="en-US" altLang="zh-TW" dirty="0"/>
              <a:t>, </a:t>
            </a:r>
            <a:r>
              <a:rPr lang="zh-TW" altLang="en-US" dirty="0"/>
              <a:t>令社工學生們</a:t>
            </a:r>
            <a:r>
              <a:rPr lang="zh-TW" altLang="en-US" dirty="0">
                <a:solidFill>
                  <a:srgbClr val="CC00CC"/>
                </a:solidFill>
              </a:rPr>
              <a:t>讚歎不矣</a:t>
            </a:r>
            <a:r>
              <a:rPr lang="en-US" altLang="zh-TW" dirty="0"/>
              <a:t>!</a:t>
            </a:r>
            <a:endParaRPr lang="zh-TW" altLang="en-US" sz="3200" dirty="0"/>
          </a:p>
          <a:p>
            <a:pPr>
              <a:buAutoNum type="arabicPeriod" startAt="3"/>
            </a:pPr>
            <a:endParaRPr lang="zh-TW" altLang="en-US" dirty="0"/>
          </a:p>
        </p:txBody>
      </p:sp>
      <p:pic>
        <p:nvPicPr>
          <p:cNvPr id="2" name="Picture 4" descr="免搶糧輕鬆下廚｜九十後聘婦女製作即煮餸盒助港人開餐｜ AndThen.hk">
            <a:extLst>
              <a:ext uri="{FF2B5EF4-FFF2-40B4-BE49-F238E27FC236}">
                <a16:creationId xmlns:a16="http://schemas.microsoft.com/office/drawing/2014/main" id="{9E329817-04ED-B467-7A42-CF060B2A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68884"/>
            <a:ext cx="1524000" cy="22852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僱員再培訓局- 维基百科，自由的百科全书">
            <a:extLst>
              <a:ext uri="{FF2B5EF4-FFF2-40B4-BE49-F238E27FC236}">
                <a16:creationId xmlns:a16="http://schemas.microsoft.com/office/drawing/2014/main" id="{A0951C54-5605-73F7-43E5-C4AA5F529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9757" b="44715"/>
          <a:stretch/>
        </p:blipFill>
        <p:spPr bwMode="auto">
          <a:xfrm>
            <a:off x="297873" y="5494578"/>
            <a:ext cx="1854651" cy="62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小學設少鹽糖煮食班學童入廚學食得健康| 星島日報">
            <a:extLst>
              <a:ext uri="{FF2B5EF4-FFF2-40B4-BE49-F238E27FC236}">
                <a16:creationId xmlns:a16="http://schemas.microsoft.com/office/drawing/2014/main" id="{4F13B9A7-A113-3326-7F6D-1957F18C9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44710"/>
            <a:ext cx="2743200" cy="182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38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514513-55FB-27E1-8A68-F1C92DC9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002060"/>
                </a:solidFill>
              </a:rPr>
              <a:t>價值觀的形成 </a:t>
            </a:r>
            <a:r>
              <a:rPr lang="en-US" altLang="zh-TW" sz="3600" dirty="0">
                <a:solidFill>
                  <a:srgbClr val="002060"/>
                </a:solidFill>
              </a:rPr>
              <a:t>-- </a:t>
            </a:r>
            <a:r>
              <a:rPr lang="zh-TW" altLang="en-US" sz="3600" dirty="0"/>
              <a:t>時間系統 </a:t>
            </a:r>
            <a:r>
              <a:rPr lang="en-US" altLang="zh-TW" sz="3200" dirty="0"/>
              <a:t>chronosystem</a:t>
            </a:r>
            <a:r>
              <a:rPr lang="zh-TW" altLang="en-US" sz="3200" dirty="0"/>
              <a:t> </a:t>
            </a:r>
            <a:r>
              <a:rPr lang="en-US" altLang="zh-TW" sz="3200" dirty="0">
                <a:solidFill>
                  <a:schemeClr val="bg1">
                    <a:lumMod val="50000"/>
                  </a:schemeClr>
                </a:solidFill>
              </a:rPr>
              <a:t>p.33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3F12F7-C230-D331-7E8D-8491664454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C00CC"/>
                </a:solidFill>
              </a:rPr>
              <a:t>個體的</a:t>
            </a:r>
            <a:r>
              <a:rPr lang="en-US" altLang="zh-TW" dirty="0">
                <a:solidFill>
                  <a:srgbClr val="CC00CC"/>
                </a:solidFill>
              </a:rPr>
              <a:t>(</a:t>
            </a:r>
            <a:r>
              <a:rPr lang="zh-TW" altLang="en-US" dirty="0">
                <a:solidFill>
                  <a:srgbClr val="CC00CC"/>
                </a:solidFill>
              </a:rPr>
              <a:t>價值觀</a:t>
            </a:r>
            <a:r>
              <a:rPr lang="en-US" altLang="zh-TW" dirty="0">
                <a:solidFill>
                  <a:srgbClr val="CC00CC"/>
                </a:solidFill>
              </a:rPr>
              <a:t>)</a:t>
            </a:r>
            <a:r>
              <a:rPr lang="zh-TW" altLang="en-US" dirty="0">
                <a:solidFill>
                  <a:srgbClr val="CC00CC"/>
                </a:solidFill>
              </a:rPr>
              <a:t>發展</a:t>
            </a:r>
            <a:r>
              <a:rPr lang="zh-TW" altLang="en-US" dirty="0"/>
              <a:t>會隨着</a:t>
            </a:r>
            <a:r>
              <a:rPr lang="zh-TW" altLang="en-US" dirty="0">
                <a:solidFill>
                  <a:srgbClr val="CC00CC"/>
                </a:solidFill>
              </a:rPr>
              <a:t>環境</a:t>
            </a:r>
            <a:r>
              <a:rPr lang="en-US" altLang="zh-TW" dirty="0">
                <a:solidFill>
                  <a:srgbClr val="CC00CC"/>
                </a:solidFill>
              </a:rPr>
              <a:t>(</a:t>
            </a:r>
            <a:r>
              <a:rPr lang="zh-TW" altLang="en-US" dirty="0">
                <a:solidFill>
                  <a:srgbClr val="CC00CC"/>
                </a:solidFill>
              </a:rPr>
              <a:t>事件</a:t>
            </a:r>
            <a:r>
              <a:rPr lang="en-US" altLang="zh-TW" dirty="0">
                <a:solidFill>
                  <a:srgbClr val="CC00CC"/>
                </a:solidFill>
              </a:rPr>
              <a:t>)</a:t>
            </a:r>
            <a:r>
              <a:rPr lang="zh-TW" altLang="en-US" dirty="0">
                <a:solidFill>
                  <a:srgbClr val="CC00CC"/>
                </a:solidFill>
              </a:rPr>
              <a:t>、生活方式與時間而改變。</a:t>
            </a:r>
            <a:endParaRPr lang="en-US" altLang="zh-TW" dirty="0">
              <a:solidFill>
                <a:srgbClr val="CC00CC"/>
              </a:solidFill>
            </a:endParaRPr>
          </a:p>
          <a:p>
            <a:r>
              <a:rPr lang="zh-TW" altLang="en-US" dirty="0"/>
              <a:t>例如青少年得到</a:t>
            </a:r>
            <a:r>
              <a:rPr lang="zh-TW" altLang="en-US" dirty="0">
                <a:solidFill>
                  <a:srgbClr val="CC00CC"/>
                </a:solidFill>
              </a:rPr>
              <a:t>家庭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CC00CC"/>
                </a:solidFill>
              </a:rPr>
              <a:t>支持</a:t>
            </a:r>
            <a:r>
              <a:rPr lang="zh-TW" altLang="en-US" dirty="0"/>
              <a:t>隨著</a:t>
            </a:r>
            <a:r>
              <a:rPr lang="zh-TW" altLang="en-US" dirty="0">
                <a:solidFill>
                  <a:srgbClr val="CC00CC"/>
                </a:solidFill>
              </a:rPr>
              <a:t>年紀越大而減少</a:t>
            </a:r>
            <a:r>
              <a:rPr lang="en-US" altLang="zh-TW" dirty="0"/>
              <a:t>, </a:t>
            </a:r>
            <a:r>
              <a:rPr lang="zh-TW" altLang="en-US" dirty="0">
                <a:solidFill>
                  <a:srgbClr val="CC00CC"/>
                </a:solidFill>
              </a:rPr>
              <a:t>朋友的支持</a:t>
            </a:r>
            <a:r>
              <a:rPr lang="zh-TW" altLang="en-US" dirty="0"/>
              <a:t>則隨著</a:t>
            </a:r>
            <a:r>
              <a:rPr lang="zh-TW" altLang="en-US" dirty="0">
                <a:solidFill>
                  <a:srgbClr val="CC00CC"/>
                </a:solidFill>
              </a:rPr>
              <a:t>年紀越大</a:t>
            </a:r>
            <a:r>
              <a:rPr lang="zh-TW" altLang="en-US" dirty="0"/>
              <a:t>而</a:t>
            </a:r>
            <a:r>
              <a:rPr lang="zh-TW" altLang="en-US" dirty="0">
                <a:solidFill>
                  <a:srgbClr val="CC00CC"/>
                </a:solidFill>
              </a:rPr>
              <a:t>增加</a:t>
            </a:r>
            <a:r>
              <a:rPr lang="zh-TW" altLang="en-US" dirty="0"/>
              <a:t>。	</a:t>
            </a:r>
          </a:p>
        </p:txBody>
      </p:sp>
      <p:pic>
        <p:nvPicPr>
          <p:cNvPr id="3074" name="Picture 2" descr="SEN Children's Family Support Service - Family Dynamics">
            <a:extLst>
              <a:ext uri="{FF2B5EF4-FFF2-40B4-BE49-F238E27FC236}">
                <a16:creationId xmlns:a16="http://schemas.microsoft.com/office/drawing/2014/main" id="{2928339F-FBCC-9E0E-9CF0-80C664D96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3997064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lf Help &amp; Peer Support">
            <a:extLst>
              <a:ext uri="{FF2B5EF4-FFF2-40B4-BE49-F238E27FC236}">
                <a16:creationId xmlns:a16="http://schemas.microsoft.com/office/drawing/2014/main" id="{1CCBA873-A6E0-4C25-7C8F-E93C9CC66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46318"/>
            <a:ext cx="2882900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263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CC165F-2696-1C08-E1D6-2F7BF5A7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系統理論 </a:t>
            </a:r>
            <a:r>
              <a:rPr lang="en-US" altLang="zh-TW" dirty="0"/>
              <a:t>-- </a:t>
            </a:r>
            <a:r>
              <a:rPr lang="zh-TW" altLang="en-US" dirty="0"/>
              <a:t>小結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2ADCBA-F756-61B7-4BCB-1F11FAB9AE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微系統</a:t>
            </a:r>
            <a:r>
              <a:rPr lang="en-US" altLang="zh-TW" dirty="0"/>
              <a:t>(Microsystem)</a:t>
            </a:r>
            <a:r>
              <a:rPr lang="zh-TW" altLang="en-US" dirty="0"/>
              <a:t>：直接環境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CC00CC"/>
                </a:solidFill>
              </a:rPr>
              <a:t>家庭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dirty="0"/>
              <a:t>中系統</a:t>
            </a:r>
            <a:r>
              <a:rPr lang="en-US" altLang="zh-TW" dirty="0"/>
              <a:t>(Mesosystem)</a:t>
            </a:r>
            <a:r>
              <a:rPr lang="zh-TW" altLang="en-US" dirty="0"/>
              <a:t>：中系統由直接環境之間的聯繫構成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CC00CC"/>
                </a:solidFill>
              </a:rPr>
              <a:t>學校、遊樂場、社區中心、家校合作組織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dirty="0"/>
              <a:t>外系統</a:t>
            </a:r>
            <a:r>
              <a:rPr lang="en-US" altLang="zh-TW" dirty="0"/>
              <a:t>(Exosystem)</a:t>
            </a:r>
            <a:r>
              <a:rPr lang="zh-TW" altLang="en-US" dirty="0"/>
              <a:t>：間接發生影響的外部環境條件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CC00CC"/>
                </a:solidFill>
              </a:rPr>
              <a:t>父母的工作場所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dirty="0"/>
              <a:t>宏系統</a:t>
            </a:r>
            <a:r>
              <a:rPr lang="en-US" altLang="zh-TW" dirty="0"/>
              <a:t>(Macrosystem)</a:t>
            </a:r>
            <a:r>
              <a:rPr lang="zh-TW" altLang="en-US" dirty="0"/>
              <a:t>：較大的文化背景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CC00CC"/>
                </a:solidFill>
              </a:rPr>
              <a:t>東西方文化、國家經濟、政治文化、次文化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dirty="0"/>
              <a:t>時間系統</a:t>
            </a:r>
            <a:r>
              <a:rPr lang="en-US" altLang="zh-TW" dirty="0"/>
              <a:t>(Chronosystem)</a:t>
            </a:r>
            <a:r>
              <a:rPr lang="zh-TW" altLang="en-US" dirty="0"/>
              <a:t>：時間、環境、事件變遷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CC00CC"/>
                </a:solidFill>
              </a:rPr>
              <a:t>家庭、鄰舍、外宿</a:t>
            </a:r>
            <a:r>
              <a:rPr lang="en-US" altLang="zh-TW" dirty="0">
                <a:solidFill>
                  <a:srgbClr val="CC00CC"/>
                </a:solidFill>
              </a:rPr>
              <a:t>; </a:t>
            </a:r>
            <a:r>
              <a:rPr lang="zh-TW" altLang="en-US" dirty="0">
                <a:solidFill>
                  <a:srgbClr val="CC00CC"/>
                </a:solidFill>
              </a:rPr>
              <a:t>父母、朋友、同事、社區參與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098" name="Picture 2" descr="Why Doesn't Time Flow Backwards? (Big Picture Ep. 1/5) - YouTube">
            <a:extLst>
              <a:ext uri="{FF2B5EF4-FFF2-40B4-BE49-F238E27FC236}">
                <a16:creationId xmlns:a16="http://schemas.microsoft.com/office/drawing/2014/main" id="{C179FEA0-03FD-515C-A661-9D29988A7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0" r="4082" b="6576"/>
          <a:stretch/>
        </p:blipFill>
        <p:spPr bwMode="auto">
          <a:xfrm>
            <a:off x="0" y="0"/>
            <a:ext cx="2133600" cy="8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hy Doesn't Time Flow Backwards? (Big Picture Ep. 1/5) - YouTube">
            <a:extLst>
              <a:ext uri="{FF2B5EF4-FFF2-40B4-BE49-F238E27FC236}">
                <a16:creationId xmlns:a16="http://schemas.microsoft.com/office/drawing/2014/main" id="{E6C4755F-1FFC-4CD1-E847-AE1F39773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" r="4082" b="36811"/>
          <a:stretch/>
        </p:blipFill>
        <p:spPr bwMode="auto">
          <a:xfrm flipH="1">
            <a:off x="6995159" y="0"/>
            <a:ext cx="214884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1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429450-FD84-94FB-4452-EF029559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</a:t>
            </a:r>
            <a:r>
              <a:rPr lang="en-US" altLang="zh-TW" dirty="0"/>
              <a:t>1: </a:t>
            </a:r>
            <a:r>
              <a:rPr lang="zh-TW" altLang="en-US" dirty="0"/>
              <a:t>價值觀大拍賣 </a:t>
            </a:r>
            <a:r>
              <a:rPr lang="en-US" altLang="zh-TW" dirty="0"/>
              <a:t>(</a:t>
            </a:r>
            <a:r>
              <a:rPr lang="zh-TW" altLang="en-US" dirty="0"/>
              <a:t>工作紙</a:t>
            </a:r>
            <a:r>
              <a:rPr lang="en-US" altLang="zh-TW" dirty="0"/>
              <a:t>7.1)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p.37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46A6A8-E07F-4F68-E081-7613B4250B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9067800" cy="2133600"/>
          </a:xfrm>
        </p:spPr>
        <p:txBody>
          <a:bodyPr/>
          <a:lstStyle/>
          <a:p>
            <a:pPr marL="0" indent="0" algn="just">
              <a:spcAft>
                <a:spcPts val="1420"/>
              </a:spcAft>
              <a:buNone/>
              <a:tabLst>
                <a:tab pos="306070" algn="l"/>
                <a:tab pos="612140" algn="l"/>
                <a:tab pos="918210" algn="l"/>
              </a:tabLst>
            </a:pPr>
            <a:r>
              <a:rPr lang="zh-TW" altLang="zh-TW" sz="2800" spc="30" dirty="0">
                <a:solidFill>
                  <a:srgbClr val="000000"/>
                </a:solidFill>
                <a:effectLst/>
                <a:ea typeface="+mn-ea"/>
              </a:rPr>
              <a:t>我想得到的價值觀</a:t>
            </a:r>
            <a:r>
              <a:rPr lang="en-US" altLang="zh-TW" sz="2800" spc="30" dirty="0">
                <a:solidFill>
                  <a:srgbClr val="000000"/>
                </a:solidFill>
                <a:effectLst/>
                <a:ea typeface="+mn-ea"/>
              </a:rPr>
              <a:t> (30</a:t>
            </a:r>
            <a:r>
              <a:rPr lang="zh-TW" altLang="en-US" sz="2800" spc="30" dirty="0">
                <a:solidFill>
                  <a:srgbClr val="000000"/>
                </a:solidFill>
                <a:effectLst/>
                <a:ea typeface="+mn-ea"/>
              </a:rPr>
              <a:t>分鐘</a:t>
            </a:r>
            <a:r>
              <a:rPr lang="en-US" altLang="zh-TW" sz="2800" spc="30" dirty="0">
                <a:solidFill>
                  <a:srgbClr val="000000"/>
                </a:solidFill>
                <a:effectLst/>
                <a:ea typeface="+mn-ea"/>
              </a:rPr>
              <a:t>)</a:t>
            </a:r>
            <a:endParaRPr lang="zh-TW" altLang="zh-TW" sz="2800" spc="30" dirty="0">
              <a:solidFill>
                <a:srgbClr val="000000"/>
              </a:solidFill>
              <a:effectLst/>
              <a:ea typeface="+mn-ea"/>
            </a:endParaRPr>
          </a:p>
          <a:p>
            <a:pPr marL="0" indent="0" algn="just">
              <a:spcAft>
                <a:spcPts val="1420"/>
              </a:spcAft>
              <a:buNone/>
              <a:tabLst>
                <a:tab pos="306070" algn="l"/>
                <a:tab pos="612140" algn="l"/>
                <a:tab pos="918210" algn="l"/>
                <a:tab pos="450215" algn="l"/>
                <a:tab pos="918210" algn="l"/>
              </a:tabLst>
            </a:pPr>
            <a:r>
              <a:rPr lang="zh-TW" altLang="zh-TW" sz="2800" spc="30" dirty="0">
                <a:solidFill>
                  <a:srgbClr val="000000"/>
                </a:solidFill>
                <a:effectLst/>
                <a:ea typeface="+mn-ea"/>
              </a:rPr>
              <a:t>說明：下列共有</a:t>
            </a:r>
            <a:r>
              <a:rPr lang="en-US" altLang="zh-TW" sz="2800" spc="30" dirty="0">
                <a:solidFill>
                  <a:srgbClr val="FF0066"/>
                </a:solidFill>
                <a:effectLst/>
                <a:ea typeface="+mn-ea"/>
              </a:rPr>
              <a:t>24</a:t>
            </a:r>
            <a:r>
              <a:rPr lang="zh-TW" altLang="zh-TW" sz="2800" spc="30" dirty="0">
                <a:solidFill>
                  <a:srgbClr val="FF0066"/>
                </a:solidFill>
                <a:effectLst/>
                <a:ea typeface="+mn-ea"/>
              </a:rPr>
              <a:t>種價值觀</a:t>
            </a:r>
            <a:r>
              <a:rPr lang="en-GB" altLang="zh-TW" sz="2800" spc="30" dirty="0">
                <a:solidFill>
                  <a:srgbClr val="000000"/>
                </a:solidFill>
                <a:effectLst/>
                <a:ea typeface="+mn-ea"/>
              </a:rPr>
              <a:t>, </a:t>
            </a:r>
            <a:r>
              <a:rPr lang="zh-TW" altLang="zh-TW" sz="2800" spc="30" dirty="0">
                <a:solidFill>
                  <a:srgbClr val="000000"/>
                </a:solidFill>
                <a:effectLst/>
                <a:ea typeface="+mn-ea"/>
              </a:rPr>
              <a:t>凡是你認為</a:t>
            </a:r>
            <a:r>
              <a:rPr lang="zh-TW" altLang="zh-TW" sz="2800" spc="30" dirty="0">
                <a:solidFill>
                  <a:srgbClr val="FF0066"/>
                </a:solidFill>
                <a:effectLst/>
                <a:ea typeface="+mn-ea"/>
              </a:rPr>
              <a:t>重要</a:t>
            </a:r>
            <a:r>
              <a:rPr lang="zh-TW" altLang="zh-TW" sz="2800" spc="30" dirty="0">
                <a:solidFill>
                  <a:srgbClr val="000000"/>
                </a:solidFill>
                <a:effectLst/>
                <a:ea typeface="+mn-ea"/>
              </a:rPr>
              <a:t>的，</a:t>
            </a:r>
            <a:r>
              <a:rPr lang="zh-TW" altLang="en-US" sz="2800" spc="30" dirty="0">
                <a:solidFill>
                  <a:srgbClr val="000000"/>
                </a:solidFill>
                <a:effectLst/>
                <a:ea typeface="+mn-ea"/>
              </a:rPr>
              <a:t>請</a:t>
            </a:r>
            <a:r>
              <a:rPr lang="zh-TW" altLang="zh-TW" sz="2800" spc="30" dirty="0">
                <a:solidFill>
                  <a:srgbClr val="000000"/>
                </a:solidFill>
                <a:effectLst/>
                <a:ea typeface="+mn-ea"/>
              </a:rPr>
              <a:t>在預算價格填上你想</a:t>
            </a:r>
            <a:r>
              <a:rPr lang="zh-TW" altLang="zh-TW" sz="2800" spc="30" dirty="0">
                <a:solidFill>
                  <a:srgbClr val="FF0066"/>
                </a:solidFill>
                <a:effectLst/>
                <a:ea typeface="+mn-ea"/>
              </a:rPr>
              <a:t>投資的金額</a:t>
            </a:r>
            <a:r>
              <a:rPr lang="en-GB" altLang="zh-TW" sz="2800" spc="30" dirty="0">
                <a:solidFill>
                  <a:schemeClr val="tx1"/>
                </a:solidFill>
                <a:effectLst/>
                <a:ea typeface="+mn-ea"/>
              </a:rPr>
              <a:t>, </a:t>
            </a:r>
            <a:r>
              <a:rPr lang="zh-TW" altLang="en-US" sz="2800" spc="30" dirty="0">
                <a:solidFill>
                  <a:schemeClr val="tx1"/>
                </a:solidFill>
                <a:effectLst/>
                <a:ea typeface="+mn-ea"/>
              </a:rPr>
              <a:t>但</a:t>
            </a:r>
            <a:r>
              <a:rPr lang="zh-TW" altLang="en-US" sz="2800" spc="30" dirty="0">
                <a:solidFill>
                  <a:srgbClr val="FD358B"/>
                </a:solidFill>
                <a:effectLst/>
                <a:ea typeface="+mn-ea"/>
              </a:rPr>
              <a:t>只可買</a:t>
            </a:r>
            <a:r>
              <a:rPr lang="en-US" altLang="zh-TW" sz="2800" spc="30" dirty="0">
                <a:solidFill>
                  <a:srgbClr val="FD358B"/>
                </a:solidFill>
                <a:effectLst/>
                <a:ea typeface="+mn-ea"/>
              </a:rPr>
              <a:t>3</a:t>
            </a:r>
            <a:r>
              <a:rPr lang="zh-TW" altLang="en-US" sz="2800" spc="30" dirty="0">
                <a:solidFill>
                  <a:srgbClr val="FD358B"/>
                </a:solidFill>
                <a:effectLst/>
                <a:ea typeface="+mn-ea"/>
              </a:rPr>
              <a:t>項</a:t>
            </a:r>
            <a:r>
              <a:rPr lang="en-US" altLang="zh-TW" sz="2800" spc="30" dirty="0">
                <a:solidFill>
                  <a:schemeClr val="tx1"/>
                </a:solidFill>
                <a:effectLst/>
                <a:ea typeface="+mn-ea"/>
              </a:rPr>
              <a:t>, </a:t>
            </a:r>
            <a:r>
              <a:rPr lang="zh-TW" altLang="en-US" sz="2800" spc="30" dirty="0">
                <a:solidFill>
                  <a:schemeClr val="tx1"/>
                </a:solidFill>
                <a:effectLst/>
                <a:ea typeface="+mn-ea"/>
              </a:rPr>
              <a:t>然後找出</a:t>
            </a:r>
            <a:r>
              <a:rPr lang="zh-TW" altLang="zh-TW" sz="2800" spc="30" dirty="0">
                <a:solidFill>
                  <a:srgbClr val="000000"/>
                </a:solidFill>
                <a:effectLst/>
                <a:ea typeface="+mn-ea"/>
              </a:rPr>
              <a:t>你</a:t>
            </a:r>
            <a:r>
              <a:rPr lang="zh-TW" altLang="zh-TW" sz="2800" spc="30" dirty="0">
                <a:solidFill>
                  <a:srgbClr val="FF0066"/>
                </a:solidFill>
                <a:effectLst/>
                <a:ea typeface="+mn-ea"/>
              </a:rPr>
              <a:t>最重視</a:t>
            </a:r>
            <a:r>
              <a:rPr lang="zh-TW" altLang="zh-TW" sz="2800" spc="30" dirty="0">
                <a:solidFill>
                  <a:srgbClr val="000000"/>
                </a:solidFill>
                <a:effectLst/>
                <a:ea typeface="+mn-ea"/>
              </a:rPr>
              <a:t>、其</a:t>
            </a:r>
            <a:r>
              <a:rPr lang="zh-TW" altLang="zh-TW" sz="2800" spc="30" dirty="0">
                <a:solidFill>
                  <a:srgbClr val="FF0066"/>
                </a:solidFill>
                <a:effectLst/>
                <a:ea typeface="+mn-ea"/>
              </a:rPr>
              <a:t>次重視</a:t>
            </a:r>
            <a:r>
              <a:rPr lang="zh-TW" altLang="zh-TW" sz="2800" spc="30" dirty="0">
                <a:solidFill>
                  <a:srgbClr val="000000"/>
                </a:solidFill>
                <a:effectLst/>
                <a:ea typeface="+mn-ea"/>
              </a:rPr>
              <a:t>、</a:t>
            </a:r>
            <a:r>
              <a:rPr lang="zh-TW" altLang="zh-TW" sz="2800" spc="30" dirty="0">
                <a:solidFill>
                  <a:srgbClr val="FD358B"/>
                </a:solidFill>
                <a:effectLst/>
                <a:ea typeface="+mn-ea"/>
              </a:rPr>
              <a:t>再其次重視</a:t>
            </a:r>
            <a:r>
              <a:rPr lang="zh-TW" altLang="zh-TW" sz="2800" spc="30" dirty="0">
                <a:solidFill>
                  <a:srgbClr val="000000"/>
                </a:solidFill>
                <a:effectLst/>
                <a:ea typeface="+mn-ea"/>
              </a:rPr>
              <a:t>的</a:t>
            </a:r>
            <a:r>
              <a:rPr lang="en-US" altLang="zh-TW" sz="2800" spc="30" dirty="0">
                <a:solidFill>
                  <a:srgbClr val="000000"/>
                </a:solidFill>
                <a:effectLst/>
                <a:ea typeface="+mn-ea"/>
              </a:rPr>
              <a:t>3</a:t>
            </a:r>
            <a:r>
              <a:rPr lang="zh-TW" altLang="en-US" sz="2800" spc="30" dirty="0">
                <a:solidFill>
                  <a:srgbClr val="000000"/>
                </a:solidFill>
                <a:effectLst/>
                <a:ea typeface="+mn-ea"/>
              </a:rPr>
              <a:t>個</a:t>
            </a:r>
            <a:r>
              <a:rPr lang="zh-TW" altLang="zh-TW" sz="2800" spc="30" dirty="0">
                <a:solidFill>
                  <a:srgbClr val="000000"/>
                </a:solidFill>
                <a:effectLst/>
                <a:ea typeface="+mn-ea"/>
              </a:rPr>
              <a:t>項目。</a:t>
            </a:r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916AC39-BC69-7A5A-1CF2-860098E09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2415"/>
              </p:ext>
            </p:extLst>
          </p:nvPr>
        </p:nvGraphicFramePr>
        <p:xfrm>
          <a:off x="0" y="3048000"/>
          <a:ext cx="9144001" cy="11978640"/>
        </p:xfrm>
        <a:graphic>
          <a:graphicData uri="http://schemas.openxmlformats.org/drawingml/2006/table">
            <a:tbl>
              <a:tblPr firstRow="1" firstCol="1" bandRow="1"/>
              <a:tblGrid>
                <a:gridCol w="5490487">
                  <a:extLst>
                    <a:ext uri="{9D8B030D-6E8A-4147-A177-3AD203B41FA5}">
                      <a16:colId xmlns:a16="http://schemas.microsoft.com/office/drawing/2014/main" val="3117666210"/>
                    </a:ext>
                  </a:extLst>
                </a:gridCol>
                <a:gridCol w="1239788">
                  <a:extLst>
                    <a:ext uri="{9D8B030D-6E8A-4147-A177-3AD203B41FA5}">
                      <a16:colId xmlns:a16="http://schemas.microsoft.com/office/drawing/2014/main" val="2532717184"/>
                    </a:ext>
                  </a:extLst>
                </a:gridCol>
                <a:gridCol w="1173938">
                  <a:extLst>
                    <a:ext uri="{9D8B030D-6E8A-4147-A177-3AD203B41FA5}">
                      <a16:colId xmlns:a16="http://schemas.microsoft.com/office/drawing/2014/main" val="2807155726"/>
                    </a:ext>
                  </a:extLst>
                </a:gridCol>
                <a:gridCol w="1239788">
                  <a:extLst>
                    <a:ext uri="{9D8B030D-6E8A-4147-A177-3AD203B41FA5}">
                      <a16:colId xmlns:a16="http://schemas.microsoft.com/office/drawing/2014/main" val="330536031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 marL="450215" indent="-450215" algn="ctr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拍賣商品</a:t>
                      </a:r>
                      <a:endParaRPr lang="zh-TW" sz="2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/>
                      </a:pPr>
                      <a:r>
                        <a:rPr 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預算</a:t>
                      </a:r>
                      <a:br>
                        <a:rPr lang="en-US" alt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</a:br>
                      <a:r>
                        <a:rPr 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價格</a:t>
                      </a:r>
                      <a:endParaRPr lang="zh-TW" sz="2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/>
                      </a:pPr>
                      <a:r>
                        <a:rPr kumimoji="0" lang="zh-TW" altLang="en-US" sz="2800" kern="12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購得價格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ctr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kumimoji="0" lang="zh-TW" altLang="en-US" sz="2800" kern="12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購得者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582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None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alt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世界和平</a:t>
                      </a:r>
                      <a:endParaRPr lang="zh-TW" sz="2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302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None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alt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成熟的愛</a:t>
                      </a:r>
                      <a:r>
                        <a:rPr lang="en-US" alt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情緒和心理的親密</a:t>
                      </a:r>
                      <a:r>
                        <a:rPr lang="en-US" alt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61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None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alt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3. </a:t>
                      </a:r>
                      <a:r>
                        <a:rPr 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有能力的</a:t>
                      </a:r>
                      <a:r>
                        <a:rPr lang="en-US" alt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能幹、有效率</a:t>
                      </a:r>
                      <a:r>
                        <a:rPr lang="en-US" alt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92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None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alt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4. </a:t>
                      </a:r>
                      <a:r>
                        <a:rPr 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有責任感</a:t>
                      </a:r>
                      <a:r>
                        <a:rPr lang="en-US" alt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可信賴</a:t>
                      </a:r>
                      <a:r>
                        <a:rPr lang="en-US" alt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2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205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None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alt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5. </a:t>
                      </a:r>
                      <a:r>
                        <a:rPr 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有野心的</a:t>
                      </a:r>
                      <a:r>
                        <a:rPr lang="en-US" alt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勤勞、有抱負的</a:t>
                      </a:r>
                      <a:r>
                        <a:rPr lang="en-US" alt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228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None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alt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6. </a:t>
                      </a:r>
                      <a:r>
                        <a:rPr 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自由</a:t>
                      </a:r>
                      <a:endParaRPr lang="zh-TW" sz="2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067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None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alt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7. </a:t>
                      </a:r>
                      <a:r>
                        <a:rPr 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自尊</a:t>
                      </a:r>
                      <a:r>
                        <a:rPr lang="en-US" alt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對自己的重視</a:t>
                      </a:r>
                      <a:r>
                        <a:rPr lang="en-US" altLang="zh-TW" sz="2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296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AutoNum type="arabicPeriod"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zh-TW" sz="2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刺激的生活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707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AutoNum type="arabicPeriod"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zh-TW" sz="2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忠誠 （對朋友、團體）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214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AutoNum type="arabicPeriod"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zh-TW" sz="2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社會權力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771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AutoNum type="arabicPeriod"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zh-TW" sz="2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家庭安全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790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AutoNum type="arabicPeriod"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zh-TW" sz="2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忠於國家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320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AutoNum type="arabicPeriod"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zh-TW" sz="2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真誠的友誼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459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AutoNum type="arabicPeriod"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zh-TW" sz="2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虔誠 （忠於宗教或個人信念）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974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AutoNum type="arabicPeriod"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zh-TW" sz="2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健康 （身體及精神上都健康）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70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AutoNum type="arabicPeriod"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zh-TW" sz="2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接受生活的命運安排 （隨遇而安） 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88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AutoNum type="arabicPeriod"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zh-TW" sz="2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率性而為 （做自己喜歡的事） 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687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AutoNum type="arabicPeriod"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zh-TW" sz="2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富有 （擁有財富、金錢和物質）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754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AutoNum type="arabicPeriod"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zh-TW" sz="2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尊重傳統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167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AutoNum type="arabicPeriod"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zh-TW" sz="2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愉快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142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AutoNum type="arabicPeriod"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zh-TW" sz="2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智慧、知識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00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AutoNum type="arabicPeriod"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zh-TW" sz="2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對世事的抽離（不受世俗眼光的影響）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2800" spc="3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493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AutoNum type="arabicPeriod"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zh-TW" sz="115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維持形象、顧全面子</a:t>
                      </a:r>
                      <a:endParaRPr lang="zh-TW" sz="115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115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15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115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15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115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15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578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AutoNum type="arabicPeriod"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zh-TW" sz="115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獨立</a:t>
                      </a:r>
                      <a:endParaRPr lang="zh-TW" sz="115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115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15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115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15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115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15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077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buFont typeface="+mj-lt"/>
                        <a:buAutoNum type="arabicPeriod"/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zh-TW" sz="115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權威 （有領導的權力）</a:t>
                      </a:r>
                      <a:endParaRPr lang="zh-TW" sz="115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115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15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1150" spc="3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15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 fontAlgn="base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420"/>
                        </a:spcAft>
                        <a:tabLst>
                          <a:tab pos="306070" algn="l"/>
                          <a:tab pos="612140" algn="l"/>
                          <a:tab pos="918210" algn="l"/>
                          <a:tab pos="450215" algn="l"/>
                          <a:tab pos="918210" algn="l"/>
                        </a:tabLst>
                      </a:pPr>
                      <a:r>
                        <a:rPr lang="en-US" sz="1150" spc="3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15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85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589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F8AFFE-5AEE-2342-DDB7-2A24A03B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</a:t>
            </a:r>
            <a:r>
              <a:rPr lang="en-US" altLang="zh-TW" dirty="0"/>
              <a:t>1</a:t>
            </a:r>
            <a:r>
              <a:rPr lang="zh-TW" altLang="en-US" dirty="0"/>
              <a:t>：價值觀大拍賣 </a:t>
            </a:r>
            <a:r>
              <a:rPr lang="en-US" altLang="zh-TW" dirty="0"/>
              <a:t>– </a:t>
            </a:r>
            <a:r>
              <a:rPr lang="zh-TW" altLang="en-US" dirty="0"/>
              <a:t>指引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1A700E-D606-5C76-2DC2-7968B4F3A0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685800"/>
            <a:ext cx="9067800" cy="586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tabLst>
                <a:tab pos="306070" algn="l"/>
                <a:tab pos="612140" algn="l"/>
                <a:tab pos="918210" algn="l"/>
              </a:tabLst>
            </a:pPr>
            <a:r>
              <a:rPr lang="zh-TW" altLang="zh-TW" spc="30" dirty="0">
                <a:solidFill>
                  <a:schemeClr val="tx1"/>
                </a:solidFill>
                <a:effectLst/>
                <a:ea typeface="+mj-ea"/>
              </a:rPr>
              <a:t>步驟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tabLst>
                <a:tab pos="306070" algn="l"/>
                <a:tab pos="612140" algn="l"/>
                <a:tab pos="918210" algn="l"/>
              </a:tabLst>
            </a:pPr>
            <a:r>
              <a:rPr lang="zh-TW" altLang="zh-TW" spc="30" dirty="0">
                <a:effectLst/>
                <a:ea typeface="+mj-ea"/>
              </a:rPr>
              <a:t>每位同學將會獲得</a:t>
            </a:r>
            <a:r>
              <a:rPr lang="en-US" altLang="zh-TW" spc="30" dirty="0">
                <a:solidFill>
                  <a:srgbClr val="FF0066"/>
                </a:solidFill>
                <a:effectLst/>
                <a:ea typeface="+mj-ea"/>
              </a:rPr>
              <a:t>$1000</a:t>
            </a:r>
            <a:endParaRPr lang="zh-TW" altLang="zh-TW" spc="30" dirty="0">
              <a:solidFill>
                <a:srgbClr val="FF0066"/>
              </a:solidFill>
              <a:effectLst/>
              <a:ea typeface="+mj-ea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tabLst>
                <a:tab pos="306070" algn="l"/>
                <a:tab pos="612140" algn="l"/>
                <a:tab pos="918210" algn="l"/>
              </a:tabLst>
            </a:pPr>
            <a:r>
              <a:rPr lang="zh-TW" altLang="zh-TW" spc="30" dirty="0">
                <a:effectLst/>
                <a:ea typeface="+mj-ea"/>
              </a:rPr>
              <a:t>總共</a:t>
            </a:r>
            <a:r>
              <a:rPr lang="zh-TW" altLang="zh-TW" spc="30" dirty="0">
                <a:solidFill>
                  <a:srgbClr val="FF0066"/>
                </a:solidFill>
                <a:effectLst/>
                <a:ea typeface="+mj-ea"/>
              </a:rPr>
              <a:t>拍賣</a:t>
            </a:r>
            <a:r>
              <a:rPr lang="en-US" altLang="zh-TW" spc="30" dirty="0">
                <a:solidFill>
                  <a:srgbClr val="FF0066"/>
                </a:solidFill>
                <a:effectLst/>
                <a:ea typeface="+mj-ea"/>
              </a:rPr>
              <a:t>24</a:t>
            </a:r>
            <a:r>
              <a:rPr lang="zh-TW" altLang="zh-TW" spc="30" dirty="0">
                <a:solidFill>
                  <a:srgbClr val="FF0066"/>
                </a:solidFill>
                <a:effectLst/>
                <a:ea typeface="+mj-ea"/>
              </a:rPr>
              <a:t>項物品</a:t>
            </a:r>
            <a:r>
              <a:rPr lang="en-US" altLang="zh-TW" spc="30" dirty="0">
                <a:ea typeface="+mj-ea"/>
              </a:rPr>
              <a:t>, </a:t>
            </a:r>
            <a:r>
              <a:rPr lang="zh-TW" altLang="en-US" spc="30" dirty="0">
                <a:ea typeface="+mj-ea"/>
              </a:rPr>
              <a:t>你</a:t>
            </a:r>
            <a:r>
              <a:rPr lang="zh-TW" altLang="en-US" spc="30" dirty="0">
                <a:solidFill>
                  <a:srgbClr val="FF0066"/>
                </a:solidFill>
                <a:ea typeface="+mj-ea"/>
              </a:rPr>
              <a:t>只能投其中</a:t>
            </a:r>
            <a:r>
              <a:rPr lang="en-US" altLang="zh-TW" spc="30" dirty="0">
                <a:solidFill>
                  <a:srgbClr val="FF0066"/>
                </a:solidFill>
                <a:ea typeface="+mj-ea"/>
              </a:rPr>
              <a:t>3</a:t>
            </a:r>
            <a:r>
              <a:rPr lang="zh-TW" altLang="en-US" spc="30" dirty="0">
                <a:solidFill>
                  <a:srgbClr val="FF0066"/>
                </a:solidFill>
                <a:ea typeface="+mj-ea"/>
              </a:rPr>
              <a:t>項</a:t>
            </a:r>
            <a:r>
              <a:rPr lang="zh-TW" altLang="en-US" spc="30" dirty="0">
                <a:ea typeface="+mj-ea"/>
              </a:rPr>
              <a:t>。</a:t>
            </a:r>
            <a:endParaRPr lang="en-US" altLang="zh-TW" spc="30" dirty="0">
              <a:ea typeface="+mj-ea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tabLst>
                <a:tab pos="306070" algn="l"/>
                <a:tab pos="612140" algn="l"/>
                <a:tab pos="918210" algn="l"/>
              </a:tabLst>
            </a:pPr>
            <a:r>
              <a:rPr lang="zh-TW" altLang="en-US" spc="30" dirty="0">
                <a:ea typeface="+mj-ea"/>
              </a:rPr>
              <a:t>先個別思考你最想買的</a:t>
            </a:r>
            <a:r>
              <a:rPr lang="en-US" altLang="zh-TW" spc="30" dirty="0">
                <a:solidFill>
                  <a:srgbClr val="FF0066"/>
                </a:solidFill>
                <a:ea typeface="+mj-ea"/>
              </a:rPr>
              <a:t>3</a:t>
            </a:r>
            <a:r>
              <a:rPr lang="zh-TW" altLang="en-US" spc="30" dirty="0">
                <a:solidFill>
                  <a:srgbClr val="FF0066"/>
                </a:solidFill>
                <a:ea typeface="+mj-ea"/>
              </a:rPr>
              <a:t>項</a:t>
            </a:r>
            <a:r>
              <a:rPr lang="zh-TW" altLang="en-US" spc="30" dirty="0">
                <a:ea typeface="+mj-ea"/>
              </a:rPr>
              <a:t>物品和</a:t>
            </a:r>
            <a:r>
              <a:rPr lang="zh-TW" altLang="en-US" spc="30" dirty="0">
                <a:solidFill>
                  <a:srgbClr val="FF0066"/>
                </a:solidFill>
                <a:ea typeface="+mj-ea"/>
              </a:rPr>
              <a:t>出價</a:t>
            </a:r>
            <a:r>
              <a:rPr lang="en-US" altLang="zh-TW" spc="30" dirty="0">
                <a:ea typeface="+mj-ea"/>
              </a:rPr>
              <a:t>(5</a:t>
            </a:r>
            <a:r>
              <a:rPr lang="zh-TW" altLang="en-US" spc="30" dirty="0">
                <a:ea typeface="+mj-ea"/>
              </a:rPr>
              <a:t>分鐘</a:t>
            </a:r>
            <a:r>
              <a:rPr lang="en-US" altLang="zh-TW" spc="30" dirty="0">
                <a:ea typeface="+mj-ea"/>
              </a:rPr>
              <a:t>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tabLst>
                <a:tab pos="306070" algn="l"/>
                <a:tab pos="612140" algn="l"/>
                <a:tab pos="918210" algn="l"/>
              </a:tabLst>
            </a:pPr>
            <a:r>
              <a:rPr lang="zh-TW" altLang="zh-TW" spc="30" dirty="0">
                <a:solidFill>
                  <a:schemeClr val="tx1"/>
                </a:solidFill>
                <a:effectLst/>
                <a:ea typeface="+mj-ea"/>
              </a:rPr>
              <a:t>拍賣原則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tabLst>
                <a:tab pos="306070" algn="l"/>
                <a:tab pos="612140" algn="l"/>
                <a:tab pos="918210" algn="l"/>
              </a:tabLst>
            </a:pPr>
            <a:r>
              <a:rPr lang="zh-TW" altLang="en-US" spc="30" dirty="0">
                <a:effectLst/>
                <a:ea typeface="+mj-ea"/>
              </a:rPr>
              <a:t>每件物品</a:t>
            </a:r>
            <a:r>
              <a:rPr lang="zh-TW" altLang="en-US" spc="30" dirty="0">
                <a:solidFill>
                  <a:srgbClr val="CC00CC"/>
                </a:solidFill>
                <a:effectLst/>
                <a:ea typeface="+mj-ea"/>
              </a:rPr>
              <a:t>底價為</a:t>
            </a:r>
            <a:r>
              <a:rPr lang="en-US" altLang="zh-TW" spc="30" dirty="0">
                <a:solidFill>
                  <a:srgbClr val="CC00CC"/>
                </a:solidFill>
                <a:effectLst/>
                <a:ea typeface="+mj-ea"/>
              </a:rPr>
              <a:t>$100</a:t>
            </a:r>
            <a:r>
              <a:rPr lang="en-US" altLang="zh-TW" spc="30" dirty="0">
                <a:solidFill>
                  <a:srgbClr val="CC00CC"/>
                </a:solidFill>
                <a:ea typeface="+mj-ea"/>
              </a:rPr>
              <a:t>, </a:t>
            </a:r>
            <a:r>
              <a:rPr lang="zh-TW" altLang="en-US" spc="30" dirty="0">
                <a:solidFill>
                  <a:srgbClr val="CC00CC"/>
                </a:solidFill>
                <a:effectLst/>
                <a:ea typeface="+mj-ea"/>
              </a:rPr>
              <a:t>最高價格為</a:t>
            </a:r>
            <a:r>
              <a:rPr lang="en-US" altLang="zh-TW" spc="30" dirty="0">
                <a:solidFill>
                  <a:srgbClr val="CC00CC"/>
                </a:solidFill>
                <a:effectLst/>
                <a:ea typeface="+mj-ea"/>
              </a:rPr>
              <a:t>$800</a:t>
            </a:r>
            <a:r>
              <a:rPr lang="zh-TW" altLang="en-US" spc="30" dirty="0">
                <a:effectLst/>
                <a:ea typeface="+mj-ea"/>
              </a:rPr>
              <a:t>。</a:t>
            </a:r>
            <a:endParaRPr lang="en-US" altLang="zh-TW" spc="30" dirty="0">
              <a:effectLst/>
              <a:ea typeface="+mj-ea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tabLst>
                <a:tab pos="306070" algn="l"/>
                <a:tab pos="612140" algn="l"/>
                <a:tab pos="918210" algn="l"/>
              </a:tabLst>
            </a:pPr>
            <a:r>
              <a:rPr lang="zh-TW" altLang="en-US" spc="30" dirty="0">
                <a:solidFill>
                  <a:schemeClr val="tx1"/>
                </a:solidFill>
                <a:effectLst/>
                <a:ea typeface="+mj-ea"/>
              </a:rPr>
              <a:t>完成後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  <a:tabLst>
                <a:tab pos="306070" algn="l"/>
                <a:tab pos="612140" algn="l"/>
                <a:tab pos="918210" algn="l"/>
              </a:tabLst>
            </a:pPr>
            <a:r>
              <a:rPr lang="zh-TW" altLang="en-US" spc="30" dirty="0">
                <a:effectLst/>
                <a:ea typeface="+mj-ea"/>
              </a:rPr>
              <a:t>各組選出</a:t>
            </a:r>
            <a:r>
              <a:rPr lang="en-US" altLang="zh-TW" spc="30" dirty="0">
                <a:effectLst/>
                <a:ea typeface="+mj-ea"/>
              </a:rPr>
              <a:t>3</a:t>
            </a:r>
            <a:r>
              <a:rPr lang="zh-TW" altLang="en-US" spc="30" dirty="0">
                <a:effectLst/>
                <a:ea typeface="+mj-ea"/>
              </a:rPr>
              <a:t>個</a:t>
            </a:r>
            <a:r>
              <a:rPr lang="zh-TW" altLang="en-US" spc="30" dirty="0">
                <a:ea typeface="+mj-ea"/>
              </a:rPr>
              <a:t>最高價錢投得的價值觀</a:t>
            </a:r>
            <a:r>
              <a:rPr lang="en-US" altLang="zh-TW" spc="30" dirty="0">
                <a:ea typeface="+mj-ea"/>
              </a:rPr>
              <a:t>, </a:t>
            </a:r>
            <a:r>
              <a:rPr lang="zh-TW" altLang="en-US" spc="30" dirty="0">
                <a:ea typeface="+mj-ea"/>
              </a:rPr>
              <a:t>然後分享一下</a:t>
            </a:r>
            <a:r>
              <a:rPr lang="zh-TW" altLang="en-US" spc="30" dirty="0">
                <a:effectLst/>
                <a:ea typeface="+mj-ea"/>
              </a:rPr>
              <a:t>對該些價值觀的</a:t>
            </a:r>
            <a:r>
              <a:rPr lang="zh-TW" altLang="en-US" spc="30" dirty="0">
                <a:solidFill>
                  <a:srgbClr val="CC00CC"/>
                </a:solidFill>
                <a:effectLst/>
                <a:ea typeface="+mj-ea"/>
              </a:rPr>
              <a:t>看法及原因</a:t>
            </a:r>
            <a:r>
              <a:rPr lang="zh-TW" altLang="en-US" spc="30" dirty="0">
                <a:effectLst/>
                <a:ea typeface="+mj-ea"/>
              </a:rPr>
              <a:t>、並以</a:t>
            </a:r>
            <a:r>
              <a:rPr lang="zh-TW" altLang="en-US" b="1" spc="30" dirty="0">
                <a:solidFill>
                  <a:srgbClr val="FF0000"/>
                </a:solidFill>
                <a:effectLst/>
                <a:ea typeface="+mj-ea"/>
              </a:rPr>
              <a:t>具體例子</a:t>
            </a:r>
            <a:r>
              <a:rPr lang="zh-TW" altLang="en-US" spc="30" dirty="0">
                <a:effectLst/>
                <a:ea typeface="+mj-ea"/>
              </a:rPr>
              <a:t>說明那</a:t>
            </a:r>
            <a:r>
              <a:rPr lang="zh-TW" altLang="en-US" spc="30" dirty="0">
                <a:ea typeface="+mj-ea"/>
              </a:rPr>
              <a:t>些</a:t>
            </a:r>
            <a:r>
              <a:rPr lang="zh-TW" altLang="en-US" spc="30" dirty="0">
                <a:effectLst/>
                <a:ea typeface="+mj-ea"/>
              </a:rPr>
              <a:t>價值觀是</a:t>
            </a:r>
            <a:r>
              <a:rPr lang="zh-TW" altLang="en-US" b="1" spc="30" dirty="0">
                <a:solidFill>
                  <a:srgbClr val="FF0000"/>
                </a:solidFill>
                <a:effectLst/>
                <a:ea typeface="+mj-ea"/>
              </a:rPr>
              <a:t>從哪個系統而來</a:t>
            </a:r>
            <a:r>
              <a:rPr lang="en-US" altLang="zh-TW" spc="30" dirty="0">
                <a:effectLst/>
                <a:ea typeface="+mj-ea"/>
              </a:rPr>
              <a:t>?</a:t>
            </a:r>
            <a:r>
              <a:rPr lang="en-US" altLang="zh-TW" spc="30" dirty="0">
                <a:ea typeface="+mj-ea"/>
              </a:rPr>
              <a:t>(</a:t>
            </a:r>
            <a:r>
              <a:rPr lang="en-US" altLang="zh-TW" spc="30" dirty="0">
                <a:effectLst/>
                <a:ea typeface="+mj-ea"/>
              </a:rPr>
              <a:t>15</a:t>
            </a:r>
            <a:r>
              <a:rPr lang="zh-TW" altLang="en-US" spc="30" dirty="0">
                <a:effectLst/>
                <a:ea typeface="+mj-ea"/>
              </a:rPr>
              <a:t>分鐘</a:t>
            </a:r>
            <a:r>
              <a:rPr lang="en-US" altLang="zh-TW" spc="30" dirty="0">
                <a:effectLst/>
                <a:ea typeface="+mj-ea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  <a:tabLst>
                <a:tab pos="306070" algn="l"/>
                <a:tab pos="612140" algn="l"/>
                <a:tab pos="918210" algn="l"/>
              </a:tabLst>
            </a:pPr>
            <a:r>
              <a:rPr lang="zh-TW" altLang="en-US" spc="30" dirty="0">
                <a:ea typeface="+mj-ea"/>
              </a:rPr>
              <a:t>大組匯報。</a:t>
            </a:r>
            <a:r>
              <a:rPr lang="en-US" altLang="zh-TW" spc="30" dirty="0">
                <a:ea typeface="+mj-ea"/>
              </a:rPr>
              <a:t>(10</a:t>
            </a:r>
            <a:r>
              <a:rPr lang="zh-TW" altLang="en-US" spc="30" dirty="0">
                <a:ea typeface="+mj-ea"/>
              </a:rPr>
              <a:t>分鐘</a:t>
            </a:r>
            <a:r>
              <a:rPr lang="en-US" altLang="zh-TW" spc="30" dirty="0">
                <a:ea typeface="+mj-ea"/>
              </a:rPr>
              <a:t>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tabLst>
                <a:tab pos="306070" algn="l"/>
                <a:tab pos="612140" algn="l"/>
                <a:tab pos="918210" algn="l"/>
              </a:tabLst>
            </a:pPr>
            <a:endParaRPr lang="zh-TW" altLang="zh-TW" spc="30" dirty="0">
              <a:effectLst/>
              <a:ea typeface="+mj-ea"/>
            </a:endParaRPr>
          </a:p>
        </p:txBody>
      </p:sp>
      <p:pic>
        <p:nvPicPr>
          <p:cNvPr id="5122" name="Picture 2" descr="夏春：人人都应该懂一点拍卖理论|夏春_新浪财经_新浪网">
            <a:extLst>
              <a:ext uri="{FF2B5EF4-FFF2-40B4-BE49-F238E27FC236}">
                <a16:creationId xmlns:a16="http://schemas.microsoft.com/office/drawing/2014/main" id="{6795496C-201E-18D5-F0F1-CC20A0C8F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34" y="5638800"/>
            <a:ext cx="1857375" cy="104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價值觀大拍賣 - Explore | Facebook">
            <a:extLst>
              <a:ext uri="{FF2B5EF4-FFF2-40B4-BE49-F238E27FC236}">
                <a16:creationId xmlns:a16="http://schemas.microsoft.com/office/drawing/2014/main" id="{05FB98E8-8390-7DFF-3D68-7CD2FCB80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7143" r="39334" b="7143"/>
          <a:stretch/>
        </p:blipFill>
        <p:spPr bwMode="auto">
          <a:xfrm>
            <a:off x="7572666" y="692728"/>
            <a:ext cx="1574798" cy="12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ECC7C9C-79BE-1201-8651-8623BF690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4"/>
          <a:stretch/>
        </p:blipFill>
        <p:spPr>
          <a:xfrm>
            <a:off x="5514975" y="3276599"/>
            <a:ext cx="3629025" cy="356754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FC41D64-0E99-5307-C40B-532B2571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本節大綱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B29B6C-23E9-59F7-2A53-1DB1828481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zh-TW" altLang="en-US" sz="3200" dirty="0"/>
              <a:t>何謂價值觀</a:t>
            </a:r>
            <a:r>
              <a:rPr lang="en-US" altLang="zh-TW" sz="3200" dirty="0"/>
              <a:t>? </a:t>
            </a:r>
            <a:r>
              <a:rPr lang="zh-TW" altLang="en-US" sz="3200" dirty="0"/>
              <a:t>何謂自我價值</a:t>
            </a:r>
            <a:endParaRPr lang="en-US" altLang="zh-TW" sz="3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TW" altLang="en-US" dirty="0"/>
              <a:t>對人、事、物的看法和評價</a:t>
            </a:r>
            <a:r>
              <a:rPr lang="en-US" altLang="zh-TW" dirty="0"/>
              <a:t>; </a:t>
            </a:r>
            <a:r>
              <a:rPr lang="zh-TW" altLang="en-US" dirty="0"/>
              <a:t>行為的準則</a:t>
            </a:r>
            <a:endParaRPr lang="en-US" altLang="zh-TW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TW" altLang="en-US" dirty="0"/>
              <a:t>發揮潛能、令自己幸福、對社會有貢獻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zh-TW" altLang="en-US" sz="32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價值觀如何形成</a:t>
            </a:r>
            <a:r>
              <a:rPr lang="en-US" altLang="zh-TW" sz="3200" b="0" dirty="0">
                <a:latin typeface="Unicode"/>
                <a:ea typeface="標楷體" panose="03000509000000000000" pitchFamily="65" charset="-120"/>
              </a:rPr>
              <a:t>?</a:t>
            </a:r>
            <a:r>
              <a:rPr lang="en-US" altLang="zh-TW" sz="3200" dirty="0">
                <a:latin typeface="+mn-lt"/>
              </a:rPr>
              <a:t> </a:t>
            </a:r>
            <a:r>
              <a:rPr lang="zh-TW" altLang="en-US" sz="3200" dirty="0">
                <a:latin typeface="標楷體" panose="03000509000000000000" pitchFamily="65" charset="-120"/>
              </a:rPr>
              <a:t>社會學生態系統角度</a:t>
            </a:r>
            <a:r>
              <a:rPr lang="en-US" altLang="zh-TW" sz="3200" b="0" dirty="0">
                <a:latin typeface="+mn-lt"/>
              </a:rPr>
              <a:t>(</a:t>
            </a:r>
            <a:r>
              <a:rPr lang="zh-TW" altLang="en-US" sz="3200" b="0" dirty="0">
                <a:latin typeface="+mn-lt"/>
              </a:rPr>
              <a:t>布朗芬</a:t>
            </a:r>
            <a:r>
              <a:rPr lang="en-US" altLang="zh-TW" sz="3200" b="0" dirty="0">
                <a:latin typeface="+mn-lt"/>
              </a:rPr>
              <a:t>)</a:t>
            </a:r>
            <a:endParaRPr lang="en-US" altLang="zh-TW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TW" altLang="en-US" dirty="0"/>
              <a:t>大、中、小、外及時間系統</a:t>
            </a:r>
            <a:endParaRPr lang="en-US" altLang="zh-TW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TW" altLang="en-US" dirty="0"/>
              <a:t>場域</a:t>
            </a:r>
            <a:r>
              <a:rPr lang="en-US" altLang="zh-TW" dirty="0"/>
              <a:t>setting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TW" altLang="en-US" dirty="0"/>
              <a:t>直接或間接影響個體的價值觀</a:t>
            </a:r>
            <a:endParaRPr lang="en-US" altLang="zh-TW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TW" altLang="en-US" dirty="0"/>
              <a:t>個案分析</a:t>
            </a:r>
            <a:endParaRPr lang="en-US" altLang="zh-TW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TW" altLang="en-US" dirty="0"/>
              <a:t>活動：價值大拍賣</a:t>
            </a:r>
            <a:endParaRPr lang="en-US" altLang="zh-TW" dirty="0">
              <a:solidFill>
                <a:srgbClr val="996633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TW" altLang="en-US" dirty="0"/>
              <a:t>總結及反思</a:t>
            </a:r>
            <a:endParaRPr lang="en-US" altLang="zh-TW" dirty="0"/>
          </a:p>
        </p:txBody>
      </p:sp>
      <p:pic>
        <p:nvPicPr>
          <p:cNvPr id="5" name="Picture 4" descr="超濃縮生活膠囊| -學習衡量與判斷事與物的「價值」 VS 「價值觀」(下)">
            <a:extLst>
              <a:ext uri="{FF2B5EF4-FFF2-40B4-BE49-F238E27FC236}">
                <a16:creationId xmlns:a16="http://schemas.microsoft.com/office/drawing/2014/main" id="{D28C0975-85F0-1F0F-C552-CA9CBA1DD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6000" r="14000" b="28667"/>
          <a:stretch/>
        </p:blipFill>
        <p:spPr bwMode="auto">
          <a:xfrm>
            <a:off x="6503892" y="0"/>
            <a:ext cx="2640108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75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e Tree icon PNG and SVG Vector Free Download">
            <a:extLst>
              <a:ext uri="{FF2B5EF4-FFF2-40B4-BE49-F238E27FC236}">
                <a16:creationId xmlns:a16="http://schemas.microsoft.com/office/drawing/2014/main" id="{EB8EFFC3-73E3-2219-8B19-6DCD72829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73" b="95833" l="0" r="94241">
                        <a14:foregroundMark x1="5236" y1="52652" x2="16230" y2="52652"/>
                        <a14:foregroundMark x1="0" y1="77652" x2="0" y2="77652"/>
                        <a14:foregroundMark x1="49215" y1="6061" x2="49215" y2="6061"/>
                        <a14:foregroundMark x1="50262" y1="2273" x2="50262" y2="2273"/>
                        <a14:foregroundMark x1="92147" y1="51894" x2="92147" y2="51894"/>
                        <a14:foregroundMark x1="92670" y1="52273" x2="92670" y2="52273"/>
                        <a14:foregroundMark x1="94241" y1="79924" x2="94241" y2="79924"/>
                        <a14:foregroundMark x1="50262" y1="95833" x2="50262" y2="9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10" y="124290"/>
            <a:ext cx="5447653" cy="550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5EEF3123-5782-0B63-0A24-6CABC4A19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34"/>
          <a:stretch/>
        </p:blipFill>
        <p:spPr bwMode="auto">
          <a:xfrm>
            <a:off x="3013" y="5562600"/>
            <a:ext cx="9187070" cy="11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F2C234A-9DB0-CF7C-7953-8FA5C7BA5877}"/>
              </a:ext>
            </a:extLst>
          </p:cNvPr>
          <p:cNvSpPr txBox="1"/>
          <p:nvPr/>
        </p:nvSpPr>
        <p:spPr>
          <a:xfrm>
            <a:off x="-46096" y="37163"/>
            <a:ext cx="33863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800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個最重視的價值觀</a:t>
            </a:r>
            <a:endParaRPr lang="en-US" altLang="zh-TW" sz="2800" dirty="0">
              <a:solidFill>
                <a:srgbClr val="CC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sz="2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無條件的付出</a:t>
            </a: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關懷 </a:t>
            </a:r>
            <a:br>
              <a:rPr lang="en-GB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unconditional love</a:t>
            </a:r>
          </a:p>
          <a:p>
            <a:pPr algn="l"/>
            <a:endParaRPr lang="en-US" altLang="zh-TW" sz="2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真誠 </a:t>
            </a:r>
            <a:br>
              <a:rPr lang="en-GB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genuineness</a:t>
            </a:r>
          </a:p>
          <a:p>
            <a:endParaRPr lang="en-US" altLang="zh-TW" sz="2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智識智慧 </a:t>
            </a:r>
            <a:br>
              <a:rPr lang="en-GB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wisdom</a:t>
            </a:r>
            <a:endParaRPr lang="zh-TW" altLang="en-US" sz="2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FE3D169-0E1D-0887-28E4-E84EB4FBF40A}"/>
              </a:ext>
            </a:extLst>
          </p:cNvPr>
          <p:cNvSpPr/>
          <p:nvPr/>
        </p:nvSpPr>
        <p:spPr>
          <a:xfrm>
            <a:off x="6705600" y="76200"/>
            <a:ext cx="2286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F3D3B71-9896-4A21-78CA-988CFB651606}"/>
              </a:ext>
            </a:extLst>
          </p:cNvPr>
          <p:cNvSpPr txBox="1"/>
          <p:nvPr/>
        </p:nvSpPr>
        <p:spPr>
          <a:xfrm>
            <a:off x="3447207" y="0"/>
            <a:ext cx="198002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成因、事例</a:t>
            </a:r>
            <a:endParaRPr lang="en-US" altLang="zh-TW" sz="2800" dirty="0">
              <a:solidFill>
                <a:srgbClr val="CC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做義工</a:t>
            </a:r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父親的榜樣</a:t>
            </a:r>
          </a:p>
          <a:p>
            <a:pPr algn="ctr"/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三位中學師</a:t>
            </a:r>
          </a:p>
          <a:p>
            <a:pPr algn="ctr"/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7DA9A785-F840-7C9F-646F-3676AA78D2E9}"/>
              </a:ext>
            </a:extLst>
          </p:cNvPr>
          <p:cNvGrpSpPr/>
          <p:nvPr/>
        </p:nvGrpSpPr>
        <p:grpSpPr>
          <a:xfrm>
            <a:off x="7324689" y="4519613"/>
            <a:ext cx="1736925" cy="685800"/>
            <a:chOff x="7324689" y="4519613"/>
            <a:chExt cx="1736925" cy="685800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D7D58CAB-5CAF-3704-0D77-01EC1768533D}"/>
                </a:ext>
              </a:extLst>
            </p:cNvPr>
            <p:cNvSpPr txBox="1"/>
            <p:nvPr/>
          </p:nvSpPr>
          <p:spPr>
            <a:xfrm>
              <a:off x="7440657" y="4591916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TW" altLang="en-US" sz="28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社區中心</a:t>
              </a: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A27FAAD9-1159-BF51-1070-FE41D66C4526}"/>
                </a:ext>
              </a:extLst>
            </p:cNvPr>
            <p:cNvSpPr/>
            <p:nvPr/>
          </p:nvSpPr>
          <p:spPr>
            <a:xfrm>
              <a:off x="7324689" y="4519613"/>
              <a:ext cx="1691156" cy="685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CFAC1ABA-DD8D-A8DF-6EFD-D7FE65EDD9B5}"/>
              </a:ext>
            </a:extLst>
          </p:cNvPr>
          <p:cNvCxnSpPr>
            <a:cxnSpLocks/>
          </p:cNvCxnSpPr>
          <p:nvPr/>
        </p:nvCxnSpPr>
        <p:spPr>
          <a:xfrm>
            <a:off x="5304701" y="4449295"/>
            <a:ext cx="2467699" cy="116307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6A47B79-33CC-2CB0-A5A9-CD46456B3B45}"/>
              </a:ext>
            </a:extLst>
          </p:cNvPr>
          <p:cNvSpPr txBox="1"/>
          <p:nvPr/>
        </p:nvSpPr>
        <p:spPr>
          <a:xfrm>
            <a:off x="6812522" y="0"/>
            <a:ext cx="1721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所屬系統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04D5560-38A6-26C6-C7F7-D8C162F852E5}"/>
              </a:ext>
            </a:extLst>
          </p:cNvPr>
          <p:cNvSpPr txBox="1"/>
          <p:nvPr/>
        </p:nvSpPr>
        <p:spPr>
          <a:xfrm>
            <a:off x="6684708" y="841582"/>
            <a:ext cx="198002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青少年中心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</a:p>
          <a:p>
            <a:pPr algn="ctr"/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5D7B6939-4771-D694-B58A-3763454F618A}"/>
              </a:ext>
            </a:extLst>
          </p:cNvPr>
          <p:cNvCxnSpPr>
            <a:cxnSpLocks/>
          </p:cNvCxnSpPr>
          <p:nvPr/>
        </p:nvCxnSpPr>
        <p:spPr>
          <a:xfrm flipV="1">
            <a:off x="1219200" y="4527606"/>
            <a:ext cx="2667000" cy="103499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A3774596-8417-2C37-3800-65F1301CBCA4}"/>
              </a:ext>
            </a:extLst>
          </p:cNvPr>
          <p:cNvCxnSpPr>
            <a:cxnSpLocks/>
          </p:cNvCxnSpPr>
          <p:nvPr/>
        </p:nvCxnSpPr>
        <p:spPr>
          <a:xfrm>
            <a:off x="6022974" y="4438368"/>
            <a:ext cx="1315111" cy="442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954C7CBF-E511-99EF-C35B-A4B327A56572}"/>
              </a:ext>
            </a:extLst>
          </p:cNvPr>
          <p:cNvCxnSpPr>
            <a:cxnSpLocks/>
          </p:cNvCxnSpPr>
          <p:nvPr/>
        </p:nvCxnSpPr>
        <p:spPr>
          <a:xfrm flipH="1" flipV="1">
            <a:off x="4758785" y="4438368"/>
            <a:ext cx="1264189" cy="1124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89" name="直線接點 16388">
            <a:extLst>
              <a:ext uri="{FF2B5EF4-FFF2-40B4-BE49-F238E27FC236}">
                <a16:creationId xmlns:a16="http://schemas.microsoft.com/office/drawing/2014/main" id="{3333A17F-AA8A-7BA5-A446-F26FBD0078B7}"/>
              </a:ext>
            </a:extLst>
          </p:cNvPr>
          <p:cNvCxnSpPr>
            <a:cxnSpLocks/>
          </p:cNvCxnSpPr>
          <p:nvPr/>
        </p:nvCxnSpPr>
        <p:spPr>
          <a:xfrm flipV="1">
            <a:off x="2931462" y="4982958"/>
            <a:ext cx="782334" cy="56151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BB9945E-96C6-48E5-A694-A54B808A2A78}"/>
              </a:ext>
            </a:extLst>
          </p:cNvPr>
          <p:cNvSpPr txBox="1"/>
          <p:nvPr/>
        </p:nvSpPr>
        <p:spPr>
          <a:xfrm>
            <a:off x="5718818" y="523220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p.39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143772-E7C3-A1ED-0831-BAE88FE6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總結及反思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5FD26E-EA50-FB56-B6C1-29D42363C6F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心理學的五大目的</a:t>
            </a:r>
            <a:r>
              <a:rPr lang="en-US" altLang="zh-TW" dirty="0"/>
              <a:t>:</a:t>
            </a:r>
          </a:p>
          <a:p>
            <a:pPr lvl="1"/>
            <a:r>
              <a:rPr lang="zh-TW" altLang="en-US" dirty="0"/>
              <a:t>描述、解釋、預測、控制、</a:t>
            </a:r>
            <a:r>
              <a:rPr lang="zh-TW" altLang="en-US" dirty="0">
                <a:solidFill>
                  <a:srgbClr val="CC00CC"/>
                </a:solidFill>
              </a:rPr>
              <a:t>應用</a:t>
            </a:r>
            <a:endParaRPr lang="en-US" altLang="zh-TW" dirty="0">
              <a:solidFill>
                <a:srgbClr val="CC00CC"/>
              </a:solidFill>
            </a:endParaRPr>
          </a:p>
          <a:p>
            <a:pPr lvl="1" algn="just"/>
            <a:r>
              <a:rPr lang="zh-TW" altLang="en-US" dirty="0"/>
              <a:t>本節嘗試運用去布朗芬的系統理論去述說</a:t>
            </a:r>
            <a:r>
              <a:rPr lang="zh-TW" altLang="en-US" dirty="0">
                <a:solidFill>
                  <a:srgbClr val="CC00CC"/>
                </a:solidFill>
              </a:rPr>
              <a:t>唐氐兒童的身心成長會受到不同系統的影響</a:t>
            </a:r>
            <a:r>
              <a:rPr lang="en-US" altLang="zh-TW" dirty="0"/>
              <a:t>, </a:t>
            </a:r>
            <a:r>
              <a:rPr lang="zh-TW" altLang="en-US" dirty="0"/>
              <a:t>這是屬於</a:t>
            </a:r>
            <a:r>
              <a:rPr lang="zh-TW" altLang="en-US" dirty="0">
                <a:solidFill>
                  <a:srgbClr val="CC00CC"/>
                </a:solidFill>
              </a:rPr>
              <a:t>什麼目的</a:t>
            </a:r>
            <a:r>
              <a:rPr lang="en-US" altLang="zh-TW" dirty="0"/>
              <a:t>?</a:t>
            </a:r>
          </a:p>
          <a:p>
            <a:pPr lvl="1" algn="just"/>
            <a:r>
              <a:rPr lang="zh-TW" altLang="en-US" dirty="0"/>
              <a:t>如果我們</a:t>
            </a:r>
            <a:r>
              <a:rPr lang="zh-TW" altLang="en-US" dirty="0">
                <a:solidFill>
                  <a:srgbClr val="CC00CC"/>
                </a:solidFill>
              </a:rPr>
              <a:t>借鑑</a:t>
            </a:r>
            <a:r>
              <a:rPr lang="zh-TW" altLang="en-US" dirty="0"/>
              <a:t>這個由自殺、抑鬱、癌症</a:t>
            </a:r>
            <a:r>
              <a:rPr lang="zh-TW" altLang="en-US" dirty="0">
                <a:solidFill>
                  <a:srgbClr val="CC00CC"/>
                </a:solidFill>
              </a:rPr>
              <a:t>病人</a:t>
            </a:r>
            <a:r>
              <a:rPr lang="zh-TW" altLang="en-US" dirty="0"/>
              <a:t>透過與</a:t>
            </a:r>
            <a:r>
              <a:rPr lang="zh-TW" altLang="en-US" dirty="0">
                <a:solidFill>
                  <a:srgbClr val="CC00CC"/>
                </a:solidFill>
              </a:rPr>
              <a:t>不同系統的互動</a:t>
            </a:r>
            <a:r>
              <a:rPr lang="en-US" altLang="zh-TW" dirty="0"/>
              <a:t>, </a:t>
            </a:r>
            <a:r>
              <a:rPr lang="zh-TW" altLang="en-US" dirty="0"/>
              <a:t>發展到</a:t>
            </a:r>
            <a:r>
              <a:rPr lang="zh-TW" altLang="en-US" dirty="0">
                <a:solidFill>
                  <a:srgbClr val="CC00CC"/>
                </a:solidFill>
              </a:rPr>
              <a:t>積極、開朗、潛能拓展</a:t>
            </a:r>
            <a:r>
              <a:rPr lang="zh-TW" altLang="en-US" dirty="0"/>
              <a:t>、推己及人的義工之經驗</a:t>
            </a:r>
            <a:r>
              <a:rPr lang="en-US" altLang="zh-TW" dirty="0"/>
              <a:t>, </a:t>
            </a:r>
            <a:r>
              <a:rPr lang="zh-TW" altLang="en-US" dirty="0">
                <a:solidFill>
                  <a:srgbClr val="CC00CC"/>
                </a:solidFill>
              </a:rPr>
              <a:t>去幫助</a:t>
            </a:r>
            <a:r>
              <a:rPr lang="zh-TW" altLang="en-US" dirty="0"/>
              <a:t>一些</a:t>
            </a:r>
            <a:r>
              <a:rPr lang="zh-TW" altLang="en-US" dirty="0">
                <a:solidFill>
                  <a:srgbClr val="CC00CC"/>
                </a:solidFill>
              </a:rPr>
              <a:t>遇到相類問題</a:t>
            </a:r>
            <a:r>
              <a:rPr lang="zh-TW" altLang="en-US" dirty="0"/>
              <a:t>的個案</a:t>
            </a:r>
            <a:r>
              <a:rPr lang="en-US" altLang="zh-TW" dirty="0"/>
              <a:t>, </a:t>
            </a:r>
            <a:r>
              <a:rPr lang="zh-TW" altLang="en-US" dirty="0"/>
              <a:t>這個又屬於什麼目的</a:t>
            </a:r>
            <a:r>
              <a:rPr lang="en-US" altLang="zh-TW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zh-TW" altLang="en-US"/>
              <a:t>這個</a:t>
            </a:r>
            <a:r>
              <a:rPr lang="zh-TW" altLang="en-US" dirty="0"/>
              <a:t>系統理論</a:t>
            </a:r>
            <a:r>
              <a:rPr lang="zh-TW" altLang="en-US" sz="2800" b="1" dirty="0">
                <a:solidFill>
                  <a:srgbClr val="FF0000"/>
                </a:solidFill>
              </a:rPr>
              <a:t>對你自己個人成長有什麼啟示</a:t>
            </a:r>
            <a:r>
              <a:rPr lang="en-US" altLang="zh-TW" dirty="0"/>
              <a:t>?</a:t>
            </a:r>
          </a:p>
          <a:p>
            <a:pPr algn="just"/>
            <a:r>
              <a:rPr lang="zh-TW" altLang="en-US" dirty="0"/>
              <a:t>如何解釋我的價值觀</a:t>
            </a:r>
            <a:r>
              <a:rPr lang="zh-TW" altLang="en-US" dirty="0">
                <a:solidFill>
                  <a:srgbClr val="9900FF"/>
                </a:solidFill>
              </a:rPr>
              <a:t>不知從哪個系統</a:t>
            </a:r>
            <a:r>
              <a:rPr lang="zh-TW" altLang="en-US" dirty="0"/>
              <a:t>而來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2050" name="Picture 2" descr="家庭系統取向在校園的運用— 危機個案的處理- ppt download">
            <a:extLst>
              <a:ext uri="{FF2B5EF4-FFF2-40B4-BE49-F238E27FC236}">
                <a16:creationId xmlns:a16="http://schemas.microsoft.com/office/drawing/2014/main" id="{08E1DC69-91A0-A7EF-664A-8A8965EEC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4" t="51111" r="3334" b="7778"/>
          <a:stretch/>
        </p:blipFill>
        <p:spPr bwMode="auto">
          <a:xfrm>
            <a:off x="6621162" y="0"/>
            <a:ext cx="25228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3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4941888"/>
            <a:ext cx="8961437" cy="1211262"/>
          </a:xfrm>
        </p:spPr>
        <p:txBody>
          <a:bodyPr/>
          <a:lstStyle/>
          <a:p>
            <a:r>
              <a:rPr lang="en-US" altLang="zh-TW" sz="11100" dirty="0">
                <a:solidFill>
                  <a:srgbClr val="FF0066"/>
                </a:solidFill>
                <a:ea typeface="新細明體" charset="-120"/>
              </a:rPr>
              <a:t>The end</a:t>
            </a:r>
          </a:p>
        </p:txBody>
      </p:sp>
      <p:pic>
        <p:nvPicPr>
          <p:cNvPr id="2276355" name="Picture 3" descr="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8"/>
          <a:stretch>
            <a:fillRect/>
          </a:stretch>
        </p:blipFill>
        <p:spPr bwMode="auto">
          <a:xfrm>
            <a:off x="2268538" y="981075"/>
            <a:ext cx="4751387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97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價值觀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p.32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zh-TW" altLang="en-US" dirty="0"/>
              <a:t>何謂價值觀</a:t>
            </a:r>
            <a:r>
              <a:rPr lang="en-US" altLang="zh-TW" dirty="0"/>
              <a:t>?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zh-TW" altLang="en-US" dirty="0"/>
              <a:t>一個人對周圍的客觀事物</a:t>
            </a:r>
            <a:r>
              <a:rPr lang="en-US" altLang="zh-TW" dirty="0"/>
              <a:t>(</a:t>
            </a:r>
            <a:r>
              <a:rPr lang="zh-TW" altLang="en-US" dirty="0"/>
              <a:t>包括</a:t>
            </a:r>
            <a:r>
              <a:rPr lang="zh-TW" altLang="en-US" dirty="0">
                <a:solidFill>
                  <a:srgbClr val="FF0066"/>
                </a:solidFill>
              </a:rPr>
              <a:t>人、事、物</a:t>
            </a:r>
            <a:r>
              <a:rPr lang="en-US" altLang="zh-TW" dirty="0"/>
              <a:t>, </a:t>
            </a:r>
            <a:br>
              <a:rPr lang="en-US" altLang="zh-TW" dirty="0"/>
            </a:br>
            <a:r>
              <a:rPr lang="zh-TW" altLang="en-US" dirty="0"/>
              <a:t>例如金錢運用、生活方式、社會制度等</a:t>
            </a:r>
            <a:r>
              <a:rPr lang="en-US" altLang="zh-TW" dirty="0"/>
              <a:t>)</a:t>
            </a:r>
            <a:r>
              <a:rPr lang="zh-TW" altLang="en-US" dirty="0"/>
              <a:t>的</a:t>
            </a:r>
            <a:br>
              <a:rPr lang="en-US" altLang="zh-TW" dirty="0"/>
            </a:br>
            <a:r>
              <a:rPr lang="zh-TW" altLang="en-US" dirty="0">
                <a:solidFill>
                  <a:srgbClr val="FF0066"/>
                </a:solidFill>
              </a:rPr>
              <a:t>看法</a:t>
            </a:r>
            <a:r>
              <a:rPr lang="zh-TW" altLang="en-US" dirty="0"/>
              <a:t>和</a:t>
            </a:r>
            <a:r>
              <a:rPr lang="zh-TW" altLang="en-US" dirty="0">
                <a:solidFill>
                  <a:srgbClr val="FF0066"/>
                </a:solidFill>
              </a:rPr>
              <a:t>評價。</a:t>
            </a:r>
            <a:endParaRPr lang="en-US" altLang="zh-TW" dirty="0">
              <a:solidFill>
                <a:srgbClr val="FF0066"/>
              </a:solidFill>
            </a:endParaRPr>
          </a:p>
          <a:p>
            <a:pPr lvl="1" algn="just">
              <a:spcBef>
                <a:spcPts val="0"/>
              </a:spcBef>
              <a:spcAft>
                <a:spcPts val="200"/>
              </a:spcAft>
            </a:pPr>
            <a:r>
              <a:rPr lang="zh-TW" altLang="en-US" dirty="0"/>
              <a:t>這些評價如好與壞、善與惡、是與非、美與醜、重要性、意義性等。</a:t>
            </a:r>
            <a:endParaRPr lang="en-US" altLang="zh-TW" dirty="0"/>
          </a:p>
          <a:p>
            <a:pPr lvl="1" algn="just">
              <a:spcBef>
                <a:spcPts val="0"/>
              </a:spcBef>
              <a:spcAft>
                <a:spcPts val="200"/>
              </a:spcAft>
            </a:pPr>
            <a:r>
              <a:rPr lang="zh-TW" altLang="en-US" dirty="0"/>
              <a:t>它是</a:t>
            </a:r>
            <a:r>
              <a:rPr lang="zh-TW" altLang="en-US" dirty="0">
                <a:solidFill>
                  <a:srgbClr val="FF0066"/>
                </a:solidFill>
              </a:rPr>
              <a:t>行為的準則</a:t>
            </a:r>
            <a:r>
              <a:rPr lang="en-US" altLang="zh-TW" dirty="0">
                <a:solidFill>
                  <a:srgbClr val="FF0066"/>
                </a:solidFill>
              </a:rPr>
              <a:t>, </a:t>
            </a:r>
            <a:r>
              <a:rPr lang="zh-TW" altLang="en-US" sz="2800" dirty="0"/>
              <a:t>也是一種處理事情、判斷是非、做</a:t>
            </a:r>
            <a:r>
              <a:rPr lang="zh-TW" altLang="en-US" sz="2800" dirty="0">
                <a:solidFill>
                  <a:srgbClr val="FF0066"/>
                </a:solidFill>
              </a:rPr>
              <a:t>選擇時取捨的標準</a:t>
            </a:r>
            <a:r>
              <a:rPr lang="zh-TW" altLang="en-US" sz="2800" dirty="0"/>
              <a:t>。</a:t>
            </a:r>
            <a:endParaRPr lang="zh-TW" altLang="en-US" dirty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zh-TW" altLang="en-US" dirty="0"/>
              <a:t>何謂自我價值</a:t>
            </a:r>
            <a:r>
              <a:rPr lang="en-US" altLang="zh-TW" dirty="0"/>
              <a:t>? </a:t>
            </a:r>
            <a:r>
              <a:rPr lang="zh-TW" altLang="en-US" dirty="0"/>
              <a:t>馬克思認為：</a:t>
            </a:r>
            <a:endParaRPr lang="en-US" altLang="zh-TW" dirty="0"/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zh-TW" altLang="en-US" dirty="0"/>
              <a:t>對自己、他人及社會</a:t>
            </a:r>
            <a:r>
              <a:rPr lang="zh-TW" altLang="en-US" dirty="0">
                <a:solidFill>
                  <a:srgbClr val="CC0099"/>
                </a:solidFill>
              </a:rPr>
              <a:t>需要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CC0099"/>
                </a:solidFill>
              </a:rPr>
              <a:t>滿足</a:t>
            </a:r>
            <a:endParaRPr lang="en-US" altLang="zh-TW" dirty="0">
              <a:solidFill>
                <a:srgbClr val="CC0099"/>
              </a:solidFill>
            </a:endParaRP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zh-TW" altLang="en-US" dirty="0">
                <a:solidFill>
                  <a:srgbClr val="CC0099"/>
                </a:solidFill>
              </a:rPr>
              <a:t>充份發揮</a:t>
            </a:r>
            <a:r>
              <a:rPr lang="zh-TW" altLang="en-US" dirty="0"/>
              <a:t>人的</a:t>
            </a:r>
            <a:r>
              <a:rPr lang="zh-TW" altLang="en-US" dirty="0">
                <a:solidFill>
                  <a:srgbClr val="CC0099"/>
                </a:solidFill>
              </a:rPr>
              <a:t>體力</a:t>
            </a:r>
            <a:r>
              <a:rPr lang="zh-TW" altLang="en-US" dirty="0"/>
              <a:t>和</a:t>
            </a:r>
            <a:r>
              <a:rPr lang="zh-TW" altLang="en-US" dirty="0">
                <a:solidFill>
                  <a:srgbClr val="CC0099"/>
                </a:solidFill>
              </a:rPr>
              <a:t>智力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CC0099"/>
                </a:solidFill>
              </a:rPr>
              <a:t>潛能</a:t>
            </a:r>
            <a:endParaRPr lang="en-US" altLang="zh-TW" dirty="0">
              <a:solidFill>
                <a:srgbClr val="CC0099"/>
              </a:solidFill>
            </a:endParaRP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zh-TW" altLang="en-US" dirty="0"/>
              <a:t>令</a:t>
            </a:r>
            <a:r>
              <a:rPr lang="zh-TW" altLang="en-US" dirty="0">
                <a:solidFill>
                  <a:srgbClr val="CC0099"/>
                </a:solidFill>
              </a:rPr>
              <a:t>自己幸福</a:t>
            </a:r>
            <a:endParaRPr lang="en-US" altLang="zh-TW" dirty="0">
              <a:solidFill>
                <a:srgbClr val="CC0099"/>
              </a:solidFill>
            </a:endParaRP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zh-TW" altLang="en-US" dirty="0"/>
              <a:t>對</a:t>
            </a:r>
            <a:r>
              <a:rPr lang="zh-TW" altLang="en-US" dirty="0">
                <a:solidFill>
                  <a:srgbClr val="CC0099"/>
                </a:solidFill>
              </a:rPr>
              <a:t>社會有貢獻</a:t>
            </a:r>
            <a:endParaRPr lang="zh-HK" altLang="en-US" dirty="0">
              <a:solidFill>
                <a:srgbClr val="CC00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"/>
          <a:stretch/>
        </p:blipFill>
        <p:spPr bwMode="auto">
          <a:xfrm>
            <a:off x="7848599" y="0"/>
            <a:ext cx="1302327" cy="225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17065759_2d0ef4ec3c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946" y="5173960"/>
            <a:ext cx="2732778" cy="163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5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827BD16-11A9-BBB0-4015-1DCE4B2FB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t="7930" r="15172" b="51976"/>
          <a:stretch/>
        </p:blipFill>
        <p:spPr bwMode="auto">
          <a:xfrm>
            <a:off x="1409700" y="3290454"/>
            <a:ext cx="6400800" cy="349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44A8812-F154-6B5C-5E67-35590598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zh-TW" altLang="en-US" sz="32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價值觀如何形成</a:t>
            </a:r>
            <a:r>
              <a:rPr lang="en-US" altLang="zh-TW" sz="3200" b="0" dirty="0">
                <a:latin typeface="Unicode"/>
                <a:ea typeface="標楷體" panose="03000509000000000000" pitchFamily="65" charset="-120"/>
              </a:rPr>
              <a:t>?</a:t>
            </a:r>
            <a:r>
              <a:rPr lang="zh-TW" altLang="en-US" sz="3200" b="0" dirty="0">
                <a:latin typeface="+mn-lt"/>
              </a:rPr>
              <a:t> </a:t>
            </a:r>
            <a:r>
              <a:rPr lang="en-US" altLang="zh-TW" sz="3200" dirty="0">
                <a:latin typeface="+mn-lt"/>
              </a:rPr>
              <a:t>– </a:t>
            </a:r>
            <a:r>
              <a:rPr lang="zh-TW" altLang="en-US" sz="3200" dirty="0">
                <a:latin typeface="標楷體" panose="03000509000000000000" pitchFamily="65" charset="-120"/>
              </a:rPr>
              <a:t>社會學生態系統角度</a:t>
            </a:r>
            <a:br>
              <a:rPr lang="en-US" altLang="zh-TW" sz="3200" b="0" dirty="0">
                <a:latin typeface="+mn-lt"/>
              </a:rPr>
            </a:br>
            <a:r>
              <a:rPr lang="en-US" altLang="zh-TW" sz="3200" b="0" dirty="0">
                <a:latin typeface="+mn-lt"/>
              </a:rPr>
              <a:t>(Bronfenbrenner </a:t>
            </a:r>
            <a:r>
              <a:rPr lang="zh-TW" altLang="en-US" sz="3200" b="0" dirty="0">
                <a:latin typeface="+mn-lt"/>
              </a:rPr>
              <a:t>布朗芬</a:t>
            </a:r>
            <a:r>
              <a:rPr lang="en-US" altLang="zh-TW" sz="3200" b="0" dirty="0">
                <a:latin typeface="+mn-lt"/>
              </a:rPr>
              <a:t>, 1979)</a:t>
            </a: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80B1AD-5D87-A7D0-AA4F-46399704FF5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200" dirty="0"/>
              <a:t>生態系統理論把社會分成四個系統：</a:t>
            </a:r>
            <a:r>
              <a:rPr lang="zh-TW" altLang="en-US" dirty="0">
                <a:solidFill>
                  <a:srgbClr val="CC00CC"/>
                </a:solidFill>
              </a:rPr>
              <a:t>大系統、外系統、中間系統和小系統</a:t>
            </a:r>
            <a:r>
              <a:rPr lang="en-US" altLang="zh-TW" dirty="0">
                <a:solidFill>
                  <a:srgbClr val="CC00CC"/>
                </a:solidFill>
              </a:rPr>
              <a:t>(</a:t>
            </a:r>
            <a:r>
              <a:rPr lang="zh-TW" altLang="en-US" dirty="0">
                <a:solidFill>
                  <a:srgbClr val="CC00CC"/>
                </a:solidFill>
              </a:rPr>
              <a:t>微系統</a:t>
            </a:r>
            <a:r>
              <a:rPr lang="en-US" altLang="zh-TW" dirty="0">
                <a:solidFill>
                  <a:srgbClr val="CC00CC"/>
                </a:solidFill>
              </a:rPr>
              <a:t>)</a:t>
            </a:r>
          </a:p>
          <a:p>
            <a:pPr algn="just"/>
            <a:r>
              <a:rPr lang="zh-TW" altLang="en-US" sz="3200" dirty="0"/>
              <a:t>當中</a:t>
            </a:r>
            <a:r>
              <a:rPr lang="zh-TW" altLang="en-US" sz="3200" dirty="0">
                <a:solidFill>
                  <a:srgbClr val="CC00CC"/>
                </a:solidFill>
              </a:rPr>
              <a:t>最重要</a:t>
            </a:r>
            <a:r>
              <a:rPr lang="zh-TW" altLang="en-US" sz="3200" dirty="0"/>
              <a:t>的是</a:t>
            </a:r>
            <a:r>
              <a:rPr lang="zh-TW" altLang="en-US" sz="3200" dirty="0">
                <a:solidFill>
                  <a:srgbClr val="CC00CC"/>
                </a:solidFill>
              </a:rPr>
              <a:t>大系統</a:t>
            </a:r>
            <a:r>
              <a:rPr lang="en-US" altLang="zh-TW" sz="3200" dirty="0"/>
              <a:t>(</a:t>
            </a:r>
            <a:r>
              <a:rPr lang="zh-TW" altLang="en-US" sz="3200" dirty="0"/>
              <a:t>包括</a:t>
            </a:r>
            <a:r>
              <a:rPr lang="zh-TW" altLang="en-US" dirty="0">
                <a:solidFill>
                  <a:srgbClr val="CC00CC"/>
                </a:solidFill>
              </a:rPr>
              <a:t>社會、文化、價值觀</a:t>
            </a:r>
            <a:r>
              <a:rPr lang="zh-TW" altLang="en-US" sz="3200" dirty="0"/>
              <a:t>等較高層次的元素</a:t>
            </a:r>
            <a:r>
              <a:rPr lang="en-US" altLang="zh-TW" sz="3200" dirty="0"/>
              <a:t>), </a:t>
            </a:r>
            <a:r>
              <a:rPr lang="zh-TW" altLang="en-US" sz="3200" dirty="0"/>
              <a:t>它影響着各系統，並造成整個生態系統。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632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D58B-C894-C7BE-87FB-D2F62A2F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</a:rPr>
              <a:t>價值觀的形成 </a:t>
            </a:r>
            <a:r>
              <a:rPr lang="en-US" altLang="zh-TW" dirty="0">
                <a:solidFill>
                  <a:srgbClr val="002060"/>
                </a:solidFill>
              </a:rPr>
              <a:t>– </a:t>
            </a:r>
            <a:r>
              <a:rPr lang="zh-TW" altLang="en-US" dirty="0"/>
              <a:t>場域 </a:t>
            </a:r>
            <a:r>
              <a:rPr lang="en-US" altLang="zh-TW" dirty="0"/>
              <a:t>Setting 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p.33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720EEB-D8F1-A454-767A-25DA50E223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3751997" cy="5867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dirty="0"/>
              <a:t>系統的中的層次是包含著發展中個體接觸到的</a:t>
            </a:r>
            <a:r>
              <a:rPr lang="zh-TW" altLang="en-US" dirty="0">
                <a:solidFill>
                  <a:srgbClr val="CC00CC"/>
                </a:solidFill>
              </a:rPr>
              <a:t>環境</a:t>
            </a:r>
            <a:r>
              <a:rPr lang="zh-TW" altLang="en-US" dirty="0"/>
              <a:t>，這些</a:t>
            </a:r>
            <a:r>
              <a:rPr lang="zh-TW" altLang="en-US" dirty="0">
                <a:solidFill>
                  <a:srgbClr val="CC00CC"/>
                </a:solidFill>
              </a:rPr>
              <a:t>環境層次</a:t>
            </a:r>
            <a:r>
              <a:rPr lang="zh-TW" altLang="en-US" dirty="0"/>
              <a:t>稱為「</a:t>
            </a:r>
            <a:r>
              <a:rPr lang="zh-TW" altLang="en-US" dirty="0">
                <a:solidFill>
                  <a:srgbClr val="CC00CC"/>
                </a:solidFill>
              </a:rPr>
              <a:t>場域</a:t>
            </a:r>
            <a:r>
              <a:rPr lang="zh-TW" altLang="en-US" dirty="0"/>
              <a:t>」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rgbClr val="CC00CC"/>
                </a:solidFill>
              </a:rPr>
              <a:t>setting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dirty="0"/>
              <a:t>以個人在系統的中心位置上，評估個體所處的環境發生的</a:t>
            </a:r>
            <a:r>
              <a:rPr lang="zh-TW" altLang="en-US" dirty="0">
                <a:solidFill>
                  <a:srgbClr val="CC00CC"/>
                </a:solidFill>
              </a:rPr>
              <a:t>互動關係</a:t>
            </a:r>
            <a:r>
              <a:rPr lang="zh-TW" altLang="en-US" dirty="0"/>
              <a:t>對</a:t>
            </a:r>
            <a:r>
              <a:rPr lang="zh-TW" altLang="en-US" dirty="0">
                <a:solidFill>
                  <a:srgbClr val="CC00CC"/>
                </a:solidFill>
              </a:rPr>
              <a:t>個體</a:t>
            </a:r>
            <a:r>
              <a:rPr lang="zh-TW" altLang="en-US" dirty="0"/>
              <a:t>可能造成的</a:t>
            </a:r>
            <a:r>
              <a:rPr lang="zh-TW" altLang="en-US" dirty="0">
                <a:solidFill>
                  <a:srgbClr val="CC00CC"/>
                </a:solidFill>
              </a:rPr>
              <a:t>影響</a:t>
            </a:r>
            <a:r>
              <a:rPr lang="zh-TW" altLang="en-US" dirty="0"/>
              <a:t>。</a:t>
            </a:r>
          </a:p>
        </p:txBody>
      </p:sp>
      <p:pic>
        <p:nvPicPr>
          <p:cNvPr id="1028" name="Picture 4" descr="幼兒家庭問題個案分析(利用生態系統理論)-阿摩線上測驗">
            <a:extLst>
              <a:ext uri="{FF2B5EF4-FFF2-40B4-BE49-F238E27FC236}">
                <a16:creationId xmlns:a16="http://schemas.microsoft.com/office/drawing/2014/main" id="{E62A9F4D-E7D8-CF1F-6A49-3F4577B31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"/>
          <a:stretch/>
        </p:blipFill>
        <p:spPr bwMode="auto">
          <a:xfrm>
            <a:off x="3439125" y="914400"/>
            <a:ext cx="57048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8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C4A8A04-B05D-3E70-AC1A-2C588DB9D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t="7930" r="7340" b="13473"/>
          <a:stretch/>
        </p:blipFill>
        <p:spPr bwMode="auto">
          <a:xfrm>
            <a:off x="1143000" y="13854"/>
            <a:ext cx="7039694" cy="68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F98D5EC4-A58F-64BC-11DD-9CF292148B27}"/>
              </a:ext>
            </a:extLst>
          </p:cNvPr>
          <p:cNvSpPr txBox="1"/>
          <p:nvPr/>
        </p:nvSpPr>
        <p:spPr>
          <a:xfrm>
            <a:off x="2590800" y="28194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康文署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2EEA324-9F09-6FCA-CF6C-460B77345367}"/>
              </a:ext>
            </a:extLst>
          </p:cNvPr>
          <p:cNvSpPr txBox="1"/>
          <p:nvPr/>
        </p:nvSpPr>
        <p:spPr>
          <a:xfrm rot="19040359">
            <a:off x="2483704" y="133302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>
                <a:solidFill>
                  <a:srgbClr val="0000FF"/>
                </a:solidFill>
              </a:rPr>
              <a:t>單親協會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7F912C5-A193-C93E-C1E5-94AB067FFB04}"/>
              </a:ext>
            </a:extLst>
          </p:cNvPr>
          <p:cNvSpPr txBox="1"/>
          <p:nvPr/>
        </p:nvSpPr>
        <p:spPr>
          <a:xfrm rot="324214">
            <a:off x="5980266" y="3003916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>
                <a:solidFill>
                  <a:srgbClr val="0000FF"/>
                </a:solidFill>
              </a:rPr>
              <a:t>中小學</a:t>
            </a:r>
            <a:br>
              <a:rPr lang="en-US" altLang="zh-TW" dirty="0">
                <a:solidFill>
                  <a:srgbClr val="0000FF"/>
                </a:solidFill>
              </a:rPr>
            </a:br>
            <a:r>
              <a:rPr lang="zh-TW" altLang="en-US" dirty="0">
                <a:solidFill>
                  <a:srgbClr val="0000FF"/>
                </a:solidFill>
              </a:rPr>
              <a:t>興趣班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432FF7D-80EB-4645-716F-77770C351E7A}"/>
              </a:ext>
            </a:extLst>
          </p:cNvPr>
          <p:cNvSpPr txBox="1"/>
          <p:nvPr/>
        </p:nvSpPr>
        <p:spPr>
          <a:xfrm rot="1766865">
            <a:off x="3193494" y="462979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協康會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5DC5D92-E0A1-4963-8F36-144B4AD1640D}"/>
              </a:ext>
            </a:extLst>
          </p:cNvPr>
          <p:cNvSpPr txBox="1"/>
          <p:nvPr/>
        </p:nvSpPr>
        <p:spPr>
          <a:xfrm>
            <a:off x="3581400" y="18773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TW" altLang="en-US" sz="2400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單親協會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183C04C-5653-F951-15D9-81234673A2BA}"/>
              </a:ext>
            </a:extLst>
          </p:cNvPr>
          <p:cNvSpPr txBox="1"/>
          <p:nvPr/>
        </p:nvSpPr>
        <p:spPr>
          <a:xfrm rot="1812364">
            <a:off x="4678126" y="126970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>
                <a:solidFill>
                  <a:srgbClr val="0000FF"/>
                </a:solidFill>
              </a:rPr>
              <a:t>再培訓中心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3C3872C-4A2F-D475-0A9D-856E7F0324A7}"/>
              </a:ext>
            </a:extLst>
          </p:cNvPr>
          <p:cNvSpPr txBox="1"/>
          <p:nvPr/>
        </p:nvSpPr>
        <p:spPr>
          <a:xfrm rot="20439649">
            <a:off x="4068356" y="601209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傷殘、交通津貼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2DFFDA4-DA6F-898B-C8A9-D4F0ED9B525E}"/>
              </a:ext>
            </a:extLst>
          </p:cNvPr>
          <p:cNvSpPr txBox="1"/>
          <p:nvPr/>
        </p:nvSpPr>
        <p:spPr>
          <a:xfrm>
            <a:off x="4639153" y="449183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教會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6823BB9-F2D2-61DE-373D-DD8D6F2D5E97}"/>
              </a:ext>
            </a:extLst>
          </p:cNvPr>
          <p:cNvSpPr txBox="1"/>
          <p:nvPr/>
        </p:nvSpPr>
        <p:spPr>
          <a:xfrm rot="2012749">
            <a:off x="2167138" y="57829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關愛服務</a:t>
            </a:r>
          </a:p>
        </p:txBody>
      </p:sp>
    </p:spTree>
    <p:extLst>
      <p:ext uri="{BB962C8B-B14F-4D97-AF65-F5344CB8AC3E}">
        <p14:creationId xmlns:p14="http://schemas.microsoft.com/office/powerpoint/2010/main" val="310211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F22720-B30A-17EE-AE29-CC1B4063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價值觀的形成 </a:t>
            </a:r>
            <a:r>
              <a:rPr lang="en-US" altLang="zh-TW" dirty="0"/>
              <a:t>– </a:t>
            </a:r>
            <a:r>
              <a:rPr lang="zh-TW" altLang="en-US" dirty="0"/>
              <a:t>個案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C9578FB-604F-B8F7-7A65-10CC9E9BA0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9067800" cy="6019800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/>
              <a:t>一位</a:t>
            </a:r>
            <a:r>
              <a:rPr lang="zh-TW" altLang="en-US" sz="3200" dirty="0">
                <a:solidFill>
                  <a:srgbClr val="CC00CC"/>
                </a:solidFill>
              </a:rPr>
              <a:t>單親母親</a:t>
            </a:r>
            <a:r>
              <a:rPr lang="en-US" altLang="zh-TW" sz="3200" dirty="0"/>
              <a:t>(</a:t>
            </a:r>
            <a:r>
              <a:rPr lang="zh-TW" altLang="en-US" sz="3200" dirty="0"/>
              <a:t>阿連</a:t>
            </a:r>
            <a:r>
              <a:rPr lang="en-US" altLang="zh-TW" sz="3200" dirty="0"/>
              <a:t>), </a:t>
            </a:r>
            <a:r>
              <a:rPr lang="zh-TW" altLang="en-US" sz="3200" dirty="0"/>
              <a:t>她有一個</a:t>
            </a:r>
            <a:r>
              <a:rPr lang="zh-TW" altLang="en-US" dirty="0">
                <a:solidFill>
                  <a:srgbClr val="CC00CC"/>
                </a:solidFill>
              </a:rPr>
              <a:t>唐氏症</a:t>
            </a:r>
            <a:r>
              <a:rPr lang="zh-TW" altLang="en-US" sz="3200" dirty="0"/>
              <a:t>的</a:t>
            </a:r>
            <a:r>
              <a:rPr lang="zh-TW" altLang="en-US" dirty="0">
                <a:solidFill>
                  <a:srgbClr val="CC00CC"/>
                </a:solidFill>
              </a:rPr>
              <a:t>女兒</a:t>
            </a:r>
            <a:r>
              <a:rPr lang="en-US" altLang="zh-TW" sz="3200" dirty="0"/>
              <a:t>, </a:t>
            </a:r>
            <a:r>
              <a:rPr lang="zh-TW" altLang="en-US" sz="3200" dirty="0"/>
              <a:t>她的</a:t>
            </a:r>
            <a:r>
              <a:rPr lang="zh-TW" altLang="en-US" dirty="0">
                <a:solidFill>
                  <a:srgbClr val="CC00CC"/>
                </a:solidFill>
              </a:rPr>
              <a:t>丈夫</a:t>
            </a:r>
            <a:r>
              <a:rPr lang="zh-TW" altLang="en-US" sz="3200" dirty="0"/>
              <a:t>於女兒幾歲時</a:t>
            </a:r>
            <a:r>
              <a:rPr lang="zh-TW" altLang="en-US" dirty="0">
                <a:solidFill>
                  <a:srgbClr val="CC00CC"/>
                </a:solidFill>
              </a:rPr>
              <a:t>背棄了家庭</a:t>
            </a:r>
            <a:r>
              <a:rPr lang="en-US" altLang="zh-TW" sz="3200" dirty="0"/>
              <a:t>, </a:t>
            </a:r>
            <a:r>
              <a:rPr lang="zh-TW" altLang="en-US" sz="3200" dirty="0"/>
              <a:t>她</a:t>
            </a:r>
            <a:r>
              <a:rPr lang="zh-TW" altLang="en-US" dirty="0">
                <a:solidFill>
                  <a:srgbClr val="CC00CC"/>
                </a:solidFill>
              </a:rPr>
              <a:t>獨力撫養</a:t>
            </a:r>
            <a:r>
              <a:rPr lang="zh-TW" altLang="en-US" sz="3200" dirty="0"/>
              <a:t>女兒及</a:t>
            </a:r>
            <a:r>
              <a:rPr lang="zh-TW" altLang="en-US" dirty="0">
                <a:solidFill>
                  <a:srgbClr val="CC00CC"/>
                </a:solidFill>
              </a:rPr>
              <a:t>培育</a:t>
            </a:r>
            <a:r>
              <a:rPr lang="zh-TW" altLang="en-US" dirty="0"/>
              <a:t>她的</a:t>
            </a:r>
            <a:r>
              <a:rPr lang="zh-TW" altLang="en-US" sz="3200" dirty="0"/>
              <a:t>學習和自理能力。</a:t>
            </a:r>
            <a:endParaRPr lang="en-US" altLang="zh-TW" sz="32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/>
              <a:t>屋漏兼逢夜雨</a:t>
            </a:r>
            <a:r>
              <a:rPr lang="en-US" altLang="zh-TW" sz="3200" dirty="0"/>
              <a:t>, </a:t>
            </a:r>
            <a:r>
              <a:rPr lang="zh-TW" altLang="en-US" sz="3200" dirty="0"/>
              <a:t>她因承受了照顧智障女兒的長期壓力</a:t>
            </a:r>
            <a:r>
              <a:rPr lang="en-US" altLang="zh-TW" sz="3200" dirty="0"/>
              <a:t>, </a:t>
            </a:r>
            <a:r>
              <a:rPr lang="zh-TW" altLang="en-US" sz="3200" dirty="0"/>
              <a:t>自己患上</a:t>
            </a:r>
            <a:r>
              <a:rPr lang="zh-TW" altLang="en-US" dirty="0">
                <a:solidFill>
                  <a:srgbClr val="CC00CC"/>
                </a:solidFill>
              </a:rPr>
              <a:t>癌症</a:t>
            </a:r>
            <a:r>
              <a:rPr lang="zh-TW" altLang="en-US" sz="3200" dirty="0"/>
              <a:t>和</a:t>
            </a:r>
            <a:r>
              <a:rPr lang="zh-TW" altLang="en-US" dirty="0">
                <a:solidFill>
                  <a:srgbClr val="CC00CC"/>
                </a:solidFill>
              </a:rPr>
              <a:t>抑鬱</a:t>
            </a:r>
            <a:r>
              <a:rPr lang="en-US" altLang="zh-TW" sz="3200" dirty="0"/>
              <a:t>, </a:t>
            </a:r>
            <a:r>
              <a:rPr lang="zh-TW" altLang="en-US" sz="3200" dirty="0"/>
              <a:t>接受過</a:t>
            </a:r>
            <a:r>
              <a:rPr lang="zh-TW" altLang="en-US" sz="3200" dirty="0">
                <a:solidFill>
                  <a:srgbClr val="CC00CC"/>
                </a:solidFill>
              </a:rPr>
              <a:t>電療和化療</a:t>
            </a:r>
            <a:r>
              <a:rPr lang="en-US" altLang="zh-TW" sz="3200" dirty="0"/>
              <a:t>, </a:t>
            </a:r>
            <a:r>
              <a:rPr lang="zh-TW" altLang="en-US" sz="3200" dirty="0"/>
              <a:t>曾</a:t>
            </a:r>
            <a:r>
              <a:rPr lang="zh-TW" altLang="en-US" dirty="0">
                <a:solidFill>
                  <a:srgbClr val="CC00CC"/>
                </a:solidFill>
              </a:rPr>
              <a:t>自殺</a:t>
            </a:r>
            <a:r>
              <a:rPr lang="zh-TW" altLang="en-US" sz="3200" dirty="0"/>
              <a:t>過幾次。</a:t>
            </a:r>
            <a:endParaRPr lang="en-US" altLang="zh-TW" sz="32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幾年前</a:t>
            </a:r>
            <a:r>
              <a:rPr lang="zh-TW" altLang="en-US" sz="3200" dirty="0"/>
              <a:t>她曾接受</a:t>
            </a:r>
            <a:r>
              <a:rPr lang="zh-TW" altLang="en-US" b="1" dirty="0">
                <a:solidFill>
                  <a:srgbClr val="006600"/>
                </a:solidFill>
              </a:rPr>
              <a:t>香港單親協會</a:t>
            </a:r>
            <a:r>
              <a:rPr lang="zh-TW" altLang="en-US" sz="3200" dirty="0"/>
              <a:t>的一對一輔導服務</a:t>
            </a:r>
            <a:r>
              <a:rPr lang="en-US" altLang="zh-TW" sz="3200" dirty="0"/>
              <a:t>, </a:t>
            </a:r>
            <a:r>
              <a:rPr lang="zh-TW" altLang="en-US" sz="3200" dirty="0"/>
              <a:t>情緒康復過來後</a:t>
            </a:r>
            <a:r>
              <a:rPr lang="en-US" altLang="zh-TW" sz="3200" dirty="0"/>
              <a:t>, </a:t>
            </a:r>
            <a:r>
              <a:rPr lang="zh-TW" altLang="en-US" sz="3200" dirty="0"/>
              <a:t>並加入了單親</a:t>
            </a:r>
            <a:r>
              <a:rPr lang="zh-TW" altLang="en-US" b="1" dirty="0">
                <a:solidFill>
                  <a:srgbClr val="006600"/>
                </a:solidFill>
              </a:rPr>
              <a:t>互助</a:t>
            </a:r>
            <a:r>
              <a:rPr lang="zh-TW" altLang="en-US" sz="3200" dirty="0"/>
              <a:t>小組</a:t>
            </a:r>
            <a:r>
              <a:rPr lang="en-US" altLang="zh-TW" sz="3200" dirty="0"/>
              <a:t>, </a:t>
            </a:r>
            <a:r>
              <a:rPr lang="zh-TW" altLang="en-US" sz="3200" dirty="0"/>
              <a:t>聚了一班同病相憐的婦女</a:t>
            </a:r>
            <a:r>
              <a:rPr lang="en-US" altLang="zh-TW" sz="3200" dirty="0"/>
              <a:t>, </a:t>
            </a:r>
            <a:r>
              <a:rPr lang="zh-TW" altLang="en-US" sz="3200" dirty="0"/>
              <a:t>起了</a:t>
            </a:r>
            <a:r>
              <a:rPr lang="zh-TW" altLang="en-US" sz="3200" dirty="0">
                <a:solidFill>
                  <a:srgbClr val="CC00CC"/>
                </a:solidFill>
              </a:rPr>
              <a:t>情緒和社交</a:t>
            </a:r>
            <a:r>
              <a:rPr lang="zh-TW" altLang="en-US" sz="3200" dirty="0"/>
              <a:t>支援作用。</a:t>
            </a:r>
            <a:endParaRPr lang="en-US" altLang="zh-TW" sz="3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zh-TW" altLang="en-US" dirty="0"/>
          </a:p>
        </p:txBody>
      </p:sp>
      <p:pic>
        <p:nvPicPr>
          <p:cNvPr id="6146" name="Picture 2" descr="疫下困境｜逾半基層婦女認有焦慮問題3成確診抑鬱與子女衝突增- 晴報- 時事- 要聞- D210808">
            <a:extLst>
              <a:ext uri="{FF2B5EF4-FFF2-40B4-BE49-F238E27FC236}">
                <a16:creationId xmlns:a16="http://schemas.microsoft.com/office/drawing/2014/main" id="{59CDEB75-C11B-0091-DBD4-FEE6DED73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33" b="33704"/>
          <a:stretch/>
        </p:blipFill>
        <p:spPr bwMode="auto">
          <a:xfrm>
            <a:off x="13623" y="0"/>
            <a:ext cx="120557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唐氏症- 維基百科，自由的百科全書">
            <a:extLst>
              <a:ext uri="{FF2B5EF4-FFF2-40B4-BE49-F238E27FC236}">
                <a16:creationId xmlns:a16="http://schemas.microsoft.com/office/drawing/2014/main" id="{E0D1C66C-D511-6667-1E5B-E0095D663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6" t="11212"/>
          <a:stretch/>
        </p:blipFill>
        <p:spPr bwMode="auto">
          <a:xfrm>
            <a:off x="8077200" y="0"/>
            <a:ext cx="1073959" cy="104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2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F22720-B30A-17EE-AE29-CC1B4063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價值觀的形成 </a:t>
            </a:r>
            <a:r>
              <a:rPr lang="en-US" altLang="zh-TW" dirty="0"/>
              <a:t>– </a:t>
            </a:r>
            <a:r>
              <a:rPr lang="zh-TW" altLang="en-US" dirty="0"/>
              <a:t>個案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C9578FB-604F-B8F7-7A65-10CC9E9BA0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zh-TW" altLang="en-US" dirty="0"/>
              <a:t>在協會的介紹下</a:t>
            </a:r>
            <a:r>
              <a:rPr lang="en-US" altLang="zh-TW" dirty="0"/>
              <a:t>, </a:t>
            </a:r>
            <a:r>
              <a:rPr lang="zh-TW" altLang="en-US" dirty="0"/>
              <a:t>阿連參加了</a:t>
            </a:r>
            <a:r>
              <a:rPr lang="zh-TW" altLang="en-US" b="1" dirty="0">
                <a:solidFill>
                  <a:srgbClr val="006600"/>
                </a:solidFill>
              </a:rPr>
              <a:t>再培訓中心</a:t>
            </a:r>
            <a:br>
              <a:rPr lang="en-US" altLang="zh-TW" b="1" dirty="0">
                <a:solidFill>
                  <a:srgbClr val="006600"/>
                </a:solidFill>
              </a:rPr>
            </a:br>
            <a:r>
              <a:rPr lang="zh-TW" altLang="en-US" dirty="0"/>
              <a:t>的一個</a:t>
            </a:r>
            <a:r>
              <a:rPr lang="en-US" altLang="zh-TW" dirty="0"/>
              <a:t>220</a:t>
            </a:r>
            <a:r>
              <a:rPr lang="zh-TW" altLang="en-US" dirty="0"/>
              <a:t>小時的包餅制作課程</a:t>
            </a:r>
            <a:r>
              <a:rPr lang="en-US" altLang="zh-TW" dirty="0"/>
              <a:t>, </a:t>
            </a:r>
            <a:r>
              <a:rPr lang="zh-TW" altLang="en-US" dirty="0"/>
              <a:t>她熱愛</a:t>
            </a:r>
            <a:br>
              <a:rPr lang="en-US" altLang="zh-TW" dirty="0"/>
            </a:br>
            <a:r>
              <a:rPr lang="zh-TW" altLang="en-US" dirty="0"/>
              <a:t>做麵包和吃麵包</a:t>
            </a:r>
            <a:r>
              <a:rPr lang="en-US" altLang="zh-TW" dirty="0"/>
              <a:t>, </a:t>
            </a:r>
            <a:r>
              <a:rPr lang="zh-TW" altLang="en-US" dirty="0"/>
              <a:t>除學到了一門手藝外</a:t>
            </a:r>
            <a:r>
              <a:rPr lang="en-US" altLang="zh-TW" dirty="0"/>
              <a:t>, </a:t>
            </a:r>
            <a:br>
              <a:rPr lang="en-US" altLang="zh-TW" dirty="0"/>
            </a:br>
            <a:r>
              <a:rPr lang="zh-TW" altLang="en-US" dirty="0"/>
              <a:t>也</a:t>
            </a:r>
            <a:r>
              <a:rPr lang="zh-TW" altLang="en-US" dirty="0">
                <a:solidFill>
                  <a:srgbClr val="CC00CC"/>
                </a:solidFill>
              </a:rPr>
              <a:t>擴濶</a:t>
            </a:r>
            <a:r>
              <a:rPr lang="zh-TW" altLang="en-US" dirty="0"/>
              <a:t>了她的</a:t>
            </a:r>
            <a:r>
              <a:rPr lang="zh-TW" altLang="en-US" dirty="0">
                <a:solidFill>
                  <a:srgbClr val="CC00CC"/>
                </a:solidFill>
              </a:rPr>
              <a:t>社交圈子</a:t>
            </a:r>
            <a:r>
              <a:rPr lang="en-US" altLang="zh-TW" dirty="0"/>
              <a:t>, </a:t>
            </a:r>
            <a:r>
              <a:rPr lang="zh-TW" altLang="en-US" dirty="0"/>
              <a:t>結識了</a:t>
            </a:r>
            <a:r>
              <a:rPr lang="zh-TW" altLang="en-US" b="1" dirty="0">
                <a:solidFill>
                  <a:srgbClr val="006600"/>
                </a:solidFill>
              </a:rPr>
              <a:t>一班志同道合的同學</a:t>
            </a:r>
            <a:r>
              <a:rPr lang="en-US" altLang="zh-TW" dirty="0"/>
              <a:t>; </a:t>
            </a:r>
            <a:r>
              <a:rPr lang="zh-TW" altLang="en-US" dirty="0"/>
              <a:t>畢業後培訓中心介紹了一份兼職包餅制作工作給她</a:t>
            </a:r>
            <a:r>
              <a:rPr lang="en-US" altLang="zh-TW" dirty="0"/>
              <a:t>, </a:t>
            </a:r>
            <a:r>
              <a:rPr lang="zh-TW" altLang="en-US" dirty="0"/>
              <a:t>阿連重投</a:t>
            </a:r>
            <a:r>
              <a:rPr lang="zh-TW" altLang="en-US" b="1" dirty="0">
                <a:solidFill>
                  <a:srgbClr val="006600"/>
                </a:solidFill>
              </a:rPr>
              <a:t>就業巿場</a:t>
            </a:r>
            <a:r>
              <a:rPr lang="zh-TW" altLang="en-US" dirty="0"/>
              <a:t>。</a:t>
            </a:r>
            <a:endParaRPr lang="en-US" altLang="zh-TW" dirty="0"/>
          </a:p>
          <a:p>
            <a:pPr algn="just">
              <a:buFont typeface="+mj-lt"/>
              <a:buAutoNum type="arabicPeriod" startAt="3"/>
            </a:pPr>
            <a:r>
              <a:rPr lang="zh-TW" altLang="en-US" sz="3200" dirty="0"/>
              <a:t>閒時</a:t>
            </a:r>
            <a:r>
              <a:rPr lang="en-US" altLang="zh-TW" sz="3200" dirty="0"/>
              <a:t>, </a:t>
            </a:r>
            <a:r>
              <a:rPr lang="zh-TW" altLang="en-US" sz="3200" dirty="0"/>
              <a:t>協會安排阿連</a:t>
            </a:r>
            <a:r>
              <a:rPr lang="zh-TW" altLang="en-US" b="1" dirty="0">
                <a:solidFill>
                  <a:srgbClr val="006600"/>
                </a:solidFill>
              </a:rPr>
              <a:t>到學校做義工</a:t>
            </a:r>
            <a:r>
              <a:rPr lang="en-US" altLang="zh-TW" sz="3200" dirty="0"/>
              <a:t>, </a:t>
            </a:r>
            <a:r>
              <a:rPr lang="zh-TW" altLang="en-US" sz="3200" dirty="0"/>
              <a:t>教導中小學生制作包餅。從此</a:t>
            </a:r>
            <a:r>
              <a:rPr lang="en-US" altLang="zh-TW" sz="3200" dirty="0"/>
              <a:t>, </a:t>
            </a:r>
            <a:r>
              <a:rPr lang="zh-TW" altLang="en-US" sz="3200" dirty="0"/>
              <a:t>阿連</a:t>
            </a:r>
            <a:r>
              <a:rPr lang="zh-TW" altLang="en-US" dirty="0">
                <a:solidFill>
                  <a:srgbClr val="CC00CC"/>
                </a:solidFill>
              </a:rPr>
              <a:t>覺得自己很有價值</a:t>
            </a:r>
            <a:r>
              <a:rPr lang="en-US" altLang="zh-TW" sz="3200" dirty="0"/>
              <a:t>, </a:t>
            </a:r>
            <a:r>
              <a:rPr lang="zh-TW" altLang="en-US" sz="3200" dirty="0"/>
              <a:t>能伸展自己的</a:t>
            </a:r>
            <a:r>
              <a:rPr lang="zh-TW" altLang="en-US" dirty="0">
                <a:solidFill>
                  <a:srgbClr val="CC00CC"/>
                </a:solidFill>
              </a:rPr>
              <a:t>潛能</a:t>
            </a:r>
            <a:r>
              <a:rPr lang="en-US" altLang="zh-TW" sz="3200" dirty="0"/>
              <a:t>, </a:t>
            </a:r>
            <a:r>
              <a:rPr lang="zh-TW" altLang="en-US" sz="3200" dirty="0"/>
              <a:t>又能</a:t>
            </a:r>
            <a:r>
              <a:rPr lang="zh-TW" altLang="en-US" dirty="0">
                <a:solidFill>
                  <a:srgbClr val="CC00CC"/>
                </a:solidFill>
              </a:rPr>
              <a:t>幫助別人</a:t>
            </a:r>
            <a:r>
              <a:rPr lang="en-US" altLang="zh-TW" sz="3200" dirty="0"/>
              <a:t>, </a:t>
            </a:r>
            <a:r>
              <a:rPr lang="zh-TW" altLang="en-US" dirty="0">
                <a:solidFill>
                  <a:srgbClr val="CC00CC"/>
                </a:solidFill>
              </a:rPr>
              <a:t>服務社會</a:t>
            </a:r>
            <a:r>
              <a:rPr lang="zh-TW" altLang="en-US" sz="3200" dirty="0"/>
              <a:t>。</a:t>
            </a:r>
            <a:r>
              <a:rPr lang="en-US" altLang="zh-TW" sz="3200" dirty="0"/>
              <a:t> </a:t>
            </a:r>
          </a:p>
          <a:p>
            <a:pPr algn="just">
              <a:buFont typeface="+mj-lt"/>
              <a:buAutoNum type="arabicPeriod" startAt="3"/>
            </a:pPr>
            <a:r>
              <a:rPr lang="zh-TW" altLang="en-US" dirty="0"/>
              <a:t>由一個</a:t>
            </a:r>
            <a:r>
              <a:rPr lang="zh-TW" altLang="en-US" dirty="0">
                <a:solidFill>
                  <a:srgbClr val="CC00CC"/>
                </a:solidFill>
              </a:rPr>
              <a:t>悲觀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CC00CC"/>
                </a:solidFill>
              </a:rPr>
              <a:t>個案到樂觀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CC00CC"/>
                </a:solidFill>
              </a:rPr>
              <a:t>義工</a:t>
            </a:r>
            <a:r>
              <a:rPr lang="en-US" altLang="zh-TW" dirty="0"/>
              <a:t>, </a:t>
            </a:r>
            <a:r>
              <a:rPr lang="zh-TW" altLang="en-US" dirty="0"/>
              <a:t>協會更安排她以</a:t>
            </a:r>
            <a:r>
              <a:rPr lang="zh-TW" altLang="en-US" dirty="0">
                <a:solidFill>
                  <a:srgbClr val="CC00CC"/>
                </a:solidFill>
              </a:rPr>
              <a:t>過來人的身份</a:t>
            </a:r>
            <a:r>
              <a:rPr lang="en-US" altLang="zh-TW" dirty="0"/>
              <a:t>, </a:t>
            </a:r>
            <a:r>
              <a:rPr lang="zh-TW" altLang="en-US" dirty="0"/>
              <a:t>經常</a:t>
            </a:r>
            <a:r>
              <a:rPr lang="zh-TW" altLang="en-US" dirty="0">
                <a:solidFill>
                  <a:srgbClr val="CC00CC"/>
                </a:solidFill>
              </a:rPr>
              <a:t>向中港兩地社工分享</a:t>
            </a:r>
            <a:r>
              <a:rPr lang="zh-TW" altLang="en-US" dirty="0"/>
              <a:t>自己的成長歷程</a:t>
            </a:r>
            <a:r>
              <a:rPr lang="en-US" altLang="zh-TW" dirty="0"/>
              <a:t>, </a:t>
            </a:r>
            <a:r>
              <a:rPr lang="zh-TW" altLang="en-US" dirty="0"/>
              <a:t>令社工學生們</a:t>
            </a:r>
            <a:r>
              <a:rPr lang="zh-TW" altLang="en-US" dirty="0">
                <a:solidFill>
                  <a:srgbClr val="CC00CC"/>
                </a:solidFill>
              </a:rPr>
              <a:t>讚歎不矣</a:t>
            </a:r>
            <a:r>
              <a:rPr lang="en-US" altLang="zh-TW" dirty="0"/>
              <a:t>!</a:t>
            </a:r>
            <a:endParaRPr lang="zh-TW" altLang="en-US" sz="3200" dirty="0"/>
          </a:p>
          <a:p>
            <a:pPr>
              <a:buAutoNum type="arabicPeriod" startAt="3"/>
            </a:pPr>
            <a:endParaRPr lang="zh-TW" altLang="en-US" dirty="0"/>
          </a:p>
        </p:txBody>
      </p:sp>
      <p:pic>
        <p:nvPicPr>
          <p:cNvPr id="5122" name="Picture 2" descr="僱員再培訓局- 维基百科，自由的百科全书">
            <a:extLst>
              <a:ext uri="{FF2B5EF4-FFF2-40B4-BE49-F238E27FC236}">
                <a16:creationId xmlns:a16="http://schemas.microsoft.com/office/drawing/2014/main" id="{C680C569-5076-0ADF-3ACC-7B0945B16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9757" b="44715"/>
          <a:stretch/>
        </p:blipFill>
        <p:spPr bwMode="auto">
          <a:xfrm>
            <a:off x="50349" y="60134"/>
            <a:ext cx="1854651" cy="62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免搶糧輕鬆下廚｜九十後聘婦女製作即煮餸盒助港人開餐｜ AndThen.hk">
            <a:extLst>
              <a:ext uri="{FF2B5EF4-FFF2-40B4-BE49-F238E27FC236}">
                <a16:creationId xmlns:a16="http://schemas.microsoft.com/office/drawing/2014/main" id="{57FA82AD-629C-371C-C6FB-252085B3F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748" y="76200"/>
            <a:ext cx="1466252" cy="21986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4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06D6B8-A1F2-6054-B778-1E4A6263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</a:rPr>
              <a:t>價值觀的形成 </a:t>
            </a:r>
            <a:r>
              <a:rPr lang="en-US" altLang="zh-TW" dirty="0">
                <a:solidFill>
                  <a:srgbClr val="002060"/>
                </a:solidFill>
              </a:rPr>
              <a:t>– </a:t>
            </a:r>
            <a:r>
              <a:rPr lang="zh-TW" altLang="en-US" dirty="0"/>
              <a:t>小</a:t>
            </a:r>
            <a:r>
              <a:rPr lang="en-US" altLang="zh-TW" dirty="0"/>
              <a:t>/</a:t>
            </a:r>
            <a:r>
              <a:rPr lang="zh-TW" altLang="en-US" dirty="0"/>
              <a:t>微系統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p.33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D63043-5DF8-25DE-C077-2AEF50E3133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個體</a:t>
            </a:r>
            <a:r>
              <a:rPr lang="zh-TW" altLang="en-US" dirty="0">
                <a:solidFill>
                  <a:srgbClr val="CC00CC"/>
                </a:solidFill>
              </a:rPr>
              <a:t>直接互動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CC00CC"/>
                </a:solidFill>
              </a:rPr>
              <a:t>人與事物</a:t>
            </a:r>
            <a:r>
              <a:rPr lang="zh-TW" altLang="en-US" dirty="0"/>
              <a:t>。</a:t>
            </a:r>
            <a:endParaRPr lang="en-US" altLang="zh-TW" dirty="0"/>
          </a:p>
          <a:p>
            <a:pPr marL="730250" lvl="1" indent="-284163"/>
            <a:r>
              <a:rPr lang="zh-TW" altLang="en-US" dirty="0"/>
              <a:t>單親媽媽與她小女兒的互動</a:t>
            </a:r>
            <a:r>
              <a:rPr lang="en-US" altLang="zh-TW" dirty="0"/>
              <a:t>, </a:t>
            </a:r>
            <a:r>
              <a:rPr lang="zh-TW" altLang="en-US" dirty="0"/>
              <a:t>女兒的生活起居、病痛折磨牽引着這位單親母親的日常生活安排。</a:t>
            </a:r>
            <a:endParaRPr lang="en-US" altLang="zh-TW" dirty="0"/>
          </a:p>
          <a:p>
            <a:pPr marL="446087" lvl="1" indent="0">
              <a:buNone/>
            </a:pPr>
            <a:endParaRPr lang="en-US" altLang="zh-TW" dirty="0"/>
          </a:p>
          <a:p>
            <a:pPr marL="731837" lvl="1" indent="-457200">
              <a:buFontTx/>
              <a:buChar char="-"/>
            </a:pPr>
            <a:endParaRPr lang="zh-TW" altLang="en-US" dirty="0"/>
          </a:p>
          <a:p>
            <a:endParaRPr lang="zh-TW" altLang="en-US" dirty="0"/>
          </a:p>
        </p:txBody>
      </p:sp>
      <p:pic>
        <p:nvPicPr>
          <p:cNvPr id="1026" name="Picture 2" descr="什麼是唐氏症？該如何照顧唐寶寶？把握3 歲前黃金早療期！ | Heho親子| LINE TODAY">
            <a:extLst>
              <a:ext uri="{FF2B5EF4-FFF2-40B4-BE49-F238E27FC236}">
                <a16:creationId xmlns:a16="http://schemas.microsoft.com/office/drawing/2014/main" id="{2A7400A7-71BC-00AF-A6F9-6C1252606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19167" b="13492"/>
          <a:stretch/>
        </p:blipFill>
        <p:spPr bwMode="auto">
          <a:xfrm>
            <a:off x="1143000" y="2790663"/>
            <a:ext cx="6629400" cy="397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315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800" dirty="0" smtClean="0">
            <a:solidFill>
              <a:srgbClr val="0000FF"/>
            </a:solidFill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10395</TotalTime>
  <Words>2028</Words>
  <Application>Microsoft Office PowerPoint</Application>
  <PresentationFormat>如螢幕大小 (4:3)</PresentationFormat>
  <Paragraphs>250</Paragraphs>
  <Slides>22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Unicode</vt:lpstr>
      <vt:lpstr>微軟正黑體</vt:lpstr>
      <vt:lpstr>標楷體</vt:lpstr>
      <vt:lpstr>Arial</vt:lpstr>
      <vt:lpstr>Bookman Old Style</vt:lpstr>
      <vt:lpstr>Gill Sans MT</vt:lpstr>
      <vt:lpstr>Times New Roman</vt:lpstr>
      <vt:lpstr>Wingdings</vt:lpstr>
      <vt:lpstr>Wingdings 3</vt:lpstr>
      <vt:lpstr>原創</vt:lpstr>
      <vt:lpstr>PowerPoint 簡報</vt:lpstr>
      <vt:lpstr>本節大綱</vt:lpstr>
      <vt:lpstr>價值觀 p.32</vt:lpstr>
      <vt:lpstr>價值觀如何形成? – 社會學生態系統角度 (Bronfenbrenner 布朗芬, 1979)</vt:lpstr>
      <vt:lpstr>價值觀的形成 – 場域 Setting  p.33</vt:lpstr>
      <vt:lpstr>PowerPoint 簡報</vt:lpstr>
      <vt:lpstr>價值觀的形成 – 個案</vt:lpstr>
      <vt:lpstr>價值觀的形成 – 個案</vt:lpstr>
      <vt:lpstr>價值觀的形成 – 小/微系統 p.33</vt:lpstr>
      <vt:lpstr>價值觀的形成 -- 中間系統 p.33</vt:lpstr>
      <vt:lpstr>價值觀的形成 – 外系統 p.33</vt:lpstr>
      <vt:lpstr>價值觀的形成 – 大系統 p.33</vt:lpstr>
      <vt:lpstr>PowerPoint 簡報</vt:lpstr>
      <vt:lpstr>以下場域 Setting 是屬於哪個系統??</vt:lpstr>
      <vt:lpstr>以下場域 Setting 是屬於哪個系統??</vt:lpstr>
      <vt:lpstr>價值觀的形成 -- 時間系統 chronosystem p.33</vt:lpstr>
      <vt:lpstr>系統理論 -- 小結</vt:lpstr>
      <vt:lpstr>活動1: 價值觀大拍賣 (工作紙7.1) p.37</vt:lpstr>
      <vt:lpstr>活動1：價值觀大拍賣 – 指引</vt:lpstr>
      <vt:lpstr>PowerPoint 簡報</vt:lpstr>
      <vt:lpstr>總結及反思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Yipsir</dc:creator>
  <cp:lastModifiedBy>Kam Hei YIP</cp:lastModifiedBy>
  <cp:revision>442</cp:revision>
  <cp:lastPrinted>2022-10-20T22:36:08Z</cp:lastPrinted>
  <dcterms:created xsi:type="dcterms:W3CDTF">1601-01-01T00:00:00Z</dcterms:created>
  <dcterms:modified xsi:type="dcterms:W3CDTF">2022-10-26T10:29:39Z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