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4211" r:id="rId2"/>
  </p:sldMasterIdLst>
  <p:notesMasterIdLst>
    <p:notesMasterId r:id="rId32"/>
  </p:notesMasterIdLst>
  <p:handoutMasterIdLst>
    <p:handoutMasterId r:id="rId33"/>
  </p:handoutMasterIdLst>
  <p:sldIdLst>
    <p:sldId id="1144" r:id="rId3"/>
    <p:sldId id="6483" r:id="rId4"/>
    <p:sldId id="6506" r:id="rId5"/>
    <p:sldId id="6517" r:id="rId6"/>
    <p:sldId id="6514" r:id="rId7"/>
    <p:sldId id="6509" r:id="rId8"/>
    <p:sldId id="6515" r:id="rId9"/>
    <p:sldId id="6516" r:id="rId10"/>
    <p:sldId id="6518" r:id="rId11"/>
    <p:sldId id="6505" r:id="rId12"/>
    <p:sldId id="5757" r:id="rId13"/>
    <p:sldId id="6519" r:id="rId14"/>
    <p:sldId id="6484" r:id="rId15"/>
    <p:sldId id="6485" r:id="rId16"/>
    <p:sldId id="6493" r:id="rId17"/>
    <p:sldId id="6520" r:id="rId18"/>
    <p:sldId id="6498" r:id="rId19"/>
    <p:sldId id="6521" r:id="rId20"/>
    <p:sldId id="6500" r:id="rId21"/>
    <p:sldId id="6522" r:id="rId22"/>
    <p:sldId id="6497" r:id="rId23"/>
    <p:sldId id="6523" r:id="rId24"/>
    <p:sldId id="6495" r:id="rId25"/>
    <p:sldId id="6524" r:id="rId26"/>
    <p:sldId id="6501" r:id="rId27"/>
    <p:sldId id="6525" r:id="rId28"/>
    <p:sldId id="6502" r:id="rId29"/>
    <p:sldId id="6503" r:id="rId30"/>
    <p:sldId id="2606" r:id="rId31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1AA06"/>
    <a:srgbClr val="006600"/>
    <a:srgbClr val="996633"/>
    <a:srgbClr val="9900FF"/>
    <a:srgbClr val="0000FF"/>
    <a:srgbClr val="FD358B"/>
    <a:srgbClr val="FF69A6"/>
    <a:srgbClr val="FFC1DA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821" autoAdjust="0"/>
  </p:normalViewPr>
  <p:slideViewPr>
    <p:cSldViewPr>
      <p:cViewPr varScale="1">
        <p:scale>
          <a:sx n="65" d="100"/>
          <a:sy n="65" d="100"/>
        </p:scale>
        <p:origin x="189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3365" y="53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D3BBC94-CC5C-9A7C-CD75-893E1DB7B1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08806" y="9125863"/>
            <a:ext cx="3155244" cy="67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015" tIns="60508" rIns="121015" bIns="60508" numCol="1" anchor="b" anchorCtr="0" compatLnSpc="1">
            <a:prstTxWarp prst="textNoShape">
              <a:avLst/>
            </a:prstTxWarp>
          </a:bodyPr>
          <a:lstStyle>
            <a:lvl1pPr algn="l" defTabSz="1210296" eaLnBrk="1" hangingPunct="1">
              <a:defRPr kumimoji="1" sz="13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 b="0" dirty="0">
                <a:solidFill>
                  <a:schemeClr val="tx1"/>
                </a:solidFill>
              </a:rPr>
              <a:t>葉錦熙   </a:t>
            </a:r>
            <a:r>
              <a:rPr lang="en-US" altLang="zh-TW" b="0" dirty="0">
                <a:solidFill>
                  <a:schemeClr val="tx1"/>
                </a:solidFill>
              </a:rPr>
              <a:t>                        </a:t>
            </a:r>
            <a:r>
              <a:rPr lang="en-US" altLang="zh-TW" b="0" u="sng" dirty="0">
                <a:solidFill>
                  <a:srgbClr val="0000FF"/>
                </a:solidFill>
              </a:rPr>
              <a:t>www.yipsir.com.hk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3775A99-048A-89DF-535C-38627C4360E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653986" y="9125863"/>
            <a:ext cx="1176831" cy="67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015" tIns="60508" rIns="121015" bIns="60508" numCol="1" anchor="b" anchorCtr="0" compatLnSpc="1">
            <a:prstTxWarp prst="textNoShape">
              <a:avLst/>
            </a:prstTxWarp>
          </a:bodyPr>
          <a:lstStyle>
            <a:lvl1pPr algn="r" defTabSz="1210296" eaLnBrk="1" hangingPunct="1">
              <a:defRPr kumimoji="1" sz="16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57948E4A-2964-4CD2-98E0-DF7E7C6F2047}" type="slidenum">
              <a:rPr lang="en-US" altLang="zh-TW" b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altLang="zh-TW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27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35215579-DA0C-4E30-9943-3C40A1942A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0340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4103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380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736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6274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1075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3105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7132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CFBE-C214-4B4B-88CF-95F7085DE2E7}" type="slidenum">
              <a:rPr lang="en-US" altLang="zh-TW"/>
              <a:pPr/>
              <a:t>29</a:t>
            </a:fld>
            <a:endParaRPr lang="en-US" altLang="zh-TW" dirty="0"/>
          </a:p>
        </p:txBody>
      </p:sp>
      <p:sp>
        <p:nvSpPr>
          <p:cNvPr id="310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zh-H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206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45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484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473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395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503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638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15579-DA0C-4E30-9943-3C40A1942AD8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14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0" y="1814830"/>
            <a:ext cx="9144000" cy="990600"/>
          </a:xfrm>
        </p:spPr>
        <p:txBody>
          <a:bodyPr anchor="ctr"/>
          <a:lstStyle>
            <a:lvl1pPr algn="ctr">
              <a:defRPr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5400" y="3558541"/>
            <a:ext cx="9118600" cy="70866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2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7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76200" y="914400"/>
            <a:ext cx="9067800" cy="5867400"/>
          </a:xfrm>
        </p:spPr>
        <p:txBody>
          <a:bodyPr/>
          <a:lstStyle>
            <a:lvl1pPr marL="446088" indent="-446088">
              <a:buClr>
                <a:srgbClr val="0000FF"/>
              </a:buClr>
              <a:buSzPct val="80000"/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0725" indent="-276225">
              <a:buClr>
                <a:srgbClr val="006600"/>
              </a:buClr>
              <a:buSzPct val="80000"/>
              <a:buFont typeface="Arial" panose="020B0604020202020204" pitchFamily="34" charset="0"/>
              <a:buChar char="–"/>
              <a:defRPr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9966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  <a:endParaRPr lang="en-US" altLang="zh-TW" dirty="0"/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0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5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4EE23BB-8806-66F7-C013-1F720231EDD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01625" y="609600"/>
            <a:ext cx="8540750" cy="5489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8548A6-4D27-27E1-27EE-D9E0B473E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018B789-6863-E5F3-E1FD-041125F2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C97CC0-4B4C-DD7F-828C-DAA3F9FC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657ECB03-BF4D-46FB-BA9C-F65C23638E2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9478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500" b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4400"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43CE4-5715-4C91-B92D-97334172A5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5697840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83352" cy="692423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836713"/>
            <a:ext cx="8939336" cy="5904656"/>
          </a:xfrm>
        </p:spPr>
        <p:txBody>
          <a:bodyPr/>
          <a:lstStyle>
            <a:lvl1pPr marL="441325" indent="-44132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>
                <a:latin typeface="+mn-lt"/>
                <a:ea typeface="+mj-ea"/>
              </a:defRPr>
            </a:lvl1pPr>
            <a:lvl2pPr marL="808038" indent="-442913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tabLst>
                <a:tab pos="808038" algn="l"/>
              </a:tabLst>
              <a:defRPr>
                <a:solidFill>
                  <a:srgbClr val="336600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76456" y="6554738"/>
            <a:ext cx="532706" cy="474662"/>
          </a:xfrm>
        </p:spPr>
        <p:txBody>
          <a:bodyPr/>
          <a:lstStyle>
            <a:lvl1pPr algn="r">
              <a:defRPr>
                <a:latin typeface="+mn-lt"/>
              </a:defRPr>
            </a:lvl1pPr>
          </a:lstStyle>
          <a:p>
            <a:pPr>
              <a:defRPr/>
            </a:pPr>
            <a:fld id="{17B3EFD0-AAA1-4522-BB3D-2F986788B38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466430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77C8B-9835-43B3-BF5F-812DF27AD33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76096223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1575-6129-40E0-B766-888D28B7513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03896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HK" dirty="0"/>
          </a:p>
        </p:txBody>
      </p:sp>
      <p:sp>
        <p:nvSpPr>
          <p:cNvPr id="10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0" y="9906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altLang="zh-H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2" r:id="rId2"/>
    <p:sldLayoutId id="2147484204" r:id="rId3"/>
    <p:sldLayoutId id="2147484209" r:id="rId4"/>
    <p:sldLayoutId id="2147484210" r:id="rId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標楷體" pitchFamily="65" charset="-120"/>
        </a:defRPr>
      </a:lvl9pPr>
    </p:titleStyle>
    <p:bodyStyle>
      <a:lvl1pPr marL="355600" indent="-355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+mj-lt"/>
        <a:buAutoNum type="arabicPeriod"/>
        <a:defRPr sz="3200" kern="1200">
          <a:solidFill>
            <a:srgbClr val="0000FF"/>
          </a:solidFill>
          <a:latin typeface="Arial" panose="020B0604020202020204" pitchFamily="34" charset="0"/>
          <a:ea typeface="標楷體" panose="03000509000000000000" pitchFamily="65" charset="-120"/>
          <a:cs typeface="Arial" panose="020B0604020202020204" pitchFamily="34" charset="0"/>
        </a:defRPr>
      </a:lvl1pPr>
      <a:lvl2pPr marL="63023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8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rgbClr val="0000FF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FF"/>
            </a:gs>
            <a:gs pos="100000">
              <a:schemeClr val="accent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188913"/>
            <a:ext cx="9036496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268412"/>
            <a:ext cx="9036496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2440" y="6526213"/>
            <a:ext cx="618257" cy="474662"/>
          </a:xfrm>
          <a:prstGeom prst="rect">
            <a:avLst/>
          </a:prstGeom>
          <a:ln/>
        </p:spPr>
        <p:txBody>
          <a:bodyPr/>
          <a:lstStyle>
            <a:lvl1pPr algn="r"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7E3A0ED-382B-4056-B126-56781460A00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341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CC0000"/>
          </a:solidFill>
          <a:latin typeface="Arial" pitchFamily="34" charset="0"/>
          <a:ea typeface="標楷體" pitchFamily="65" charset="-12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5000"/>
        </a:spcAft>
        <a:buSzPct val="75000"/>
        <a:buFont typeface="+mj-lt"/>
        <a:buAutoNum type="arabicPeriod"/>
        <a:defRPr kumimoji="1" sz="3200">
          <a:solidFill>
            <a:srgbClr val="0000CC"/>
          </a:solidFill>
          <a:latin typeface="+mn-lt"/>
          <a:ea typeface="+mj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5000"/>
        </a:spcAft>
        <a:buChar char="–"/>
        <a:defRPr kumimoji="1" sz="2800">
          <a:solidFill>
            <a:srgbClr val="003300"/>
          </a:solidFill>
          <a:latin typeface="+mn-lt"/>
          <a:ea typeface="新細明體" panose="02020500000000000000" pitchFamily="18" charset="-120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yu4z2-j2fn0&amp;t=102s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Text Box 3"/>
          <p:cNvSpPr txBox="1">
            <a:spLocks noChangeArrowheads="1"/>
          </p:cNvSpPr>
          <p:nvPr/>
        </p:nvSpPr>
        <p:spPr bwMode="auto">
          <a:xfrm>
            <a:off x="2338388" y="6335075"/>
            <a:ext cx="4824412" cy="36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en-US" altLang="zh-TW" sz="2800" u="sng" dirty="0">
                <a:solidFill>
                  <a:srgbClr val="0000CC"/>
                </a:solidFill>
                <a:ea typeface="文鼎粗隸" pitchFamily="49" charset="-120"/>
              </a:rPr>
              <a:t>www.yipsir.com.hk</a:t>
            </a:r>
            <a:endParaRPr kumimoji="0" lang="en-US" altLang="zh-TW" sz="2800" dirty="0">
              <a:solidFill>
                <a:srgbClr val="0000CC"/>
              </a:solidFill>
              <a:ea typeface="文鼎粗隸" pitchFamily="49" charset="-120"/>
            </a:endParaRPr>
          </a:p>
        </p:txBody>
      </p:sp>
      <p:sp>
        <p:nvSpPr>
          <p:cNvPr id="1142791" name="Rectangle 2"/>
          <p:cNvSpPr>
            <a:spLocks noChangeArrowheads="1"/>
          </p:cNvSpPr>
          <p:nvPr/>
        </p:nvSpPr>
        <p:spPr bwMode="auto">
          <a:xfrm>
            <a:off x="342106" y="28336"/>
            <a:ext cx="84597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1pPr>
            <a:lvl2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2pPr>
            <a:lvl3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3pPr>
            <a:lvl4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4pPr>
            <a:lvl5pPr algn="ctr"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0000"/>
                </a:solidFill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sz="5000" dirty="0"/>
              <a:t>人際傳意技巧</a:t>
            </a:r>
            <a:endParaRPr lang="zh-TW" altLang="en-US" sz="5000" b="1" dirty="0">
              <a:solidFill>
                <a:srgbClr val="660066"/>
              </a:solidFill>
            </a:endParaRPr>
          </a:p>
        </p:txBody>
      </p:sp>
      <p:pic>
        <p:nvPicPr>
          <p:cNvPr id="3" name="Picture 8" descr="YiJing">
            <a:extLst>
              <a:ext uri="{FF2B5EF4-FFF2-40B4-BE49-F238E27FC236}">
                <a16:creationId xmlns:a16="http://schemas.microsoft.com/office/drawing/2014/main" id="{3885F9A7-9EC9-1E0E-FE01-9F658EE6E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6"/>
          <a:stretch/>
        </p:blipFill>
        <p:spPr bwMode="auto">
          <a:xfrm>
            <a:off x="7827962" y="90368"/>
            <a:ext cx="1316038" cy="11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243166-431E-9EFF-C261-7D2E4419A23B}"/>
              </a:ext>
            </a:extLst>
          </p:cNvPr>
          <p:cNvSpPr/>
          <p:nvPr/>
        </p:nvSpPr>
        <p:spPr>
          <a:xfrm>
            <a:off x="-38100" y="841683"/>
            <a:ext cx="92202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單元二</a:t>
            </a:r>
            <a:r>
              <a:rPr lang="en-GB" altLang="zh-TW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zh-TW" altLang="en-US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第六節 </a:t>
            </a:r>
            <a:r>
              <a:rPr lang="en-US" altLang="zh-TW" sz="3600" kern="10" dirty="0">
                <a:ln w="952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p.23</a:t>
            </a:r>
          </a:p>
          <a:p>
            <a:pPr algn="ctr"/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人類成長：</a:t>
            </a:r>
            <a:br>
              <a:rPr lang="en-US" altLang="zh-TW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zh-TW" altLang="en-US" sz="4000" kern="10" dirty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FD358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心理社會發展理論及成長任務</a:t>
            </a:r>
          </a:p>
        </p:txBody>
      </p:sp>
      <p:pic>
        <p:nvPicPr>
          <p:cNvPr id="2" name="Picture 2" descr="週末心理EC Zone: EC心理解密- I型18-35歲《 從4型性格及發展心理看人生- 2016》">
            <a:extLst>
              <a:ext uri="{FF2B5EF4-FFF2-40B4-BE49-F238E27FC236}">
                <a16:creationId xmlns:a16="http://schemas.microsoft.com/office/drawing/2014/main" id="{214DB5AE-CE88-AED1-81AB-68EA9DB8E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" y="2743200"/>
            <a:ext cx="440146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認識教城- 善用SMART原則訂立新學年目標">
            <a:extLst>
              <a:ext uri="{FF2B5EF4-FFF2-40B4-BE49-F238E27FC236}">
                <a16:creationId xmlns:a16="http://schemas.microsoft.com/office/drawing/2014/main" id="{E056EB52-199C-FBF2-B82B-A28FA55E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728874"/>
            <a:ext cx="4673599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083352" cy="789384"/>
          </a:xfrm>
        </p:spPr>
        <p:txBody>
          <a:bodyPr/>
          <a:lstStyle/>
          <a:p>
            <a:r>
              <a:rPr lang="zh-TW" altLang="en-US" sz="3600" dirty="0"/>
              <a:t>考考你</a:t>
            </a:r>
            <a:r>
              <a:rPr lang="en-US" altLang="zh-TW" sz="3600" dirty="0"/>
              <a:t>, </a:t>
            </a:r>
            <a:r>
              <a:rPr lang="zh-TW" altLang="en-US" sz="3600" dirty="0"/>
              <a:t>以下的目標夠</a:t>
            </a:r>
            <a:r>
              <a:rPr lang="en-US" altLang="zh-TW" sz="3600" dirty="0"/>
              <a:t>S.M.A.R.T.</a:t>
            </a:r>
            <a:r>
              <a:rPr lang="zh-TW" altLang="en-US" sz="3600" dirty="0"/>
              <a:t>嗎</a:t>
            </a:r>
            <a:r>
              <a:rPr lang="en-US" altLang="zh-TW" sz="3600" dirty="0"/>
              <a:t>?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441325" indent="-441325">
              <a:spcBef>
                <a:spcPts val="0"/>
              </a:spcBef>
              <a:spcAft>
                <a:spcPts val="600"/>
              </a:spcAft>
            </a:pPr>
            <a:r>
              <a:rPr lang="zh-HK" altLang="en-US" dirty="0"/>
              <a:t>具體</a:t>
            </a:r>
            <a:r>
              <a:rPr lang="zh-TW" altLang="en-US" dirty="0"/>
              <a:t>清晰 </a:t>
            </a:r>
            <a:r>
              <a:rPr lang="en-GB" altLang="zh-TW" dirty="0"/>
              <a:t>(</a:t>
            </a:r>
            <a:r>
              <a:rPr lang="en-US" altLang="zh-HK" u="sng" dirty="0"/>
              <a:t>S</a:t>
            </a:r>
            <a:r>
              <a:rPr lang="en-US" altLang="zh-HK" dirty="0"/>
              <a:t>pecific)?</a:t>
            </a:r>
          </a:p>
          <a:p>
            <a:pPr lvl="1" indent="-339725">
              <a:spcBef>
                <a:spcPts val="0"/>
              </a:spcBef>
              <a:spcAft>
                <a:spcPts val="600"/>
              </a:spcAft>
            </a:pPr>
            <a:r>
              <a:rPr lang="zh-CN" altLang="en-US" dirty="0"/>
              <a:t>減重</a:t>
            </a:r>
            <a:r>
              <a:rPr lang="zh-TW" altLang="en-US" dirty="0"/>
              <a:t>至</a:t>
            </a:r>
            <a:r>
              <a:rPr lang="en-US" altLang="zh-TW" dirty="0"/>
              <a:t>50</a:t>
            </a:r>
            <a:r>
              <a:rPr lang="en-US" altLang="zh-CN" dirty="0"/>
              <a:t>kg</a:t>
            </a:r>
            <a:endParaRPr lang="zh-HK" altLang="en-US" dirty="0"/>
          </a:p>
          <a:p>
            <a:pPr marL="441325" indent="-441325">
              <a:spcBef>
                <a:spcPts val="0"/>
              </a:spcBef>
              <a:spcAft>
                <a:spcPts val="600"/>
              </a:spcAft>
            </a:pPr>
            <a:r>
              <a:rPr lang="zh-HK" altLang="en-US" dirty="0"/>
              <a:t>可以衡量 </a:t>
            </a:r>
            <a:r>
              <a:rPr lang="en-GB" altLang="zh-HK" dirty="0"/>
              <a:t>(</a:t>
            </a:r>
            <a:r>
              <a:rPr lang="en-US" altLang="zh-HK" u="sng" dirty="0"/>
              <a:t>M</a:t>
            </a:r>
            <a:r>
              <a:rPr lang="en-US" altLang="zh-HK" dirty="0"/>
              <a:t>easurable</a:t>
            </a:r>
            <a:r>
              <a:rPr lang="en-GB" altLang="zh-HK" dirty="0"/>
              <a:t>)?</a:t>
            </a:r>
            <a:endParaRPr lang="en-US" altLang="zh-HK" dirty="0"/>
          </a:p>
          <a:p>
            <a:pPr lvl="1" indent="-339725">
              <a:spcBef>
                <a:spcPts val="0"/>
              </a:spcBef>
              <a:spcAft>
                <a:spcPts val="600"/>
              </a:spcAft>
            </a:pPr>
            <a:r>
              <a:rPr lang="zh-TW" altLang="en-US" dirty="0"/>
              <a:t>減</a:t>
            </a:r>
            <a:r>
              <a:rPr lang="en-US" altLang="zh-TW" dirty="0"/>
              <a:t>5kg / 11</a:t>
            </a:r>
            <a:r>
              <a:rPr lang="zh-TW" altLang="en-US" dirty="0"/>
              <a:t>磅</a:t>
            </a:r>
            <a:endParaRPr lang="en-US" altLang="zh-TW" dirty="0"/>
          </a:p>
          <a:p>
            <a:pPr marL="441325" indent="-441325">
              <a:spcBef>
                <a:spcPts val="0"/>
              </a:spcBef>
              <a:spcAft>
                <a:spcPts val="600"/>
              </a:spcAft>
            </a:pPr>
            <a:r>
              <a:rPr lang="zh-HK" altLang="en-US" dirty="0"/>
              <a:t>可以達到</a:t>
            </a:r>
            <a:r>
              <a:rPr lang="en-US" altLang="zh-HK" dirty="0"/>
              <a:t>/</a:t>
            </a:r>
            <a:r>
              <a:rPr lang="zh-TW" altLang="en-US" dirty="0"/>
              <a:t>切合實際 </a:t>
            </a:r>
            <a:r>
              <a:rPr lang="en-GB" altLang="zh-TW" dirty="0"/>
              <a:t>(</a:t>
            </a:r>
            <a:r>
              <a:rPr lang="en-US" altLang="zh-HK" u="sng" dirty="0"/>
              <a:t>A</a:t>
            </a:r>
            <a:r>
              <a:rPr lang="en-US" altLang="zh-HK" dirty="0"/>
              <a:t>ttainable</a:t>
            </a:r>
            <a:r>
              <a:rPr lang="en-GB" altLang="zh-HK" dirty="0"/>
              <a:t>)?</a:t>
            </a:r>
            <a:endParaRPr lang="en-US" altLang="zh-HK" dirty="0"/>
          </a:p>
          <a:p>
            <a:pPr lvl="1" indent="-339725">
              <a:spcBef>
                <a:spcPts val="0"/>
              </a:spcBef>
              <a:spcAft>
                <a:spcPts val="600"/>
              </a:spcAft>
            </a:pPr>
            <a:r>
              <a:rPr lang="en-US" altLang="zh-TW" dirty="0"/>
              <a:t>1</a:t>
            </a:r>
            <a:r>
              <a:rPr lang="zh-CN" altLang="en-US" dirty="0"/>
              <a:t>個月減</a:t>
            </a:r>
            <a:r>
              <a:rPr lang="en-US" altLang="zh-TW" dirty="0"/>
              <a:t>5</a:t>
            </a:r>
            <a:r>
              <a:rPr lang="en-US" altLang="zh-CN" dirty="0"/>
              <a:t>kg</a:t>
            </a:r>
            <a:endParaRPr lang="zh-HK" altLang="en-US" dirty="0"/>
          </a:p>
          <a:p>
            <a:pPr marL="441325" indent="-441325">
              <a:spcBef>
                <a:spcPts val="0"/>
              </a:spcBef>
              <a:spcAft>
                <a:spcPts val="600"/>
              </a:spcAft>
            </a:pPr>
            <a:r>
              <a:rPr lang="zh-CN" altLang="en-US" dirty="0"/>
              <a:t>具實現</a:t>
            </a:r>
            <a:r>
              <a:rPr lang="zh-TW" altLang="en-US" dirty="0"/>
              <a:t>性的 </a:t>
            </a:r>
            <a:r>
              <a:rPr lang="en-GB" altLang="zh-TW" dirty="0"/>
              <a:t>(</a:t>
            </a:r>
            <a:r>
              <a:rPr lang="en-US" altLang="zh-HK" u="sng" dirty="0"/>
              <a:t>R</a:t>
            </a:r>
            <a:r>
              <a:rPr lang="en-US" altLang="zh-HK" dirty="0"/>
              <a:t>ealistic)?</a:t>
            </a:r>
          </a:p>
          <a:p>
            <a:pPr lvl="1" indent="-339725">
              <a:spcBef>
                <a:spcPts val="0"/>
              </a:spcBef>
              <a:spcAft>
                <a:spcPts val="600"/>
              </a:spcAft>
            </a:pPr>
            <a:r>
              <a:rPr lang="zh-CN" altLang="en-US" dirty="0"/>
              <a:t>透過每周</a:t>
            </a:r>
            <a:r>
              <a:rPr lang="en-US" altLang="zh-TW" dirty="0"/>
              <a:t>2</a:t>
            </a:r>
            <a:r>
              <a:rPr lang="zh-CN" altLang="en-US" dirty="0"/>
              <a:t>次，每次</a:t>
            </a:r>
            <a:r>
              <a:rPr lang="en-US" altLang="zh-CN" dirty="0"/>
              <a:t>1</a:t>
            </a:r>
            <a:r>
              <a:rPr lang="zh-CN" altLang="en-US" dirty="0"/>
              <a:t>小時帶氧運動 </a:t>
            </a:r>
            <a:r>
              <a:rPr lang="en-US" altLang="zh-TW" dirty="0"/>
              <a:t>+ 1</a:t>
            </a:r>
            <a:r>
              <a:rPr lang="zh-TW" altLang="en-US" dirty="0"/>
              <a:t>小時阻力訓練</a:t>
            </a:r>
            <a:br>
              <a:rPr lang="en-GB" altLang="zh-CN" dirty="0"/>
            </a:br>
            <a:r>
              <a:rPr lang="zh-TW" altLang="en-US" dirty="0"/>
              <a:t>由目前的「</a:t>
            </a:r>
            <a:r>
              <a:rPr lang="en-US" altLang="zh-TW" dirty="0"/>
              <a:t>12</a:t>
            </a:r>
            <a:r>
              <a:rPr lang="zh-TW" altLang="en-US" dirty="0"/>
              <a:t>分飽」降至「</a:t>
            </a:r>
            <a:r>
              <a:rPr lang="en-US" altLang="zh-TW" dirty="0"/>
              <a:t>8</a:t>
            </a:r>
            <a:r>
              <a:rPr lang="zh-TW" altLang="en-US" dirty="0"/>
              <a:t>分飽」</a:t>
            </a:r>
            <a:endParaRPr lang="en-US" altLang="zh-CN" dirty="0"/>
          </a:p>
          <a:p>
            <a:pPr marL="455612">
              <a:spcBef>
                <a:spcPts val="0"/>
              </a:spcBef>
              <a:spcAft>
                <a:spcPts val="600"/>
              </a:spcAft>
            </a:pPr>
            <a:r>
              <a:rPr lang="zh-HK" altLang="en-US" dirty="0"/>
              <a:t>有期限</a:t>
            </a:r>
            <a:r>
              <a:rPr lang="zh-TW" altLang="en-US" dirty="0"/>
              <a:t>的 </a:t>
            </a:r>
            <a:r>
              <a:rPr lang="en-GB" altLang="zh-TW" dirty="0"/>
              <a:t>(</a:t>
            </a:r>
            <a:r>
              <a:rPr lang="en-US" altLang="zh-HK" dirty="0"/>
              <a:t>Time-limited)?</a:t>
            </a:r>
          </a:p>
          <a:p>
            <a:pPr marL="628650" lvl="1" indent="-247650">
              <a:spcBef>
                <a:spcPts val="0"/>
              </a:spcBef>
              <a:spcAft>
                <a:spcPts val="600"/>
              </a:spcAft>
            </a:pPr>
            <a:r>
              <a:rPr lang="en-US" altLang="zh-TW" dirty="0"/>
              <a:t>1</a:t>
            </a:r>
            <a:r>
              <a:rPr lang="zh-TW" altLang="en-US" dirty="0"/>
              <a:t>個月內</a:t>
            </a:r>
            <a:r>
              <a:rPr lang="en-US" altLang="zh-TW" dirty="0"/>
              <a:t> </a:t>
            </a:r>
            <a:endParaRPr lang="en-US" altLang="zh-HK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zh-HK" altLang="en-US" dirty="0">
              <a:solidFill>
                <a:srgbClr val="CC0099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zh-HK" altLang="en-US" dirty="0"/>
          </a:p>
        </p:txBody>
      </p:sp>
      <p:pic>
        <p:nvPicPr>
          <p:cNvPr id="12292" name="Picture 4" descr="Examples of Measurable Goals and Objectives">
            <a:extLst>
              <a:ext uri="{FF2B5EF4-FFF2-40B4-BE49-F238E27FC236}">
                <a16:creationId xmlns:a16="http://schemas.microsoft.com/office/drawing/2014/main" id="{578E65EF-A965-E63E-84AD-EE2BB58EB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68188"/>
            <a:ext cx="2514600" cy="16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Running Icon PNG Images, Vectors Free Download - Pngtree">
            <a:extLst>
              <a:ext uri="{FF2B5EF4-FFF2-40B4-BE49-F238E27FC236}">
                <a16:creationId xmlns:a16="http://schemas.microsoft.com/office/drawing/2014/main" id="{89674B65-57DE-2893-8DAD-6E8697BB0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2222" r="21397" b="10000"/>
          <a:stretch/>
        </p:blipFill>
        <p:spPr bwMode="auto">
          <a:xfrm>
            <a:off x="7119896" y="1180356"/>
            <a:ext cx="1662153" cy="22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C5B94CA-09D8-232B-7BD3-D3032EA3E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844"/>
            <a:ext cx="9144000" cy="850900"/>
          </a:xfrm>
        </p:spPr>
        <p:txBody>
          <a:bodyPr/>
          <a:lstStyle/>
          <a:p>
            <a:r>
              <a:rPr lang="zh-TW" altLang="en-US" sz="4000" dirty="0"/>
              <a:t>「目標管理」 </a:t>
            </a:r>
            <a:r>
              <a:rPr lang="en-US" altLang="zh-TW" sz="4000" dirty="0"/>
              <a:t>S.M.A.R.T. Plan </a:t>
            </a:r>
            <a:r>
              <a:rPr lang="en-US" altLang="zh-TW" sz="4000" dirty="0">
                <a:solidFill>
                  <a:schemeClr val="bg2">
                    <a:lumMod val="50000"/>
                  </a:schemeClr>
                </a:solidFill>
              </a:rPr>
              <a:t>(3-40)</a:t>
            </a:r>
            <a:br>
              <a:rPr lang="en-US" altLang="zh-TW" sz="4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zh-TW" sz="280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https://www.youtube.com/watch?v=yu4z2-j2fn0&amp;t=102s</a:t>
            </a:r>
            <a:endParaRPr lang="zh-TW" alt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71CE826-C6E6-B3F1-119F-B7444015A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" t="10556" r="53150" b="18230"/>
          <a:stretch/>
        </p:blipFill>
        <p:spPr>
          <a:xfrm>
            <a:off x="-45376" y="1772681"/>
            <a:ext cx="9156000" cy="43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478A7-5E71-0FBE-079B-F9A7A228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堂上練習 </a:t>
            </a:r>
            <a:r>
              <a:rPr lang="en-US" altLang="zh-TW" dirty="0"/>
              <a:t>– S.M.A.R.T. goal 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p.31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A6AC51-8E67-2EF4-60B6-251BB62E55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914400"/>
            <a:ext cx="9067800" cy="5867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未來</a:t>
            </a:r>
            <a:r>
              <a:rPr lang="en-US" altLang="zh-TW" dirty="0"/>
              <a:t>3</a:t>
            </a:r>
            <a:r>
              <a:rPr lang="zh-TW" altLang="en-US" dirty="0"/>
              <a:t>個月內完成的一個成長目標；</a:t>
            </a:r>
            <a:r>
              <a:rPr lang="en-US" altLang="zh-TW" dirty="0"/>
              <a:t>________</a:t>
            </a:r>
            <a:br>
              <a:rPr lang="en-US" altLang="zh-TW" dirty="0"/>
            </a:br>
            <a:r>
              <a:rPr lang="en-US" altLang="zh-TW" dirty="0"/>
              <a:t>____________________________________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/>
              <a:t>1. </a:t>
            </a:r>
            <a:r>
              <a:rPr lang="zh-TW" altLang="en-US" u="sng" dirty="0"/>
              <a:t>具體清晰</a:t>
            </a:r>
            <a:r>
              <a:rPr lang="en-US" altLang="zh-TW" u="sng" dirty="0"/>
              <a:t>		                                        </a:t>
            </a:r>
            <a:r>
              <a:rPr lang="en-US" altLang="zh-TW" dirty="0"/>
              <a:t>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/>
              <a:t>2. </a:t>
            </a:r>
            <a:r>
              <a:rPr lang="zh-TW" altLang="en-US" u="sng" dirty="0"/>
              <a:t>可以量度</a:t>
            </a:r>
            <a:r>
              <a:rPr lang="en-US" altLang="zh-TW" u="sng" dirty="0"/>
              <a:t>		                                        </a:t>
            </a:r>
            <a:r>
              <a:rPr lang="en-US" altLang="zh-TW" dirty="0"/>
              <a:t>			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/>
              <a:t>3. </a:t>
            </a:r>
            <a:r>
              <a:rPr lang="zh-TW" altLang="en-US" u="sng" dirty="0"/>
              <a:t>可以達到</a:t>
            </a:r>
            <a:r>
              <a:rPr lang="en-US" altLang="zh-TW" u="sng" dirty="0"/>
              <a:t>		                                        </a:t>
            </a:r>
            <a:r>
              <a:rPr lang="en-US" altLang="zh-TW" dirty="0"/>
              <a:t>			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/>
              <a:t>4. </a:t>
            </a:r>
            <a:r>
              <a:rPr lang="zh-TW" altLang="en-US" u="sng" dirty="0"/>
              <a:t>實事求事</a:t>
            </a:r>
            <a:r>
              <a:rPr lang="en-US" altLang="zh-TW" u="sng" dirty="0"/>
              <a:t>		                                        </a:t>
            </a:r>
            <a:r>
              <a:rPr lang="en-US" altLang="zh-TW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/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/>
              <a:t>5. </a:t>
            </a:r>
            <a:r>
              <a:rPr lang="zh-TW" altLang="en-US" u="sng" dirty="0"/>
              <a:t>有期限的</a:t>
            </a:r>
            <a:r>
              <a:rPr lang="en-US" altLang="zh-TW" u="sng" dirty="0"/>
              <a:t>		                                        </a:t>
            </a:r>
            <a:r>
              <a:rPr lang="en-US" altLang="zh-TW" dirty="0"/>
              <a:t>					</a:t>
            </a:r>
          </a:p>
          <a:p>
            <a:pPr marL="0" indent="0">
              <a:buNone/>
            </a:pPr>
            <a:r>
              <a:rPr lang="en-US" altLang="zh-TW" dirty="0"/>
              <a:t>				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787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2874FB3A-5541-465A-5508-1C21E1E09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marL="838200" indent="-838200"/>
            <a:r>
              <a:rPr lang="zh-TW" altLang="en-US" sz="3200" dirty="0"/>
              <a:t>心理學家</a:t>
            </a:r>
            <a:r>
              <a:rPr lang="en-US" altLang="zh-TW" sz="2800" dirty="0"/>
              <a:t>Erik Erikson(</a:t>
            </a:r>
            <a:r>
              <a:rPr lang="zh-TW" altLang="en-US" sz="3200" dirty="0"/>
              <a:t>艾力遜</a:t>
            </a:r>
            <a:r>
              <a:rPr lang="en-US" altLang="zh-TW" sz="3200" dirty="0"/>
              <a:t>)</a:t>
            </a:r>
            <a:r>
              <a:rPr lang="zh-TW" altLang="en-US" sz="3200" dirty="0"/>
              <a:t>的人生八階理論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p.23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1552EF7-2CED-19B8-4C57-18D95E053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/>
              <a:t>人生有</a:t>
            </a:r>
            <a:r>
              <a:rPr lang="zh-TW" altLang="en-US" dirty="0">
                <a:solidFill>
                  <a:srgbClr val="FF0066"/>
                </a:solidFill>
              </a:rPr>
              <a:t>不同的階段</a:t>
            </a:r>
            <a:r>
              <a:rPr lang="zh-TW" altLang="en-US" dirty="0"/>
              <a:t>，面對着不同的社會或環境</a:t>
            </a:r>
            <a:r>
              <a:rPr lang="zh-TW" altLang="en-US" dirty="0">
                <a:solidFill>
                  <a:srgbClr val="FF0066"/>
                </a:solidFill>
              </a:rPr>
              <a:t>衝突和危機</a:t>
            </a:r>
            <a:r>
              <a:rPr lang="zh-TW" altLang="en-US" dirty="0"/>
              <a:t>。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exam, learning, social….</a:t>
            </a:r>
            <a:endParaRPr lang="en-US" altLang="zh-TW" dirty="0"/>
          </a:p>
          <a:p>
            <a:pPr>
              <a:spcAft>
                <a:spcPts val="1200"/>
              </a:spcAft>
            </a:pPr>
            <a:r>
              <a:rPr lang="zh-TW" altLang="en-US" dirty="0"/>
              <a:t>處理有關危機的過程稱為</a:t>
            </a:r>
            <a:r>
              <a:rPr lang="zh-TW" altLang="en-US" dirty="0">
                <a:solidFill>
                  <a:srgbClr val="FF0066"/>
                </a:solidFill>
              </a:rPr>
              <a:t>成長任務 </a:t>
            </a:r>
            <a:br>
              <a:rPr lang="en-US" altLang="zh-TW" dirty="0">
                <a:solidFill>
                  <a:srgbClr val="FF0066"/>
                </a:solidFill>
              </a:rPr>
            </a:b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academic, relating, work, health, family….</a:t>
            </a:r>
            <a:endParaRPr lang="en-US" altLang="zh-TW" dirty="0"/>
          </a:p>
          <a:p>
            <a:pPr>
              <a:spcAft>
                <a:spcPts val="1200"/>
              </a:spcAft>
            </a:pPr>
            <a:r>
              <a:rPr lang="zh-TW" altLang="en-US" dirty="0">
                <a:solidFill>
                  <a:srgbClr val="FF0066"/>
                </a:solidFill>
              </a:rPr>
              <a:t>達到</a:t>
            </a:r>
            <a:r>
              <a:rPr lang="zh-TW" altLang="en-US" dirty="0"/>
              <a:t>這些任務 </a:t>
            </a:r>
            <a:r>
              <a:rPr lang="en-US" altLang="zh-TW" dirty="0"/>
              <a:t>&gt; </a:t>
            </a:r>
            <a:r>
              <a:rPr lang="zh-TW" altLang="en-US" dirty="0">
                <a:solidFill>
                  <a:srgbClr val="FF0066"/>
                </a:solidFill>
              </a:rPr>
              <a:t>下一階段</a:t>
            </a:r>
            <a:r>
              <a:rPr lang="zh-TW" altLang="en-US" dirty="0"/>
              <a:t>的發展更加</a:t>
            </a:r>
            <a:r>
              <a:rPr lang="zh-TW" altLang="en-US" dirty="0">
                <a:solidFill>
                  <a:srgbClr val="FF0066"/>
                </a:solidFill>
              </a:rPr>
              <a:t>成功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66"/>
                </a:solidFill>
              </a:rPr>
              <a:t>否則</a:t>
            </a:r>
            <a:r>
              <a:rPr lang="zh-TW" altLang="en-US" dirty="0"/>
              <a:t>會帶來</a:t>
            </a:r>
            <a:r>
              <a:rPr lang="zh-TW" altLang="en-US" dirty="0">
                <a:solidFill>
                  <a:srgbClr val="FF0066"/>
                </a:solidFill>
              </a:rPr>
              <a:t>不快樂</a:t>
            </a:r>
            <a:r>
              <a:rPr lang="zh-TW" altLang="en-US" dirty="0"/>
              <a:t>的成長經驗。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Academic &gt; dating &gt; marriage &gt; career &gt; retire….</a:t>
            </a:r>
            <a:endParaRPr lang="en-US" altLang="zh-TW" dirty="0"/>
          </a:p>
          <a:p>
            <a:pPr>
              <a:spcAft>
                <a:spcPts val="1200"/>
              </a:spcAft>
            </a:pPr>
            <a:r>
              <a:rPr lang="zh-TW" altLang="en-US" dirty="0"/>
              <a:t>能否順利完成其發展任務</a:t>
            </a:r>
            <a:r>
              <a:rPr lang="en-US" altLang="zh-TW" dirty="0"/>
              <a:t>, </a:t>
            </a:r>
            <a:r>
              <a:rPr lang="zh-TW" altLang="en-US" dirty="0"/>
              <a:t>很大程度上視乎</a:t>
            </a:r>
            <a:r>
              <a:rPr lang="zh-TW" altLang="en-US" dirty="0">
                <a:solidFill>
                  <a:srgbClr val="FF0066"/>
                </a:solidFill>
              </a:rPr>
              <a:t>生理及心理</a:t>
            </a:r>
            <a:r>
              <a:rPr lang="zh-TW" altLang="en-US" dirty="0"/>
              <a:t>需要是否充份獲得</a:t>
            </a:r>
            <a:r>
              <a:rPr lang="zh-TW" altLang="en-US" dirty="0">
                <a:solidFill>
                  <a:srgbClr val="FF0066"/>
                </a:solidFill>
              </a:rPr>
              <a:t>滿足</a:t>
            </a:r>
            <a:r>
              <a:rPr lang="en-US" altLang="zh-TW" dirty="0"/>
              <a:t>, </a:t>
            </a:r>
            <a:r>
              <a:rPr lang="zh-TW" altLang="en-US" dirty="0"/>
              <a:t>其中包括了</a:t>
            </a:r>
            <a:r>
              <a:rPr lang="zh-TW" altLang="en-US" dirty="0">
                <a:solidFill>
                  <a:srgbClr val="FF0066"/>
                </a:solidFill>
              </a:rPr>
              <a:t>健康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66"/>
                </a:solidFill>
              </a:rPr>
              <a:t>愛與被愛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66"/>
                </a:solidFill>
              </a:rPr>
              <a:t>學習</a:t>
            </a:r>
            <a:r>
              <a:rPr lang="zh-TW" altLang="en-US" dirty="0"/>
              <a:t>的機會、適當的</a:t>
            </a:r>
            <a:r>
              <a:rPr lang="zh-TW" altLang="en-US" dirty="0">
                <a:solidFill>
                  <a:srgbClr val="FF0066"/>
                </a:solidFill>
              </a:rPr>
              <a:t>指導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66"/>
                </a:solidFill>
              </a:rPr>
              <a:t>成就感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FF0066"/>
                </a:solidFill>
              </a:rPr>
              <a:t>自尊</a:t>
            </a:r>
            <a:r>
              <a:rPr lang="zh-TW" altLang="en-US" dirty="0"/>
              <a:t>等。</a:t>
            </a:r>
            <a:r>
              <a:rPr lang="en-US" altLang="zh-TW" sz="2800" dirty="0">
                <a:solidFill>
                  <a:schemeClr val="bg1">
                    <a:lumMod val="50000"/>
                  </a:schemeClr>
                </a:solidFill>
              </a:rPr>
              <a:t>family, school, peers support…</a:t>
            </a:r>
            <a:endParaRPr lang="zh-TW" altLang="en-US" dirty="0"/>
          </a:p>
        </p:txBody>
      </p:sp>
      <p:pic>
        <p:nvPicPr>
          <p:cNvPr id="2050" name="Picture 2" descr="How to Optimize Plant Growth at Every Stage">
            <a:extLst>
              <a:ext uri="{FF2B5EF4-FFF2-40B4-BE49-F238E27FC236}">
                <a16:creationId xmlns:a16="http://schemas.microsoft.com/office/drawing/2014/main" id="{CE5F60D7-E001-BEA5-ABE2-F2F0AD00D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6875" l="71667" r="98158">
                        <a14:foregroundMark x1="71842" y1="27083" x2="71842" y2="27083"/>
                        <a14:foregroundMark x1="87105" y1="1250" x2="87105" y2="1250"/>
                        <a14:foregroundMark x1="87544" y1="2500" x2="87544" y2="2500"/>
                        <a14:foregroundMark x1="88246" y1="1667" x2="88246" y2="1667"/>
                        <a14:foregroundMark x1="96754" y1="50833" x2="96754" y2="50833"/>
                        <a14:foregroundMark x1="98158" y1="50000" x2="98158" y2="50000"/>
                        <a14:foregroundMark x1="82105" y1="96875" x2="82105" y2="96875"/>
                        <a14:foregroundMark x1="86491" y1="88542" x2="86491" y2="88542"/>
                        <a14:foregroundMark x1="88509" y1="94792" x2="88509" y2="94792"/>
                        <a14:foregroundMark x1="84123" y1="91667" x2="84123" y2="91667"/>
                        <a14:foregroundMark x1="86140" y1="59167" x2="86140" y2="59167"/>
                        <a14:foregroundMark x1="86140" y1="68750" x2="86140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33" r="1666"/>
          <a:stretch/>
        </p:blipFill>
        <p:spPr bwMode="auto">
          <a:xfrm>
            <a:off x="7972029" y="1295400"/>
            <a:ext cx="1157234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7A1C3-1EC5-8EEE-288C-EEEF6488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dirty="0"/>
              <a:t>艾克森的「人生八階段」成長任務 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</a:rPr>
              <a:t>p.25</a:t>
            </a:r>
            <a:endParaRPr lang="zh-TW" altLang="en-US" sz="2300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85302"/>
              </p:ext>
            </p:extLst>
          </p:nvPr>
        </p:nvGraphicFramePr>
        <p:xfrm>
          <a:off x="0" y="685800"/>
          <a:ext cx="9144000" cy="6172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281974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456391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3994529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62503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 dirty="0">
                          <a:effectLst/>
                        </a:rPr>
                        <a:t>階段</a:t>
                      </a:r>
                      <a:endParaRPr lang="zh-TW" sz="1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危機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年齡區間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成長任務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78129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 dirty="0">
                          <a:effectLst/>
                        </a:rPr>
                        <a:t>第一</a:t>
                      </a:r>
                      <a:endParaRPr lang="zh-TW" sz="1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信任與不信任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000" spc="30">
                          <a:effectLst/>
                        </a:rPr>
                        <a:t>0</a:t>
                      </a:r>
                      <a:r>
                        <a:rPr lang="zh-TW" sz="2000" spc="30">
                          <a:effectLst/>
                        </a:rPr>
                        <a:t>－</a:t>
                      </a:r>
                      <a:r>
                        <a:rPr lang="en-US" sz="2000" spc="30">
                          <a:effectLst/>
                        </a:rPr>
                        <a:t>1</a:t>
                      </a:r>
                      <a:r>
                        <a:rPr lang="zh-TW" sz="2000" spc="30">
                          <a:effectLst/>
                        </a:rPr>
                        <a:t>歲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在充滿安全與愛的環境中，建立對人的信賴。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0128897"/>
                  </a:ext>
                </a:extLst>
              </a:tr>
              <a:tr h="561670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 dirty="0">
                          <a:effectLst/>
                        </a:rPr>
                        <a:t>第二</a:t>
                      </a:r>
                      <a:endParaRPr lang="zh-TW" sz="1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自主與羞怯懷疑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000" spc="30">
                          <a:effectLst/>
                        </a:rPr>
                        <a:t>1</a:t>
                      </a:r>
                      <a:r>
                        <a:rPr lang="zh-TW" sz="2000" spc="30">
                          <a:effectLst/>
                        </a:rPr>
                        <a:t>－</a:t>
                      </a:r>
                      <a:r>
                        <a:rPr lang="en-US" sz="2000" spc="30">
                          <a:effectLst/>
                        </a:rPr>
                        <a:t>3</a:t>
                      </a:r>
                      <a:r>
                        <a:rPr lang="zh-TW" sz="2000" spc="30">
                          <a:effectLst/>
                        </a:rPr>
                        <a:t>歲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開始嘗試控制身體與生理的反應。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346351"/>
                  </a:ext>
                </a:extLst>
              </a:tr>
              <a:tr h="78129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第三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進取與罪惡感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000" spc="30">
                          <a:effectLst/>
                        </a:rPr>
                        <a:t>3</a:t>
                      </a:r>
                      <a:r>
                        <a:rPr lang="zh-TW" sz="2000" spc="30">
                          <a:effectLst/>
                        </a:rPr>
                        <a:t>－</a:t>
                      </a:r>
                      <a:r>
                        <a:rPr lang="en-US" sz="2000" spc="30">
                          <a:effectLst/>
                        </a:rPr>
                        <a:t>6</a:t>
                      </a:r>
                      <a:r>
                        <a:rPr lang="zh-TW" sz="2000" spc="30">
                          <a:effectLst/>
                        </a:rPr>
                        <a:t>歲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開始主動發表想法和做法，尋求肯定和鼓勵。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482507"/>
                  </a:ext>
                </a:extLst>
              </a:tr>
              <a:tr h="53213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第四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勤勉與自卑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000" spc="30" dirty="0">
                          <a:effectLst/>
                        </a:rPr>
                        <a:t>6</a:t>
                      </a:r>
                      <a:r>
                        <a:rPr lang="zh-TW" sz="2000" spc="30" dirty="0">
                          <a:effectLst/>
                        </a:rPr>
                        <a:t>－</a:t>
                      </a:r>
                      <a:r>
                        <a:rPr lang="en-US" sz="2000" spc="30" dirty="0">
                          <a:effectLst/>
                        </a:rPr>
                        <a:t>12</a:t>
                      </a:r>
                      <a:r>
                        <a:rPr lang="zh-TW" sz="2000" spc="30" dirty="0">
                          <a:effectLst/>
                        </a:rPr>
                        <a:t>歲</a:t>
                      </a:r>
                      <a:endParaRPr lang="zh-TW" sz="1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認真學習適應社會的知識和技能。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54565"/>
                  </a:ext>
                </a:extLst>
              </a:tr>
              <a:tr h="82129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第五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自我認同與角色混淆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000" spc="30">
                          <a:effectLst/>
                        </a:rPr>
                        <a:t>12</a:t>
                      </a:r>
                      <a:r>
                        <a:rPr lang="zh-TW" sz="2000" spc="30">
                          <a:effectLst/>
                        </a:rPr>
                        <a:t>－</a:t>
                      </a:r>
                      <a:r>
                        <a:rPr lang="en-US" sz="2000" spc="30">
                          <a:effectLst/>
                        </a:rPr>
                        <a:t>18</a:t>
                      </a:r>
                      <a:r>
                        <a:rPr lang="zh-TW" sz="2000" spc="30">
                          <a:effectLst/>
                        </a:rPr>
                        <a:t>歲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 dirty="0">
                          <a:effectLst/>
                        </a:rPr>
                        <a:t>離開兒童期，準備變成大人的尷尬階段，個人必須重新自我定位。</a:t>
                      </a:r>
                      <a:endParaRPr lang="zh-TW" sz="1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5340236"/>
                  </a:ext>
                </a:extLst>
              </a:tr>
              <a:tr h="81941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第六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親密與疏離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000" spc="30">
                          <a:effectLst/>
                        </a:rPr>
                        <a:t>18</a:t>
                      </a:r>
                      <a:r>
                        <a:rPr lang="zh-TW" sz="2000" spc="30">
                          <a:effectLst/>
                        </a:rPr>
                        <a:t>－</a:t>
                      </a:r>
                      <a:r>
                        <a:rPr lang="en-US" sz="2000" spc="30">
                          <a:effectLst/>
                        </a:rPr>
                        <a:t>35</a:t>
                      </a:r>
                      <a:r>
                        <a:rPr lang="zh-TW" sz="2000" spc="30">
                          <a:effectLst/>
                        </a:rPr>
                        <a:t>歲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與人建立開放坦誠、沒有防衞、不怕失去的親密關係。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5625970"/>
                  </a:ext>
                </a:extLst>
              </a:tr>
              <a:tr h="62503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第七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 dirty="0">
                          <a:effectLst/>
                        </a:rPr>
                        <a:t>生產建設與停滯</a:t>
                      </a:r>
                      <a:endParaRPr lang="zh-TW" sz="1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000" spc="30">
                          <a:effectLst/>
                        </a:rPr>
                        <a:t>35</a:t>
                      </a:r>
                      <a:r>
                        <a:rPr lang="zh-TW" sz="2000" spc="30">
                          <a:effectLst/>
                        </a:rPr>
                        <a:t>－</a:t>
                      </a:r>
                      <a:r>
                        <a:rPr lang="en-US" sz="2000" spc="30">
                          <a:effectLst/>
                        </a:rPr>
                        <a:t>55</a:t>
                      </a:r>
                      <a:r>
                        <a:rPr lang="zh-TW" sz="2000" spc="30">
                          <a:effectLst/>
                        </a:rPr>
                        <a:t>歲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 dirty="0">
                          <a:effectLst/>
                        </a:rPr>
                        <a:t>開始有引導、教育下一代的需要。</a:t>
                      </a:r>
                      <a:endParaRPr lang="zh-TW" sz="1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029619"/>
                  </a:ext>
                </a:extLst>
              </a:tr>
              <a:tr h="625033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第八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>
                          <a:effectLst/>
                        </a:rPr>
                        <a:t>自我統整與絕望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000" spc="30">
                          <a:effectLst/>
                        </a:rPr>
                        <a:t>55</a:t>
                      </a:r>
                      <a:r>
                        <a:rPr lang="zh-TW" sz="2000" spc="30">
                          <a:effectLst/>
                        </a:rPr>
                        <a:t>－死亡</a:t>
                      </a:r>
                      <a:endParaRPr lang="zh-TW" sz="1800" spc="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000" spc="30" dirty="0">
                          <a:effectLst/>
                        </a:rPr>
                        <a:t>開始反省自己的一生。</a:t>
                      </a:r>
                      <a:endParaRPr lang="zh-TW" sz="1800" spc="3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華康細明體(P)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830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03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7A1C3-1EC5-8EEE-288C-EEEF6488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dirty="0"/>
              <a:t>艾克森的「人生八階段」成長任務 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</a:rPr>
              <a:t>p.25</a:t>
            </a:r>
            <a:endParaRPr lang="zh-TW" altLang="en-US" sz="2300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047967"/>
              </p:ext>
            </p:extLst>
          </p:nvPr>
        </p:nvGraphicFramePr>
        <p:xfrm>
          <a:off x="0" y="790511"/>
          <a:ext cx="9144000" cy="60674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44606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75045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1703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信任</a:t>
                      </a:r>
                      <a:r>
                        <a:rPr 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2800" spc="3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不信任</a:t>
                      </a:r>
                      <a:endParaRPr lang="en-US" altLang="zh-TW" sz="2800" spc="3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kumimoji="0" lang="zh-TW" altLang="en-US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正向；肯被人抱、捉摸、遊玩</a:t>
                      </a:r>
                      <a:endParaRPr kumimoji="0" lang="en-US" altLang="zh-TW" sz="28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2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負向；遇到陌生人大哭、貼身膏藥</a:t>
                      </a:r>
                    </a:p>
                    <a:p>
                      <a:r>
                        <a:rPr kumimoji="0"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</a:t>
                      </a:r>
                      <a:r>
                        <a:rPr kumimoji="0" lang="zh-TW" altLang="en-US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需要</a:t>
                      </a:r>
                      <a:r>
                        <a:rPr kumimoji="0"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方面</a:t>
                      </a:r>
                      <a:br>
                        <a:rPr kumimoji="0" lang="en-US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完全依賴外界</a:t>
                      </a:r>
                      <a:r>
                        <a:rPr kumimoji="0" lang="en-US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 </a:t>
                      </a:r>
                      <a:r>
                        <a:rPr kumimoji="0"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要有充足睡眠與溫飽</a:t>
                      </a:r>
                    </a:p>
                    <a:p>
                      <a:r>
                        <a:rPr kumimoji="0"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</a:t>
                      </a:r>
                      <a:r>
                        <a:rPr kumimoji="0" lang="zh-TW" altLang="en-US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需要</a:t>
                      </a:r>
                      <a:r>
                        <a:rPr kumimoji="0"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方面</a:t>
                      </a:r>
                      <a:br>
                        <a:rPr kumimoji="0" lang="en-US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安全的環境</a:t>
                      </a:r>
                      <a:r>
                        <a:rPr kumimoji="0" lang="en-US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 </a:t>
                      </a:r>
                      <a:r>
                        <a:rPr kumimoji="0" lang="zh-TW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對世界有信任感</a:t>
                      </a:r>
                      <a:r>
                        <a:rPr kumimoji="0" lang="zh-TW" altLang="en-US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；給予笑、抱、捉摸、陪伴、身體依附。</a:t>
                      </a:r>
                      <a:endParaRPr kumimoji="0" lang="en-US" altLang="zh-TW" sz="240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嬰兒期</a:t>
                      </a:r>
                      <a:br>
                        <a:rPr lang="en-US" alt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在充滿安全與愛的環境中，建立對人的信賴。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/>
                      <a:r>
                        <a:rPr kumimoji="0" lang="zh-TW" altLang="zh-TW" sz="28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社會接觸面</a:t>
                      </a:r>
                      <a:endParaRPr kumimoji="0" lang="en-US" altLang="zh-TW" sz="28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r>
                        <a:rPr kumimoji="0" lang="zh-TW" altLang="zh-TW" sz="28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自己、母親、傭</a:t>
                      </a:r>
                      <a:r>
                        <a:rPr kumimoji="0" lang="zh-TW" altLang="en-US" sz="28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人、</a:t>
                      </a:r>
                      <a:r>
                        <a:rPr kumimoji="0" lang="en-US" altLang="zh-TW" sz="28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8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</a:t>
                      </a:r>
                      <a:r>
                        <a:rPr kumimoji="0" lang="en-US" altLang="zh-TW" sz="28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28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祖父母</a:t>
                      </a:r>
                      <a:endParaRPr kumimoji="0" lang="en-US" altLang="zh-TW" sz="28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zh-TW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0128897"/>
                  </a:ext>
                </a:extLst>
              </a:tr>
            </a:tbl>
          </a:graphicData>
        </a:graphic>
      </p:graphicFrame>
      <p:pic>
        <p:nvPicPr>
          <p:cNvPr id="9220" name="Picture 4" descr="0-1歲嬰幼兒推薦玩具大集合｜親子天下">
            <a:extLst>
              <a:ext uri="{FF2B5EF4-FFF2-40B4-BE49-F238E27FC236}">
                <a16:creationId xmlns:a16="http://schemas.microsoft.com/office/drawing/2014/main" id="{EFADEA2E-9B82-90F7-578D-CDDEE8AC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9759" y="5638800"/>
            <a:ext cx="2174240" cy="12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693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7A1C3-1EC5-8EEE-288C-EEEF6488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dirty="0"/>
              <a:t>艾克森的「人生八階段」成長任務 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</a:rPr>
              <a:t>p.25</a:t>
            </a:r>
            <a:endParaRPr lang="zh-TW" altLang="en-US" sz="2300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/>
        </p:nvGraphicFramePr>
        <p:xfrm>
          <a:off x="0" y="790511"/>
          <a:ext cx="9144000" cy="60674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44606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75045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1703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信任</a:t>
                      </a:r>
                      <a:r>
                        <a:rPr 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2800" spc="3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不信任</a:t>
                      </a:r>
                      <a:endParaRPr lang="en-US" altLang="zh-TW" sz="2800" spc="3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kumimoji="0" lang="zh-TW" altLang="en-US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正向；肯被人抱、捉摸、遊玩</a:t>
                      </a:r>
                      <a:endParaRPr kumimoji="0" lang="en-US" altLang="zh-TW" sz="28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2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負向；遇到陌生人大哭、貼身膏藥</a:t>
                      </a:r>
                      <a:endParaRPr kumimoji="0" lang="en-US" altLang="zh-TW" sz="2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zh-TW" sz="2800" kern="12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生理</a:t>
                      </a:r>
                      <a:r>
                        <a:rPr kumimoji="0" lang="zh-TW" altLang="en-US" sz="2800" kern="12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需要</a:t>
                      </a:r>
                      <a:r>
                        <a:rPr kumimoji="0" lang="zh-TW" altLang="zh-TW" sz="2800" kern="12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方面</a:t>
                      </a:r>
                      <a:br>
                        <a:rPr kumimoji="0" lang="en-US" altLang="zh-TW" sz="2800" kern="12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zh-TW" sz="2800" kern="12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完全依賴外界</a:t>
                      </a:r>
                      <a:r>
                        <a:rPr kumimoji="0" lang="en-US" altLang="zh-TW" sz="2800" kern="12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 </a:t>
                      </a:r>
                      <a:r>
                        <a:rPr kumimoji="0" lang="zh-TW" altLang="zh-TW" sz="2800" kern="1200" dirty="0">
                          <a:solidFill>
                            <a:srgbClr val="0066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要有充足睡眠與溫飽</a:t>
                      </a:r>
                    </a:p>
                    <a:p>
                      <a:r>
                        <a:rPr kumimoji="0" lang="zh-TW" altLang="zh-TW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心理</a:t>
                      </a:r>
                      <a:r>
                        <a:rPr kumimoji="0" lang="zh-TW" altLang="en-US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需要</a:t>
                      </a:r>
                      <a:r>
                        <a:rPr kumimoji="0" lang="zh-TW" altLang="zh-TW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方面</a:t>
                      </a:r>
                      <a:br>
                        <a:rPr kumimoji="0" lang="en-US" altLang="zh-TW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kumimoji="0" lang="zh-TW" altLang="zh-TW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安全的環境</a:t>
                      </a:r>
                      <a:r>
                        <a:rPr kumimoji="0" lang="en-US" altLang="zh-TW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, </a:t>
                      </a:r>
                      <a:r>
                        <a:rPr kumimoji="0" lang="zh-TW" altLang="zh-TW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對世界有信任感</a:t>
                      </a:r>
                      <a:r>
                        <a:rPr kumimoji="0" lang="zh-TW" altLang="en-US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；給予笑、抱、捉摸、陪伴、身體依附。</a:t>
                      </a:r>
                      <a:endParaRPr kumimoji="0" lang="en-US" altLang="zh-TW" sz="2400" kern="120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嬰兒期</a:t>
                      </a:r>
                      <a:br>
                        <a:rPr lang="en-US" alt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在充滿安全與愛的環境中，建立對人的信賴。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/>
                      <a:r>
                        <a:rPr kumimoji="0" lang="zh-TW" alt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社會接觸面</a:t>
                      </a:r>
                      <a:endParaRPr kumimoji="0" lang="en-US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r>
                        <a:rPr kumimoji="0" lang="zh-TW" alt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自己、母親、傭</a:t>
                      </a:r>
                      <a:r>
                        <a:rPr kumimoji="0" lang="zh-TW" altLang="en-US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人、</a:t>
                      </a:r>
                      <a:r>
                        <a:rPr kumimoji="0" lang="en-US" alt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</a:t>
                      </a:r>
                      <a:r>
                        <a:rPr kumimoji="0" lang="en-US" alt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祖父母</a:t>
                      </a:r>
                      <a:endParaRPr kumimoji="0" lang="en-US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zh-TW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0128897"/>
                  </a:ext>
                </a:extLst>
              </a:tr>
            </a:tbl>
          </a:graphicData>
        </a:graphic>
      </p:graphicFrame>
      <p:pic>
        <p:nvPicPr>
          <p:cNvPr id="9220" name="Picture 4" descr="0-1歲嬰幼兒推薦玩具大集合｜親子天下">
            <a:extLst>
              <a:ext uri="{FF2B5EF4-FFF2-40B4-BE49-F238E27FC236}">
                <a16:creationId xmlns:a16="http://schemas.microsoft.com/office/drawing/2014/main" id="{EFADEA2E-9B82-90F7-578D-CDDEE8AC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9759" y="5638800"/>
            <a:ext cx="2174240" cy="122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5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7A1C3-1EC5-8EEE-288C-EEEF6488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dirty="0"/>
              <a:t>艾克森的「人生八階段」成長任務 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</a:rPr>
              <a:t>p.25</a:t>
            </a:r>
            <a:endParaRPr lang="zh-TW" altLang="en-US" sz="2300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95789"/>
              </p:ext>
            </p:extLst>
          </p:nvPr>
        </p:nvGraphicFramePr>
        <p:xfrm>
          <a:off x="0" y="790510"/>
          <a:ext cx="9144000" cy="60674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41558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74704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2044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kumimoji="0" lang="zh-TW" altLang="en-US" sz="3200" kern="1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</a:t>
                      </a:r>
                      <a:r>
                        <a:rPr kumimoji="0" lang="zh-TW" altLang="en-US" sz="32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</a:t>
                      </a:r>
                      <a:r>
                        <a:rPr kumimoji="0" lang="zh-TW" altLang="en-US" sz="3200" kern="1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羞怯懷疑</a:t>
                      </a:r>
                      <a:endParaRPr kumimoji="0" lang="en-US" altLang="zh-TW" sz="3200" kern="1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/>
                      <a:r>
                        <a:rPr kumimoji="0" lang="zh-TW" altLang="en-US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正向；覺得有能力參照自己的意願行動</a:t>
                      </a:r>
                      <a:endParaRPr kumimoji="0" lang="en-US" altLang="zh-TW" sz="28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2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負向；感到羞愧，甚至懷疑自己</a:t>
                      </a:r>
                      <a:endParaRPr kumimoji="0" lang="en-US" altLang="zh-TW" sz="2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2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kumimoji="0" lang="zh-TW" altLang="en-US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玩玩具、模仿做家務</a:t>
                      </a:r>
                      <a:endParaRPr kumimoji="0" lang="en-US" altLang="zh-TW" sz="2800" kern="12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kumimoji="0" lang="zh-TW" altLang="en-US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蒙特梳利訓練；洗碗、沖茶、掃地、穿衣服、摺衫、上洗手間、走路</a:t>
                      </a:r>
                      <a:r>
                        <a:rPr kumimoji="0" lang="en-US" altLang="zh-TW" sz="280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</a:t>
                      </a: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幼兒期</a:t>
                      </a:r>
                      <a:br>
                        <a:rPr lang="en-US" alt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開始嘗試控制身體與生理的反應。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/>
                      <a:r>
                        <a:rPr kumimoji="0" lang="zh-TW" altLang="zh-TW" sz="27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社會接觸面</a:t>
                      </a:r>
                      <a:endParaRPr kumimoji="0" lang="en-US" altLang="zh-TW" sz="27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r>
                        <a:rPr kumimoji="0" lang="zh-TW" altLang="zh-TW" sz="27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自己、母親、傭</a:t>
                      </a:r>
                      <a:r>
                        <a:rPr kumimoji="0" lang="zh-TW" altLang="en-US" sz="27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人、</a:t>
                      </a:r>
                      <a:r>
                        <a:rPr kumimoji="0" lang="en-US" altLang="zh-TW" sz="27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7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</a:t>
                      </a:r>
                      <a:r>
                        <a:rPr kumimoji="0" lang="en-US" altLang="zh-TW" sz="27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27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祖父母、老師、同學</a:t>
                      </a:r>
                      <a:endParaRPr kumimoji="0" lang="en-US" altLang="zh-TW" sz="27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zh-TW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346351"/>
                  </a:ext>
                </a:extLst>
              </a:tr>
            </a:tbl>
          </a:graphicData>
        </a:graphic>
      </p:graphicFrame>
      <p:pic>
        <p:nvPicPr>
          <p:cNvPr id="4098" name="Picture 2" descr="黃瑽寧：面對2歲的孩子，要先保有他擁有玩具的安全感｜親子天下">
            <a:extLst>
              <a:ext uri="{FF2B5EF4-FFF2-40B4-BE49-F238E27FC236}">
                <a16:creationId xmlns:a16="http://schemas.microsoft.com/office/drawing/2014/main" id="{7876BE62-7A8B-CD71-758F-E11FEDAD4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r="5497"/>
          <a:stretch/>
        </p:blipFill>
        <p:spPr bwMode="auto">
          <a:xfrm>
            <a:off x="6622451" y="4876799"/>
            <a:ext cx="2510119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787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7A1C3-1EC5-8EEE-288C-EEEF6488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dirty="0"/>
              <a:t>艾克森的「人生八階段」成長任務 </a:t>
            </a:r>
            <a:r>
              <a:rPr lang="en-US" altLang="zh-TW" sz="3600" dirty="0">
                <a:solidFill>
                  <a:schemeClr val="bg1">
                    <a:lumMod val="50000"/>
                  </a:schemeClr>
                </a:solidFill>
              </a:rPr>
              <a:t>p.25</a:t>
            </a:r>
            <a:endParaRPr lang="zh-TW" altLang="en-US" sz="2300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43843"/>
              </p:ext>
            </p:extLst>
          </p:nvPr>
        </p:nvGraphicFramePr>
        <p:xfrm>
          <a:off x="0" y="790510"/>
          <a:ext cx="9144000" cy="60674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41558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74704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2044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kumimoji="0" lang="zh-TW" altLang="en-US" sz="3200" kern="1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</a:t>
                      </a:r>
                      <a:r>
                        <a:rPr kumimoji="0" lang="zh-TW" altLang="en-US" sz="32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</a:t>
                      </a:r>
                      <a:r>
                        <a:rPr kumimoji="0" lang="zh-TW" altLang="en-US" sz="3200" kern="1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羞怯懷疑</a:t>
                      </a:r>
                      <a:endParaRPr kumimoji="0" lang="en-US" altLang="zh-TW" sz="3200" kern="1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/>
                      <a:r>
                        <a:rPr kumimoji="0" lang="zh-TW" altLang="en-US" sz="2800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正向；覺得有能力參照自己的意願行動</a:t>
                      </a:r>
                      <a:endParaRPr kumimoji="0" lang="en-US" altLang="zh-TW" sz="2800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2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負向；感到羞愧，甚至懷疑自己</a:t>
                      </a:r>
                      <a:endParaRPr kumimoji="0" lang="en-US" altLang="zh-TW" sz="2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28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kumimoji="0" lang="zh-TW" altLang="en-US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玩玩具、模仿做家務</a:t>
                      </a:r>
                      <a:endParaRPr kumimoji="0" lang="en-US" altLang="zh-TW" sz="2800" kern="120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kumimoji="0" lang="zh-TW" altLang="en-US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蒙特梳利訓練；洗碗、沖茶、掃地、穿衣服、摺衫、上洗手間、走路</a:t>
                      </a:r>
                      <a:r>
                        <a:rPr kumimoji="0" lang="en-US" altLang="zh-TW" sz="2800" kern="120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…</a:t>
                      </a: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幼兒期</a:t>
                      </a:r>
                      <a:br>
                        <a:rPr lang="en-US" alt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32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開始嘗試控制身體與生理的反應。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/>
                      <a:r>
                        <a:rPr kumimoji="0" lang="zh-TW" altLang="zh-TW" sz="27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社會接觸面</a:t>
                      </a:r>
                      <a:endParaRPr kumimoji="0" lang="en-US" altLang="zh-TW" sz="27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r>
                        <a:rPr kumimoji="0" lang="zh-TW" altLang="zh-TW" sz="27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自己、母親、傭</a:t>
                      </a:r>
                      <a:r>
                        <a:rPr kumimoji="0" lang="zh-TW" altLang="en-US" sz="27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人、</a:t>
                      </a:r>
                      <a:r>
                        <a:rPr kumimoji="0" lang="en-US" altLang="zh-TW" sz="27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7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</a:t>
                      </a:r>
                      <a:r>
                        <a:rPr kumimoji="0" lang="en-US" altLang="zh-TW" sz="27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en-US" sz="27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祖父母、老師、同學</a:t>
                      </a:r>
                      <a:endParaRPr kumimoji="0" lang="en-US" altLang="zh-TW" sz="27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en-US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/>
                      <a:endParaRPr kumimoji="0" lang="zh-TW" alt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346351"/>
                  </a:ext>
                </a:extLst>
              </a:tr>
            </a:tbl>
          </a:graphicData>
        </a:graphic>
      </p:graphicFrame>
      <p:pic>
        <p:nvPicPr>
          <p:cNvPr id="4098" name="Picture 2" descr="黃瑽寧：面對2歲的孩子，要先保有他擁有玩具的安全感｜親子天下">
            <a:extLst>
              <a:ext uri="{FF2B5EF4-FFF2-40B4-BE49-F238E27FC236}">
                <a16:creationId xmlns:a16="http://schemas.microsoft.com/office/drawing/2014/main" id="{7876BE62-7A8B-CD71-758F-E11FEDAD4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r="5497"/>
          <a:stretch/>
        </p:blipFill>
        <p:spPr bwMode="auto">
          <a:xfrm>
            <a:off x="6622451" y="4876799"/>
            <a:ext cx="2510119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9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288767"/>
              </p:ext>
            </p:extLst>
          </p:nvPr>
        </p:nvGraphicFramePr>
        <p:xfrm>
          <a:off x="-22860" y="838200"/>
          <a:ext cx="9144000" cy="6019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39272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71297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068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</a:t>
                      </a:r>
                      <a:endParaRPr lang="zh-TW" sz="24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6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進取</a:t>
                      </a:r>
                      <a:r>
                        <a:rPr lang="zh-TW" sz="36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36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罪惡感</a:t>
                      </a:r>
                      <a:endParaRPr lang="en-US" altLang="zh-TW" sz="36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正向：更主動規劃自己的活動。</a:t>
                      </a: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負向：被輕視、嘲笑導致羞恥、罪惡感，覺得自己一無是處。</a:t>
                      </a:r>
                      <a:endParaRPr lang="en-US" altLang="zh-TW" sz="3200" spc="3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altLang="zh-TW" sz="3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zh-TW" altLang="en-US" sz="3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讚賞</a:t>
                      </a:r>
                      <a:r>
                        <a:rPr lang="en-US" altLang="zh-TW" sz="3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3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鼓勵</a:t>
                      </a:r>
                      <a:r>
                        <a:rPr lang="en-US" altLang="zh-TW" sz="3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vs</a:t>
                      </a:r>
                      <a:r>
                        <a:rPr lang="zh-TW" altLang="en-US" sz="3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羞辱</a:t>
                      </a: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學齡</a:t>
                      </a:r>
                      <a:endParaRPr lang="en-US" altLang="zh-TW" sz="3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前期</a:t>
                      </a:r>
                      <a:endParaRPr lang="en-US" altLang="zh-TW" sz="3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開始主動發表想法和做法，尋求肯定和鼓勵。</a:t>
                      </a:r>
                      <a:endParaRPr lang="en-US" altLang="zh-TW" sz="32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聆聽和鼓勵表達</a:t>
                      </a:r>
                      <a:endParaRPr lang="en-US" altLang="zh-TW" sz="3200" spc="3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8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482507"/>
                  </a:ext>
                </a:extLst>
              </a:tr>
            </a:tbl>
          </a:graphicData>
        </a:graphic>
      </p:graphicFrame>
      <p:pic>
        <p:nvPicPr>
          <p:cNvPr id="10242" name="Picture 2" descr="禾流文創童書團購【茜茜推薦｜4-6歲+ 兒童成長篇】2022年度獨家新品- 茜茜">
            <a:extLst>
              <a:ext uri="{FF2B5EF4-FFF2-40B4-BE49-F238E27FC236}">
                <a16:creationId xmlns:a16="http://schemas.microsoft.com/office/drawing/2014/main" id="{B333BEC0-A8A6-B375-4ECB-25CBF05C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88" y="5080952"/>
            <a:ext cx="2629912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B354865E-FD56-8746-DD39-14122235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sz="3600" dirty="0"/>
              <a:t>艾克森的「人生八階段」成長任務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p.24-25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17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C41D64-0E99-5307-C40B-532B2571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本節大綱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B29B6C-23E9-59F7-2A53-1DB18284812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TW" sz="3200" dirty="0"/>
              <a:t>S.M.A.R.T.</a:t>
            </a:r>
            <a:r>
              <a:rPr lang="zh-TW" altLang="en-US" sz="3200" dirty="0"/>
              <a:t>訂立目標方法</a:t>
            </a:r>
            <a:endParaRPr lang="en-US" altLang="zh-TW" sz="3200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具體清晰、可量度的</a:t>
            </a:r>
            <a:endParaRPr lang="en-US" altLang="zh-TW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可達到的、實際可行的、有時限性的</a:t>
            </a:r>
            <a:endParaRPr lang="en-US" altLang="zh-TW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/>
              <a:t>心理學家</a:t>
            </a:r>
            <a:r>
              <a:rPr lang="en-US" altLang="zh-TW" sz="2800" dirty="0"/>
              <a:t>Erik Erikson(</a:t>
            </a:r>
            <a:r>
              <a:rPr lang="zh-TW" altLang="en-US" sz="3200" dirty="0"/>
              <a:t>艾力遜</a:t>
            </a:r>
            <a:r>
              <a:rPr lang="en-US" altLang="zh-TW" sz="3200" dirty="0"/>
              <a:t>)</a:t>
            </a:r>
            <a:r>
              <a:rPr lang="zh-TW" altLang="en-US" sz="3200" dirty="0"/>
              <a:t>的人生八階理論</a:t>
            </a:r>
            <a:endParaRPr lang="en-US" altLang="zh-TW" sz="3200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嬰兒期 </a:t>
            </a:r>
            <a:r>
              <a:rPr lang="en-US" altLang="zh-TW" dirty="0"/>
              <a:t>(0-1</a:t>
            </a:r>
            <a:r>
              <a:rPr lang="zh-TW" altLang="en-US" dirty="0"/>
              <a:t>歲</a:t>
            </a:r>
            <a:r>
              <a:rPr lang="en-US" altLang="zh-TW" dirty="0"/>
              <a:t>)</a:t>
            </a:r>
            <a:r>
              <a:rPr lang="zh-TW" altLang="en-US" dirty="0"/>
              <a:t>、幼兒期 </a:t>
            </a:r>
            <a:r>
              <a:rPr lang="en-US" altLang="zh-TW" dirty="0"/>
              <a:t>(1-3</a:t>
            </a:r>
            <a:r>
              <a:rPr lang="zh-TW" altLang="en-US" dirty="0"/>
              <a:t>歲</a:t>
            </a:r>
            <a:r>
              <a:rPr lang="en-US" altLang="zh-TW" dirty="0"/>
              <a:t>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學齡前期 </a:t>
            </a:r>
            <a:r>
              <a:rPr lang="en-US" altLang="zh-TW" dirty="0"/>
              <a:t>(3-6</a:t>
            </a:r>
            <a:r>
              <a:rPr lang="zh-TW" altLang="en-US" dirty="0"/>
              <a:t>歲</a:t>
            </a:r>
            <a:r>
              <a:rPr lang="en-US" altLang="zh-TW" dirty="0"/>
              <a:t>)</a:t>
            </a:r>
            <a:r>
              <a:rPr lang="zh-TW" altLang="en-US" dirty="0"/>
              <a:t>、學齡期 </a:t>
            </a:r>
            <a:r>
              <a:rPr lang="en-US" altLang="zh-TW" dirty="0"/>
              <a:t>(6-12</a:t>
            </a:r>
            <a:r>
              <a:rPr lang="zh-TW" altLang="en-US" dirty="0"/>
              <a:t>歲</a:t>
            </a:r>
            <a:r>
              <a:rPr lang="en-US" altLang="zh-TW" dirty="0"/>
              <a:t>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少年期 </a:t>
            </a:r>
            <a:r>
              <a:rPr lang="en-US" altLang="zh-TW" dirty="0"/>
              <a:t>(12-18</a:t>
            </a:r>
            <a:r>
              <a:rPr lang="zh-TW" altLang="en-US" dirty="0"/>
              <a:t>歲</a:t>
            </a:r>
            <a:r>
              <a:rPr lang="en-US" altLang="zh-TW" dirty="0"/>
              <a:t>)</a:t>
            </a:r>
            <a:r>
              <a:rPr lang="zh-TW" altLang="en-US" dirty="0"/>
              <a:t>、青年期 </a:t>
            </a:r>
            <a:r>
              <a:rPr lang="en-US" altLang="zh-TW" dirty="0"/>
              <a:t>(18-35</a:t>
            </a:r>
            <a:r>
              <a:rPr lang="zh-TW" altLang="en-US" dirty="0"/>
              <a:t>歲</a:t>
            </a:r>
            <a:r>
              <a:rPr lang="en-US" altLang="zh-TW" dirty="0"/>
              <a:t>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壯年期 </a:t>
            </a:r>
            <a:r>
              <a:rPr lang="en-US" altLang="zh-TW" dirty="0"/>
              <a:t>(35-55</a:t>
            </a:r>
            <a:r>
              <a:rPr lang="zh-TW" altLang="en-US" dirty="0"/>
              <a:t>歲</a:t>
            </a:r>
            <a:r>
              <a:rPr lang="en-US" altLang="zh-TW" dirty="0"/>
              <a:t>)</a:t>
            </a:r>
            <a:r>
              <a:rPr lang="zh-TW" altLang="en-US" dirty="0"/>
              <a:t>、老年期 </a:t>
            </a:r>
            <a:r>
              <a:rPr lang="en-US" altLang="zh-TW" dirty="0"/>
              <a:t>(55-</a:t>
            </a:r>
            <a:r>
              <a:rPr lang="zh-TW" altLang="en-US" dirty="0"/>
              <a:t>死亡</a:t>
            </a:r>
            <a:r>
              <a:rPr lang="en-US" altLang="zh-TW" dirty="0"/>
              <a:t>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endParaRPr lang="en-US" altLang="zh-TW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zh-TW" dirty="0">
              <a:solidFill>
                <a:srgbClr val="996633"/>
              </a:solidFill>
            </a:endParaRPr>
          </a:p>
        </p:txBody>
      </p:sp>
      <p:pic>
        <p:nvPicPr>
          <p:cNvPr id="1026" name="Picture 2" descr="聰明理財，從設定聰明目標開始| Lab Coat Investor Club">
            <a:extLst>
              <a:ext uri="{FF2B5EF4-FFF2-40B4-BE49-F238E27FC236}">
                <a16:creationId xmlns:a16="http://schemas.microsoft.com/office/drawing/2014/main" id="{1525441C-D211-0150-C7B2-80DC4F44C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58536" b="9756"/>
          <a:stretch/>
        </p:blipFill>
        <p:spPr bwMode="auto">
          <a:xfrm>
            <a:off x="6553200" y="0"/>
            <a:ext cx="2590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知彼知己好心理第七季第十一集~ 發展心理學：人生八階– 星滙網Star Internet Radio">
            <a:extLst>
              <a:ext uri="{FF2B5EF4-FFF2-40B4-BE49-F238E27FC236}">
                <a16:creationId xmlns:a16="http://schemas.microsoft.com/office/drawing/2014/main" id="{58F1B3F7-245D-68C2-BA12-2BB9A1E6C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42" b="96266" l="17635" r="92739">
                        <a14:foregroundMark x1="39834" y1="39627" x2="39834" y2="39627"/>
                        <a14:foregroundMark x1="42324" y1="45228" x2="42324" y2="45228"/>
                        <a14:foregroundMark x1="41079" y1="40664" x2="39834" y2="47510"/>
                        <a14:foregroundMark x1="43154" y1="35685" x2="41079" y2="39627"/>
                        <a14:foregroundMark x1="41079" y1="35685" x2="42116" y2="37344"/>
                        <a14:foregroundMark x1="82365" y1="46266" x2="63900" y2="80913"/>
                        <a14:foregroundMark x1="86929" y1="49170" x2="67220" y2="82780"/>
                        <a14:foregroundMark x1="67220" y1="82780" x2="68672" y2="68672"/>
                        <a14:foregroundMark x1="68672" y1="68672" x2="75934" y2="55187"/>
                        <a14:foregroundMark x1="75934" y1="55187" x2="86929" y2="46888"/>
                        <a14:foregroundMark x1="86929" y1="46888" x2="82988" y2="64108"/>
                        <a14:foregroundMark x1="82988" y1="64108" x2="65560" y2="83195"/>
                        <a14:foregroundMark x1="84232" y1="51452" x2="76141" y2="65353"/>
                        <a14:foregroundMark x1="76141" y1="65353" x2="76349" y2="65975"/>
                        <a14:foregroundMark x1="80290" y1="60373" x2="74274" y2="74274"/>
                        <a14:foregroundMark x1="74274" y1="74274" x2="67427" y2="81950"/>
                        <a14:foregroundMark x1="61826" y1="79876" x2="71369" y2="64938"/>
                        <a14:foregroundMark x1="71369" y1="64938" x2="77593" y2="59336"/>
                        <a14:foregroundMark x1="73029" y1="60166" x2="82365" y2="47925"/>
                        <a14:foregroundMark x1="82365" y1="47925" x2="82365" y2="47925"/>
                        <a14:foregroundMark x1="21992" y1="91701" x2="38174" y2="88174"/>
                        <a14:foregroundMark x1="17635" y1="87137" x2="29876" y2="96680"/>
                        <a14:foregroundMark x1="29876" y1="96680" x2="31535" y2="96680"/>
                        <a14:foregroundMark x1="17635" y1="85892" x2="19087" y2="95436"/>
                        <a14:foregroundMark x1="66390" y1="17635" x2="87552" y2="23859"/>
                        <a14:foregroundMark x1="87552" y1="23859" x2="74066" y2="20124"/>
                        <a14:foregroundMark x1="74066" y1="20124" x2="74066" y2="20954"/>
                        <a14:foregroundMark x1="74066" y1="20124" x2="92739" y2="17842"/>
                        <a14:foregroundMark x1="92739" y1="17842" x2="92739" y2="17842"/>
                        <a14:foregroundMark x1="41494" y1="36307" x2="36100" y2="49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60" t="15145" r="6847" b="5186"/>
          <a:stretch/>
        </p:blipFill>
        <p:spPr bwMode="auto">
          <a:xfrm>
            <a:off x="6586854" y="4019550"/>
            <a:ext cx="2590800" cy="27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7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/>
        </p:nvGraphicFramePr>
        <p:xfrm>
          <a:off x="-22860" y="838200"/>
          <a:ext cx="9144000" cy="6019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39272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71297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0682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</a:t>
                      </a:r>
                      <a:endParaRPr lang="zh-TW" sz="24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6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進取</a:t>
                      </a:r>
                      <a:r>
                        <a:rPr lang="zh-TW" sz="36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36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罪惡感</a:t>
                      </a:r>
                      <a:endParaRPr lang="en-US" altLang="zh-TW" sz="36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正向：更主動規劃自己的活動。</a:t>
                      </a: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負向：被輕視、嘲笑導致羞恥、罪惡感，覺得自己一無是處。</a:t>
                      </a:r>
                      <a:endParaRPr lang="en-US" altLang="zh-TW" sz="3200" spc="3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altLang="zh-TW" sz="32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zh-TW" altLang="en-US" sz="32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讚賞</a:t>
                      </a:r>
                      <a:r>
                        <a:rPr lang="en-US" altLang="zh-TW" sz="32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32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鼓勵</a:t>
                      </a:r>
                      <a:r>
                        <a:rPr lang="en-US" altLang="zh-TW" sz="32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vs</a:t>
                      </a:r>
                      <a:r>
                        <a:rPr lang="zh-TW" altLang="en-US" sz="32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羞辱</a:t>
                      </a: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學齡</a:t>
                      </a:r>
                      <a:endParaRPr lang="en-US" altLang="zh-TW" sz="3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前期</a:t>
                      </a:r>
                      <a:endParaRPr lang="en-US" altLang="zh-TW" sz="3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開始主動發表想法和做法，尋求肯定和鼓勵。</a:t>
                      </a:r>
                      <a:endParaRPr lang="en-US" altLang="zh-TW" sz="32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聆聽和鼓勵表達</a:t>
                      </a: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8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1482507"/>
                  </a:ext>
                </a:extLst>
              </a:tr>
            </a:tbl>
          </a:graphicData>
        </a:graphic>
      </p:graphicFrame>
      <p:pic>
        <p:nvPicPr>
          <p:cNvPr id="10242" name="Picture 2" descr="禾流文創童書團購【茜茜推薦｜4-6歲+ 兒童成長篇】2022年度獨家新品- 茜茜">
            <a:extLst>
              <a:ext uri="{FF2B5EF4-FFF2-40B4-BE49-F238E27FC236}">
                <a16:creationId xmlns:a16="http://schemas.microsoft.com/office/drawing/2014/main" id="{B333BEC0-A8A6-B375-4ECB-25CBF05C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88" y="5080952"/>
            <a:ext cx="2629912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B354865E-FD56-8746-DD39-14122235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sz="3600" dirty="0"/>
              <a:t>艾克森的「人生八階段」成長任務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p.24-25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80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7A1C3-1EC5-8EEE-288C-EEEF6488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sz="3600" dirty="0"/>
              <a:t>艾克森的「人生八階段」成長任務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p.24-25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29929"/>
              </p:ext>
            </p:extLst>
          </p:nvPr>
        </p:nvGraphicFramePr>
        <p:xfrm>
          <a:off x="0" y="790511"/>
          <a:ext cx="9144000" cy="60522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39272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80968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494464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勤勉</a:t>
                      </a:r>
                      <a:r>
                        <a:rPr lang="zh-TW" sz="3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自卑</a:t>
                      </a:r>
                      <a:endParaRPr lang="en-US" altLang="zh-TW" sz="3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正向：勝任及獲讚賞會變得更加勤勉。</a:t>
                      </a: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負向：遭遇挫折會變得自卑。</a:t>
                      </a:r>
                      <a:endParaRPr lang="en-US" altLang="zh-TW" sz="2800" spc="3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高材生</a:t>
                      </a:r>
                      <a:r>
                        <a:rPr lang="en-US" alt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vs</a:t>
                      </a: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留班生</a:t>
                      </a:r>
                      <a:endParaRPr lang="en-US" altLang="zh-TW" sz="2800" spc="3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跳級學習</a:t>
                      </a:r>
                      <a:r>
                        <a:rPr lang="en-US" altLang="zh-TW" sz="28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vs</a:t>
                      </a:r>
                      <a:r>
                        <a:rPr lang="zh-TW" altLang="en-US" sz="28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個別補習</a:t>
                      </a:r>
                      <a:endParaRPr lang="en-US" altLang="zh-TW" sz="2800" spc="3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因能施教</a:t>
                      </a:r>
                      <a:endParaRPr lang="en-US" altLang="zh-TW" sz="2800" spc="3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學齡期</a:t>
                      </a:r>
                      <a:br>
                        <a:rPr lang="en-US" alt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認真學習適應社會的知識和技能。</a:t>
                      </a:r>
                      <a:endParaRPr lang="en-US" altLang="zh-TW" sz="32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追回起跑線</a:t>
                      </a:r>
                      <a:endParaRPr lang="en-US" altLang="zh-TW" sz="3200" spc="3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學習與社交</a:t>
                      </a:r>
                      <a:endParaRPr lang="en-US" altLang="zh-TW" sz="3200" spc="3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8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54565"/>
                  </a:ext>
                </a:extLst>
              </a:tr>
            </a:tbl>
          </a:graphicData>
        </a:graphic>
      </p:graphicFrame>
      <p:pic>
        <p:nvPicPr>
          <p:cNvPr id="4" name="圖片 3" descr="一張含有 玩具, 美工圖案 的圖片&#10;&#10;自動產生的描述">
            <a:extLst>
              <a:ext uri="{FF2B5EF4-FFF2-40B4-BE49-F238E27FC236}">
                <a16:creationId xmlns:a16="http://schemas.microsoft.com/office/drawing/2014/main" id="{109A0E10-7512-2661-D854-579070242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4644374"/>
            <a:ext cx="2632710" cy="22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74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7A1C3-1EC5-8EEE-288C-EEEF6488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sz="3600" dirty="0"/>
              <a:t>艾克森的「人生八階段」成長任務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p.24-25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/>
        </p:nvGraphicFramePr>
        <p:xfrm>
          <a:off x="0" y="790511"/>
          <a:ext cx="9144000" cy="60522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39272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809689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494464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勤勉</a:t>
                      </a:r>
                      <a:r>
                        <a:rPr lang="zh-TW" sz="3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自卑</a:t>
                      </a:r>
                      <a:endParaRPr lang="en-US" altLang="zh-TW" sz="3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正向：勝任及獲讚賞會變得更加勤勉。</a:t>
                      </a: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負向：遭遇挫折會變得自卑。</a:t>
                      </a:r>
                      <a:endParaRPr lang="en-US" altLang="zh-TW" sz="2800" spc="3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高材生</a:t>
                      </a:r>
                      <a:r>
                        <a:rPr lang="en-US" alt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vs</a:t>
                      </a: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留班生</a:t>
                      </a:r>
                      <a:endParaRPr lang="en-US" altLang="zh-TW" sz="2800" spc="3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跳級學習</a:t>
                      </a:r>
                      <a:r>
                        <a:rPr lang="en-US" altLang="zh-TW" sz="28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vs</a:t>
                      </a:r>
                      <a:r>
                        <a:rPr lang="zh-TW" altLang="en-US" sz="28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個別補習</a:t>
                      </a:r>
                      <a:endParaRPr lang="en-US" altLang="zh-TW" sz="28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因能施教</a:t>
                      </a:r>
                      <a:endParaRPr lang="en-US" altLang="zh-TW" sz="28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學齡期</a:t>
                      </a:r>
                      <a:br>
                        <a:rPr lang="en-US" alt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3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3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認真學習適應社會的知識和技能。</a:t>
                      </a:r>
                      <a:endParaRPr lang="en-US" altLang="zh-TW" sz="32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追回起跑線</a:t>
                      </a: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3200" spc="30" dirty="0">
                          <a:solidFill>
                            <a:srgbClr val="99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學習與社交</a:t>
                      </a: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32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indent="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800" spc="30" dirty="0">
                        <a:solidFill>
                          <a:srgbClr val="99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854565"/>
                  </a:ext>
                </a:extLst>
              </a:tr>
            </a:tbl>
          </a:graphicData>
        </a:graphic>
      </p:graphicFrame>
      <p:pic>
        <p:nvPicPr>
          <p:cNvPr id="4" name="圖片 3" descr="一張含有 玩具, 美工圖案 的圖片&#10;&#10;自動產生的描述">
            <a:extLst>
              <a:ext uri="{FF2B5EF4-FFF2-40B4-BE49-F238E27FC236}">
                <a16:creationId xmlns:a16="http://schemas.microsoft.com/office/drawing/2014/main" id="{109A0E10-7512-2661-D854-579070242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1" y="4644374"/>
            <a:ext cx="2632710" cy="22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62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786216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31652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65485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6494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自我認同</a:t>
                      </a:r>
                      <a:r>
                        <a:rPr 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28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角色混淆</a:t>
                      </a:r>
                      <a:endParaRPr lang="en-US" alt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zh-TW" altLang="zh-TW" sz="2800" kern="1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正向：找到發展方向</a:t>
                      </a:r>
                      <a:r>
                        <a:rPr kumimoji="0" lang="en-US" altLang="zh-TW" sz="24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文理工商音體藝醫、職業發展、配合</a:t>
                      </a:r>
                      <a:r>
                        <a:rPr kumimoji="0" lang="en-US" altLang="zh-TW" sz="24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kumimoji="0" lang="zh-TW" altLang="en-US" sz="24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種智能的強項</a:t>
                      </a:r>
                      <a:r>
                        <a:rPr kumimoji="0" lang="en-US" altLang="zh-TW" sz="24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zh-TW" sz="2800" kern="1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kumimoji="0" lang="zh-TW" altLang="zh-TW" sz="2800" kern="1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負向：搞不清楚自己的角色。</a:t>
                      </a:r>
                      <a:endParaRPr kumimoji="0" lang="en-US" altLang="zh-TW" sz="2800" kern="1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2800" kern="1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54013" indent="-354013"/>
                      <a:r>
                        <a:rPr kumimoji="0" lang="en-US" altLang="zh-TW" sz="2800" kern="1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 </a:t>
                      </a:r>
                      <a:r>
                        <a:rPr kumimoji="0" lang="zh-TW" altLang="en-US" sz="2800" kern="1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嘗試不同興趣課程、活動、比賽</a:t>
                      </a:r>
                      <a:endParaRPr kumimoji="0" lang="en-US" altLang="zh-TW" sz="2800" kern="1200" spc="3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en-US" altLang="zh-TW" sz="2800" kern="1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 </a:t>
                      </a:r>
                      <a:r>
                        <a:rPr kumimoji="0" lang="zh-TW" altLang="en-US" sz="2800" kern="1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社區參與</a:t>
                      </a:r>
                      <a:r>
                        <a:rPr kumimoji="0" lang="en-US" altLang="zh-TW" sz="2800" kern="1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800" kern="1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做義工</a:t>
                      </a:r>
                      <a:r>
                        <a:rPr kumimoji="0" lang="en-US" altLang="zh-TW" sz="2800" kern="12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zh-TW" sz="2800" kern="1200" spc="3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青春</a:t>
                      </a: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離開兒童期，準備變成大人的尷尬階段，個人必須重新自我定位。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 </a:t>
                      </a:r>
                      <a:r>
                        <a:rPr lang="zh-TW" altLang="en-US" sz="28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擴濶視野、體驗</a:t>
                      </a:r>
                      <a:endParaRPr lang="en-US" altLang="zh-TW" sz="2800" spc="3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5340236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6847D9C0-94F8-A8A9-425B-B4078161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sz="3600" dirty="0"/>
              <a:t>艾克森的「人生八階段」成長任務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p.24-25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  <p:pic>
        <p:nvPicPr>
          <p:cNvPr id="8" name="圖片 7" descr="一張含有 個人, 體育競賽, 運動, 團體 的圖片&#10;&#10;自動產生的描述">
            <a:extLst>
              <a:ext uri="{FF2B5EF4-FFF2-40B4-BE49-F238E27FC236}">
                <a16:creationId xmlns:a16="http://schemas.microsoft.com/office/drawing/2014/main" id="{4E977498-CECD-BF63-CFF0-DEE9D73F0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724400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96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041848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31652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65485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6494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自我認同</a:t>
                      </a:r>
                      <a:r>
                        <a:rPr 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28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角色混淆</a:t>
                      </a:r>
                      <a:endParaRPr lang="en-US" alt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kumimoji="0" lang="zh-TW" altLang="zh-TW" sz="2800" kern="1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正向：找到發展方向</a:t>
                      </a:r>
                      <a:r>
                        <a:rPr kumimoji="0" lang="en-US" altLang="zh-TW" sz="24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4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文理工商音體藝醫、職業發展、配合</a:t>
                      </a:r>
                      <a:r>
                        <a:rPr kumimoji="0" lang="en-US" altLang="zh-TW" sz="24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kumimoji="0" lang="zh-TW" altLang="en-US" sz="24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種智能的強項</a:t>
                      </a:r>
                      <a:r>
                        <a:rPr kumimoji="0" lang="en-US" altLang="zh-TW" sz="24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kumimoji="0" lang="zh-TW" altLang="zh-TW" sz="2800" kern="12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kumimoji="0" lang="zh-TW" altLang="zh-TW" sz="2800" kern="12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負向：搞不清楚自己的角色。</a:t>
                      </a:r>
                      <a:endParaRPr kumimoji="0" lang="en-US" altLang="zh-TW" sz="2800" kern="1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kumimoji="0" lang="en-US" altLang="zh-TW" sz="2800" kern="12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54013" indent="-354013"/>
                      <a:r>
                        <a:rPr kumimoji="0" lang="en-US" altLang="zh-TW" sz="2800" kern="1200" spc="3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 </a:t>
                      </a:r>
                      <a:r>
                        <a:rPr kumimoji="0" lang="zh-TW" altLang="en-US" sz="2800" kern="1200" spc="30" dirty="0">
                          <a:solidFill>
                            <a:srgbClr val="FD358B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嘗試不同興趣課程、活動、比賽</a:t>
                      </a:r>
                      <a:endParaRPr kumimoji="0" lang="en-US" altLang="zh-TW" sz="2800" kern="1200" spc="30" dirty="0">
                        <a:solidFill>
                          <a:srgbClr val="FD358B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0" lang="en-US" altLang="zh-TW" sz="2800" kern="1200" spc="30" dirty="0">
                          <a:solidFill>
                            <a:srgbClr val="FD358B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 </a:t>
                      </a:r>
                      <a:r>
                        <a:rPr kumimoji="0" lang="zh-TW" altLang="en-US" sz="2800" kern="1200" spc="30" dirty="0">
                          <a:solidFill>
                            <a:srgbClr val="FD358B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社區參與</a:t>
                      </a:r>
                      <a:r>
                        <a:rPr kumimoji="0" lang="en-US" altLang="zh-TW" sz="2800" kern="1200" spc="30" dirty="0">
                          <a:solidFill>
                            <a:srgbClr val="FD358B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800" kern="1200" spc="30" dirty="0">
                          <a:solidFill>
                            <a:srgbClr val="FD358B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做義工</a:t>
                      </a:r>
                      <a:r>
                        <a:rPr kumimoji="0" lang="en-US" altLang="zh-TW" sz="2800" kern="1200" spc="30" dirty="0">
                          <a:solidFill>
                            <a:srgbClr val="FD358B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kumimoji="0" lang="zh-TW" altLang="zh-TW" sz="2800" kern="1200" spc="30" dirty="0">
                        <a:solidFill>
                          <a:srgbClr val="FD358B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青春</a:t>
                      </a: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離開兒童期，準備變成大人的尷尬階段，個人必須重新自我定位。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rgbClr val="FD358B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&gt; </a:t>
                      </a:r>
                      <a:r>
                        <a:rPr lang="zh-TW" altLang="en-US" sz="2800" spc="30" dirty="0">
                          <a:solidFill>
                            <a:srgbClr val="FD358B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擴濶視野、體驗</a:t>
                      </a:r>
                      <a:endParaRPr lang="en-US" altLang="zh-TW" sz="2800" spc="30" dirty="0">
                        <a:solidFill>
                          <a:srgbClr val="FD358B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5340236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6847D9C0-94F8-A8A9-425B-B4078161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sz="3600" dirty="0"/>
              <a:t>艾克森的「人生八階段」成長任務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p.24-25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  <p:pic>
        <p:nvPicPr>
          <p:cNvPr id="8" name="圖片 7" descr="一張含有 個人, 體育競賽, 運動, 團體 的圖片&#10;&#10;自動產生的描述">
            <a:extLst>
              <a:ext uri="{FF2B5EF4-FFF2-40B4-BE49-F238E27FC236}">
                <a16:creationId xmlns:a16="http://schemas.microsoft.com/office/drawing/2014/main" id="{4E977498-CECD-BF63-CFF0-DEE9D73F0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724400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57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728766"/>
              </p:ext>
            </p:extLst>
          </p:nvPr>
        </p:nvGraphicFramePr>
        <p:xfrm>
          <a:off x="0" y="838200"/>
          <a:ext cx="9144000" cy="62326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31652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65485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6494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第六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親密</a:t>
                      </a:r>
                      <a:r>
                        <a:rPr 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28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疏離</a:t>
                      </a:r>
                      <a:endParaRPr lang="en-US" alt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正向：相互關懷、彼此承諾。</a:t>
                      </a:r>
                      <a:r>
                        <a:rPr lang="en-US" altLang="zh-TW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交朋結友、擇偶、組織家庭、生兒育女</a:t>
                      </a:r>
                      <a:r>
                        <a:rPr lang="en-US" altLang="zh-TW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負向：因孤立、疏離，而將親密關係視為自我認同的威脅</a:t>
                      </a:r>
                      <a:r>
                        <a:rPr lang="zh-TW" altLang="en-US" sz="24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。</a:t>
                      </a:r>
                      <a:r>
                        <a:rPr lang="en-US" altLang="zh-TW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處理辦公室同事關係、伴侶關係、朋友關係</a:t>
                      </a:r>
                      <a:r>
                        <a:rPr lang="en-US" altLang="zh-TW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24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成人早期</a:t>
                      </a:r>
                      <a:endParaRPr lang="en-US" altLang="zh-TW" sz="2800" spc="3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與人建立開放坦誠、沒有防衞、不怕失去的親密關係。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4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工作、進修、餘假活動</a:t>
                      </a:r>
                      <a:endParaRPr lang="en-US" altLang="zh-TW" sz="2400" spc="3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400" spc="3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擴濶社交圈子、建立親密關係</a:t>
                      </a:r>
                      <a:endParaRPr lang="en-US" altLang="zh-TW" sz="2400" spc="3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4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4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5625970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6847D9C0-94F8-A8A9-425B-B4078161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sz="3600" dirty="0"/>
              <a:t>艾克森的「人生八階段」成長任務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p.24-25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  <p:pic>
        <p:nvPicPr>
          <p:cNvPr id="3" name="圖片 2" descr="一張含有 個人, 擺姿勢, 團體 的圖片&#10;&#10;自動產生的描述">
            <a:extLst>
              <a:ext uri="{FF2B5EF4-FFF2-40B4-BE49-F238E27FC236}">
                <a16:creationId xmlns:a16="http://schemas.microsoft.com/office/drawing/2014/main" id="{97C8EA78-5C2F-BC6A-E5BD-216382C00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78" y="4724400"/>
            <a:ext cx="3272722" cy="21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07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13046"/>
              </p:ext>
            </p:extLst>
          </p:nvPr>
        </p:nvGraphicFramePr>
        <p:xfrm>
          <a:off x="0" y="838200"/>
          <a:ext cx="9144000" cy="62326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31652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65485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6494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第六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親密</a:t>
                      </a:r>
                      <a:r>
                        <a:rPr 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28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疏離</a:t>
                      </a:r>
                      <a:endParaRPr lang="en-US" alt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正向：相互關懷、彼此承諾。</a:t>
                      </a:r>
                      <a:r>
                        <a:rPr lang="en-US" altLang="zh-TW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交朋結友、擇偶、組織家庭、生兒育女</a:t>
                      </a:r>
                      <a:r>
                        <a:rPr lang="en-US" altLang="zh-TW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負向：因孤立、疏離，而將親密關係視為自我認同的威脅</a:t>
                      </a:r>
                      <a:r>
                        <a:rPr lang="zh-TW" altLang="en-US" sz="24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。</a:t>
                      </a:r>
                      <a:r>
                        <a:rPr lang="en-US" altLang="zh-TW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處理辦公室同事關係、伴侶關係、朋友關係</a:t>
                      </a:r>
                      <a:r>
                        <a:rPr lang="en-US" altLang="zh-TW" sz="24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24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成人早期</a:t>
                      </a:r>
                      <a:endParaRPr lang="en-US" altLang="zh-TW" sz="2800" spc="3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zh-TW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altLang="zh-TW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r>
                        <a:rPr lang="zh-TW" alt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alt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與人建立開放坦誠、沒有防衞、不怕失去的親密關係。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400" spc="3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工作、進修、餘假活動</a:t>
                      </a:r>
                      <a:endParaRPr lang="en-US" altLang="zh-TW" sz="24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400" spc="3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擴濶社交圈子、建立親密關係</a:t>
                      </a:r>
                      <a:endParaRPr lang="en-US" altLang="zh-TW" sz="24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4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400" spc="30" dirty="0">
                        <a:solidFill>
                          <a:srgbClr val="FF0066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indent="-457200"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Ø"/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5625970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6847D9C0-94F8-A8A9-425B-B4078161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sz="3600" dirty="0"/>
              <a:t>艾克森的「人生八階段」成長任務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p.24-25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  <p:pic>
        <p:nvPicPr>
          <p:cNvPr id="3" name="圖片 2" descr="一張含有 個人, 擺姿勢, 團體 的圖片&#10;&#10;自動產生的描述">
            <a:extLst>
              <a:ext uri="{FF2B5EF4-FFF2-40B4-BE49-F238E27FC236}">
                <a16:creationId xmlns:a16="http://schemas.microsoft.com/office/drawing/2014/main" id="{97C8EA78-5C2F-BC6A-E5BD-216382C00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78" y="4724400"/>
            <a:ext cx="3272722" cy="218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08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54229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31652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65485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6494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第七</a:t>
                      </a:r>
                      <a:endParaRPr lang="zh-TW" sz="2400" spc="3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生產建設</a:t>
                      </a:r>
                      <a:r>
                        <a:rPr 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</a:t>
                      </a:r>
                      <a:r>
                        <a:rPr lang="zh-TW" sz="2800" spc="3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停滯</a:t>
                      </a:r>
                      <a:endParaRPr lang="en-US" altLang="zh-TW" sz="2800" spc="3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正向：生產、建設制度和知識。</a:t>
                      </a:r>
                      <a:r>
                        <a:rPr lang="en-US" alt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事業攀登至顛峰</a:t>
                      </a:r>
                      <a:r>
                        <a:rPr lang="en-US" alt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督導、顧問、培訓、專家、著作</a:t>
                      </a:r>
                      <a:r>
                        <a:rPr lang="en-US" alt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負向：覺得乏味，進而停滯生活目標，失去生命意義。</a:t>
                      </a:r>
                      <a:r>
                        <a:rPr lang="en-US" alt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斷捨離、躺平</a:t>
                      </a:r>
                      <a:r>
                        <a:rPr lang="en-US" alt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成人中期</a:t>
                      </a:r>
                      <a:endParaRPr lang="en-US" altLang="zh-TW" sz="2800" spc="3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altLang="zh-TW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r>
                        <a:rPr lang="en-US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r>
                        <a:rPr lang="zh-TW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TW" sz="2800" spc="3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開始有引導、教育下一代的需要。</a:t>
                      </a:r>
                      <a:r>
                        <a:rPr kumimoji="0" lang="en-US" altLang="zh-TW" sz="28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春風化雨、作育英才</a:t>
                      </a:r>
                      <a:r>
                        <a:rPr lang="en-US" alt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800" spc="3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029619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6847D9C0-94F8-A8A9-425B-B4078161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sz="3600" dirty="0"/>
              <a:t>艾克森的「人生八階段」成長任務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p.24-25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  <p:pic>
        <p:nvPicPr>
          <p:cNvPr id="3" name="圖片 2" descr="一張含有 建築物, 個人, 室外, 男人 的圖片&#10;&#10;自動產生的描述">
            <a:extLst>
              <a:ext uri="{FF2B5EF4-FFF2-40B4-BE49-F238E27FC236}">
                <a16:creationId xmlns:a16="http://schemas.microsoft.com/office/drawing/2014/main" id="{48318214-BCC5-B75B-7DDC-BE30ABEF5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03" t="11194" r="42041"/>
          <a:stretch/>
        </p:blipFill>
        <p:spPr>
          <a:xfrm>
            <a:off x="6400800" y="4221480"/>
            <a:ext cx="2102224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1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84ECFB0-86D8-569E-A138-C7A64721E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8552"/>
              </p:ext>
            </p:extLst>
          </p:nvPr>
        </p:nvGraphicFramePr>
        <p:xfrm>
          <a:off x="0" y="838200"/>
          <a:ext cx="9144000" cy="60802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873339">
                  <a:extLst>
                    <a:ext uri="{9D8B030D-6E8A-4147-A177-3AD203B41FA5}">
                      <a16:colId xmlns:a16="http://schemas.microsoft.com/office/drawing/2014/main" val="3242749729"/>
                    </a:ext>
                  </a:extLst>
                </a:gridCol>
                <a:gridCol w="3165261">
                  <a:extLst>
                    <a:ext uri="{9D8B030D-6E8A-4147-A177-3AD203B41FA5}">
                      <a16:colId xmlns:a16="http://schemas.microsoft.com/office/drawing/2014/main" val="194856827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8519447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886287175"/>
                    </a:ext>
                  </a:extLst>
                </a:gridCol>
              </a:tblGrid>
              <a:tr h="65485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階段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危機</a:t>
                      </a:r>
                      <a:endParaRPr lang="zh-TW" sz="2400" spc="3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年齡區間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成長任務</a:t>
                      </a:r>
                      <a:endParaRPr lang="zh-TW" sz="2400" spc="3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308885"/>
                  </a:ext>
                </a:extLst>
              </a:tr>
              <a:tr h="5364947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第八</a:t>
                      </a:r>
                      <a:endParaRPr lang="zh-TW" sz="24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自我統整與絕望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正向：可以</a:t>
                      </a:r>
                      <a:r>
                        <a:rPr lang="zh-TW" altLang="en-US" sz="2800" spc="3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接受</a:t>
                      </a: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過去和現在的處境，感到自己的一生是</a:t>
                      </a:r>
                      <a:r>
                        <a:rPr lang="zh-TW" altLang="en-US" sz="2800" spc="3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統整</a:t>
                      </a: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的，</a:t>
                      </a:r>
                      <a:r>
                        <a:rPr lang="zh-TW" altLang="en-US" sz="2800" spc="3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接受</a:t>
                      </a: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及</a:t>
                      </a:r>
                      <a:r>
                        <a:rPr lang="zh-TW" altLang="en-US" sz="2800" spc="3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滿意</a:t>
                      </a: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自己。</a:t>
                      </a:r>
                      <a:r>
                        <a:rPr kumimoji="0" lang="zh-TW" altLang="en-US" sz="2800" kern="12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正</a:t>
                      </a: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面感受、態度</a:t>
                      </a:r>
                      <a:r>
                        <a:rPr lang="en-US" alt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負向：生氣、後悔、懊惱、感到絶望、厭惡自己，覺得對不起別人。</a:t>
                      </a: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負面感受、態度</a:t>
                      </a:r>
                      <a:r>
                        <a:rPr lang="en-US" altLang="zh-TW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endParaRPr lang="zh-TW" altLang="en-US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alt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老年期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en-US" sz="2800" spc="3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en-US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－死亡</a:t>
                      </a:r>
                      <a:endParaRPr 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r>
                        <a:rPr lang="zh-TW" sz="2800" spc="3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開始反省自己的一生。</a:t>
                      </a: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身、心、社、智、</a:t>
                      </a:r>
                      <a:r>
                        <a:rPr lang="zh-TW" altLang="en-US" sz="2800" spc="30" dirty="0">
                          <a:solidFill>
                            <a:srgbClr val="FF0066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靈</a:t>
                      </a:r>
                      <a:r>
                        <a:rPr lang="zh-TW" altLang="en-US" sz="2800" spc="3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之整合</a:t>
                      </a: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en-US" alt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just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6070" algn="l"/>
                          <a:tab pos="612140" algn="l"/>
                          <a:tab pos="918210" algn="l"/>
                        </a:tabLst>
                      </a:pPr>
                      <a:endParaRPr lang="zh-TW" sz="2800" spc="3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3975" marR="5397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9830833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id="{6847D9C0-94F8-A8A9-425B-B4078161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zh-TW" altLang="en-US" sz="3600" dirty="0"/>
              <a:t>艾克森的「人生八階段」成長任務 </a:t>
            </a: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</a:rPr>
              <a:t>p.24-25</a:t>
            </a:r>
            <a:endParaRPr lang="zh-TW" altLang="en-US" sz="2000" u="sng" dirty="0">
              <a:solidFill>
                <a:srgbClr val="0000FF"/>
              </a:solidFill>
            </a:endParaRPr>
          </a:p>
        </p:txBody>
      </p:sp>
      <p:pic>
        <p:nvPicPr>
          <p:cNvPr id="3" name="圖片 2" descr="一張含有 草, 樹, 室外, 地面 的圖片&#10;&#10;自動產生的描述">
            <a:extLst>
              <a:ext uri="{FF2B5EF4-FFF2-40B4-BE49-F238E27FC236}">
                <a16:creationId xmlns:a16="http://schemas.microsoft.com/office/drawing/2014/main" id="{6FE7DAD4-95E3-7B99-FF5E-38578444D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98"/>
          <a:stretch/>
        </p:blipFill>
        <p:spPr>
          <a:xfrm>
            <a:off x="5867400" y="4147605"/>
            <a:ext cx="3276600" cy="26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73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3" y="4941888"/>
            <a:ext cx="8961437" cy="1211262"/>
          </a:xfrm>
        </p:spPr>
        <p:txBody>
          <a:bodyPr/>
          <a:lstStyle/>
          <a:p>
            <a:r>
              <a:rPr lang="en-US" altLang="zh-TW" sz="11100" dirty="0">
                <a:solidFill>
                  <a:srgbClr val="FF0066"/>
                </a:solidFill>
                <a:ea typeface="新細明體" charset="-120"/>
              </a:rPr>
              <a:t>The end</a:t>
            </a:r>
          </a:p>
        </p:txBody>
      </p:sp>
      <p:pic>
        <p:nvPicPr>
          <p:cNvPr id="2276355" name="Picture 3" descr="b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"/>
          <a:stretch>
            <a:fillRect/>
          </a:stretch>
        </p:blipFill>
        <p:spPr bwMode="auto">
          <a:xfrm>
            <a:off x="2268538" y="981075"/>
            <a:ext cx="4751387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7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083352" cy="789384"/>
          </a:xfrm>
        </p:spPr>
        <p:txBody>
          <a:bodyPr/>
          <a:lstStyle/>
          <a:p>
            <a:r>
              <a:rPr lang="en-US" altLang="zh-TW" sz="3600" dirty="0"/>
              <a:t>S.M.A.R.T.</a:t>
            </a:r>
            <a:r>
              <a:rPr lang="zh-TW" altLang="en-US" sz="3600" dirty="0"/>
              <a:t>訂立目標方法 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p.25</a:t>
            </a:r>
            <a:endParaRPr lang="zh-HK" altLang="en-US" sz="3600" dirty="0"/>
          </a:p>
        </p:txBody>
      </p:sp>
      <p:pic>
        <p:nvPicPr>
          <p:cNvPr id="16388" name="Picture 4" descr="目標設得好、健康事半功倍：6個健康目標設定技巧– 整合醫學顏佐樺醫師Dr F Heals">
            <a:extLst>
              <a:ext uri="{FF2B5EF4-FFF2-40B4-BE49-F238E27FC236}">
                <a16:creationId xmlns:a16="http://schemas.microsoft.com/office/drawing/2014/main" id="{4615C23D-C0D3-CC29-D5EA-2F5F2743D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t="8000" r="15478" b="16000"/>
          <a:stretch/>
        </p:blipFill>
        <p:spPr bwMode="auto">
          <a:xfrm>
            <a:off x="1600200" y="1120698"/>
            <a:ext cx="5943600" cy="550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79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083352" cy="789384"/>
          </a:xfrm>
        </p:spPr>
        <p:txBody>
          <a:bodyPr/>
          <a:lstStyle/>
          <a:p>
            <a:r>
              <a:rPr lang="en-US" altLang="zh-TW" sz="3600" dirty="0"/>
              <a:t>S.M.A.R.T.</a:t>
            </a:r>
            <a:r>
              <a:rPr lang="zh-TW" altLang="en-US" sz="3600" dirty="0"/>
              <a:t>訂立目標方法 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p.25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441325" indent="-441325">
              <a:spcBef>
                <a:spcPts val="0"/>
              </a:spcBef>
              <a:spcAft>
                <a:spcPts val="600"/>
              </a:spcAft>
            </a:pPr>
            <a:r>
              <a:rPr lang="zh-HK" altLang="en-US" dirty="0"/>
              <a:t>具體</a:t>
            </a:r>
            <a:r>
              <a:rPr lang="zh-TW" altLang="en-US" dirty="0"/>
              <a:t>清晰 </a:t>
            </a:r>
            <a:r>
              <a:rPr lang="en-GB" altLang="zh-TW" dirty="0"/>
              <a:t>(</a:t>
            </a:r>
            <a:r>
              <a:rPr lang="en-US" altLang="zh-HK" u="sng" dirty="0"/>
              <a:t>S</a:t>
            </a:r>
            <a:r>
              <a:rPr lang="en-US" altLang="zh-HK" dirty="0"/>
              <a:t>pecific)</a:t>
            </a:r>
          </a:p>
          <a:p>
            <a:pPr lvl="1" indent="-339725">
              <a:spcBef>
                <a:spcPts val="0"/>
              </a:spcBef>
              <a:spcAft>
                <a:spcPts val="600"/>
              </a:spcAft>
            </a:pPr>
            <a:r>
              <a:rPr lang="zh-TW" altLang="en-US" dirty="0">
                <a:solidFill>
                  <a:srgbClr val="0000FF"/>
                </a:solidFill>
              </a:rPr>
              <a:t>要增加明確性，具體，切勿含糊，讓人一看便明白你所指的是什麼。</a:t>
            </a:r>
            <a:endParaRPr lang="en-US" altLang="zh-TW" dirty="0">
              <a:solidFill>
                <a:srgbClr val="0000FF"/>
              </a:solidFill>
            </a:endParaRPr>
          </a:p>
          <a:p>
            <a:pPr lvl="1" indent="-339725">
              <a:spcBef>
                <a:spcPts val="240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我今晚想出去食晚飯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我好想去玩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我要改善情緒</a:t>
            </a:r>
          </a:p>
          <a:p>
            <a:pPr marL="715963" lvl="1" indent="-334963">
              <a:spcBef>
                <a:spcPts val="0"/>
              </a:spcBef>
              <a:spcAft>
                <a:spcPts val="600"/>
              </a:spcAft>
            </a:pPr>
            <a:endParaRPr lang="zh-TW" altLang="en-US" sz="3200" dirty="0"/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31AA06"/>
                </a:solidFill>
              </a:rPr>
              <a:t>我今晚想食</a:t>
            </a:r>
            <a:r>
              <a:rPr lang="zh-TW" altLang="en-US" sz="3200" dirty="0">
                <a:solidFill>
                  <a:srgbClr val="FF0066"/>
                </a:solidFill>
              </a:rPr>
              <a:t>泰國菜</a:t>
            </a:r>
            <a:endParaRPr lang="en-US" altLang="zh-TW" sz="3200" dirty="0">
              <a:solidFill>
                <a:srgbClr val="FF0066"/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31AA06"/>
                </a:solidFill>
              </a:rPr>
              <a:t>我想去打</a:t>
            </a:r>
            <a:r>
              <a:rPr lang="zh-TW" altLang="en-US" sz="3200" dirty="0">
                <a:solidFill>
                  <a:srgbClr val="FF0066"/>
                </a:solidFill>
              </a:rPr>
              <a:t>乒乓球</a:t>
            </a:r>
            <a:endParaRPr lang="en-US" altLang="zh-TW" sz="3200" dirty="0">
              <a:solidFill>
                <a:srgbClr val="FF0066"/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31AA06"/>
                </a:solidFill>
              </a:rPr>
              <a:t>我要改善</a:t>
            </a:r>
            <a:r>
              <a:rPr lang="zh-TW" altLang="en-US" sz="3200" dirty="0">
                <a:solidFill>
                  <a:srgbClr val="FF0066"/>
                </a:solidFill>
              </a:rPr>
              <a:t>衝動的情緒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zh-HK" altLang="en-US" dirty="0">
              <a:solidFill>
                <a:srgbClr val="CC0099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HK" altLang="en-US" dirty="0"/>
          </a:p>
        </p:txBody>
      </p:sp>
      <p:pic>
        <p:nvPicPr>
          <p:cNvPr id="16386" name="Picture 2" descr="常善媚: 減重撇步一：小而具體的目標">
            <a:extLst>
              <a:ext uri="{FF2B5EF4-FFF2-40B4-BE49-F238E27FC236}">
                <a16:creationId xmlns:a16="http://schemas.microsoft.com/office/drawing/2014/main" id="{23F5A575-DB07-3D50-77D1-196A94A98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2223" r="8333" b="10185"/>
          <a:stretch/>
        </p:blipFill>
        <p:spPr bwMode="auto">
          <a:xfrm>
            <a:off x="4850822" y="3886200"/>
            <a:ext cx="4258888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083352" cy="789384"/>
          </a:xfrm>
        </p:spPr>
        <p:txBody>
          <a:bodyPr/>
          <a:lstStyle/>
          <a:p>
            <a:r>
              <a:rPr lang="en-US" altLang="zh-TW" sz="3600" dirty="0"/>
              <a:t>S.M.A.R.T.</a:t>
            </a:r>
            <a:r>
              <a:rPr lang="zh-TW" altLang="en-US" sz="3600" dirty="0"/>
              <a:t>訂立目標方法 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p.26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dirty="0"/>
              <a:t>2. Measurable </a:t>
            </a:r>
            <a:r>
              <a:rPr lang="zh-TW" altLang="en-US" dirty="0"/>
              <a:t>－可量度的目標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dirty="0"/>
              <a:t>要知道目標是否達成，需要有可量度的目標在事後作評鑑。</a:t>
            </a:r>
            <a:endParaRPr lang="en-US" altLang="zh-TW" dirty="0"/>
          </a:p>
          <a:p>
            <a:pPr lvl="1" indent="-339725">
              <a:spcBef>
                <a:spcPts val="120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我要減肥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我希望增強自信心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我要克服跟陌生人說話時緊張的情緒。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120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31AA06"/>
                </a:solidFill>
              </a:rPr>
              <a:t>我要由現時</a:t>
            </a:r>
            <a:r>
              <a:rPr lang="en-US" altLang="zh-TW" sz="3200" dirty="0">
                <a:solidFill>
                  <a:srgbClr val="FF0066"/>
                </a:solidFill>
              </a:rPr>
              <a:t>188</a:t>
            </a:r>
            <a:r>
              <a:rPr lang="zh-TW" altLang="en-US" sz="3200" dirty="0">
                <a:solidFill>
                  <a:srgbClr val="FF0066"/>
                </a:solidFill>
              </a:rPr>
              <a:t>磅減至</a:t>
            </a:r>
            <a:r>
              <a:rPr lang="en-US" altLang="zh-TW" sz="3200" dirty="0">
                <a:solidFill>
                  <a:srgbClr val="FF0066"/>
                </a:solidFill>
              </a:rPr>
              <a:t>180</a:t>
            </a:r>
            <a:r>
              <a:rPr lang="zh-TW" altLang="en-US" sz="3200" dirty="0">
                <a:solidFill>
                  <a:srgbClr val="FF0066"/>
                </a:solidFill>
              </a:rPr>
              <a:t>磅</a:t>
            </a:r>
            <a:r>
              <a:rPr lang="zh-TW" altLang="en-US" sz="3200" dirty="0">
                <a:solidFill>
                  <a:srgbClr val="31AA06"/>
                </a:solidFill>
              </a:rPr>
              <a:t>或以下</a:t>
            </a:r>
            <a:endParaRPr lang="en-US" altLang="zh-TW" sz="3200" dirty="0">
              <a:solidFill>
                <a:srgbClr val="31AA06"/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31AA06"/>
                </a:solidFill>
              </a:rPr>
              <a:t>我要</a:t>
            </a:r>
            <a:r>
              <a:rPr lang="zh-TW" altLang="en-US" sz="3200" dirty="0">
                <a:solidFill>
                  <a:srgbClr val="FF0066"/>
                </a:solidFill>
              </a:rPr>
              <a:t>完成一個</a:t>
            </a:r>
            <a:r>
              <a:rPr lang="zh-TW" altLang="en-US" sz="3200" dirty="0">
                <a:solidFill>
                  <a:srgbClr val="31AA06"/>
                </a:solidFill>
              </a:rPr>
              <a:t>司儀訓練</a:t>
            </a:r>
            <a:r>
              <a:rPr lang="zh-TW" altLang="en-US" sz="3200" dirty="0">
                <a:solidFill>
                  <a:srgbClr val="FF0066"/>
                </a:solidFill>
              </a:rPr>
              <a:t>課程</a:t>
            </a:r>
            <a:endParaRPr lang="en-US" altLang="zh-TW" sz="3200" dirty="0">
              <a:solidFill>
                <a:srgbClr val="FF0066"/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31AA06"/>
                </a:solidFill>
              </a:rPr>
              <a:t>我要每天和最少</a:t>
            </a:r>
            <a:r>
              <a:rPr lang="zh-TW" altLang="en-US" sz="3200" dirty="0">
                <a:solidFill>
                  <a:srgbClr val="FF0066"/>
                </a:solidFill>
              </a:rPr>
              <a:t>兩個</a:t>
            </a:r>
            <a:r>
              <a:rPr lang="zh-TW" altLang="en-US" sz="3200" dirty="0">
                <a:solidFill>
                  <a:srgbClr val="31AA06"/>
                </a:solidFill>
              </a:rPr>
              <a:t>校內不同班的</a:t>
            </a:r>
            <a:r>
              <a:rPr lang="zh-TW" altLang="en-US" sz="3200" dirty="0">
                <a:solidFill>
                  <a:srgbClr val="FF0066"/>
                </a:solidFill>
              </a:rPr>
              <a:t>同學</a:t>
            </a:r>
            <a:r>
              <a:rPr lang="zh-TW" altLang="en-US" sz="3200" dirty="0">
                <a:solidFill>
                  <a:srgbClr val="31AA06"/>
                </a:solidFill>
              </a:rPr>
              <a:t>說早晨或問侯，以改善跟陌生人說話時緊張的問題。</a:t>
            </a:r>
            <a:endParaRPr lang="zh-HK" altLang="en-US" sz="3200" dirty="0">
              <a:solidFill>
                <a:srgbClr val="31AA06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HK" altLang="en-US" dirty="0"/>
          </a:p>
        </p:txBody>
      </p:sp>
      <p:pic>
        <p:nvPicPr>
          <p:cNvPr id="17410" name="Picture 2" descr="Measurable Success - S&amp;D Industrial Tool Supply">
            <a:extLst>
              <a:ext uri="{FF2B5EF4-FFF2-40B4-BE49-F238E27FC236}">
                <a16:creationId xmlns:a16="http://schemas.microsoft.com/office/drawing/2014/main" id="{D1778E80-53F0-791F-EAFB-7E0E76CE7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8700" r="5833" b="17353"/>
          <a:stretch/>
        </p:blipFill>
        <p:spPr bwMode="auto">
          <a:xfrm>
            <a:off x="5486400" y="2286001"/>
            <a:ext cx="3581400" cy="11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6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083352" cy="789384"/>
          </a:xfrm>
        </p:spPr>
        <p:txBody>
          <a:bodyPr/>
          <a:lstStyle/>
          <a:p>
            <a:pPr algn="l"/>
            <a:r>
              <a:rPr lang="en-US" altLang="zh-TW" sz="3600" dirty="0"/>
              <a:t>       S.M.A.R.T.</a:t>
            </a:r>
            <a:r>
              <a:rPr lang="zh-TW" altLang="en-US" sz="3600" dirty="0"/>
              <a:t>訂立目標方法 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p.25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AutoNum type="arabicPeriod" startAt="3"/>
            </a:pPr>
            <a:r>
              <a:rPr lang="en-GB" altLang="zh-TW" dirty="0"/>
              <a:t>Achievable </a:t>
            </a:r>
            <a:r>
              <a:rPr lang="en-US" altLang="zh-TW" dirty="0"/>
              <a:t>－</a:t>
            </a:r>
            <a:r>
              <a:rPr lang="en-US" altLang="zh-TW" dirty="0" err="1"/>
              <a:t>可達到</a:t>
            </a:r>
            <a:br>
              <a:rPr lang="en-GB" altLang="zh-TW" dirty="0"/>
            </a:br>
            <a:r>
              <a:rPr lang="en-US" altLang="zh-TW" sz="2800" dirty="0" err="1">
                <a:solidFill>
                  <a:srgbClr val="FF0066"/>
                </a:solidFill>
              </a:rPr>
              <a:t>針對目標而提出的部份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目標是要可以讓執行人實現、達到的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不要訂立一些在自己</a:t>
            </a:r>
            <a:r>
              <a:rPr lang="en-US" altLang="zh-TW" sz="2800" dirty="0" err="1">
                <a:solidFill>
                  <a:srgbClr val="FF0066"/>
                </a:solidFill>
              </a:rPr>
              <a:t>能力範圍</a:t>
            </a:r>
            <a:r>
              <a:rPr lang="en-US" altLang="zh-TW" sz="2800" dirty="0" err="1"/>
              <a:t>外的目標或行動</a:t>
            </a:r>
            <a:r>
              <a:rPr lang="en-US" altLang="zh-TW" sz="2800" dirty="0"/>
              <a:t>, </a:t>
            </a:r>
            <a:r>
              <a:rPr lang="en-US" altLang="zh-TW" sz="2800" dirty="0" err="1"/>
              <a:t>訂立目標時不可太高導致所謂</a:t>
            </a:r>
            <a:r>
              <a:rPr lang="en-GB" altLang="zh-TW" sz="2800" dirty="0"/>
              <a:t> “</a:t>
            </a:r>
            <a:r>
              <a:rPr lang="en-US" altLang="zh-TW" sz="2800" dirty="0" err="1"/>
              <a:t>高不可攀</a:t>
            </a:r>
            <a:r>
              <a:rPr lang="en-GB" altLang="zh-TW" sz="2800" dirty="0"/>
              <a:t>”</a:t>
            </a:r>
            <a:r>
              <a:rPr lang="zh-HK" altLang="en-US" sz="2800" dirty="0"/>
              <a:t> </a:t>
            </a:r>
            <a:r>
              <a:rPr lang="en-US" altLang="zh-TW" sz="2800" dirty="0"/>
              <a:t>, </a:t>
            </a:r>
            <a:r>
              <a:rPr lang="zh-TW" altLang="en-US" sz="2800" dirty="0"/>
              <a:t>也不要太低</a:t>
            </a:r>
            <a:r>
              <a:rPr lang="en-US" altLang="zh-TW" sz="2800" dirty="0"/>
              <a:t>, </a:t>
            </a:r>
            <a:r>
              <a:rPr lang="zh-TW" altLang="en-US" sz="2800" dirty="0"/>
              <a:t>導致缺乏成長性質。</a:t>
            </a:r>
            <a:endParaRPr lang="en-US" altLang="zh-HK" sz="2800" dirty="0"/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一個18年來從不關心子女的父親, </a:t>
            </a:r>
            <a:r>
              <a:rPr lang="en-US" altLang="zh-TW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希望藉著一同觀看一套電影可</a:t>
            </a:r>
            <a:r>
              <a:rPr lang="en-US" altLang="zh-TW" dirty="0" err="1">
                <a:solidFill>
                  <a:srgbClr val="FF0066"/>
                </a:solidFill>
              </a:rPr>
              <a:t>改變與子女的惡劣關係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某人認為只要支付</a:t>
            </a:r>
            <a:r>
              <a:rPr lang="zh-TW" altLang="en-US" dirty="0">
                <a:solidFill>
                  <a:srgbClr val="FF0066"/>
                </a:solidFill>
              </a:rPr>
              <a:t>女同學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到日本旅行的費用，她便會</a:t>
            </a:r>
            <a:r>
              <a:rPr lang="zh-TW" altLang="en-US" dirty="0">
                <a:solidFill>
                  <a:srgbClr val="FF0066"/>
                </a:solidFill>
              </a:rPr>
              <a:t>死心塌地愛他一世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31AA06"/>
                </a:solidFill>
              </a:rPr>
              <a:t>一個</a:t>
            </a:r>
            <a:r>
              <a:rPr lang="en-US" altLang="zh-TW" dirty="0">
                <a:solidFill>
                  <a:srgbClr val="FF0066"/>
                </a:solidFill>
              </a:rPr>
              <a:t>15</a:t>
            </a:r>
            <a:r>
              <a:rPr lang="zh-TW" altLang="en-US" dirty="0">
                <a:solidFill>
                  <a:srgbClr val="FF0066"/>
                </a:solidFill>
              </a:rPr>
              <a:t>歲</a:t>
            </a:r>
            <a:r>
              <a:rPr lang="zh-TW" altLang="en-US" dirty="0">
                <a:solidFill>
                  <a:srgbClr val="31AA06"/>
                </a:solidFill>
              </a:rPr>
              <a:t>正常體格之</a:t>
            </a:r>
            <a:r>
              <a:rPr lang="zh-TW" altLang="en-US" dirty="0">
                <a:solidFill>
                  <a:srgbClr val="FF0066"/>
                </a:solidFill>
              </a:rPr>
              <a:t>青年人</a:t>
            </a:r>
            <a:r>
              <a:rPr lang="en-US" altLang="zh-TW" dirty="0">
                <a:solidFill>
                  <a:srgbClr val="31AA06"/>
                </a:solidFill>
              </a:rPr>
              <a:t>, </a:t>
            </a:r>
            <a:r>
              <a:rPr lang="zh-TW" altLang="en-US" dirty="0">
                <a:solidFill>
                  <a:srgbClr val="31AA06"/>
                </a:solidFill>
              </a:rPr>
              <a:t>希望在</a:t>
            </a:r>
            <a:r>
              <a:rPr lang="en-US" altLang="zh-TW" dirty="0">
                <a:solidFill>
                  <a:srgbClr val="FF0066"/>
                </a:solidFill>
              </a:rPr>
              <a:t>1</a:t>
            </a:r>
            <a:r>
              <a:rPr lang="zh-TW" altLang="en-US" dirty="0">
                <a:solidFill>
                  <a:srgbClr val="FF0066"/>
                </a:solidFill>
              </a:rPr>
              <a:t>年內增高約</a:t>
            </a:r>
            <a:r>
              <a:rPr lang="en-US" altLang="zh-TW" dirty="0">
                <a:solidFill>
                  <a:srgbClr val="FF0066"/>
                </a:solidFill>
              </a:rPr>
              <a:t>1-2cm</a:t>
            </a:r>
            <a:r>
              <a:rPr lang="zh-TW" altLang="en-US" dirty="0">
                <a:solidFill>
                  <a:srgbClr val="31AA06"/>
                </a:solidFill>
              </a:rPr>
              <a:t>。</a:t>
            </a:r>
            <a:endParaRPr lang="en-US" altLang="zh-TW" dirty="0">
              <a:solidFill>
                <a:srgbClr val="31AA06"/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31AA06"/>
                </a:solidFill>
              </a:rPr>
              <a:t>每天練習朗讀十分鐘</a:t>
            </a:r>
            <a:r>
              <a:rPr lang="en-US" altLang="zh-TW" dirty="0">
                <a:solidFill>
                  <a:srgbClr val="31AA06"/>
                </a:solidFill>
              </a:rPr>
              <a:t>, </a:t>
            </a:r>
            <a:r>
              <a:rPr lang="zh-TW" altLang="en-US" dirty="0">
                <a:solidFill>
                  <a:srgbClr val="31AA06"/>
                </a:solidFill>
              </a:rPr>
              <a:t>使能在</a:t>
            </a:r>
            <a:r>
              <a:rPr lang="zh-TW" altLang="en-US" dirty="0">
                <a:solidFill>
                  <a:srgbClr val="FF0066"/>
                </a:solidFill>
              </a:rPr>
              <a:t>今年內</a:t>
            </a:r>
            <a:r>
              <a:rPr lang="zh-TW" altLang="en-US" dirty="0">
                <a:solidFill>
                  <a:srgbClr val="31AA06"/>
                </a:solidFill>
              </a:rPr>
              <a:t>在每一個</a:t>
            </a:r>
            <a:r>
              <a:rPr lang="zh-TW" altLang="en-US" dirty="0">
                <a:solidFill>
                  <a:srgbClr val="FF0066"/>
                </a:solidFill>
              </a:rPr>
              <a:t>口頭報告</a:t>
            </a:r>
            <a:r>
              <a:rPr lang="zh-TW" altLang="en-US" dirty="0">
                <a:solidFill>
                  <a:srgbClr val="31AA06"/>
                </a:solidFill>
              </a:rPr>
              <a:t>中．能以</a:t>
            </a:r>
            <a:r>
              <a:rPr lang="zh-TW" altLang="en-US" dirty="0">
                <a:solidFill>
                  <a:srgbClr val="FF0066"/>
                </a:solidFill>
              </a:rPr>
              <a:t>水平以上的成績完成</a:t>
            </a:r>
            <a:r>
              <a:rPr lang="zh-TW" altLang="en-US" dirty="0">
                <a:solidFill>
                  <a:srgbClr val="31AA06"/>
                </a:solidFill>
              </a:rPr>
              <a:t>。</a:t>
            </a:r>
            <a:endParaRPr lang="zh-HK" altLang="en-US" dirty="0">
              <a:solidFill>
                <a:srgbClr val="31AA06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HK" altLang="en-US" dirty="0"/>
          </a:p>
        </p:txBody>
      </p:sp>
      <p:pic>
        <p:nvPicPr>
          <p:cNvPr id="22530" name="Picture 2" descr="Dreams Vs Reality Venn Diagram Overlapping Achievable Opportunit Stock  Photo by ©iqoncept 29760347">
            <a:extLst>
              <a:ext uri="{FF2B5EF4-FFF2-40B4-BE49-F238E27FC236}">
                <a16:creationId xmlns:a16="http://schemas.microsoft.com/office/drawing/2014/main" id="{2AC80EC3-BD26-4300-649F-D23747D01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/>
          <a:stretch/>
        </p:blipFill>
        <p:spPr bwMode="auto">
          <a:xfrm>
            <a:off x="7321030" y="45720"/>
            <a:ext cx="182297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4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083352" cy="789384"/>
          </a:xfrm>
        </p:spPr>
        <p:txBody>
          <a:bodyPr/>
          <a:lstStyle/>
          <a:p>
            <a:r>
              <a:rPr lang="en-US" altLang="zh-TW" sz="3600" dirty="0"/>
              <a:t>S.M.A.R.T.</a:t>
            </a:r>
            <a:r>
              <a:rPr lang="zh-TW" altLang="en-US" sz="3600" dirty="0"/>
              <a:t>訂立目標方法 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p.27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dirty="0"/>
              <a:t>4. Realistic </a:t>
            </a:r>
            <a:r>
              <a:rPr lang="zh-TW" altLang="en-US" dirty="0"/>
              <a:t>－實際、可行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800" dirty="0"/>
              <a:t>切合實際情況</a:t>
            </a:r>
            <a:r>
              <a:rPr lang="en-US" altLang="zh-TW" sz="2800" dirty="0"/>
              <a:t>, </a:t>
            </a:r>
            <a:r>
              <a:rPr lang="zh-TW" altLang="en-US" sz="2800" dirty="0"/>
              <a:t>與上一點有點相似</a:t>
            </a:r>
            <a:r>
              <a:rPr lang="en-US" altLang="zh-TW" sz="2800" dirty="0"/>
              <a:t>, </a:t>
            </a:r>
            <a:r>
              <a:rPr lang="zh-TW" altLang="en-US" sz="2800" dirty="0"/>
              <a:t>但內容會較多著眼於「</a:t>
            </a:r>
            <a:r>
              <a:rPr lang="zh-TW" altLang="en-US" sz="2800" dirty="0">
                <a:solidFill>
                  <a:srgbClr val="FF0066"/>
                </a:solidFill>
              </a:rPr>
              <a:t>過程</a:t>
            </a:r>
            <a:r>
              <a:rPr lang="zh-TW" altLang="en-US" sz="2800" dirty="0"/>
              <a:t>」</a:t>
            </a:r>
            <a:r>
              <a:rPr lang="en-US" altLang="zh-TW" sz="2800" dirty="0"/>
              <a:t>, </a:t>
            </a:r>
            <a:r>
              <a:rPr lang="zh-TW" altLang="en-US" sz="2800" dirty="0"/>
              <a:t>透過相關及實際可行的方法，能達到定下的目標。</a:t>
            </a:r>
          </a:p>
          <a:p>
            <a:pPr lvl="1" indent="-339725">
              <a:spcBef>
                <a:spcPts val="60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透過</a:t>
            </a:r>
            <a:r>
              <a:rPr lang="zh-TW" altLang="en-US" dirty="0">
                <a:solidFill>
                  <a:srgbClr val="FF0066"/>
                </a:solidFill>
              </a:rPr>
              <a:t>欺騙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的</a:t>
            </a:r>
            <a:r>
              <a:rPr lang="zh-TW" altLang="en-US" dirty="0">
                <a:solidFill>
                  <a:srgbClr val="FF0066"/>
                </a:solidFill>
              </a:rPr>
              <a:t>手法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獲取金錢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dirty="0">
                <a:solidFill>
                  <a:srgbClr val="FF0066"/>
                </a:solidFill>
              </a:rPr>
              <a:t>參加急救班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來提升社交技巧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以</a:t>
            </a:r>
            <a:r>
              <a:rPr lang="zh-TW" altLang="en-US" dirty="0">
                <a:solidFill>
                  <a:srgbClr val="FF0066"/>
                </a:solidFill>
              </a:rPr>
              <a:t>暴力，抗拒，吵架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以表達與父母來不同的立場與意見。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120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31AA06"/>
                </a:solidFill>
              </a:rPr>
              <a:t>於週末及週日到表哥公司</a:t>
            </a:r>
            <a:r>
              <a:rPr lang="zh-TW" altLang="en-US" dirty="0">
                <a:solidFill>
                  <a:srgbClr val="FF0066"/>
                </a:solidFill>
              </a:rPr>
              <a:t>兼職賺取</a:t>
            </a:r>
            <a:r>
              <a:rPr lang="zh-TW" altLang="en-US" dirty="0">
                <a:solidFill>
                  <a:srgbClr val="31AA06"/>
                </a:solidFill>
              </a:rPr>
              <a:t>零用錢</a:t>
            </a:r>
            <a:endParaRPr lang="en-US" altLang="zh-TW" dirty="0">
              <a:solidFill>
                <a:srgbClr val="31AA06"/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31AA06"/>
                </a:solidFill>
              </a:rPr>
              <a:t>為認識不同的同學，每天午餐都與不同的同學</a:t>
            </a:r>
            <a:r>
              <a:rPr lang="zh-TW" altLang="en-US" dirty="0">
                <a:solidFill>
                  <a:srgbClr val="FF0066"/>
                </a:solidFill>
              </a:rPr>
              <a:t>一起用膳</a:t>
            </a:r>
            <a:r>
              <a:rPr lang="zh-TW" altLang="en-US" dirty="0">
                <a:solidFill>
                  <a:srgbClr val="31AA06"/>
                </a:solidFill>
              </a:rPr>
              <a:t>；</a:t>
            </a:r>
            <a:endParaRPr lang="en-US" altLang="zh-TW" dirty="0">
              <a:solidFill>
                <a:srgbClr val="31AA06"/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dirty="0">
                <a:solidFill>
                  <a:srgbClr val="31AA06"/>
                </a:solidFill>
              </a:rPr>
              <a:t>透過</a:t>
            </a:r>
            <a:r>
              <a:rPr lang="zh-TW" altLang="en-US" dirty="0">
                <a:solidFill>
                  <a:srgbClr val="FF0066"/>
                </a:solidFill>
              </a:rPr>
              <a:t>溝通</a:t>
            </a:r>
            <a:r>
              <a:rPr lang="zh-TW" altLang="en-US" dirty="0">
                <a:solidFill>
                  <a:srgbClr val="31AA06"/>
                </a:solidFill>
              </a:rPr>
              <a:t>，</a:t>
            </a:r>
            <a:r>
              <a:rPr lang="zh-TW" altLang="en-US" dirty="0">
                <a:solidFill>
                  <a:srgbClr val="FF0066"/>
                </a:solidFill>
              </a:rPr>
              <a:t>坦誠分享</a:t>
            </a:r>
            <a:r>
              <a:rPr lang="zh-TW" altLang="en-US" dirty="0">
                <a:solidFill>
                  <a:srgbClr val="31AA06"/>
                </a:solidFill>
              </a:rPr>
              <a:t>個人對父母的不同立場與意見。</a:t>
            </a:r>
            <a:endParaRPr lang="zh-HK" altLang="en-US" dirty="0">
              <a:solidFill>
                <a:srgbClr val="31AA06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zh-HK" altLang="en-US" dirty="0"/>
          </a:p>
        </p:txBody>
      </p:sp>
      <p:pic>
        <p:nvPicPr>
          <p:cNvPr id="25602" name="Picture 2" descr="New to GRE A step-by-step Guide to GRE ETS Registration | AdmitEDGE Blog">
            <a:extLst>
              <a:ext uri="{FF2B5EF4-FFF2-40B4-BE49-F238E27FC236}">
                <a16:creationId xmlns:a16="http://schemas.microsoft.com/office/drawing/2014/main" id="{1A9A3F5F-E7D7-CB3B-8C0B-E3EB275F7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5425" r="26667" b="5425"/>
          <a:stretch/>
        </p:blipFill>
        <p:spPr bwMode="auto">
          <a:xfrm>
            <a:off x="7186863" y="2329543"/>
            <a:ext cx="1804737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083352" cy="789384"/>
          </a:xfrm>
        </p:spPr>
        <p:txBody>
          <a:bodyPr/>
          <a:lstStyle/>
          <a:p>
            <a:r>
              <a:rPr lang="en-US" altLang="zh-TW" sz="3600" dirty="0"/>
              <a:t>S.M.A.R.T.</a:t>
            </a:r>
            <a:r>
              <a:rPr lang="zh-TW" altLang="en-US" sz="3600" dirty="0"/>
              <a:t>訂立目標方法 </a:t>
            </a:r>
            <a:r>
              <a:rPr lang="en-US" altLang="zh-TW" sz="3600" dirty="0">
                <a:solidFill>
                  <a:schemeClr val="accent1">
                    <a:lumMod val="50000"/>
                  </a:schemeClr>
                </a:solidFill>
              </a:rPr>
              <a:t>p.26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dirty="0"/>
              <a:t>5.  Timed </a:t>
            </a:r>
            <a:r>
              <a:rPr lang="zh-TW" altLang="en-US" dirty="0"/>
              <a:t>－時間性</a:t>
            </a:r>
          </a:p>
          <a:p>
            <a:pPr marL="5365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dirty="0"/>
              <a:t>有明確的時間、次數、期限。亦因著時間的長期或短期而影響目標是否可行。</a:t>
            </a:r>
          </a:p>
          <a:p>
            <a:pPr lvl="1" indent="-339725">
              <a:spcBef>
                <a:spcPts val="120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我希望能完成毅進文憑、高級文憑及學士學位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我希望在學校可認識到很多知己朋友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û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我希望可以和父母多點溝通。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indent="-339725">
              <a:spcBef>
                <a:spcPts val="120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31AA06"/>
                </a:solidFill>
              </a:rPr>
              <a:t>我希望能在</a:t>
            </a:r>
            <a:r>
              <a:rPr lang="zh-TW" altLang="en-US" sz="3200" dirty="0">
                <a:solidFill>
                  <a:srgbClr val="FF0066"/>
                </a:solidFill>
              </a:rPr>
              <a:t>一年內</a:t>
            </a:r>
            <a:r>
              <a:rPr lang="zh-TW" altLang="en-US" sz="3200" dirty="0">
                <a:solidFill>
                  <a:srgbClr val="31AA06"/>
                </a:solidFill>
              </a:rPr>
              <a:t>完成毅進文憑</a:t>
            </a:r>
            <a:endParaRPr lang="en-US" altLang="zh-TW" sz="3200" dirty="0">
              <a:solidFill>
                <a:srgbClr val="31AA06"/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31AA06"/>
                </a:solidFill>
              </a:rPr>
              <a:t>我希望在毅進文憑這</a:t>
            </a:r>
            <a:r>
              <a:rPr lang="zh-TW" altLang="en-US" sz="3200" dirty="0">
                <a:solidFill>
                  <a:srgbClr val="FF0066"/>
                </a:solidFill>
              </a:rPr>
              <a:t>一年裡</a:t>
            </a:r>
            <a:r>
              <a:rPr lang="zh-TW" altLang="en-US" sz="3200" dirty="0">
                <a:solidFill>
                  <a:srgbClr val="31AA06"/>
                </a:solidFill>
              </a:rPr>
              <a:t>認識不同的朋友</a:t>
            </a:r>
            <a:endParaRPr lang="en-US" altLang="zh-TW" sz="3200" dirty="0">
              <a:solidFill>
                <a:srgbClr val="31AA06"/>
              </a:solidFill>
            </a:endParaRPr>
          </a:p>
          <a:p>
            <a:pPr lvl="1" indent="-339725">
              <a:spcBef>
                <a:spcPts val="0"/>
              </a:spcBef>
              <a:spcAft>
                <a:spcPts val="600"/>
              </a:spcAft>
              <a:buClr>
                <a:srgbClr val="31AA06"/>
              </a:buCl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rgbClr val="31AA06"/>
                </a:solidFill>
              </a:rPr>
              <a:t>我希望在</a:t>
            </a:r>
            <a:r>
              <a:rPr lang="zh-TW" altLang="en-US" sz="3200" dirty="0">
                <a:solidFill>
                  <a:srgbClr val="FF0066"/>
                </a:solidFill>
              </a:rPr>
              <a:t>未來半年</a:t>
            </a:r>
            <a:r>
              <a:rPr lang="en-US" altLang="zh-TW" sz="3200" dirty="0">
                <a:solidFill>
                  <a:srgbClr val="31AA06"/>
                </a:solidFill>
              </a:rPr>
              <a:t>, </a:t>
            </a:r>
            <a:r>
              <a:rPr lang="zh-TW" altLang="en-US" sz="3200" dirty="0">
                <a:solidFill>
                  <a:srgbClr val="31AA06"/>
                </a:solidFill>
              </a:rPr>
              <a:t>最少每星期和父母吃一頓飯</a:t>
            </a:r>
            <a:r>
              <a:rPr lang="en-US" altLang="zh-TW" sz="3200" dirty="0">
                <a:solidFill>
                  <a:srgbClr val="31AA06"/>
                </a:solidFill>
              </a:rPr>
              <a:t>, </a:t>
            </a:r>
            <a:r>
              <a:rPr lang="zh-TW" altLang="en-US" sz="3200" dirty="0">
                <a:solidFill>
                  <a:srgbClr val="31AA06"/>
                </a:solidFill>
              </a:rPr>
              <a:t>增加大家見面溝通的機會。</a:t>
            </a:r>
            <a:endParaRPr lang="zh-HK" altLang="en-US" sz="3200" dirty="0">
              <a:solidFill>
                <a:srgbClr val="31AA06"/>
              </a:solidFill>
            </a:endParaRPr>
          </a:p>
        </p:txBody>
      </p:sp>
      <p:pic>
        <p:nvPicPr>
          <p:cNvPr id="24578" name="Picture 2" descr="Timing is Everything – Adventures with Edwin">
            <a:extLst>
              <a:ext uri="{FF2B5EF4-FFF2-40B4-BE49-F238E27FC236}">
                <a16:creationId xmlns:a16="http://schemas.microsoft.com/office/drawing/2014/main" id="{1833B707-4DB3-0576-10A3-8683BDDF7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4224" r="10856" b="10763"/>
          <a:stretch/>
        </p:blipFill>
        <p:spPr bwMode="auto">
          <a:xfrm>
            <a:off x="7520355" y="3200400"/>
            <a:ext cx="1549346" cy="18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D17568-41AC-E611-1ADA-DE538BA2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/>
              <a:t>SMART</a:t>
            </a:r>
            <a:r>
              <a:rPr lang="zh-TW" altLang="en-US" dirty="0"/>
              <a:t>的例子 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p.28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741433-4366-F4E5-10B8-2E4CAA9B35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我要</a:t>
            </a:r>
            <a:r>
              <a:rPr lang="en-US" altLang="zh-TW" dirty="0"/>
              <a:t>2016</a:t>
            </a:r>
            <a:r>
              <a:rPr lang="zh-TW" altLang="en-US" dirty="0"/>
              <a:t>年之內</a:t>
            </a:r>
            <a:r>
              <a:rPr lang="en-US" altLang="zh-TW" dirty="0"/>
              <a:t>(T)</a:t>
            </a:r>
            <a:r>
              <a:rPr lang="zh-TW" altLang="en-US" dirty="0"/>
              <a:t>完成毅進文憑</a:t>
            </a:r>
            <a:r>
              <a:rPr lang="en-US" altLang="zh-TW" dirty="0"/>
              <a:t>(S), </a:t>
            </a:r>
            <a:r>
              <a:rPr lang="zh-TW" altLang="en-US" dirty="0"/>
              <a:t>取得</a:t>
            </a:r>
            <a:r>
              <a:rPr lang="en-US" altLang="zh-TW" dirty="0"/>
              <a:t>8</a:t>
            </a:r>
            <a:r>
              <a:rPr lang="zh-TW" altLang="en-US" dirty="0"/>
              <a:t>科合格的畢業資格</a:t>
            </a:r>
            <a:r>
              <a:rPr lang="en-US" altLang="zh-TW" dirty="0"/>
              <a:t>(M)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 </a:t>
            </a:r>
            <a:r>
              <a:rPr lang="en-US" altLang="zh-TW" dirty="0"/>
              <a:t>A, R)</a:t>
            </a:r>
            <a:endParaRPr lang="zh-TW" alt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我希望在聖誕節假期裡</a:t>
            </a:r>
            <a:r>
              <a:rPr lang="en-US" altLang="zh-TW" dirty="0"/>
              <a:t>(T), </a:t>
            </a:r>
            <a:r>
              <a:rPr lang="zh-TW" altLang="en-US" dirty="0"/>
              <a:t>約</a:t>
            </a:r>
            <a:r>
              <a:rPr lang="en-US" altLang="zh-TW" dirty="0"/>
              <a:t>3</a:t>
            </a:r>
            <a:r>
              <a:rPr lang="zh-TW" altLang="en-US" dirty="0"/>
              <a:t>個毅進的朋友</a:t>
            </a:r>
            <a:r>
              <a:rPr lang="en-US" altLang="zh-TW" dirty="0"/>
              <a:t>(M)</a:t>
            </a:r>
            <a:r>
              <a:rPr lang="zh-TW" altLang="en-US" dirty="0"/>
              <a:t>一齊去尖東看燈飾</a:t>
            </a:r>
            <a:r>
              <a:rPr lang="en-US" altLang="zh-TW" dirty="0"/>
              <a:t>(S)</a:t>
            </a:r>
            <a:r>
              <a:rPr lang="zh-TW" altLang="en-US" dirty="0"/>
              <a:t>慶祝節日</a:t>
            </a:r>
            <a:r>
              <a:rPr lang="en-US" altLang="zh-TW" dirty="0"/>
              <a:t>(A, R)</a:t>
            </a:r>
            <a:endParaRPr lang="zh-TW" alt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/>
              <a:t>我要在今個聖誕假期 </a:t>
            </a:r>
            <a:r>
              <a:rPr lang="en-US" altLang="zh-TW" dirty="0"/>
              <a:t>(T)</a:t>
            </a:r>
            <a:r>
              <a:rPr lang="zh-TW" altLang="en-US" dirty="0"/>
              <a:t>，看二、三本有關控制衝動情緒的書 </a:t>
            </a:r>
            <a:r>
              <a:rPr lang="en-US" altLang="zh-TW" dirty="0"/>
              <a:t>(S, M, R, A), </a:t>
            </a:r>
            <a:r>
              <a:rPr lang="en-US" altLang="zh-TW" dirty="0">
                <a:solidFill>
                  <a:srgbClr val="9900FF"/>
                </a:solidFill>
              </a:rPr>
              <a:t>(</a:t>
            </a:r>
            <a:r>
              <a:rPr lang="zh-TW" altLang="en-US" dirty="0">
                <a:solidFill>
                  <a:srgbClr val="9900FF"/>
                </a:solidFill>
              </a:rPr>
              <a:t>並加以實踐</a:t>
            </a:r>
            <a:r>
              <a:rPr lang="en-US" altLang="zh-TW" dirty="0">
                <a:solidFill>
                  <a:srgbClr val="9900FF"/>
                </a:solidFill>
              </a:rPr>
              <a:t>, </a:t>
            </a:r>
            <a:r>
              <a:rPr lang="zh-TW" altLang="en-US" dirty="0">
                <a:solidFill>
                  <a:srgbClr val="9900FF"/>
                </a:solidFill>
              </a:rPr>
              <a:t>以改善我性格衝動的缺點</a:t>
            </a:r>
            <a:r>
              <a:rPr lang="en-US" altLang="zh-TW" dirty="0">
                <a:solidFill>
                  <a:srgbClr val="9900FF"/>
                </a:solidFill>
              </a:rPr>
              <a:t>)</a:t>
            </a:r>
            <a:r>
              <a:rPr lang="zh-TW" altLang="en-US" dirty="0"/>
              <a:t>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zh-TW" altLang="en-US" dirty="0"/>
          </a:p>
        </p:txBody>
      </p:sp>
      <p:pic>
        <p:nvPicPr>
          <p:cNvPr id="28674" name="Picture 2" descr="pass-exam - Certifind Blog">
            <a:extLst>
              <a:ext uri="{FF2B5EF4-FFF2-40B4-BE49-F238E27FC236}">
                <a16:creationId xmlns:a16="http://schemas.microsoft.com/office/drawing/2014/main" id="{BE5F344F-467F-E0B4-99B5-6EF116A4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65484"/>
            <a:ext cx="2181225" cy="15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hristmas lights - Free christmas icons">
            <a:extLst>
              <a:ext uri="{FF2B5EF4-FFF2-40B4-BE49-F238E27FC236}">
                <a16:creationId xmlns:a16="http://schemas.microsoft.com/office/drawing/2014/main" id="{2FB8D641-B393-696A-665E-90F27F63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53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60F276C-1B90-8EDB-501D-D66BF069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26" y="5043488"/>
            <a:ext cx="2092324" cy="15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3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800" dirty="0" smtClean="0">
            <a:solidFill>
              <a:srgbClr val="0000FF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3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00FF"/>
      </a:hlink>
      <a:folHlink>
        <a:srgbClr val="00A8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3200" b="0" i="0" u="none" strike="noStrike" cap="none" normalizeH="0" baseline="0" dirty="0" smtClean="0">
            <a:ln>
              <a:noFill/>
            </a:ln>
            <a:solidFill>
              <a:schemeClr val="bg2">
                <a:lumMod val="75000"/>
              </a:schemeClr>
            </a:solidFill>
            <a:effectLst/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3600" b="1" i="0" u="none" strike="noStrike" cap="none" normalizeH="0" baseline="0" smtClean="0">
            <a:ln>
              <a:noFill/>
            </a:ln>
            <a:solidFill>
              <a:srgbClr val="CC0099"/>
            </a:solidFill>
            <a:effectLst/>
            <a:latin typeface="標楷體" pitchFamily="65" charset="-120"/>
            <a:ea typeface="標楷體" pitchFamily="65" charset="-12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3200" b="0" dirty="0" smtClean="0">
            <a:solidFill>
              <a:schemeClr val="bg2">
                <a:lumMod val="75000"/>
              </a:schemeClr>
            </a:solidFill>
            <a:latin typeface="+mn-lt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00FF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9470</TotalTime>
  <Words>2789</Words>
  <Application>Microsoft Office PowerPoint</Application>
  <PresentationFormat>如螢幕大小 (4:3)</PresentationFormat>
  <Paragraphs>383</Paragraphs>
  <Slides>29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Microsoft Yahei</vt:lpstr>
      <vt:lpstr>微軟正黑體</vt:lpstr>
      <vt:lpstr>新細明體</vt:lpstr>
      <vt:lpstr>標楷體</vt:lpstr>
      <vt:lpstr>Arial</vt:lpstr>
      <vt:lpstr>Bookman Old Style</vt:lpstr>
      <vt:lpstr>Times New Roman</vt:lpstr>
      <vt:lpstr>Wingdings</vt:lpstr>
      <vt:lpstr>Wingdings 3</vt:lpstr>
      <vt:lpstr>原創</vt:lpstr>
      <vt:lpstr>預設簡報設計</vt:lpstr>
      <vt:lpstr>PowerPoint 簡報</vt:lpstr>
      <vt:lpstr>本節大綱</vt:lpstr>
      <vt:lpstr>S.M.A.R.T.訂立目標方法 p.25</vt:lpstr>
      <vt:lpstr>S.M.A.R.T.訂立目標方法 p.25</vt:lpstr>
      <vt:lpstr>S.M.A.R.T.訂立目標方法 p.26</vt:lpstr>
      <vt:lpstr>       S.M.A.R.T.訂立目標方法 p.25</vt:lpstr>
      <vt:lpstr>S.M.A.R.T.訂立目標方法 p.27</vt:lpstr>
      <vt:lpstr>S.M.A.R.T.訂立目標方法 p.26</vt:lpstr>
      <vt:lpstr>SMART的例子  p.28</vt:lpstr>
      <vt:lpstr>考考你, 以下的目標夠S.M.A.R.T.嗎?</vt:lpstr>
      <vt:lpstr>「目標管理」 S.M.A.R.T. Plan (3-40) https://www.youtube.com/watch?v=yu4z2-j2fn0&amp;t=102s</vt:lpstr>
      <vt:lpstr>堂上練習 – S.M.A.R.T. goal  p.31</vt:lpstr>
      <vt:lpstr>心理學家Erik Erikson(艾力遜)的人生八階理論 p.23</vt:lpstr>
      <vt:lpstr>艾克森的「人生八階段」成長任務 p.25</vt:lpstr>
      <vt:lpstr>艾克森的「人生八階段」成長任務 p.25</vt:lpstr>
      <vt:lpstr>艾克森的「人生八階段」成長任務 p.25</vt:lpstr>
      <vt:lpstr>艾克森的「人生八階段」成長任務 p.25</vt:lpstr>
      <vt:lpstr>艾克森的「人生八階段」成長任務 p.25</vt:lpstr>
      <vt:lpstr>艾克森的「人生八階段」成長任務 p.24-25</vt:lpstr>
      <vt:lpstr>艾克森的「人生八階段」成長任務 p.24-25</vt:lpstr>
      <vt:lpstr>艾克森的「人生八階段」成長任務 p.24-25</vt:lpstr>
      <vt:lpstr>艾克森的「人生八階段」成長任務 p.24-25</vt:lpstr>
      <vt:lpstr>艾克森的「人生八階段」成長任務 p.24-25</vt:lpstr>
      <vt:lpstr>艾克森的「人生八階段」成長任務 p.24-25</vt:lpstr>
      <vt:lpstr>艾克森的「人生八階段」成長任務 p.24-25</vt:lpstr>
      <vt:lpstr>艾克森的「人生八階段」成長任務 p.24-25</vt:lpstr>
      <vt:lpstr>艾克森的「人生八階段」成長任務 p.24-25</vt:lpstr>
      <vt:lpstr>艾克森的「人生八階段」成長任務 p.24-25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Yipsir</dc:creator>
  <cp:lastModifiedBy>Kam Hei YIP</cp:lastModifiedBy>
  <cp:revision>425</cp:revision>
  <cp:lastPrinted>2022-09-25T13:22:15Z</cp:lastPrinted>
  <dcterms:created xsi:type="dcterms:W3CDTF">1601-01-01T00:00:00Z</dcterms:created>
  <dcterms:modified xsi:type="dcterms:W3CDTF">2023-06-03T03:45:29Z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