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4"/>
  </p:notesMasterIdLst>
  <p:handoutMasterIdLst>
    <p:handoutMasterId r:id="rId35"/>
  </p:handoutMasterIdLst>
  <p:sldIdLst>
    <p:sldId id="1144" r:id="rId2"/>
    <p:sldId id="6321" r:id="rId3"/>
    <p:sldId id="588" r:id="rId4"/>
    <p:sldId id="6345" r:id="rId5"/>
    <p:sldId id="6346" r:id="rId6"/>
    <p:sldId id="6353" r:id="rId7"/>
    <p:sldId id="6327" r:id="rId8"/>
    <p:sldId id="6347" r:id="rId9"/>
    <p:sldId id="6348" r:id="rId10"/>
    <p:sldId id="6349" r:id="rId11"/>
    <p:sldId id="6383" r:id="rId12"/>
    <p:sldId id="6384" r:id="rId13"/>
    <p:sldId id="6385" r:id="rId14"/>
    <p:sldId id="6386" r:id="rId15"/>
    <p:sldId id="6350" r:id="rId16"/>
    <p:sldId id="6351" r:id="rId17"/>
    <p:sldId id="6359" r:id="rId18"/>
    <p:sldId id="6368" r:id="rId19"/>
    <p:sldId id="6369" r:id="rId20"/>
    <p:sldId id="6375" r:id="rId21"/>
    <p:sldId id="6370" r:id="rId22"/>
    <p:sldId id="6376" r:id="rId23"/>
    <p:sldId id="6372" r:id="rId24"/>
    <p:sldId id="6377" r:id="rId25"/>
    <p:sldId id="6373" r:id="rId26"/>
    <p:sldId id="6378" r:id="rId27"/>
    <p:sldId id="6374" r:id="rId28"/>
    <p:sldId id="6379" r:id="rId29"/>
    <p:sldId id="6358" r:id="rId30"/>
    <p:sldId id="6381" r:id="rId31"/>
    <p:sldId id="6382" r:id="rId32"/>
    <p:sldId id="2606" r:id="rId3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58B"/>
    <a:srgbClr val="31AA06"/>
    <a:srgbClr val="0000FF"/>
    <a:srgbClr val="9900FF"/>
    <a:srgbClr val="006600"/>
    <a:srgbClr val="FF0066"/>
    <a:srgbClr val="CC3399"/>
    <a:srgbClr val="996633"/>
    <a:srgbClr val="00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5" autoAdjust="0"/>
  </p:normalViewPr>
  <p:slideViewPr>
    <p:cSldViewPr>
      <p:cViewPr varScale="1">
        <p:scale>
          <a:sx n="61" d="100"/>
          <a:sy n="61" d="100"/>
        </p:scale>
        <p:origin x="201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BA9778-5B9D-4747-A385-A51BF4E985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52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215579-DA0C-4E30-9943-3C40A1942A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75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914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CFBE-C214-4B4B-88CF-95F7085DE2E7}" type="slidenum">
              <a:rPr lang="en-US" altLang="zh-TW"/>
              <a:pPr/>
              <a:t>32</a:t>
            </a:fld>
            <a:endParaRPr lang="en-US" altLang="zh-TW" dirty="0"/>
          </a:p>
        </p:txBody>
      </p:sp>
      <p:sp>
        <p:nvSpPr>
          <p:cNvPr id="310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0" y="1814830"/>
            <a:ext cx="9144000" cy="990600"/>
          </a:xfrm>
        </p:spPr>
        <p:txBody>
          <a:bodyPr anchor="t"/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400" y="3558541"/>
            <a:ext cx="9118600" cy="70866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7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5867400"/>
          </a:xfrm>
        </p:spPr>
        <p:txBody>
          <a:bodyPr/>
          <a:lstStyle>
            <a:lvl1pPr marL="446088" indent="-446088">
              <a:buSzPct val="80000"/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57188">
              <a:buClr>
                <a:srgbClr val="003366"/>
              </a:buClr>
              <a:buSzPct val="80000"/>
              <a:buFont typeface="Arial" panose="020B0604020202020204" pitchFamily="34" charset="0"/>
              <a:buAutoNum type="alphaLcPeriod"/>
              <a:defRPr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4EE23BB-8806-66F7-C013-1F720231EDD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8548A6-4D27-27E1-27EE-D9E0B47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18B789-6863-E5F3-E1FD-041125F2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C97CC0-4B4C-DD7F-828C-DAA3F9FC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57ECB03-BF4D-46FB-BA9C-F65C23638E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478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HK" dirty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2" r:id="rId2"/>
    <p:sldLayoutId id="2147484204" r:id="rId3"/>
    <p:sldLayoutId id="2147484209" r:id="rId4"/>
    <p:sldLayoutId id="2147484210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355600" indent="-355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+mj-lt"/>
        <a:buAutoNum type="arabicPeriod"/>
        <a:defRPr sz="3200" kern="1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63023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2338388" y="6335075"/>
            <a:ext cx="4824412" cy="4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TW" sz="3600" u="sng" dirty="0">
                <a:solidFill>
                  <a:srgbClr val="0000CC"/>
                </a:solidFill>
                <a:ea typeface="文鼎粗隸" pitchFamily="49" charset="-120"/>
              </a:rPr>
              <a:t>www.yipsir.com.hk</a:t>
            </a:r>
            <a:endParaRPr kumimoji="0" lang="en-US" altLang="zh-TW" sz="3600" dirty="0">
              <a:solidFill>
                <a:srgbClr val="0000CC"/>
              </a:solidFill>
              <a:ea typeface="文鼎粗隸" pitchFamily="49" charset="-120"/>
            </a:endParaRPr>
          </a:p>
        </p:txBody>
      </p:sp>
      <p:sp>
        <p:nvSpPr>
          <p:cNvPr id="1142791" name="Rectangle 2"/>
          <p:cNvSpPr>
            <a:spLocks noChangeArrowheads="1"/>
          </p:cNvSpPr>
          <p:nvPr/>
        </p:nvSpPr>
        <p:spPr bwMode="auto">
          <a:xfrm>
            <a:off x="323850" y="188913"/>
            <a:ext cx="8459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1pPr>
            <a:lvl2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2pPr>
            <a:lvl3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3pPr>
            <a:lvl4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4pPr>
            <a:lvl5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5000"/>
              <a:t>人際傳意技巧</a:t>
            </a:r>
            <a:endParaRPr lang="zh-TW" altLang="en-US" sz="5000" b="1">
              <a:solidFill>
                <a:srgbClr val="660066"/>
              </a:solidFill>
            </a:endParaRPr>
          </a:p>
        </p:txBody>
      </p:sp>
      <p:pic>
        <p:nvPicPr>
          <p:cNvPr id="3" name="Picture 8" descr="YiJing">
            <a:extLst>
              <a:ext uri="{FF2B5EF4-FFF2-40B4-BE49-F238E27FC236}">
                <a16:creationId xmlns:a16="http://schemas.microsoft.com/office/drawing/2014/main" id="{3885F9A7-9EC9-1E0E-FE01-9F658EE6E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6"/>
          <a:stretch/>
        </p:blipFill>
        <p:spPr bwMode="auto">
          <a:xfrm>
            <a:off x="7827962" y="90368"/>
            <a:ext cx="1316038" cy="1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43166-431E-9EFF-C261-7D2E4419A23B}"/>
              </a:ext>
            </a:extLst>
          </p:cNvPr>
          <p:cNvSpPr/>
          <p:nvPr/>
        </p:nvSpPr>
        <p:spPr>
          <a:xfrm>
            <a:off x="990601" y="1090506"/>
            <a:ext cx="733886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單元一</a:t>
            </a:r>
            <a:r>
              <a:rPr lang="en-GB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第三節</a:t>
            </a:r>
          </a:p>
          <a:p>
            <a:pPr algn="ctr"/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影響人際溝通的因素及障礙</a:t>
            </a:r>
            <a:r>
              <a:rPr lang="en-GB" altLang="zh-TW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二</a:t>
            </a:r>
            <a:r>
              <a:rPr lang="en-GB" altLang="zh-TW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zh-HK" altLang="en-US" sz="40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FD358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6A6884A1-5206-E70C-E84B-146F0CBD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167" y="5309993"/>
            <a:ext cx="12518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年齡</a:t>
            </a:r>
            <a:endParaRPr lang="en-US" altLang="zh-TW" sz="3600" b="1" dirty="0">
              <a:solidFill>
                <a:srgbClr val="0000CC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9B7EAE4-C92D-0F32-0AF0-AEBF362F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90800"/>
            <a:ext cx="1562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3399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性別</a:t>
            </a:r>
            <a:endParaRPr lang="en-US" altLang="zh-TW" sz="3600" b="1" dirty="0">
              <a:solidFill>
                <a:srgbClr val="FF3399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F3343C4-9296-2A38-224E-9EDBBC67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5248124"/>
            <a:ext cx="118359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99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文化</a:t>
            </a:r>
            <a:endParaRPr lang="en-US" altLang="zh-TW" sz="3600" b="1" dirty="0">
              <a:solidFill>
                <a:srgbClr val="0099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D8D9968A-AC0E-2775-FD22-077921F8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407" y="4197843"/>
            <a:ext cx="1059996" cy="993072"/>
          </a:xfrm>
          <a:prstGeom prst="ellipse">
            <a:avLst/>
          </a:prstGeom>
          <a:noFill/>
          <a:ln w="28575" algn="ctr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48C2244E-E25A-1AB0-2402-4CDD973AF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334106"/>
            <a:ext cx="0" cy="88510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0DBBF55-E931-9609-1A60-435EEB92E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974980"/>
            <a:ext cx="1059996" cy="572451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3C639DB1-A43B-ECCA-CA49-13E60495F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614" y="4974980"/>
            <a:ext cx="1059996" cy="56232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05A4895-7806-B817-9B09-4DC775BA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00041"/>
            <a:ext cx="10042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000" b="1" dirty="0">
                <a:ea typeface="新細明體" panose="02020500000000000000" pitchFamily="18" charset="-120"/>
              </a:rPr>
              <a:t>溝通</a:t>
            </a:r>
            <a:endParaRPr lang="en-US" altLang="zh-TW" sz="3000" b="1" dirty="0">
              <a:ea typeface="新細明體" panose="02020500000000000000" pitchFamily="18" charset="-120"/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A0ABAD78-861E-C721-E561-3BF7ECB42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301491"/>
            <a:ext cx="1562100" cy="2267308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TW" altLang="en-US" dirty="0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C45270C5-152D-F7BF-147A-1FF07CC80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8799"/>
            <a:ext cx="31242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B1677252-1A7E-3601-F3EE-7874B8A75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301491"/>
            <a:ext cx="1562100" cy="226730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TW" altLang="en-US" dirty="0"/>
          </a:p>
        </p:txBody>
      </p:sp>
      <p:pic>
        <p:nvPicPr>
          <p:cNvPr id="19" name="Picture 4" descr="Gender Clipart Hd PNG, Gender Icon, Gender Icons, Logo, Web PNG Image For  Free Download">
            <a:extLst>
              <a:ext uri="{FF2B5EF4-FFF2-40B4-BE49-F238E27FC236}">
                <a16:creationId xmlns:a16="http://schemas.microsoft.com/office/drawing/2014/main" id="{CFB42EAD-6474-1269-A5A4-27CDEC2E9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16057" r="18751" b="15415"/>
          <a:stretch/>
        </p:blipFill>
        <p:spPr bwMode="auto">
          <a:xfrm>
            <a:off x="5571414" y="2490242"/>
            <a:ext cx="1378468" cy="1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ge Icon Images – Browse 247,522 Stock Photos, Vectors, and Video | Adobe  Stock">
            <a:extLst>
              <a:ext uri="{FF2B5EF4-FFF2-40B4-BE49-F238E27FC236}">
                <a16:creationId xmlns:a16="http://schemas.microsoft.com/office/drawing/2014/main" id="{904FB7ED-B911-89D8-A270-F36CF1BE6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10001" r="13770" b="9943"/>
          <a:stretch/>
        </p:blipFill>
        <p:spPr bwMode="auto">
          <a:xfrm>
            <a:off x="934349" y="5215282"/>
            <a:ext cx="1046851" cy="11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1,546,232 張Culture icon 圖片、庫存照片和向量圖| Shutterstock">
            <a:extLst>
              <a:ext uri="{FF2B5EF4-FFF2-40B4-BE49-F238E27FC236}">
                <a16:creationId xmlns:a16="http://schemas.microsoft.com/office/drawing/2014/main" id="{58757066-8DD6-BFFC-EED7-687846C3A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8268" r="7982" b="17214"/>
          <a:stretch/>
        </p:blipFill>
        <p:spPr bwMode="auto">
          <a:xfrm>
            <a:off x="7264401" y="4526424"/>
            <a:ext cx="1553484" cy="15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工作紙</a:t>
            </a:r>
            <a:r>
              <a:rPr lang="en-US" altLang="zh-TW" dirty="0"/>
              <a:t>3.2  </a:t>
            </a:r>
            <a:r>
              <a:rPr lang="zh-TW" altLang="en-US" dirty="0"/>
              <a:t>活動</a:t>
            </a:r>
            <a:r>
              <a:rPr lang="en-US" altLang="zh-TW" dirty="0"/>
              <a:t>2: </a:t>
            </a:r>
            <a:r>
              <a:rPr lang="zh-TW" altLang="en-US" dirty="0"/>
              <a:t>解讀</a:t>
            </a:r>
            <a:r>
              <a:rPr lang="zh-TW" altLang="en-US" dirty="0">
                <a:latin typeface="PMingLiU" pitchFamily="18" charset="-120"/>
              </a:rPr>
              <a:t>心底話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p.26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試了解以下部分家長會跟子女說的話。試代入他們的角色，了解她們背後的用意。</a:t>
            </a:r>
            <a:r>
              <a:rPr lang="en-US" altLang="zh-TW" sz="3600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A9616BB-7BF7-0BC0-00A0-9999271D513F}"/>
              </a:ext>
            </a:extLst>
          </p:cNvPr>
          <p:cNvGrpSpPr>
            <a:grpSpLocks/>
          </p:cNvGrpSpPr>
          <p:nvPr/>
        </p:nvGrpSpPr>
        <p:grpSpPr bwMode="auto">
          <a:xfrm>
            <a:off x="1722201" y="2048140"/>
            <a:ext cx="3075126" cy="2523868"/>
            <a:chOff x="20469" y="387"/>
            <a:chExt cx="21369" cy="1639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4D5E061-19DC-98EE-10DA-2C66758F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9" y="387"/>
              <a:ext cx="21369" cy="1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73">
              <a:extLst>
                <a:ext uri="{FF2B5EF4-FFF2-40B4-BE49-F238E27FC236}">
                  <a16:creationId xmlns:a16="http://schemas.microsoft.com/office/drawing/2014/main" id="{063D1336-32AF-91D6-4342-B54445B4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44" y="1527"/>
              <a:ext cx="15008" cy="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altLang="zh-TW" sz="24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  </a:t>
              </a:r>
              <a:r>
                <a:rPr lang="zh-TW" sz="24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成日出街！你當屋企酒店呀！</a:t>
              </a:r>
              <a:endParaRPr 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54EDB65-6510-3463-E2DB-ADDBE58A0D8E}"/>
              </a:ext>
            </a:extLst>
          </p:cNvPr>
          <p:cNvGrpSpPr>
            <a:grpSpLocks/>
          </p:cNvGrpSpPr>
          <p:nvPr/>
        </p:nvGrpSpPr>
        <p:grpSpPr bwMode="auto">
          <a:xfrm>
            <a:off x="15747" y="4648208"/>
            <a:ext cx="3075126" cy="2209792"/>
            <a:chOff x="0" y="0"/>
            <a:chExt cx="21043" cy="16979"/>
          </a:xfrm>
        </p:grpSpPr>
        <p:sp>
          <p:nvSpPr>
            <p:cNvPr id="12" name="laptop">
              <a:extLst>
                <a:ext uri="{FF2B5EF4-FFF2-40B4-BE49-F238E27FC236}">
                  <a16:creationId xmlns:a16="http://schemas.microsoft.com/office/drawing/2014/main" id="{CB3AF51F-8745-69EE-CE30-1B79C8DBCC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21043" cy="16979"/>
            </a:xfrm>
            <a:custGeom>
              <a:avLst/>
              <a:gdLst>
                <a:gd name="T0" fmla="*/ 319098 w 21600"/>
                <a:gd name="T1" fmla="*/ 0 h 21600"/>
                <a:gd name="T2" fmla="*/ 319098 w 21600"/>
                <a:gd name="T3" fmla="*/ 443242 h 21600"/>
                <a:gd name="T4" fmla="*/ 1739473 w 21600"/>
                <a:gd name="T5" fmla="*/ 0 h 21600"/>
                <a:gd name="T6" fmla="*/ 1739473 w 21600"/>
                <a:gd name="T7" fmla="*/ 443242 h 21600"/>
                <a:gd name="T8" fmla="*/ 1025062 w 21600"/>
                <a:gd name="T9" fmla="*/ 0 h 21600"/>
                <a:gd name="T10" fmla="*/ 1025062 w 21600"/>
                <a:gd name="T11" fmla="*/ 1334730 h 21600"/>
                <a:gd name="T12" fmla="*/ 0 w 21600"/>
                <a:gd name="T13" fmla="*/ 1334730 h 21600"/>
                <a:gd name="T14" fmla="*/ 2050124 w 21600"/>
                <a:gd name="T15" fmla="*/ 133473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9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/>
            </a:p>
          </p:txBody>
        </p:sp>
        <p:sp>
          <p:nvSpPr>
            <p:cNvPr id="13" name="文字方塊 77">
              <a:extLst>
                <a:ext uri="{FF2B5EF4-FFF2-40B4-BE49-F238E27FC236}">
                  <a16:creationId xmlns:a16="http://schemas.microsoft.com/office/drawing/2014/main" id="{276E1EB9-7631-F832-9B65-A61000BA5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1662"/>
              <a:ext cx="15347" cy="1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GB" sz="2400" b="1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 </a:t>
              </a:r>
              <a:r>
                <a:rPr lang="zh-TW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成日掛住打機，因住打到對眼盲咗！</a:t>
              </a:r>
              <a:endParaRPr lang="zh-TW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56747E1-F985-2702-033A-C0228282D087}"/>
              </a:ext>
            </a:extLst>
          </p:cNvPr>
          <p:cNvGrpSpPr>
            <a:grpSpLocks/>
          </p:cNvGrpSpPr>
          <p:nvPr/>
        </p:nvGrpSpPr>
        <p:grpSpPr bwMode="auto">
          <a:xfrm>
            <a:off x="4843987" y="2057400"/>
            <a:ext cx="3176270" cy="2514607"/>
            <a:chOff x="32127" y="19251"/>
            <a:chExt cx="21097" cy="1611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A7F7616-FC33-778C-BCA6-0A408850F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7" y="19251"/>
              <a:ext cx="21097" cy="1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79">
              <a:extLst>
                <a:ext uri="{FF2B5EF4-FFF2-40B4-BE49-F238E27FC236}">
                  <a16:creationId xmlns:a16="http://schemas.microsoft.com/office/drawing/2014/main" id="{E7594896-57A5-61B2-1A85-738369088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5" y="20529"/>
              <a:ext cx="13532" cy="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GB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en-GB" sz="28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讀完書先准拍拖</a:t>
              </a:r>
              <a:r>
                <a:rPr lang="en-US" altLang="zh-TW" sz="2400" b="1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zh-TW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4C0EF20D-DF10-9868-D6A0-4ABC66B1D6B0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4572008"/>
            <a:ext cx="3429000" cy="2438392"/>
            <a:chOff x="8660" y="26138"/>
            <a:chExt cx="23375" cy="17856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316702F6-7235-0B88-294B-6E92567F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" y="26138"/>
              <a:ext cx="23375" cy="17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82">
              <a:extLst>
                <a:ext uri="{FF2B5EF4-FFF2-40B4-BE49-F238E27FC236}">
                  <a16:creationId xmlns:a16="http://schemas.microsoft.com/office/drawing/2014/main" id="{BFF61723-4665-4EC9-BDD6-347485C1A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7" y="27858"/>
              <a:ext cx="17154" cy="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Bef>
                  <a:spcPts val="600"/>
                </a:spcBef>
                <a:tabLst>
                  <a:tab pos="266700" algn="l"/>
                </a:tabLst>
              </a:pPr>
              <a:r>
                <a:rPr lang="en-GB" sz="2400" b="1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 </a:t>
              </a:r>
              <a:r>
                <a:rPr lang="zh-TW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阿仔，興趣搵唔到飯食架，唔准學打鼓！</a:t>
              </a:r>
              <a:endParaRPr lang="zh-TW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31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PMingLiU" pitchFamily="18" charset="-120"/>
              </a:rPr>
              <a:t>工作紙</a:t>
            </a:r>
            <a:r>
              <a:rPr lang="en-US" altLang="zh-TW" sz="3600" dirty="0"/>
              <a:t>3.2  </a:t>
            </a:r>
            <a:r>
              <a:rPr lang="zh-TW" altLang="en-US" sz="3600" dirty="0"/>
              <a:t>活動</a:t>
            </a:r>
            <a:r>
              <a:rPr lang="en-US" altLang="zh-TW" sz="3600" dirty="0"/>
              <a:t>2: </a:t>
            </a:r>
            <a:r>
              <a:rPr lang="zh-TW" altLang="en-US" sz="3600" dirty="0"/>
              <a:t>解讀</a:t>
            </a:r>
            <a:r>
              <a:rPr lang="zh-TW" altLang="en-US" sz="3600" dirty="0">
                <a:latin typeface="PMingLiU" pitchFamily="18" charset="-120"/>
              </a:rPr>
              <a:t>心底話 </a:t>
            </a:r>
            <a:r>
              <a:rPr lang="en-US" altLang="zh-TW" sz="3600" dirty="0"/>
              <a:t>(20</a:t>
            </a:r>
            <a:r>
              <a:rPr lang="zh-TW" altLang="en-US" sz="3600" dirty="0"/>
              <a:t>分鐘</a:t>
            </a:r>
            <a:r>
              <a:rPr lang="en-US" altLang="zh-TW" sz="3600" dirty="0"/>
              <a:t>)</a:t>
            </a:r>
            <a:r>
              <a:rPr lang="zh-TW" altLang="en-US" sz="3600" dirty="0"/>
              <a:t> 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p.26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試了解以下部分家長會跟子女說的話。試代入他們的角色，了解她們背後的用意。</a:t>
            </a:r>
            <a:r>
              <a:rPr lang="en-US" altLang="zh-TW" sz="3600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FA9616BB-7BF7-0BC0-00A0-9999271D513F}"/>
              </a:ext>
            </a:extLst>
          </p:cNvPr>
          <p:cNvGrpSpPr>
            <a:grpSpLocks/>
          </p:cNvGrpSpPr>
          <p:nvPr/>
        </p:nvGrpSpPr>
        <p:grpSpPr bwMode="auto">
          <a:xfrm>
            <a:off x="2667001" y="1905000"/>
            <a:ext cx="3162300" cy="2098020"/>
            <a:chOff x="20469" y="387"/>
            <a:chExt cx="21369" cy="1455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4D5E061-19DC-98EE-10DA-2C66758FF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87"/>
            <a:stretch/>
          </p:blipFill>
          <p:spPr bwMode="auto">
            <a:xfrm>
              <a:off x="20469" y="387"/>
              <a:ext cx="21369" cy="1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73">
              <a:extLst>
                <a:ext uri="{FF2B5EF4-FFF2-40B4-BE49-F238E27FC236}">
                  <a16:creationId xmlns:a16="http://schemas.microsoft.com/office/drawing/2014/main" id="{063D1336-32AF-91D6-4342-B54445B4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44" y="1527"/>
              <a:ext cx="15008" cy="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altLang="zh-TW" sz="24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  </a:t>
              </a:r>
              <a:r>
                <a:rPr lang="zh-TW" sz="24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成日出街！你當屋企酒店呀！</a:t>
              </a:r>
              <a:endParaRPr lang="zh-TW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E18C8062-0D77-E576-7AFD-02423E438525}"/>
              </a:ext>
            </a:extLst>
          </p:cNvPr>
          <p:cNvSpPr txBox="1"/>
          <p:nvPr/>
        </p:nvSpPr>
        <p:spPr>
          <a:xfrm>
            <a:off x="-10886" y="4267200"/>
            <a:ext cx="91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行為介定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zh-TW" altLang="en-US" sz="28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每週五次</a:t>
            </a:r>
            <a:r>
              <a:rPr lang="en-US" altLang="zh-TW" sz="28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  <a:r>
              <a:rPr lang="zh-TW" altLang="en-US" sz="28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每晚</a:t>
            </a:r>
            <a:r>
              <a:rPr lang="en-US" altLang="zh-TW" sz="28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11:00p.m.</a:t>
            </a:r>
            <a:r>
              <a:rPr lang="zh-TW" altLang="en-US" sz="28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返家  </a:t>
            </a:r>
            <a:endParaRPr lang="en-US" altLang="zh-TW" sz="2800" u="sng" dirty="0">
              <a:solidFill>
                <a:srgbClr val="FD358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父母的感受、看法及期望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zh-TW" altLang="en-US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擔心</a:t>
            </a:r>
            <a:r>
              <a:rPr lang="en-US" altLang="zh-TW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zh-TW" altLang="en-US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寂寞</a:t>
            </a:r>
            <a:r>
              <a:rPr lang="en-US" altLang="zh-TW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zh-TW" altLang="en-US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危險</a:t>
            </a:r>
            <a:r>
              <a:rPr lang="en-US" altLang="zh-TW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zh-TW" altLang="en-US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學壞</a:t>
            </a:r>
            <a:r>
              <a:rPr lang="en-US" altLang="zh-TW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,9:00p.m.</a:t>
            </a:r>
            <a:r>
              <a:rPr lang="zh-TW" altLang="en-US" sz="24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返家</a:t>
            </a:r>
            <a:endParaRPr lang="en-US" altLang="zh-TW" sz="2800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子女的感受、看法及期望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zh-TW" altLang="en-US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娛樂</a:t>
            </a:r>
            <a:r>
              <a:rPr lang="en-US" altLang="zh-TW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zh-TW" altLang="en-US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減壓</a:t>
            </a:r>
            <a:r>
              <a:rPr lang="en-US" altLang="zh-TW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zh-TW" altLang="en-US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學校做功課</a:t>
            </a:r>
            <a:r>
              <a:rPr lang="en-US" altLang="zh-TW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zh-TW" altLang="en-US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有效率</a:t>
            </a:r>
            <a:r>
              <a:rPr lang="en-US" altLang="zh-TW" sz="26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…. </a:t>
            </a:r>
            <a:endParaRPr lang="en-US" altLang="zh-TW" sz="2600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妥協</a:t>
            </a:r>
            <a:r>
              <a:rPr lang="en-US" altLang="zh-TW" sz="2800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zh-TW" altLang="en-US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減致每週</a:t>
            </a:r>
            <a:r>
              <a:rPr lang="en-US" altLang="zh-TW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zh-TW" altLang="en-US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次</a:t>
            </a:r>
            <a:r>
              <a:rPr lang="en-US" altLang="zh-TW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zh-TW" altLang="en-US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晚</a:t>
            </a:r>
            <a:r>
              <a:rPr lang="en-US" altLang="zh-TW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10:00</a:t>
            </a:r>
            <a:r>
              <a:rPr lang="zh-TW" altLang="en-US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前返家</a:t>
            </a:r>
            <a:r>
              <a:rPr lang="en-US" altLang="zh-TW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WS, </a:t>
            </a:r>
            <a:r>
              <a:rPr lang="zh-TW" altLang="en-US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拍照交代</a:t>
            </a:r>
            <a:r>
              <a:rPr lang="en-US" altLang="zh-TW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zh-TW" altLang="en-US" sz="2200" u="sng" dirty="0"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假日增加家庭活動</a:t>
            </a:r>
            <a:endParaRPr lang="en-US" altLang="zh-TW" sz="2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6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工作紙</a:t>
            </a:r>
            <a:r>
              <a:rPr lang="en-US" altLang="zh-TW" dirty="0"/>
              <a:t>3.2  </a:t>
            </a:r>
            <a:r>
              <a:rPr lang="zh-TW" altLang="en-US" dirty="0"/>
              <a:t>活動</a:t>
            </a:r>
            <a:r>
              <a:rPr lang="en-US" altLang="zh-TW" dirty="0"/>
              <a:t>2: </a:t>
            </a:r>
            <a:r>
              <a:rPr lang="zh-TW" altLang="en-US" dirty="0"/>
              <a:t>解讀</a:t>
            </a:r>
            <a:r>
              <a:rPr lang="zh-TW" altLang="en-US" dirty="0">
                <a:latin typeface="PMingLiU" pitchFamily="18" charset="-120"/>
              </a:rPr>
              <a:t>心底話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p.26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試了解以下部分家長會跟子女說的話。試代入他們的角色，了解她們背後的用意。</a:t>
            </a:r>
            <a:r>
              <a:rPr lang="en-US" altLang="zh-TW" sz="3600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sp>
        <p:nvSpPr>
          <p:cNvPr id="12" name="laptop">
            <a:extLst>
              <a:ext uri="{FF2B5EF4-FFF2-40B4-BE49-F238E27FC236}">
                <a16:creationId xmlns:a16="http://schemas.microsoft.com/office/drawing/2014/main" id="{CB3AF51F-8745-69EE-CE30-1B79C8DBCC7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5600" y="2133600"/>
            <a:ext cx="3075126" cy="1981200"/>
          </a:xfrm>
          <a:custGeom>
            <a:avLst/>
            <a:gdLst>
              <a:gd name="T0" fmla="*/ 319098 w 21600"/>
              <a:gd name="T1" fmla="*/ 0 h 21600"/>
              <a:gd name="T2" fmla="*/ 319098 w 21600"/>
              <a:gd name="T3" fmla="*/ 443242 h 21600"/>
              <a:gd name="T4" fmla="*/ 1739473 w 21600"/>
              <a:gd name="T5" fmla="*/ 0 h 21600"/>
              <a:gd name="T6" fmla="*/ 1739473 w 21600"/>
              <a:gd name="T7" fmla="*/ 443242 h 21600"/>
              <a:gd name="T8" fmla="*/ 1025062 w 21600"/>
              <a:gd name="T9" fmla="*/ 0 h 21600"/>
              <a:gd name="T10" fmla="*/ 1025062 w 21600"/>
              <a:gd name="T11" fmla="*/ 1334730 h 21600"/>
              <a:gd name="T12" fmla="*/ 0 w 21600"/>
              <a:gd name="T13" fmla="*/ 1334730 h 21600"/>
              <a:gd name="T14" fmla="*/ 2050124 w 21600"/>
              <a:gd name="T15" fmla="*/ 133473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9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 dirty="0"/>
          </a:p>
        </p:txBody>
      </p:sp>
      <p:sp>
        <p:nvSpPr>
          <p:cNvPr id="13" name="文字方塊 77">
            <a:extLst>
              <a:ext uri="{FF2B5EF4-FFF2-40B4-BE49-F238E27FC236}">
                <a16:creationId xmlns:a16="http://schemas.microsoft.com/office/drawing/2014/main" id="{276E1EB9-7631-F832-9B65-A61000BA5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585" y="2349907"/>
            <a:ext cx="2242739" cy="13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成日掛住打機，因住打到對眼盲咗！</a:t>
            </a:r>
            <a:endParaRPr lang="zh-TW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791F6-7721-0BE1-7CFD-5DA6845EBC59}"/>
              </a:ext>
            </a:extLst>
          </p:cNvPr>
          <p:cNvSpPr txBox="1"/>
          <p:nvPr/>
        </p:nvSpPr>
        <p:spPr>
          <a:xfrm>
            <a:off x="-10886" y="4267200"/>
            <a:ext cx="9144000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行為介定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zh-TW" sz="3200" dirty="0">
                <a:solidFill>
                  <a:srgbClr val="FD358B"/>
                </a:solidFill>
                <a:latin typeface="+mj-ea"/>
                <a:ea typeface="+mj-ea"/>
              </a:rPr>
            </a:b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父母的感受、看法及期望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dirty="0">
              <a:latin typeface="+mj-ea"/>
              <a:ea typeface="+mj-ea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子女的感受、看法及期望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3200" dirty="0">
              <a:latin typeface="+mj-ea"/>
              <a:ea typeface="+mj-ea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FD358B"/>
                </a:solidFill>
                <a:latin typeface="+mj-ea"/>
                <a:ea typeface="+mj-ea"/>
              </a:rPr>
              <a:t>妥協</a:t>
            </a:r>
            <a:r>
              <a:rPr lang="en-US" altLang="zh-TW" sz="2800" dirty="0">
                <a:solidFill>
                  <a:srgbClr val="FD358B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1924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工作紙</a:t>
            </a:r>
            <a:r>
              <a:rPr lang="en-US" altLang="zh-TW" dirty="0"/>
              <a:t>3.2  </a:t>
            </a:r>
            <a:r>
              <a:rPr lang="zh-TW" altLang="en-US" dirty="0"/>
              <a:t>活動</a:t>
            </a:r>
            <a:r>
              <a:rPr lang="en-US" altLang="zh-TW" dirty="0"/>
              <a:t>2: </a:t>
            </a:r>
            <a:r>
              <a:rPr lang="zh-TW" altLang="en-US" dirty="0"/>
              <a:t>解讀</a:t>
            </a:r>
            <a:r>
              <a:rPr lang="zh-TW" altLang="en-US" dirty="0">
                <a:latin typeface="PMingLiU" pitchFamily="18" charset="-120"/>
              </a:rPr>
              <a:t>心底話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p.26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試了解以下部分家長會跟子女說的話。試代入他們的角色，了解她們背後的用意。</a:t>
            </a:r>
            <a:r>
              <a:rPr lang="en-US" altLang="zh-TW" sz="3600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56747E1-F985-2702-033A-C0228282D08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81200"/>
            <a:ext cx="3176270" cy="2133601"/>
            <a:chOff x="32127" y="19251"/>
            <a:chExt cx="21097" cy="13675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A7F7616-FC33-778C-BCA6-0A408850F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52"/>
            <a:stretch/>
          </p:blipFill>
          <p:spPr bwMode="auto">
            <a:xfrm>
              <a:off x="32127" y="19251"/>
              <a:ext cx="21097" cy="1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79">
              <a:extLst>
                <a:ext uri="{FF2B5EF4-FFF2-40B4-BE49-F238E27FC236}">
                  <a16:creationId xmlns:a16="http://schemas.microsoft.com/office/drawing/2014/main" id="{E7594896-57A5-61B2-1A85-738369088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55" y="20529"/>
              <a:ext cx="13532" cy="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GB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en-GB" sz="28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 </a:t>
              </a:r>
              <a:r>
                <a:rPr lang="en-US" sz="2400" b="1" dirty="0" err="1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讀完書先准拍拖</a:t>
              </a:r>
              <a:r>
                <a:rPr lang="en-US" altLang="zh-TW" sz="2400" b="1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endParaRPr lang="zh-TW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5722B254-3E86-ADB6-D379-841382F24A4A}"/>
              </a:ext>
            </a:extLst>
          </p:cNvPr>
          <p:cNvSpPr txBox="1"/>
          <p:nvPr/>
        </p:nvSpPr>
        <p:spPr>
          <a:xfrm>
            <a:off x="-10886" y="4267200"/>
            <a:ext cx="9144000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行為介定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zh-TW" sz="3200" dirty="0">
                <a:solidFill>
                  <a:srgbClr val="FD358B"/>
                </a:solidFill>
                <a:latin typeface="+mj-ea"/>
                <a:ea typeface="+mj-ea"/>
              </a:rPr>
            </a:b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父母的感受、看法及期望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dirty="0">
              <a:latin typeface="+mj-ea"/>
              <a:ea typeface="+mj-ea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子女的感受、看法及期望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3200" dirty="0">
              <a:latin typeface="+mj-ea"/>
              <a:ea typeface="+mj-ea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FD358B"/>
                </a:solidFill>
                <a:latin typeface="+mj-ea"/>
                <a:ea typeface="+mj-ea"/>
              </a:rPr>
              <a:t>妥協</a:t>
            </a:r>
            <a:r>
              <a:rPr lang="en-US" altLang="zh-TW" sz="2800" dirty="0">
                <a:solidFill>
                  <a:srgbClr val="FD358B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3019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工作紙</a:t>
            </a:r>
            <a:r>
              <a:rPr lang="en-US" altLang="zh-TW" dirty="0"/>
              <a:t>3.2  </a:t>
            </a:r>
            <a:r>
              <a:rPr lang="zh-TW" altLang="en-US" dirty="0"/>
              <a:t>活動</a:t>
            </a:r>
            <a:r>
              <a:rPr lang="en-US" altLang="zh-TW" dirty="0"/>
              <a:t>2: </a:t>
            </a:r>
            <a:r>
              <a:rPr lang="zh-TW" altLang="en-US" dirty="0"/>
              <a:t>解讀</a:t>
            </a:r>
            <a:r>
              <a:rPr lang="zh-TW" altLang="en-US" dirty="0">
                <a:latin typeface="PMingLiU" pitchFamily="18" charset="-120"/>
              </a:rPr>
              <a:t>心底話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p.26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試了解以下部分家長會跟子女說的話。試代入他們的角色，了解她們背後的用意。</a:t>
            </a:r>
            <a:r>
              <a:rPr lang="en-US" altLang="zh-TW" sz="3600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4C0EF20D-DF10-9868-D6A0-4ABC66B1D6B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993901"/>
            <a:ext cx="3429000" cy="1968494"/>
            <a:chOff x="8660" y="26138"/>
            <a:chExt cx="23375" cy="14415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316702F6-7235-0B88-294B-6E92567F5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70"/>
            <a:stretch/>
          </p:blipFill>
          <p:spPr bwMode="auto">
            <a:xfrm>
              <a:off x="8660" y="26138"/>
              <a:ext cx="23375" cy="1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82">
              <a:extLst>
                <a:ext uri="{FF2B5EF4-FFF2-40B4-BE49-F238E27FC236}">
                  <a16:creationId xmlns:a16="http://schemas.microsoft.com/office/drawing/2014/main" id="{BFF61723-4665-4EC9-BDD6-347485C1A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7" y="27858"/>
              <a:ext cx="17154" cy="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Bef>
                  <a:spcPts val="600"/>
                </a:spcBef>
                <a:tabLst>
                  <a:tab pos="266700" algn="l"/>
                </a:tabLst>
              </a:pPr>
              <a:r>
                <a:rPr lang="en-GB" sz="2400" b="1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 </a:t>
              </a:r>
              <a:r>
                <a:rPr lang="zh-TW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軟正黑體" panose="020B0604030504040204" pitchFamily="34" charset="-120"/>
                </a:rPr>
                <a:t>阿仔，興趣搵唔到飯食架，唔准學打鼓！</a:t>
              </a:r>
              <a:endParaRPr lang="zh-TW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759318D6-BD04-132E-1FC3-C3BD56657469}"/>
              </a:ext>
            </a:extLst>
          </p:cNvPr>
          <p:cNvSpPr txBox="1"/>
          <p:nvPr/>
        </p:nvSpPr>
        <p:spPr>
          <a:xfrm>
            <a:off x="-10886" y="4267200"/>
            <a:ext cx="9144000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行為介定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zh-TW" sz="3200" dirty="0">
                <a:solidFill>
                  <a:srgbClr val="FD358B"/>
                </a:solidFill>
                <a:latin typeface="+mj-ea"/>
                <a:ea typeface="+mj-ea"/>
              </a:rPr>
            </a:b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父母的感受、看法及期望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dirty="0">
              <a:latin typeface="+mj-ea"/>
              <a:ea typeface="+mj-ea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0000FF"/>
                </a:solidFill>
                <a:latin typeface="+mj-ea"/>
                <a:ea typeface="+mj-ea"/>
              </a:rPr>
              <a:t>子女的感受、看法及期望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</a:t>
            </a: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3200" dirty="0">
              <a:latin typeface="+mj-ea"/>
              <a:ea typeface="+mj-ea"/>
            </a:endParaRPr>
          </a:p>
          <a:p>
            <a:pPr marL="0" lvl="1" indent="9525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rgbClr val="FD358B"/>
                </a:solidFill>
                <a:latin typeface="+mj-ea"/>
                <a:ea typeface="+mj-ea"/>
              </a:rPr>
              <a:t>妥協</a:t>
            </a:r>
            <a:r>
              <a:rPr lang="en-US" altLang="zh-TW" sz="2800" dirty="0">
                <a:solidFill>
                  <a:srgbClr val="FD358B"/>
                </a:solidFill>
                <a:latin typeface="+mj-ea"/>
                <a:ea typeface="+mj-ea"/>
              </a:rPr>
              <a:t>:</a:t>
            </a:r>
            <a:r>
              <a:rPr lang="en-US" altLang="zh-TW" sz="2800" dirty="0">
                <a:latin typeface="+mj-ea"/>
                <a:ea typeface="+mj-ea"/>
              </a:rPr>
              <a:t>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9631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入乡随俗图片免费下载_入乡随俗素材_入乡随俗模板-图行天下素材网">
            <a:extLst>
              <a:ext uri="{FF2B5EF4-FFF2-40B4-BE49-F238E27FC236}">
                <a16:creationId xmlns:a16="http://schemas.microsoft.com/office/drawing/2014/main" id="{F57B80A0-2EF1-13F7-3915-75D227EF5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12402" r="2000" b="6136"/>
          <a:stretch/>
        </p:blipFill>
        <p:spPr bwMode="auto">
          <a:xfrm>
            <a:off x="7543800" y="4752022"/>
            <a:ext cx="158750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3200" dirty="0"/>
              <a:t>3. </a:t>
            </a:r>
            <a:r>
              <a:rPr lang="zh-TW" altLang="en-US" sz="3200" dirty="0"/>
              <a:t>文化因素</a:t>
            </a:r>
            <a:endParaRPr lang="en-US" altLang="zh-TW" sz="3200" dirty="0"/>
          </a:p>
          <a:p>
            <a:pPr marL="958850" indent="-514350" eaLnBrk="1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lphaLcPeriod"/>
            </a:pPr>
            <a:r>
              <a:rPr lang="zh-TW" altLang="en-US" dirty="0">
                <a:solidFill>
                  <a:srgbClr val="006600"/>
                </a:solidFill>
              </a:rPr>
              <a:t>文化的定義：</a:t>
            </a:r>
            <a:endParaRPr lang="en-US" altLang="zh-TW" dirty="0">
              <a:solidFill>
                <a:srgbClr val="006600"/>
              </a:solidFill>
            </a:endParaRPr>
          </a:p>
          <a:p>
            <a:pPr marL="44450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	</a:t>
            </a:r>
            <a:r>
              <a:rPr lang="zh-TW" altLang="en-US" dirty="0">
                <a:solidFill>
                  <a:srgbClr val="006600"/>
                </a:solidFill>
              </a:rPr>
              <a:t>一群人所</a:t>
            </a:r>
            <a:r>
              <a:rPr lang="zh-TW" altLang="en-US" dirty="0">
                <a:solidFill>
                  <a:srgbClr val="FD358B"/>
                </a:solidFill>
              </a:rPr>
              <a:t>共同分享</a:t>
            </a:r>
            <a:r>
              <a:rPr lang="zh-TW" altLang="en-US" dirty="0">
                <a:solidFill>
                  <a:srgbClr val="006600"/>
                </a:solidFill>
              </a:rPr>
              <a:t>的</a:t>
            </a:r>
            <a:r>
              <a:rPr lang="zh-TW" altLang="en-US" dirty="0">
                <a:solidFill>
                  <a:srgbClr val="FD358B"/>
                </a:solidFill>
              </a:rPr>
              <a:t>習俗、語言、行為、思考溝通模式、價值觀</a:t>
            </a:r>
            <a:r>
              <a:rPr lang="zh-TW" altLang="en-US" dirty="0">
                <a:solidFill>
                  <a:srgbClr val="006600"/>
                </a:solidFill>
              </a:rPr>
              <a:t>等等。</a:t>
            </a:r>
            <a:endParaRPr lang="en-US" altLang="zh-TW" dirty="0">
              <a:solidFill>
                <a:srgbClr val="006600"/>
              </a:solidFill>
            </a:endParaRPr>
          </a:p>
          <a:p>
            <a:pPr marL="44450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	</a:t>
            </a:r>
            <a:r>
              <a:rPr lang="zh-TW" altLang="en-US" dirty="0">
                <a:solidFill>
                  <a:srgbClr val="FD358B"/>
                </a:solidFill>
              </a:rPr>
              <a:t>國家</a:t>
            </a:r>
            <a:r>
              <a:rPr lang="zh-TW" altLang="en-US" dirty="0">
                <a:solidFill>
                  <a:srgbClr val="006600"/>
                </a:solidFill>
              </a:rPr>
              <a:t>文化、</a:t>
            </a:r>
            <a:r>
              <a:rPr lang="zh-TW" altLang="en-US" dirty="0">
                <a:solidFill>
                  <a:srgbClr val="FD358B"/>
                </a:solidFill>
              </a:rPr>
              <a:t>地區</a:t>
            </a:r>
            <a:r>
              <a:rPr lang="zh-TW" altLang="en-US" dirty="0">
                <a:solidFill>
                  <a:srgbClr val="006600"/>
                </a:solidFill>
              </a:rPr>
              <a:t>文化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(exp. In dg: hotel, vending machine, loud voice, talking with other drivers on roads…)</a:t>
            </a:r>
            <a:r>
              <a:rPr lang="zh-TW" altLang="en-US" dirty="0">
                <a:solidFill>
                  <a:srgbClr val="006600"/>
                </a:solidFill>
              </a:rPr>
              <a:t>、</a:t>
            </a:r>
            <a:r>
              <a:rPr lang="zh-TW" altLang="en-US" dirty="0">
                <a:solidFill>
                  <a:srgbClr val="FD358B"/>
                </a:solidFill>
              </a:rPr>
              <a:t>公司</a:t>
            </a:r>
            <a:r>
              <a:rPr lang="zh-TW" altLang="en-US" dirty="0">
                <a:solidFill>
                  <a:srgbClr val="006600"/>
                </a:solidFill>
              </a:rPr>
              <a:t>文化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(legal firms’ office hour</a:t>
            </a:r>
            <a:r>
              <a:rPr lang="zh-TW" altLang="en-US" dirty="0">
                <a:solidFill>
                  <a:srgbClr val="006600"/>
                </a:solidFill>
              </a:rPr>
              <a:t>、</a:t>
            </a:r>
            <a:r>
              <a:rPr lang="zh-TW" altLang="en-US" dirty="0">
                <a:solidFill>
                  <a:srgbClr val="FD358B"/>
                </a:solidFill>
              </a:rPr>
              <a:t>家庭</a:t>
            </a:r>
            <a:r>
              <a:rPr lang="zh-TW" altLang="en-US" dirty="0">
                <a:solidFill>
                  <a:srgbClr val="006600"/>
                </a:solidFill>
              </a:rPr>
              <a:t>文化、</a:t>
            </a:r>
            <a:r>
              <a:rPr lang="zh-TW" altLang="en-US" dirty="0">
                <a:solidFill>
                  <a:srgbClr val="FD358B"/>
                </a:solidFill>
              </a:rPr>
              <a:t>跨世代</a:t>
            </a:r>
            <a:r>
              <a:rPr lang="zh-TW" altLang="en-US" dirty="0">
                <a:solidFill>
                  <a:srgbClr val="006600"/>
                </a:solidFill>
              </a:rPr>
              <a:t>文化</a:t>
            </a:r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dirty="0">
                <a:solidFill>
                  <a:srgbClr val="006600"/>
                </a:solidFill>
              </a:rPr>
              <a:t>例如</a:t>
            </a:r>
            <a:r>
              <a:rPr lang="en-US" altLang="zh-TW" dirty="0">
                <a:solidFill>
                  <a:srgbClr val="006600"/>
                </a:solidFill>
              </a:rPr>
              <a:t>80</a:t>
            </a:r>
            <a:r>
              <a:rPr lang="zh-TW" altLang="en-US" dirty="0">
                <a:solidFill>
                  <a:srgbClr val="006600"/>
                </a:solidFill>
              </a:rPr>
              <a:t>後</a:t>
            </a:r>
            <a:r>
              <a:rPr lang="en-US" altLang="zh-TW" dirty="0">
                <a:solidFill>
                  <a:srgbClr val="006600"/>
                </a:solidFill>
                <a:ea typeface="+mj-ea"/>
              </a:rPr>
              <a:t>)</a:t>
            </a:r>
            <a:r>
              <a:rPr lang="zh-TW" altLang="en-US" dirty="0">
                <a:solidFill>
                  <a:srgbClr val="006600"/>
                </a:solidFill>
              </a:rPr>
              <a:t>等等。</a:t>
            </a:r>
          </a:p>
          <a:p>
            <a:pPr marL="44450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b.	</a:t>
            </a:r>
            <a:r>
              <a:rPr lang="zh-TW" altLang="en-US" dirty="0">
                <a:solidFill>
                  <a:srgbClr val="006600"/>
                </a:solidFill>
              </a:rPr>
              <a:t>文化溝通的技巧</a:t>
            </a:r>
          </a:p>
          <a:p>
            <a:pPr marL="44450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•	</a:t>
            </a:r>
            <a:r>
              <a:rPr lang="zh-TW" altLang="en-US" dirty="0">
                <a:solidFill>
                  <a:srgbClr val="006600"/>
                </a:solidFill>
              </a:rPr>
              <a:t>互相尊重，</a:t>
            </a:r>
            <a:r>
              <a:rPr lang="zh-TW" altLang="en-US" dirty="0">
                <a:solidFill>
                  <a:srgbClr val="FD358B"/>
                </a:solidFill>
              </a:rPr>
              <a:t>拋開自己主觀文化價值</a:t>
            </a:r>
            <a:endParaRPr lang="zh-TW" altLang="en-US" dirty="0">
              <a:solidFill>
                <a:srgbClr val="006600"/>
              </a:solidFill>
            </a:endParaRPr>
          </a:p>
          <a:p>
            <a:pPr marL="44450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•	</a:t>
            </a:r>
            <a:r>
              <a:rPr lang="zh-TW" altLang="en-US" dirty="0">
                <a:solidFill>
                  <a:srgbClr val="FD358B"/>
                </a:solidFill>
              </a:rPr>
              <a:t>了解</a:t>
            </a:r>
            <a:r>
              <a:rPr lang="zh-TW" altLang="en-US" dirty="0">
                <a:solidFill>
                  <a:srgbClr val="006600"/>
                </a:solidFill>
              </a:rPr>
              <a:t>別人文化的</a:t>
            </a:r>
            <a:r>
              <a:rPr lang="zh-TW" altLang="en-US" dirty="0">
                <a:solidFill>
                  <a:srgbClr val="FD358B"/>
                </a:solidFill>
              </a:rPr>
              <a:t>含意</a:t>
            </a:r>
            <a:r>
              <a:rPr lang="zh-TW" altLang="en-US" dirty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= </a:t>
            </a:r>
            <a:r>
              <a:rPr lang="zh-TW" altLang="en-US" dirty="0">
                <a:solidFill>
                  <a:srgbClr val="006600"/>
                </a:solidFill>
              </a:rPr>
              <a:t>包容</a:t>
            </a:r>
          </a:p>
          <a:p>
            <a:pPr marL="44450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dirty="0">
                <a:solidFill>
                  <a:srgbClr val="006600"/>
                </a:solidFill>
              </a:rPr>
              <a:t>•	</a:t>
            </a:r>
            <a:r>
              <a:rPr lang="zh-TW" altLang="en-US" dirty="0">
                <a:solidFill>
                  <a:srgbClr val="FD358B"/>
                </a:solidFill>
              </a:rPr>
              <a:t>入鄉隨俗</a:t>
            </a:r>
            <a:r>
              <a:rPr lang="zh-TW" altLang="en-US" dirty="0">
                <a:solidFill>
                  <a:srgbClr val="006600"/>
                </a:solidFill>
              </a:rPr>
              <a:t> </a:t>
            </a:r>
            <a:r>
              <a:rPr lang="en-US" altLang="zh-TW" dirty="0">
                <a:solidFill>
                  <a:srgbClr val="006600"/>
                </a:solidFill>
              </a:rPr>
              <a:t>&gt; </a:t>
            </a:r>
            <a:r>
              <a:rPr lang="zh-TW" altLang="en-US" dirty="0">
                <a:solidFill>
                  <a:srgbClr val="006600"/>
                </a:solidFill>
              </a:rPr>
              <a:t>聆聽 </a:t>
            </a:r>
            <a:r>
              <a:rPr lang="en-US" altLang="zh-TW" dirty="0">
                <a:solidFill>
                  <a:srgbClr val="006600"/>
                </a:solidFill>
              </a:rPr>
              <a:t>&gt; </a:t>
            </a:r>
            <a:r>
              <a:rPr lang="zh-TW" altLang="en-US" dirty="0">
                <a:solidFill>
                  <a:srgbClr val="006600"/>
                </a:solidFill>
              </a:rPr>
              <a:t>回應 </a:t>
            </a:r>
            <a:r>
              <a:rPr lang="en-US" altLang="zh-TW" dirty="0">
                <a:solidFill>
                  <a:srgbClr val="006600"/>
                </a:solidFill>
              </a:rPr>
              <a:t>&gt; </a:t>
            </a:r>
            <a:r>
              <a:rPr lang="zh-TW" altLang="en-US" dirty="0">
                <a:solidFill>
                  <a:srgbClr val="006600"/>
                </a:solidFill>
              </a:rPr>
              <a:t>妥協</a:t>
            </a:r>
            <a:r>
              <a:rPr lang="en-US" altLang="zh-TW" dirty="0">
                <a:solidFill>
                  <a:srgbClr val="006600"/>
                </a:solidFill>
              </a:rPr>
              <a:t>/</a:t>
            </a:r>
            <a:r>
              <a:rPr lang="zh-TW" altLang="en-US" dirty="0">
                <a:solidFill>
                  <a:srgbClr val="006600"/>
                </a:solidFill>
              </a:rPr>
              <a:t>行動</a:t>
            </a:r>
            <a:r>
              <a:rPr lang="en-US" altLang="zh-TW" dirty="0">
                <a:solidFill>
                  <a:srgbClr val="006600"/>
                </a:solidFill>
              </a:rPr>
              <a:t> </a:t>
            </a:r>
            <a:endParaRPr lang="zh-TW" altLang="en-US" dirty="0">
              <a:solidFill>
                <a:srgbClr val="006600"/>
              </a:solidFill>
            </a:endParaRPr>
          </a:p>
        </p:txBody>
      </p:sp>
      <p:pic>
        <p:nvPicPr>
          <p:cNvPr id="2" name="Picture 2" descr="伊斯蘭教:伊斯蘭教是世界性的宗教之一，與佛教、基督教並稱為世界三大宗教。 -百科知識中文網">
            <a:extLst>
              <a:ext uri="{FF2B5EF4-FFF2-40B4-BE49-F238E27FC236}">
                <a16:creationId xmlns:a16="http://schemas.microsoft.com/office/drawing/2014/main" id="{EDB6B4CD-0B3D-9620-2E8F-03088272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89" y="685801"/>
            <a:ext cx="162141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3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工作紙</a:t>
            </a:r>
            <a:r>
              <a:rPr lang="en-US" altLang="zh-TW" dirty="0"/>
              <a:t>3.3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p.27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ClrTx/>
              <a:buSzTx/>
              <a:buNone/>
            </a:pPr>
            <a:r>
              <a:rPr lang="zh-TW" altLang="en-US" dirty="0"/>
              <a:t>活動</a:t>
            </a:r>
            <a:r>
              <a:rPr lang="en-US" altLang="zh-TW" dirty="0"/>
              <a:t>3</a:t>
            </a:r>
            <a:r>
              <a:rPr lang="zh-TW" altLang="en-US" dirty="0"/>
              <a:t>：文化大不同</a:t>
            </a:r>
            <a:endParaRPr lang="en-US" altLang="zh-TW" sz="3200" dirty="0"/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zh-TW" altLang="en-US" sz="2800" spc="3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第一部分 </a:t>
            </a:r>
            <a:r>
              <a:rPr lang="en-US" altLang="zh-TW" sz="2800" spc="3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-- </a:t>
            </a:r>
            <a:r>
              <a:rPr lang="zh-TW" altLang="zh-TW" sz="2800" spc="3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試猜猜，這些溝通特徵是來自哪個文化呢？</a:t>
            </a:r>
            <a:endParaRPr lang="en-US" altLang="zh-TW" sz="2800" spc="3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_____________________________________________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_____________________________________________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_____________________________________________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_____________________________________________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_____________________________________________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_____________________________________________</a:t>
            </a:r>
            <a:endParaRPr lang="zh-TW" altLang="zh-TW" spc="30" dirty="0">
              <a:solidFill>
                <a:srgbClr val="000000"/>
              </a:solidFill>
              <a:latin typeface="Times New Roman" panose="02020603050405020304" pitchFamily="18" charset="0"/>
              <a:ea typeface="華康細明體(P)"/>
            </a:endParaRPr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sz="3600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823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473514D-780B-58D2-BA02-7DE67F78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5792"/>
            <a:ext cx="5715000" cy="42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4">
            <a:extLst>
              <a:ext uri="{FF2B5EF4-FFF2-40B4-BE49-F238E27FC236}">
                <a16:creationId xmlns:a16="http://schemas.microsoft.com/office/drawing/2014/main" id="{3CA4776E-F53D-9CF1-D000-84908BCE87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6482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546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6482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印度人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認為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左手是不乾淨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的，所以在公共場合握手、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拿東西或拿錢時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，請用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右手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。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另外，在印度也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不要當人家的面立刻打開禮物</a:t>
            </a:r>
            <a:r>
              <a:rPr lang="en-US" altLang="zh-TW" sz="28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他們認為，這樣的行為看起來很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貪婪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。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7473514D-780B-58D2-BA02-7DE67F78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5792"/>
            <a:ext cx="5715000" cy="42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0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1156246F-0932-29E6-F026-4E5261F1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Incorrect icon PNG and SVG Vector Free Download">
            <a:extLst>
              <a:ext uri="{FF2B5EF4-FFF2-40B4-BE49-F238E27FC236}">
                <a16:creationId xmlns:a16="http://schemas.microsoft.com/office/drawing/2014/main" id="{B732EC75-2B22-D0C6-B552-865A5BB5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0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C41D64-0E99-5307-C40B-532B2571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本節大綱 </a:t>
            </a:r>
            <a:r>
              <a:rPr lang="zh-TW" altLang="en-US" dirty="0">
                <a:latin typeface="PMingLiU" pitchFamily="18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B29B6C-23E9-59F7-2A53-1DB1828481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zh-TW" altLang="en-US" dirty="0"/>
              <a:t>人際溝通的障礙</a:t>
            </a:r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—— </a:t>
            </a:r>
            <a:r>
              <a:rPr lang="zh-TW" altLang="en-US" dirty="0">
                <a:solidFill>
                  <a:srgbClr val="FF0066"/>
                </a:solidFill>
              </a:rPr>
              <a:t>性別</a:t>
            </a:r>
            <a:r>
              <a:rPr lang="zh-CN" altLang="en-US" dirty="0"/>
              <a:t>因素</a:t>
            </a:r>
            <a:endParaRPr lang="en-US" altLang="zh-CN" dirty="0"/>
          </a:p>
          <a:p>
            <a:pPr marL="804863" lvl="1" indent="-358775">
              <a:spcBef>
                <a:spcPts val="0"/>
              </a:spcBef>
              <a:spcAft>
                <a:spcPts val="100"/>
              </a:spcAft>
              <a:buAutoNum type="alphaLcPeriod"/>
            </a:pPr>
            <a:r>
              <a:rPr lang="zh-TW" altLang="en-US" b="1" dirty="0">
                <a:solidFill>
                  <a:srgbClr val="FF0000"/>
                </a:solidFill>
              </a:rPr>
              <a:t>生理結構不同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804863" lvl="1" indent="-358775">
              <a:spcBef>
                <a:spcPts val="0"/>
              </a:spcBef>
              <a:spcAft>
                <a:spcPts val="100"/>
              </a:spcAft>
              <a:buAutoNum type="alphaLcPeriod"/>
            </a:pPr>
            <a:r>
              <a:rPr lang="zh-TW" altLang="en-US" b="1" dirty="0">
                <a:solidFill>
                  <a:srgbClr val="FF0000"/>
                </a:solidFill>
              </a:rPr>
              <a:t>性別角色社教化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804863" lvl="1" indent="-358775">
              <a:spcBef>
                <a:spcPts val="0"/>
              </a:spcBef>
              <a:spcAft>
                <a:spcPts val="100"/>
              </a:spcAft>
              <a:buAutoNum type="alphaLcPeriod"/>
            </a:pPr>
            <a:r>
              <a:rPr lang="zh-TW" altLang="en-US" b="1" dirty="0">
                <a:solidFill>
                  <a:srgbClr val="FF0000"/>
                </a:solidFill>
              </a:rPr>
              <a:t>兩性在溝通過程中的差異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804863" lvl="1" indent="-358775">
              <a:spcBef>
                <a:spcPts val="0"/>
              </a:spcBef>
              <a:spcAft>
                <a:spcPts val="100"/>
              </a:spcAft>
              <a:buAutoNum type="alphaLcPeriod"/>
            </a:pPr>
            <a:r>
              <a:rPr lang="zh-TW" altLang="en-US" dirty="0"/>
              <a:t>兩性在感受需要的差異</a:t>
            </a:r>
            <a:endParaRPr lang="en-US" altLang="zh-TW" dirty="0"/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zh-CN" altLang="en-US" dirty="0"/>
              <a:t>影響溝通的因素</a:t>
            </a:r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—— </a:t>
            </a:r>
            <a:r>
              <a:rPr lang="zh-TW" altLang="en-US" dirty="0">
                <a:solidFill>
                  <a:srgbClr val="FF0066"/>
                </a:solidFill>
              </a:rPr>
              <a:t>年齡</a:t>
            </a:r>
            <a:r>
              <a:rPr lang="zh-CN" altLang="en-US" dirty="0"/>
              <a:t>因素</a:t>
            </a:r>
            <a:endParaRPr lang="en-US" altLang="zh-CN" dirty="0"/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zh-CN" altLang="en-US" dirty="0"/>
              <a:t>代溝的形成</a:t>
            </a:r>
            <a:endParaRPr lang="en-US" altLang="zh-CN" dirty="0"/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zh-TW" altLang="en-US" dirty="0"/>
              <a:t>打破代溝</a:t>
            </a:r>
            <a:endParaRPr lang="en-US" altLang="zh-TW" dirty="0"/>
          </a:p>
          <a:p>
            <a:pPr lvl="2">
              <a:spcBef>
                <a:spcPts val="0"/>
              </a:spcBef>
              <a:spcAft>
                <a:spcPts val="100"/>
              </a:spcAft>
            </a:pPr>
            <a:r>
              <a:rPr lang="zh-TW" altLang="en-US" dirty="0"/>
              <a:t>活動</a:t>
            </a:r>
            <a:r>
              <a:rPr lang="en-US" altLang="zh-TW" dirty="0"/>
              <a:t>2</a:t>
            </a:r>
            <a:r>
              <a:rPr lang="zh-CN" altLang="en-US" dirty="0"/>
              <a:t>：</a:t>
            </a:r>
            <a:r>
              <a:rPr lang="zh-TW" altLang="en-US" dirty="0"/>
              <a:t>解讀心底話</a:t>
            </a:r>
            <a:r>
              <a:rPr lang="en-US" altLang="zh-TW" dirty="0"/>
              <a:t>(</a:t>
            </a:r>
            <a:r>
              <a:rPr lang="zh-TW" altLang="en-US" dirty="0"/>
              <a:t>工作紙</a:t>
            </a:r>
            <a:r>
              <a:rPr lang="en-US" altLang="zh-TW" dirty="0"/>
              <a:t>3.2)</a:t>
            </a:r>
            <a:endParaRPr lang="en-US" altLang="zh-CN" dirty="0"/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zh-CN" altLang="en-US" dirty="0"/>
              <a:t>影響溝通的因素</a:t>
            </a:r>
            <a:r>
              <a:rPr lang="en-US" altLang="zh-CN" dirty="0"/>
              <a:t>(</a:t>
            </a:r>
            <a:r>
              <a:rPr lang="zh-CN" altLang="en-US" dirty="0"/>
              <a:t>三</a:t>
            </a:r>
            <a:r>
              <a:rPr lang="en-US" altLang="zh-CN" dirty="0"/>
              <a:t>) —— </a:t>
            </a:r>
            <a:r>
              <a:rPr lang="zh-TW" altLang="en-US" dirty="0">
                <a:solidFill>
                  <a:srgbClr val="FF0066"/>
                </a:solidFill>
              </a:rPr>
              <a:t>文化</a:t>
            </a:r>
            <a:r>
              <a:rPr lang="zh-CN" altLang="en-US" dirty="0"/>
              <a:t>因素</a:t>
            </a:r>
            <a:endParaRPr lang="en-US" altLang="zh-CN" dirty="0"/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zh-CN" altLang="en-US" dirty="0"/>
              <a:t>文化的定義</a:t>
            </a:r>
            <a:endParaRPr lang="en-US" altLang="zh-CN" dirty="0"/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zh-TW" altLang="en-US" sz="3000" dirty="0"/>
              <a:t>文化溝通的技巧</a:t>
            </a:r>
            <a:endParaRPr lang="en-US" altLang="zh-TW" sz="3000" dirty="0"/>
          </a:p>
          <a:p>
            <a:pPr lvl="2">
              <a:spcBef>
                <a:spcPts val="0"/>
              </a:spcBef>
              <a:spcAft>
                <a:spcPts val="100"/>
              </a:spcAft>
            </a:pPr>
            <a:r>
              <a:rPr lang="zh-TW" altLang="en-US" dirty="0"/>
              <a:t>活動</a:t>
            </a:r>
            <a:r>
              <a:rPr lang="en-US" altLang="zh-TW" dirty="0"/>
              <a:t>3</a:t>
            </a:r>
            <a:r>
              <a:rPr lang="zh-TW" altLang="en-US" dirty="0"/>
              <a:t>：文化大不同（工作紙</a:t>
            </a:r>
            <a:r>
              <a:rPr lang="en-US" altLang="zh-TW" dirty="0"/>
              <a:t>3.3</a:t>
            </a:r>
            <a:r>
              <a:rPr lang="zh-TW" altLang="en-US" dirty="0"/>
              <a:t>）</a:t>
            </a:r>
            <a:endParaRPr lang="en-US" altLang="zh-TW" dirty="0"/>
          </a:p>
          <a:p>
            <a:pPr lvl="1">
              <a:spcBef>
                <a:spcPts val="0"/>
              </a:spcBef>
              <a:spcAft>
                <a:spcPts val="100"/>
              </a:spcAft>
            </a:pPr>
            <a:endParaRPr lang="zh-TW" altLang="en-US" dirty="0"/>
          </a:p>
        </p:txBody>
      </p:sp>
      <p:pic>
        <p:nvPicPr>
          <p:cNvPr id="3074" name="Picture 2" descr="Man, Woman Vector Icon. Gender Icon. Two People. Group Of Humans Sign  Royalty Free SVG, Cliparts, Vectors, And Stock Illustration. Image  139115587.">
            <a:extLst>
              <a:ext uri="{FF2B5EF4-FFF2-40B4-BE49-F238E27FC236}">
                <a16:creationId xmlns:a16="http://schemas.microsoft.com/office/drawing/2014/main" id="{C724DBAE-C171-6A5F-E395-9400E488F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7778" r="13333" b="18889"/>
          <a:stretch/>
        </p:blipFill>
        <p:spPr bwMode="auto">
          <a:xfrm>
            <a:off x="7062787" y="1128032"/>
            <a:ext cx="1676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ge Icon Png #96072 - Free Icons Library">
            <a:extLst>
              <a:ext uri="{FF2B5EF4-FFF2-40B4-BE49-F238E27FC236}">
                <a16:creationId xmlns:a16="http://schemas.microsoft.com/office/drawing/2014/main" id="{7E8CA02F-7FEB-7389-D869-AD8C4356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50" y="3231696"/>
            <a:ext cx="1482208" cy="15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wnload People Culture Icon Font, Icon Pack, Icons, Culture, - Videos Icon  Vector PNG Image with No Background - PNGkey.com">
            <a:extLst>
              <a:ext uri="{FF2B5EF4-FFF2-40B4-BE49-F238E27FC236}">
                <a16:creationId xmlns:a16="http://schemas.microsoft.com/office/drawing/2014/main" id="{D7E24DC5-3784-65FF-E4FA-F60517C0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01" y="5067300"/>
            <a:ext cx="183589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1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2964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sz="2800" b="0" i="0" dirty="0">
                <a:effectLst/>
                <a:latin typeface="Open Sans" panose="020B0606030504020204" pitchFamily="34" charset="0"/>
              </a:rPr>
              <a:t>在俄羅斯不要對陌生人微笑。</a:t>
            </a:r>
            <a:endParaRPr lang="en-US" altLang="zh-TW" sz="2800" b="0" i="0" dirty="0">
              <a:effectLst/>
              <a:latin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微笑是個人情感的表達</a:t>
            </a:r>
            <a:r>
              <a:rPr lang="en-US" altLang="zh-TW" sz="28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zh-TW" altLang="en-US" sz="2800" b="0" i="0" dirty="0">
                <a:effectLst/>
                <a:latin typeface="Open Sans" panose="020B0606030504020204" pitchFamily="34" charset="0"/>
              </a:rPr>
              <a:t>除非你和對方本來就認識或是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朋友</a:t>
            </a:r>
            <a:r>
              <a:rPr lang="en-US" altLang="zh-TW" sz="2800" b="0" i="0" dirty="0">
                <a:effectLst/>
                <a:latin typeface="Open Sans" panose="020B0606030504020204" pitchFamily="34" charset="0"/>
              </a:rPr>
              <a:t>,</a:t>
            </a:r>
            <a:r>
              <a:rPr lang="zh-TW" altLang="en-US" sz="2800" b="0" i="0" dirty="0">
                <a:effectLst/>
                <a:latin typeface="Open Sans" panose="020B0606030504020204" pitchFamily="34" charset="0"/>
              </a:rPr>
              <a:t>否則微笑會讓人覺得你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不真誠</a:t>
            </a:r>
            <a:r>
              <a:rPr lang="en-US" altLang="zh-TW" sz="28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zh-TW" altLang="en-US" sz="2800" b="0" i="0" dirty="0">
                <a:effectLst/>
                <a:latin typeface="Open Sans" panose="020B0606030504020204" pitchFamily="34" charset="0"/>
              </a:rPr>
              <a:t>或是在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懷疑</a:t>
            </a:r>
            <a:r>
              <a:rPr lang="zh-TW" altLang="en-US" sz="2800" b="0" i="0" dirty="0">
                <a:effectLst/>
                <a:latin typeface="Open Sans" panose="020B0606030504020204" pitchFamily="34" charset="0"/>
              </a:rPr>
              <a:t>、</a:t>
            </a:r>
            <a:r>
              <a:rPr lang="zh-TW" altLang="en-US" sz="2800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嘲笑對方</a:t>
            </a:r>
            <a:r>
              <a:rPr lang="zh-TW" altLang="en-US" sz="2800" b="0" i="0" dirty="0">
                <a:effectLst/>
                <a:latin typeface="Open Sans" panose="020B0606030504020204" pitchFamily="34" charset="0"/>
              </a:rPr>
              <a:t>。</a:t>
            </a:r>
            <a:endParaRPr lang="en-US" altLang="zh-TW" sz="2800" spc="3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1156246F-0932-29E6-F026-4E5261F1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Incorrect icon PNG and SVG Vector Free Download">
            <a:extLst>
              <a:ext uri="{FF2B5EF4-FFF2-40B4-BE49-F238E27FC236}">
                <a16:creationId xmlns:a16="http://schemas.microsoft.com/office/drawing/2014/main" id="{B732EC75-2B22-D0C6-B552-865A5BB5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8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9FB0BA1B-DDD0-7D68-2D47-1BF2A0D5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Incorrect icon PNG and SVG Vector Free Download">
            <a:extLst>
              <a:ext uri="{FF2B5EF4-FFF2-40B4-BE49-F238E27FC236}">
                <a16:creationId xmlns:a16="http://schemas.microsoft.com/office/drawing/2014/main" id="{E6129A9A-EE7E-6113-1D05-4660D3B9C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8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b="0" i="0" dirty="0">
                <a:effectLst/>
                <a:latin typeface="Open Sans" panose="020B0606030504020204" pitchFamily="34" charset="0"/>
              </a:rPr>
              <a:t>在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德國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和他人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交談時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，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別把手插在口袋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裏。</a:t>
            </a:r>
            <a:endParaRPr lang="en-US" altLang="zh-TW" b="0" i="0" dirty="0">
              <a:effectLst/>
              <a:latin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dirty="0">
                <a:latin typeface="Open Sans" panose="020B0606030504020204" pitchFamily="34" charset="0"/>
              </a:rPr>
              <a:t>對德國人來說，這樣是</a:t>
            </a:r>
            <a:r>
              <a:rPr lang="zh-TW" altLang="en-US" dirty="0">
                <a:solidFill>
                  <a:srgbClr val="FD358B"/>
                </a:solidFill>
                <a:latin typeface="Open Sans" panose="020B0606030504020204" pitchFamily="34" charset="0"/>
              </a:rPr>
              <a:t>不禮貌</a:t>
            </a:r>
            <a:r>
              <a:rPr lang="zh-TW" altLang="en-US" dirty="0">
                <a:latin typeface="Open Sans" panose="020B0606030504020204" pitchFamily="34" charset="0"/>
              </a:rPr>
              <a:t>的。另外</a:t>
            </a:r>
            <a:r>
              <a:rPr lang="zh-TW" altLang="en-US" dirty="0">
                <a:solidFill>
                  <a:srgbClr val="FD358B"/>
                </a:solidFill>
                <a:latin typeface="Open Sans" panose="020B0606030504020204" pitchFamily="34" charset="0"/>
              </a:rPr>
              <a:t>吃飯</a:t>
            </a:r>
            <a:r>
              <a:rPr lang="zh-TW" altLang="en-US" dirty="0">
                <a:latin typeface="Open Sans" panose="020B0606030504020204" pitchFamily="34" charset="0"/>
              </a:rPr>
              <a:t>的時候，手要放在桌子上，</a:t>
            </a:r>
            <a:r>
              <a:rPr lang="zh-TW" altLang="en-US" dirty="0">
                <a:solidFill>
                  <a:srgbClr val="FD358B"/>
                </a:solidFill>
                <a:latin typeface="Open Sans" panose="020B0606030504020204" pitchFamily="34" charset="0"/>
              </a:rPr>
              <a:t>不要放在大腿上</a:t>
            </a:r>
            <a:r>
              <a:rPr lang="zh-TW" altLang="en-US" dirty="0">
                <a:latin typeface="Open Sans" panose="020B0606030504020204" pitchFamily="34" charset="0"/>
              </a:rPr>
              <a:t>。</a:t>
            </a:r>
            <a:endParaRPr lang="en-US" altLang="zh-TW" dirty="0">
              <a:latin typeface="Open Sans" panose="020B0606030504020204" pitchFamily="34" charset="0"/>
            </a:endParaRP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9FB0BA1B-DDD0-7D68-2D47-1BF2A0D5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Incorrect icon PNG and SVG Vector Free Download">
            <a:extLst>
              <a:ext uri="{FF2B5EF4-FFF2-40B4-BE49-F238E27FC236}">
                <a16:creationId xmlns:a16="http://schemas.microsoft.com/office/drawing/2014/main" id="{E6129A9A-EE7E-6113-1D05-4660D3B9C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13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2" name="Picture 8" descr="Incorrect icon PNG and SVG Vector Free Download">
            <a:extLst>
              <a:ext uri="{FF2B5EF4-FFF2-40B4-BE49-F238E27FC236}">
                <a16:creationId xmlns:a16="http://schemas.microsoft.com/office/drawing/2014/main" id="{40ED7825-6677-D172-12C8-FDE6E737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0B612-82C1-624F-FA07-215274F9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3" y="457200"/>
            <a:ext cx="629009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2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dirty="0">
                <a:solidFill>
                  <a:srgbClr val="000000"/>
                </a:solidFill>
                <a:latin typeface="Open Sans" panose="020B0606030504020204" pitchFamily="34" charset="0"/>
              </a:rPr>
              <a:t>在</a:t>
            </a:r>
            <a:r>
              <a:rPr lang="zh-TW" altLang="en-US" dirty="0">
                <a:solidFill>
                  <a:srgbClr val="FD358B"/>
                </a:solidFill>
                <a:latin typeface="Open Sans" panose="020B0606030504020204" pitchFamily="34" charset="0"/>
              </a:rPr>
              <a:t>愛爾蘭、蘇格蘭、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澳洲、紐西蘭或尼日利亞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，搭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計程車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時，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別坐後座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。</a:t>
            </a:r>
            <a:endParaRPr lang="en-US" altLang="zh-TW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坐在後座會給人一種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高高在上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、</a:t>
            </a:r>
            <a:r>
              <a:rPr lang="zh-TW" altLang="en-US" b="0" i="0" dirty="0">
                <a:solidFill>
                  <a:srgbClr val="FD358B"/>
                </a:solidFill>
                <a:effectLst/>
                <a:latin typeface="Open Sans" panose="020B0606030504020204" pitchFamily="34" charset="0"/>
              </a:rPr>
              <a:t>不平等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的感覺</a:t>
            </a:r>
            <a:r>
              <a:rPr lang="zh-TW" altLang="en-US" dirty="0">
                <a:solidFill>
                  <a:srgbClr val="000000"/>
                </a:solidFill>
                <a:latin typeface="Open Sans" panose="020B0606030504020204" pitchFamily="34" charset="0"/>
              </a:rPr>
              <a:t>。</a:t>
            </a:r>
            <a:endParaRPr lang="en-US" altLang="zh-TW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0C1D6FA9-5E0B-D552-8C20-4AFE2BD1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3" y="457200"/>
            <a:ext cx="629009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Incorrect icon PNG and SVG Vector Free Download">
            <a:extLst>
              <a:ext uri="{FF2B5EF4-FFF2-40B4-BE49-F238E27FC236}">
                <a16:creationId xmlns:a16="http://schemas.microsoft.com/office/drawing/2014/main" id="{40ED7825-6677-D172-12C8-FDE6E737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4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28674" name="Picture 2" descr="ALLIN TIPS│出国在外，教你如何省钱又体面的给小费- 知乎">
            <a:extLst>
              <a:ext uri="{FF2B5EF4-FFF2-40B4-BE49-F238E27FC236}">
                <a16:creationId xmlns:a16="http://schemas.microsoft.com/office/drawing/2014/main" id="{BE6F62F0-9242-AA34-2E54-A74BC0B0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3774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Incorrect icon PNG and SVG Vector Free Download">
            <a:extLst>
              <a:ext uri="{FF2B5EF4-FFF2-40B4-BE49-F238E27FC236}">
                <a16:creationId xmlns:a16="http://schemas.microsoft.com/office/drawing/2014/main" id="{248E62F7-CB3F-809D-A187-03A83F86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24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b="0" i="0" dirty="0">
                <a:effectLst/>
                <a:latin typeface="Open Sans" panose="020B0606030504020204" pitchFamily="34" charset="0"/>
              </a:rPr>
              <a:t>在</a:t>
            </a:r>
            <a:r>
              <a:rPr lang="zh-TW" altLang="en-US" b="0" i="0" dirty="0">
                <a:solidFill>
                  <a:srgbClr val="FF0066"/>
                </a:solidFill>
                <a:effectLst/>
                <a:latin typeface="Open Sans" panose="020B0606030504020204" pitchFamily="34" charset="0"/>
              </a:rPr>
              <a:t>日本、意大利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不要給小費</a:t>
            </a:r>
            <a:endParaRPr lang="en-US" altLang="zh-TW" b="0" i="0" spc="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b="0" i="0" dirty="0">
                <a:effectLst/>
                <a:latin typeface="Open Sans" panose="020B0606030504020204" pitchFamily="34" charset="0"/>
              </a:rPr>
              <a:t>日本服務業是出了名的</a:t>
            </a:r>
            <a:r>
              <a:rPr lang="zh-TW" altLang="en-US" b="0" i="0" dirty="0">
                <a:solidFill>
                  <a:srgbClr val="FF0066"/>
                </a:solidFill>
                <a:effectLst/>
                <a:latin typeface="Open Sans" panose="020B0606030504020204" pitchFamily="34" charset="0"/>
              </a:rPr>
              <a:t>貼心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，但如果你給服務人員小費，對他們來說是</a:t>
            </a:r>
            <a:r>
              <a:rPr lang="zh-TW" altLang="en-US" b="0" i="0" dirty="0">
                <a:solidFill>
                  <a:srgbClr val="FF0066"/>
                </a:solidFill>
                <a:effectLst/>
                <a:latin typeface="Open Sans" panose="020B0606030504020204" pitchFamily="34" charset="0"/>
              </a:rPr>
              <a:t>無禮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，甚至是一種</a:t>
            </a:r>
            <a:r>
              <a:rPr lang="zh-TW" altLang="en-US" b="0" i="0" dirty="0">
                <a:solidFill>
                  <a:srgbClr val="FF0066"/>
                </a:solidFill>
                <a:effectLst/>
                <a:latin typeface="Open Sans" panose="020B0606030504020204" pitchFamily="34" charset="0"/>
              </a:rPr>
              <a:t>侮辱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。</a:t>
            </a:r>
            <a:endParaRPr lang="en-US" altLang="zh-TW" spc="3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674" name="Picture 2" descr="ALLIN TIPS│出国在外，教你如何省钱又体面的给小费- 知乎">
            <a:extLst>
              <a:ext uri="{FF2B5EF4-FFF2-40B4-BE49-F238E27FC236}">
                <a16:creationId xmlns:a16="http://schemas.microsoft.com/office/drawing/2014/main" id="{BE6F62F0-9242-AA34-2E54-A74BC0B0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3774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Incorrect icon PNG and SVG Vector Free Download">
            <a:extLst>
              <a:ext uri="{FF2B5EF4-FFF2-40B4-BE49-F238E27FC236}">
                <a16:creationId xmlns:a16="http://schemas.microsoft.com/office/drawing/2014/main" id="{248E62F7-CB3F-809D-A187-03A83F86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68" l="1778" r="97778">
                        <a14:foregroundMark x1="5778" y1="4911" x2="5778" y2="4911"/>
                        <a14:foregroundMark x1="2667" y1="7143" x2="2667" y2="7143"/>
                        <a14:foregroundMark x1="7111" y1="446" x2="7111" y2="446"/>
                        <a14:foregroundMark x1="93333" y1="12054" x2="93333" y2="12054"/>
                        <a14:foregroundMark x1="98222" y1="11161" x2="98222" y2="11161"/>
                        <a14:foregroundMark x1="8889" y1="97768" x2="8889" y2="97768"/>
                        <a14:foregroundMark x1="1778" y1="92411" x2="1778" y2="92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0"/>
            <a:ext cx="153080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63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4A9A3EC3-58CC-A45F-DF11-A339D5EC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06" y="533400"/>
            <a:ext cx="6484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2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6200" y="4800600"/>
            <a:ext cx="9144000" cy="205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pc="3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來自哪裏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</a:t>
            </a:r>
            <a:r>
              <a:rPr lang="en-US" altLang="zh-TW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b="0" i="0" dirty="0">
                <a:effectLst/>
                <a:latin typeface="Open Sans" panose="020B0606030504020204" pitchFamily="34" charset="0"/>
              </a:rPr>
              <a:t>在</a:t>
            </a:r>
            <a:r>
              <a:rPr lang="zh-TW" altLang="en-US" b="0" i="0" dirty="0">
                <a:solidFill>
                  <a:srgbClr val="FF0066"/>
                </a:solidFill>
                <a:effectLst/>
                <a:latin typeface="Open Sans" panose="020B0606030504020204" pitchFamily="34" charset="0"/>
              </a:rPr>
              <a:t>法國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，問候人是日常</a:t>
            </a:r>
            <a:r>
              <a:rPr lang="zh-TW" altLang="en-US" dirty="0">
                <a:latin typeface="Open Sans" panose="020B0606030504020204" pitchFamily="34" charset="0"/>
              </a:rPr>
              <a:t>。</a:t>
            </a:r>
            <a:endParaRPr lang="en-US" altLang="zh-TW" b="0" i="0" dirty="0">
              <a:effectLst/>
              <a:latin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b="0" i="0" dirty="0">
                <a:effectLst/>
                <a:latin typeface="Open Sans" panose="020B0606030504020204" pitchFamily="34" charset="0"/>
              </a:rPr>
              <a:t>要習慣把 </a:t>
            </a:r>
            <a:r>
              <a:rPr lang="en-GB" altLang="zh-TW" b="0" i="0" dirty="0">
                <a:solidFill>
                  <a:srgbClr val="FF0066"/>
                </a:solidFill>
                <a:effectLst/>
                <a:latin typeface="Open Sans" panose="020B0606030504020204" pitchFamily="34" charset="0"/>
              </a:rPr>
              <a:t>Bonjour Monsieur </a:t>
            </a:r>
            <a:r>
              <a:rPr lang="en-GB" altLang="zh-TW" b="0" i="0" dirty="0">
                <a:effectLst/>
                <a:latin typeface="Open Sans" panose="020B0606030504020204" pitchFamily="34" charset="0"/>
              </a:rPr>
              <a:t>(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早安，先生</a:t>
            </a:r>
            <a:r>
              <a:rPr lang="en-US" altLang="zh-TW" b="0" i="0" dirty="0">
                <a:effectLst/>
                <a:latin typeface="Open Sans" panose="020B0606030504020204" pitchFamily="34" charset="0"/>
              </a:rPr>
              <a:t>) 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或 </a:t>
            </a:r>
            <a:r>
              <a:rPr lang="en-GB" altLang="zh-TW" b="0" i="0" dirty="0">
                <a:solidFill>
                  <a:srgbClr val="FF0066"/>
                </a:solidFill>
                <a:effectLst/>
                <a:latin typeface="Open Sans" panose="020B0606030504020204" pitchFamily="34" charset="0"/>
              </a:rPr>
              <a:t>Bonjour Madame </a:t>
            </a:r>
            <a:r>
              <a:rPr lang="en-GB" altLang="zh-TW" b="0" i="0" dirty="0">
                <a:effectLst/>
                <a:latin typeface="Open Sans" panose="020B0606030504020204" pitchFamily="34" charset="0"/>
              </a:rPr>
              <a:t>(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早安，女士</a:t>
            </a:r>
            <a:r>
              <a:rPr lang="en-US" altLang="zh-TW" b="0" i="0" dirty="0">
                <a:effectLst/>
                <a:latin typeface="Open Sans" panose="020B0606030504020204" pitchFamily="34" charset="0"/>
              </a:rPr>
              <a:t>) </a:t>
            </a:r>
            <a:r>
              <a:rPr lang="zh-TW" altLang="en-US" b="0" i="0" dirty="0">
                <a:effectLst/>
                <a:latin typeface="Open Sans" panose="020B0606030504020204" pitchFamily="34" charset="0"/>
              </a:rPr>
              <a:t>掛在嘴上。</a:t>
            </a:r>
            <a:br>
              <a:rPr lang="zh-TW" altLang="en-US" dirty="0"/>
            </a:br>
            <a:endParaRPr lang="en-US" altLang="zh-TW" spc="3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4A9A3EC3-58CC-A45F-DF11-A339D5EC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06" y="533400"/>
            <a:ext cx="6484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85A111-8A18-052B-73CA-4CA86B1A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"/>
          </a:xfrm>
        </p:spPr>
        <p:txBody>
          <a:bodyPr/>
          <a:lstStyle/>
          <a:p>
            <a:br>
              <a:rPr lang="en-US" altLang="zh-TW" dirty="0"/>
            </a:br>
            <a:r>
              <a:rPr lang="zh-TW" altLang="en-US" dirty="0"/>
              <a:t>其它參考資料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9BB7B0A-714D-307F-AA9E-74C3F43FB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63346"/>
              </p:ext>
            </p:extLst>
          </p:nvPr>
        </p:nvGraphicFramePr>
        <p:xfrm>
          <a:off x="0" y="685801"/>
          <a:ext cx="9144000" cy="609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82324">
                  <a:extLst>
                    <a:ext uri="{9D8B030D-6E8A-4147-A177-3AD203B41FA5}">
                      <a16:colId xmlns:a16="http://schemas.microsoft.com/office/drawing/2014/main" val="792554892"/>
                    </a:ext>
                  </a:extLst>
                </a:gridCol>
                <a:gridCol w="2461676">
                  <a:extLst>
                    <a:ext uri="{9D8B030D-6E8A-4147-A177-3AD203B41FA5}">
                      <a16:colId xmlns:a16="http://schemas.microsoft.com/office/drawing/2014/main" val="3039626645"/>
                    </a:ext>
                  </a:extLst>
                </a:gridCol>
              </a:tblGrid>
              <a:tr h="46887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kumimoji="0" lang="zh-TW" altLang="en-US" sz="2800" b="1" kern="1200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溝通方式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kumimoji="0" lang="zh-TW" altLang="en-US" sz="2800" b="1" kern="1200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110585"/>
                  </a:ext>
                </a:extLst>
              </a:tr>
              <a:tr h="93775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0000FF"/>
                          </a:solidFill>
                          <a:effectLst/>
                        </a:rPr>
                        <a:t>見面時多以鞠躬為禮，對方愈年長或愈資深，彎腰的幅度會愈大。</a:t>
                      </a:r>
                      <a:r>
                        <a:rPr lang="en-US" sz="2800" b="1" spc="3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zh-TW" sz="2800" b="1" spc="3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>
                          <a:solidFill>
                            <a:srgbClr val="0000FF"/>
                          </a:solidFill>
                          <a:effectLst/>
                        </a:rPr>
                        <a:t>日本</a:t>
                      </a:r>
                      <a:endParaRPr lang="zh-TW" sz="2800" b="1" spc="3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781490"/>
                  </a:ext>
                </a:extLst>
              </a:tr>
              <a:tr h="93775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FD358B"/>
                          </a:solidFill>
                          <a:effectLst/>
                        </a:rPr>
                        <a:t>打招呼時會雙手合十，男性會放於面前，女性則放於胸前。</a:t>
                      </a:r>
                      <a:r>
                        <a:rPr lang="en-US" sz="2800" b="1" spc="30" dirty="0">
                          <a:solidFill>
                            <a:srgbClr val="FD358B"/>
                          </a:solidFill>
                          <a:effectLst/>
                        </a:rPr>
                        <a:t> </a:t>
                      </a:r>
                      <a:endParaRPr lang="zh-TW" sz="2800" b="1" spc="30" dirty="0">
                        <a:solidFill>
                          <a:srgbClr val="FD358B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FD358B"/>
                          </a:solidFill>
                          <a:effectLst/>
                        </a:rPr>
                        <a:t>泰國</a:t>
                      </a:r>
                      <a:endParaRPr lang="zh-TW" sz="2800" b="1" spc="30" dirty="0">
                        <a:solidFill>
                          <a:srgbClr val="FD358B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488015"/>
                  </a:ext>
                </a:extLst>
              </a:tr>
              <a:tr h="93775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0000FF"/>
                          </a:solidFill>
                          <a:effectLst/>
                        </a:rPr>
                        <a:t>碰到朋友或熟人的傳統禮節是用右手按住胸口互相問好。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>
                          <a:solidFill>
                            <a:srgbClr val="0000FF"/>
                          </a:solidFill>
                          <a:effectLst/>
                        </a:rPr>
                        <a:t>印尼</a:t>
                      </a:r>
                      <a:endParaRPr lang="zh-TW" sz="2800" b="1" spc="3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7624302"/>
                  </a:ext>
                </a:extLst>
              </a:tr>
              <a:tr h="46946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FD358B"/>
                          </a:solidFill>
                          <a:effectLst/>
                        </a:rPr>
                        <a:t>打招呼時以鼻碰鼻。</a:t>
                      </a:r>
                      <a:r>
                        <a:rPr lang="en-US" sz="2800" b="1" spc="30" dirty="0">
                          <a:solidFill>
                            <a:srgbClr val="FD358B"/>
                          </a:solidFill>
                          <a:effectLst/>
                        </a:rPr>
                        <a:t> </a:t>
                      </a:r>
                      <a:endParaRPr lang="zh-TW" sz="2800" b="1" spc="30" dirty="0">
                        <a:solidFill>
                          <a:srgbClr val="FD358B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FD358B"/>
                          </a:solidFill>
                          <a:effectLst/>
                        </a:rPr>
                        <a:t>新西蘭毛利族</a:t>
                      </a:r>
                      <a:endParaRPr lang="zh-TW" sz="2800" b="1" spc="30" dirty="0">
                        <a:solidFill>
                          <a:srgbClr val="FD358B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679848"/>
                  </a:ext>
                </a:extLst>
              </a:tr>
              <a:tr h="140663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0000FF"/>
                          </a:solidFill>
                          <a:effectLst/>
                        </a:rPr>
                        <a:t>舉起右手，手掌向着對方，目的是表示“我的手並沒有握石頭。”它是在表示：“沒有武器。”是友好的象徵。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0000FF"/>
                          </a:solidFill>
                          <a:effectLst/>
                        </a:rPr>
                        <a:t>非洲</a:t>
                      </a:r>
                      <a:endParaRPr lang="zh-TW" sz="2800" b="1" spc="3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6985359"/>
                  </a:ext>
                </a:extLst>
              </a:tr>
              <a:tr h="93775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FD358B"/>
                          </a:solidFill>
                          <a:effectLst/>
                        </a:rPr>
                        <a:t>出門作客時避免穿着黃色衣服，因為這是哀悼死者的顏色。</a:t>
                      </a:r>
                      <a:r>
                        <a:rPr lang="en-US" sz="2800" b="1" spc="30" dirty="0">
                          <a:solidFill>
                            <a:srgbClr val="FD358B"/>
                          </a:solidFill>
                          <a:effectLst/>
                        </a:rPr>
                        <a:t> </a:t>
                      </a:r>
                      <a:endParaRPr lang="zh-TW" sz="2800" b="1" spc="30" dirty="0">
                        <a:solidFill>
                          <a:srgbClr val="FD358B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b="1" spc="30" dirty="0">
                          <a:solidFill>
                            <a:srgbClr val="FD358B"/>
                          </a:solidFill>
                          <a:effectLst/>
                        </a:rPr>
                        <a:t>埃塞俄比亞</a:t>
                      </a:r>
                      <a:endParaRPr lang="zh-TW" sz="2800" b="1" spc="30" dirty="0">
                        <a:solidFill>
                          <a:srgbClr val="FD358B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430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p.21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301251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3200" dirty="0">
                <a:solidFill>
                  <a:srgbClr val="0070C0"/>
                </a:solidFill>
              </a:rPr>
              <a:t>1. </a:t>
            </a:r>
            <a:r>
              <a:rPr lang="zh-TW" altLang="en-US" sz="3200" dirty="0"/>
              <a:t>性別因素</a:t>
            </a:r>
            <a:r>
              <a:rPr lang="en-US" altLang="zh-TW" sz="2300" dirty="0"/>
              <a:t>(Why Men don’t Listen and Women can’t Read Maps)</a:t>
            </a:r>
            <a:endParaRPr lang="zh-TW" altLang="en-US" sz="2300" dirty="0"/>
          </a:p>
          <a:p>
            <a:pPr marL="5349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3600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a. </a:t>
            </a:r>
            <a:r>
              <a:rPr lang="zh-TW" altLang="en-US" sz="2800" dirty="0">
                <a:solidFill>
                  <a:srgbClr val="CC3399"/>
                </a:solidFill>
              </a:rPr>
              <a:t>生理結構</a:t>
            </a:r>
            <a:r>
              <a:rPr lang="zh-TW" altLang="en-US" sz="2800" dirty="0">
                <a:solidFill>
                  <a:srgbClr val="006600"/>
                </a:solidFill>
              </a:rPr>
              <a:t>不同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腦部結構不同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</a:p>
          <a:p>
            <a:pPr marL="5349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	- </a:t>
            </a:r>
            <a:r>
              <a:rPr lang="zh-TW" altLang="en-US" sz="2800" dirty="0">
                <a:solidFill>
                  <a:srgbClr val="006600"/>
                </a:solidFill>
              </a:rPr>
              <a:t>男：控制</a:t>
            </a:r>
            <a:r>
              <a:rPr lang="zh-TW" altLang="en-US" sz="2800" dirty="0">
                <a:solidFill>
                  <a:srgbClr val="CC3399"/>
                </a:solidFill>
              </a:rPr>
              <a:t>溝通</a:t>
            </a:r>
            <a:r>
              <a:rPr lang="zh-TW" altLang="en-US" sz="2800" dirty="0">
                <a:solidFill>
                  <a:srgbClr val="006600"/>
                </a:solidFill>
              </a:rPr>
              <a:t>的</a:t>
            </a:r>
            <a:r>
              <a:rPr lang="zh-TW" altLang="en-US" sz="2800" dirty="0">
                <a:solidFill>
                  <a:srgbClr val="CC3399"/>
                </a:solidFill>
              </a:rPr>
              <a:t>細胞數量較少</a:t>
            </a:r>
            <a:r>
              <a:rPr lang="zh-TW" altLang="en-US" sz="2800" dirty="0">
                <a:solidFill>
                  <a:srgbClr val="006600"/>
                </a:solidFill>
              </a:rPr>
              <a:t>，</a:t>
            </a:r>
            <a:r>
              <a:rPr lang="zh-TW" altLang="en-US" sz="2800" dirty="0">
                <a:solidFill>
                  <a:srgbClr val="CC3399"/>
                </a:solidFill>
              </a:rPr>
              <a:t>情緒細胞</a:t>
            </a:r>
            <a:r>
              <a:rPr lang="zh-TW" altLang="en-US" sz="2800" dirty="0">
                <a:solidFill>
                  <a:srgbClr val="006600"/>
                </a:solidFill>
              </a:rPr>
              <a:t>亦</a:t>
            </a:r>
            <a:r>
              <a:rPr lang="zh-TW" altLang="en-US" sz="2800" dirty="0">
                <a:solidFill>
                  <a:srgbClr val="CC3399"/>
                </a:solidFill>
              </a:rPr>
              <a:t>較少</a:t>
            </a:r>
            <a:r>
              <a:rPr lang="zh-TW" altLang="en-US" sz="2800" dirty="0">
                <a:solidFill>
                  <a:srgbClr val="006600"/>
                </a:solidFill>
              </a:rPr>
              <a:t>，</a:t>
            </a:r>
            <a:r>
              <a:rPr lang="en-US" altLang="zh-TW" sz="2800" dirty="0">
                <a:solidFill>
                  <a:srgbClr val="006600"/>
                </a:solidFill>
              </a:rPr>
              <a:t>	         </a:t>
            </a:r>
            <a:r>
              <a:rPr lang="zh-TW" altLang="en-US" sz="2800" dirty="0">
                <a:solidFill>
                  <a:srgbClr val="006600"/>
                </a:solidFill>
              </a:rPr>
              <a:t>並</a:t>
            </a:r>
            <a:r>
              <a:rPr lang="zh-TW" altLang="en-US" sz="2800" dirty="0">
                <a:solidFill>
                  <a:srgbClr val="CC3399"/>
                </a:solidFill>
              </a:rPr>
              <a:t>集中在右腦</a:t>
            </a:r>
            <a:r>
              <a:rPr lang="zh-TW" altLang="en-US" sz="2800" dirty="0">
                <a:solidFill>
                  <a:srgbClr val="006600"/>
                </a:solidFill>
              </a:rPr>
              <a:t>部分。</a:t>
            </a:r>
          </a:p>
          <a:p>
            <a:pPr marL="5349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	- </a:t>
            </a:r>
            <a:r>
              <a:rPr lang="zh-TW" altLang="en-US" sz="2800" dirty="0">
                <a:solidFill>
                  <a:srgbClr val="006600"/>
                </a:solidFill>
              </a:rPr>
              <a:t>女：控制</a:t>
            </a:r>
            <a:r>
              <a:rPr lang="zh-TW" altLang="en-US" sz="2800" dirty="0">
                <a:solidFill>
                  <a:srgbClr val="CC3399"/>
                </a:solidFill>
              </a:rPr>
              <a:t>溝通</a:t>
            </a:r>
            <a:r>
              <a:rPr lang="zh-TW" altLang="en-US" sz="2800" dirty="0">
                <a:solidFill>
                  <a:srgbClr val="006600"/>
                </a:solidFill>
              </a:rPr>
              <a:t>的</a:t>
            </a:r>
            <a:r>
              <a:rPr lang="zh-TW" altLang="en-US" sz="2800" dirty="0">
                <a:solidFill>
                  <a:srgbClr val="CC3399"/>
                </a:solidFill>
              </a:rPr>
              <a:t>細胞數量較多</a:t>
            </a:r>
            <a:r>
              <a:rPr lang="zh-TW" altLang="en-US" sz="2800" dirty="0">
                <a:solidFill>
                  <a:srgbClr val="006600"/>
                </a:solidFill>
              </a:rPr>
              <a:t>，</a:t>
            </a:r>
            <a:r>
              <a:rPr lang="zh-TW" altLang="en-US" sz="2800" dirty="0">
                <a:solidFill>
                  <a:srgbClr val="CC3399"/>
                </a:solidFill>
              </a:rPr>
              <a:t>情緒細胞</a:t>
            </a:r>
            <a:r>
              <a:rPr lang="zh-TW" altLang="en-US" sz="2800" dirty="0">
                <a:solidFill>
                  <a:srgbClr val="006600"/>
                </a:solidFill>
              </a:rPr>
              <a:t>亦</a:t>
            </a:r>
            <a:r>
              <a:rPr lang="zh-TW" altLang="en-US" sz="2800" dirty="0">
                <a:solidFill>
                  <a:srgbClr val="CC3399"/>
                </a:solidFill>
              </a:rPr>
              <a:t>較多</a:t>
            </a:r>
            <a:r>
              <a:rPr lang="zh-TW" altLang="en-US" sz="2800" dirty="0">
                <a:solidFill>
                  <a:srgbClr val="006600"/>
                </a:solidFill>
              </a:rPr>
              <a:t>，</a:t>
            </a:r>
            <a:r>
              <a:rPr lang="en-US" altLang="zh-TW" sz="2800" dirty="0">
                <a:solidFill>
                  <a:srgbClr val="006600"/>
                </a:solidFill>
              </a:rPr>
              <a:t>		</a:t>
            </a:r>
            <a:r>
              <a:rPr lang="zh-TW" altLang="en-US" sz="2800" dirty="0">
                <a:solidFill>
                  <a:srgbClr val="006600"/>
                </a:solidFill>
              </a:rPr>
              <a:t>並分布在</a:t>
            </a:r>
            <a:r>
              <a:rPr lang="zh-TW" altLang="en-US" sz="2800" dirty="0">
                <a:solidFill>
                  <a:srgbClr val="CC3399"/>
                </a:solidFill>
              </a:rPr>
              <a:t>左右腦</a:t>
            </a:r>
            <a:r>
              <a:rPr lang="zh-TW" altLang="en-US" sz="2800" dirty="0">
                <a:solidFill>
                  <a:srgbClr val="006600"/>
                </a:solidFill>
              </a:rPr>
              <a:t>，容易</a:t>
            </a:r>
            <a:r>
              <a:rPr lang="zh-TW" altLang="en-US" sz="2800" dirty="0">
                <a:solidFill>
                  <a:srgbClr val="CC3399"/>
                </a:solidFill>
              </a:rPr>
              <a:t>連繫到情感</a:t>
            </a:r>
            <a:r>
              <a:rPr lang="zh-TW" altLang="en-US" sz="2800" dirty="0">
                <a:solidFill>
                  <a:srgbClr val="006600"/>
                </a:solidFill>
              </a:rPr>
              <a:t>部分。</a:t>
            </a:r>
          </a:p>
          <a:p>
            <a:pPr marL="5349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zh-TW" dirty="0"/>
          </a:p>
        </p:txBody>
      </p:sp>
      <p:pic>
        <p:nvPicPr>
          <p:cNvPr id="4100" name="Picture 4" descr="用户上传的图片">
            <a:extLst>
              <a:ext uri="{FF2B5EF4-FFF2-40B4-BE49-F238E27FC236}">
                <a16:creationId xmlns:a16="http://schemas.microsoft.com/office/drawing/2014/main" id="{FE08CA7C-4DE3-A707-1EA6-6A1664D0F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1"/>
          <a:stretch/>
        </p:blipFill>
        <p:spPr bwMode="auto">
          <a:xfrm>
            <a:off x="1600200" y="3850712"/>
            <a:ext cx="6438900" cy="29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41B6FF2-C49D-3A83-55F0-D7EC5430B7F1}"/>
              </a:ext>
            </a:extLst>
          </p:cNvPr>
          <p:cNvSpPr txBox="1"/>
          <p:nvPr/>
        </p:nvSpPr>
        <p:spPr>
          <a:xfrm>
            <a:off x="145956" y="4191000"/>
            <a:ext cx="1364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Wife’s</a:t>
            </a:r>
            <a:br>
              <a:rPr lang="en-US" altLang="zh-TW" dirty="0"/>
            </a:br>
            <a:r>
              <a:rPr lang="en-US" altLang="zh-TW" dirty="0"/>
              <a:t>complain to</a:t>
            </a:r>
            <a:br>
              <a:rPr lang="en-US" altLang="zh-TW" dirty="0"/>
            </a:br>
            <a:r>
              <a:rPr lang="en-US" altLang="zh-TW" dirty="0"/>
              <a:t>husband’s</a:t>
            </a:r>
          </a:p>
          <a:p>
            <a:r>
              <a:rPr lang="en-US" altLang="zh-TW" dirty="0"/>
              <a:t>reaction to</a:t>
            </a:r>
          </a:p>
          <a:p>
            <a:r>
              <a:rPr lang="en-US" altLang="zh-TW" dirty="0"/>
              <a:t>her knife </a:t>
            </a:r>
            <a:br>
              <a:rPr lang="en-US" altLang="zh-TW" dirty="0"/>
            </a:br>
            <a:r>
              <a:rPr lang="en-US" altLang="zh-TW" dirty="0"/>
              <a:t>wound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371A814-8F3B-2887-4B9E-A777634D4E27}"/>
              </a:ext>
            </a:extLst>
          </p:cNvPr>
          <p:cNvSpPr txBox="1"/>
          <p:nvPr/>
        </p:nvSpPr>
        <p:spPr>
          <a:xfrm>
            <a:off x="8026400" y="4158377"/>
            <a:ext cx="1104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 male driver</a:t>
            </a:r>
            <a:br>
              <a:rPr lang="en-US" altLang="zh-TW" dirty="0"/>
            </a:br>
            <a:r>
              <a:rPr lang="en-US" altLang="zh-TW" dirty="0"/>
              <a:t>crashes</a:t>
            </a:r>
            <a:br>
              <a:rPr lang="en-US" altLang="zh-TW" dirty="0"/>
            </a:br>
            <a:r>
              <a:rPr lang="en-US" altLang="zh-TW" dirty="0"/>
              <a:t>while </a:t>
            </a:r>
            <a:br>
              <a:rPr lang="en-US" altLang="zh-TW" dirty="0"/>
            </a:br>
            <a:r>
              <a:rPr lang="en-US" altLang="zh-TW" dirty="0"/>
              <a:t>being </a:t>
            </a:r>
            <a:br>
              <a:rPr lang="en-US" altLang="zh-TW" dirty="0"/>
            </a:br>
            <a:r>
              <a:rPr lang="en-US" altLang="zh-TW" dirty="0"/>
              <a:t>attracted </a:t>
            </a:r>
            <a:br>
              <a:rPr lang="en-US" altLang="zh-TW" dirty="0"/>
            </a:br>
            <a:r>
              <a:rPr lang="en-US" altLang="zh-TW" dirty="0"/>
              <a:t>by a </a:t>
            </a:r>
            <a:br>
              <a:rPr lang="en-US" altLang="zh-TW" dirty="0"/>
            </a:br>
            <a:r>
              <a:rPr lang="en-US" altLang="zh-TW" dirty="0"/>
              <a:t>pretty girl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工作紙</a:t>
            </a:r>
            <a:r>
              <a:rPr lang="en-US" altLang="zh-TW" dirty="0"/>
              <a:t>3.3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p.27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dirty="0"/>
              <a:t>活動</a:t>
            </a:r>
            <a:r>
              <a:rPr lang="en-US" altLang="zh-TW" dirty="0"/>
              <a:t>3</a:t>
            </a:r>
            <a:r>
              <a:rPr lang="zh-TW" altLang="en-US" dirty="0"/>
              <a:t>：文化大不同</a:t>
            </a:r>
            <a:endParaRPr lang="en-US" altLang="zh-TW" sz="3200" dirty="0"/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zh-TW" alt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第二部分 </a:t>
            </a:r>
            <a:r>
              <a:rPr lang="en-US" altLang="zh-TW" spc="3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-- </a:t>
            </a:r>
            <a:r>
              <a:rPr lang="zh-TW" altLang="en-US" spc="3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問題討論</a:t>
            </a:r>
            <a:endParaRPr lang="en-US" altLang="zh-TW" spc="3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sz="3000" dirty="0"/>
              <a:t>你認為香港人有哪些溝通特徵會成為其他文化的人的溝通障礙呢？</a:t>
            </a:r>
            <a:r>
              <a:rPr lang="en-US" altLang="zh-TW" sz="3000" dirty="0"/>
              <a:t>(</a:t>
            </a:r>
            <a:r>
              <a:rPr lang="zh-TW" altLang="en-US" sz="3000" dirty="0"/>
              <a:t>例如香港人說話聲音響亮、說話和做事急促等等</a:t>
            </a:r>
            <a:r>
              <a:rPr lang="en-US" altLang="zh-TW" sz="3000" dirty="0"/>
              <a:t>)</a:t>
            </a:r>
            <a:r>
              <a:rPr lang="zh-TW" altLang="en-US" sz="3000" dirty="0"/>
              <a:t>。</a:t>
            </a:r>
            <a:br>
              <a:rPr lang="en-US" altLang="zh-TW" sz="3000" dirty="0"/>
            </a:br>
            <a:br>
              <a:rPr lang="en-US" altLang="zh-TW" sz="3000" dirty="0"/>
            </a:br>
            <a:r>
              <a:rPr lang="zh-TW" altLang="en-US" sz="3000" dirty="0"/>
              <a:t>試列舉三至四個項目。</a:t>
            </a:r>
            <a:endParaRPr lang="en-US" altLang="zh-TW" sz="3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en-US" altLang="zh-TW" sz="3000" dirty="0"/>
              <a:t>__________________________________________</a:t>
            </a:r>
            <a:endParaRPr lang="zh-TW" altLang="en-US" sz="30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sz="3000" dirty="0"/>
              <a:t>與來自不同文化的人溝通時，我們應抱有什麼態度呢？</a:t>
            </a:r>
            <a:r>
              <a:rPr lang="en-US" altLang="zh-TW" sz="3000" dirty="0"/>
              <a:t>__________________________________________</a:t>
            </a:r>
            <a:r>
              <a:rPr lang="zh-TW" altLang="en-US" sz="3000" dirty="0"/>
              <a:t>				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dirty="0"/>
              <a:t>				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dirty="0"/>
              <a:t>				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3793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工作紙</a:t>
            </a:r>
            <a:r>
              <a:rPr lang="en-US" altLang="zh-TW" dirty="0"/>
              <a:t>3.3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p.27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sz="3000" dirty="0">
                <a:solidFill>
                  <a:schemeClr val="tx1"/>
                </a:solidFill>
              </a:rPr>
              <a:t>試列舉三至四個項目。</a:t>
            </a:r>
            <a:endParaRPr lang="en-US" altLang="zh-TW" sz="3000" dirty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sz="3000" dirty="0"/>
              <a:t>你認為香港人有哪些溝通特徵會成為其他</a:t>
            </a:r>
            <a:br>
              <a:rPr lang="en-US" altLang="zh-TW" sz="3000" dirty="0"/>
            </a:br>
            <a:r>
              <a:rPr lang="zh-TW" altLang="en-US" sz="3000" dirty="0"/>
              <a:t>文化的人的溝通障礙呢？</a:t>
            </a:r>
            <a:br>
              <a:rPr lang="en-US" altLang="zh-TW" sz="3000" dirty="0"/>
            </a:br>
            <a:r>
              <a:rPr lang="zh-TW" altLang="en-US" sz="3000" u="sng" dirty="0">
                <a:solidFill>
                  <a:srgbClr val="FF0000"/>
                </a:solidFill>
              </a:rPr>
              <a:t>公眾地方如地鐵、餐廳、巴士內高聲說話</a:t>
            </a:r>
            <a:r>
              <a:rPr lang="en-US" altLang="zh-TW" sz="3000" u="sng" dirty="0">
                <a:solidFill>
                  <a:srgbClr val="FF0000"/>
                </a:solidFill>
              </a:rPr>
              <a:t>/</a:t>
            </a:r>
            <a:r>
              <a:rPr lang="zh-TW" altLang="en-US" sz="3000" u="sng" dirty="0">
                <a:solidFill>
                  <a:srgbClr val="FF0000"/>
                </a:solidFill>
              </a:rPr>
              <a:t>講電話</a:t>
            </a:r>
            <a:br>
              <a:rPr lang="en-US" altLang="zh-TW" sz="3000" u="sng" dirty="0">
                <a:solidFill>
                  <a:srgbClr val="FF0000"/>
                </a:solidFill>
              </a:rPr>
            </a:br>
            <a:r>
              <a:rPr lang="zh-TW" altLang="en-US" sz="3000" u="sng" dirty="0">
                <a:solidFill>
                  <a:srgbClr val="FF0000"/>
                </a:solidFill>
              </a:rPr>
              <a:t>不給小費</a:t>
            </a:r>
            <a:br>
              <a:rPr lang="en-US" altLang="zh-TW" sz="3000" u="sng" dirty="0">
                <a:solidFill>
                  <a:srgbClr val="FF0000"/>
                </a:solidFill>
              </a:rPr>
            </a:br>
            <a:r>
              <a:rPr lang="zh-TW" altLang="en-US" sz="3000" u="sng" dirty="0">
                <a:solidFill>
                  <a:srgbClr val="FF0000"/>
                </a:solidFill>
              </a:rPr>
              <a:t>在中國不依從右上左落的交通或人行規則</a:t>
            </a:r>
            <a:br>
              <a:rPr lang="en-US" altLang="zh-TW" sz="3000" u="sng" dirty="0">
                <a:solidFill>
                  <a:srgbClr val="FF0000"/>
                </a:solidFill>
              </a:rPr>
            </a:br>
            <a:r>
              <a:rPr lang="zh-TW" altLang="en-US" sz="3000" u="sng" dirty="0">
                <a:solidFill>
                  <a:srgbClr val="FF0000"/>
                </a:solidFill>
              </a:rPr>
              <a:t>澳州乘坐自動電梯不靠左站</a:t>
            </a:r>
            <a:br>
              <a:rPr lang="en-US" altLang="zh-TW" sz="3000" u="sng" dirty="0">
                <a:solidFill>
                  <a:srgbClr val="FF0000"/>
                </a:solidFill>
              </a:rPr>
            </a:br>
            <a:r>
              <a:rPr lang="zh-TW" altLang="en-US" sz="3000" u="sng" dirty="0">
                <a:solidFill>
                  <a:srgbClr val="FF0000"/>
                </a:solidFill>
              </a:rPr>
              <a:t>排隊讓熟朋友插隊</a:t>
            </a:r>
            <a:br>
              <a:rPr lang="en-US" altLang="zh-TW" sz="3000" u="sng" dirty="0">
                <a:solidFill>
                  <a:srgbClr val="FF0000"/>
                </a:solidFill>
              </a:rPr>
            </a:br>
            <a:endParaRPr lang="en-US" altLang="zh-TW" sz="3000" u="sng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sz="3000" dirty="0"/>
              <a:t>與來自不同文化的人溝通時，我們應抱有什麼態度？</a:t>
            </a:r>
            <a:br>
              <a:rPr lang="en-US" altLang="zh-TW" sz="3000" dirty="0"/>
            </a:br>
            <a:r>
              <a:rPr lang="zh-TW" altLang="en-US" sz="3000" u="sng" dirty="0">
                <a:solidFill>
                  <a:srgbClr val="FF0000"/>
                </a:solidFill>
              </a:rPr>
              <a:t>尊重、包容、</a:t>
            </a:r>
            <a:r>
              <a:rPr lang="zh-TW" altLang="en-US" sz="3000" u="sng" dirty="0">
                <a:solidFill>
                  <a:srgbClr val="9900FF"/>
                </a:solidFill>
              </a:rPr>
              <a:t>聆聽、回應、行動</a:t>
            </a:r>
            <a:r>
              <a:rPr lang="en-US" altLang="zh-TW" sz="3000" u="sng" dirty="0">
                <a:solidFill>
                  <a:srgbClr val="9900FF"/>
                </a:solidFill>
              </a:rPr>
              <a:t>/</a:t>
            </a:r>
            <a:r>
              <a:rPr lang="zh-TW" altLang="en-US" sz="3000" u="sng" dirty="0">
                <a:solidFill>
                  <a:srgbClr val="9900FF"/>
                </a:solidFill>
              </a:rPr>
              <a:t>妥協。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dirty="0"/>
              <a:t>				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r>
              <a:rPr lang="zh-TW" altLang="en-US" dirty="0"/>
              <a:t>				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  <a:tabLst>
                <a:tab pos="306070" algn="l"/>
                <a:tab pos="612140" algn="l"/>
                <a:tab pos="918210" algn="l"/>
                <a:tab pos="306070" algn="l"/>
                <a:tab pos="612140" algn="l"/>
                <a:tab pos="918210" algn="l"/>
              </a:tabLst>
            </a:pPr>
            <a:endParaRPr lang="en-US" altLang="zh-TW" dirty="0"/>
          </a:p>
        </p:txBody>
      </p:sp>
      <p:pic>
        <p:nvPicPr>
          <p:cNvPr id="1026" name="Picture 2" descr="POLL登- 「排隊」同「打尖」嘅定義其實有香港版同內地版之分！ ＂幫咩人排，根本係打尖＂－ 巴打weirdest ＂係香港人眼中幫人排唔等於打尖＂  － 巴打但明眼人一看＂">
            <a:extLst>
              <a:ext uri="{FF2B5EF4-FFF2-40B4-BE49-F238E27FC236}">
                <a16:creationId xmlns:a16="http://schemas.microsoft.com/office/drawing/2014/main" id="{4B4041F4-9705-387B-84D5-B6BE35DDE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3"/>
          <a:stretch/>
        </p:blipFill>
        <p:spPr bwMode="auto">
          <a:xfrm>
            <a:off x="6781800" y="4191000"/>
            <a:ext cx="2143125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左右不分的澳客@ Oz Formosa 台客澳爸:: 痞客邦::">
            <a:extLst>
              <a:ext uri="{FF2B5EF4-FFF2-40B4-BE49-F238E27FC236}">
                <a16:creationId xmlns:a16="http://schemas.microsoft.com/office/drawing/2014/main" id="{DBA08E91-70A7-B66D-21F8-0473BF372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555" r="12963" b="10000"/>
          <a:stretch/>
        </p:blipFill>
        <p:spPr bwMode="auto">
          <a:xfrm>
            <a:off x="7988968" y="76200"/>
            <a:ext cx="11550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86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4941888"/>
            <a:ext cx="8961437" cy="1211262"/>
          </a:xfrm>
        </p:spPr>
        <p:txBody>
          <a:bodyPr/>
          <a:lstStyle/>
          <a:p>
            <a:r>
              <a:rPr lang="en-US" altLang="zh-TW" sz="11100" dirty="0">
                <a:solidFill>
                  <a:srgbClr val="FF0066"/>
                </a:solidFill>
                <a:ea typeface="新細明體" charset="-120"/>
              </a:rPr>
              <a:t>The end</a:t>
            </a:r>
          </a:p>
        </p:txBody>
      </p:sp>
      <p:pic>
        <p:nvPicPr>
          <p:cNvPr id="2276355" name="Picture 3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/>
              <a:t>性別因素</a:t>
            </a:r>
            <a:endParaRPr lang="en-US" altLang="zh-TW" sz="3200" dirty="0"/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sz="3600" dirty="0"/>
              <a:t>	</a:t>
            </a:r>
            <a:r>
              <a:rPr lang="en-US" altLang="zh-TW" dirty="0">
                <a:solidFill>
                  <a:srgbClr val="006600"/>
                </a:solidFill>
              </a:rPr>
              <a:t>b. </a:t>
            </a:r>
            <a:r>
              <a:rPr lang="zh-TW" altLang="en-US" dirty="0">
                <a:solidFill>
                  <a:srgbClr val="CC3399"/>
                </a:solidFill>
              </a:rPr>
              <a:t>性別角色社教化</a:t>
            </a:r>
            <a:endParaRPr lang="en-US" altLang="zh-TW" sz="2800" dirty="0">
              <a:solidFill>
                <a:srgbClr val="CC3399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    </a:t>
            </a:r>
            <a:r>
              <a:rPr lang="zh-TW" altLang="en-US" sz="2800" dirty="0">
                <a:solidFill>
                  <a:srgbClr val="006600"/>
                </a:solidFill>
              </a:rPr>
              <a:t>媒體的社教化及家庭、學校對男女不同的教導會影響男女的溝通方式。</a:t>
            </a:r>
            <a:endParaRPr lang="en-US" altLang="zh-TW" sz="2800" dirty="0">
              <a:solidFill>
                <a:srgbClr val="006600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zh-TW" sz="2800" dirty="0">
              <a:solidFill>
                <a:srgbClr val="006600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r>
              <a:rPr lang="zh-TW" altLang="en-US" sz="2800" dirty="0">
                <a:solidFill>
                  <a:srgbClr val="996633"/>
                </a:solidFill>
              </a:rPr>
              <a:t>表達方式：</a:t>
            </a:r>
            <a:endParaRPr lang="en-US" altLang="zh-TW" sz="2800" dirty="0">
              <a:solidFill>
                <a:srgbClr val="996633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996633"/>
                </a:solidFill>
              </a:rPr>
              <a:t>	</a:t>
            </a:r>
            <a:r>
              <a:rPr lang="zh-TW" altLang="en-US" sz="2800" dirty="0">
                <a:solidFill>
                  <a:srgbClr val="996633"/>
                </a:solidFill>
              </a:rPr>
              <a:t>女性聲量要降低、語氣要溫柔；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講嘢唔好似倀雞婆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zh-TW" sz="2800" dirty="0">
              <a:solidFill>
                <a:srgbClr val="996633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996633"/>
                </a:solidFill>
              </a:rPr>
              <a:t>	</a:t>
            </a:r>
            <a:r>
              <a:rPr lang="zh-TW" altLang="en-US" sz="2800" dirty="0">
                <a:solidFill>
                  <a:srgbClr val="996633"/>
                </a:solidFill>
              </a:rPr>
              <a:t>男性聲量要雄壯、語氣要剛强；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陰聲細氣冇男兒氣概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996633"/>
                </a:solidFill>
              </a:rPr>
              <a:t>	</a:t>
            </a:r>
            <a:r>
              <a:rPr lang="zh-TW" altLang="en-US" sz="2800" dirty="0">
                <a:solidFill>
                  <a:srgbClr val="996633"/>
                </a:solidFill>
              </a:rPr>
              <a:t>男性比女性講粗口較易被社會接受</a:t>
            </a:r>
            <a:endParaRPr lang="en-US" altLang="zh-TW" sz="2800" dirty="0">
              <a:solidFill>
                <a:srgbClr val="996633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996633"/>
                </a:solidFill>
              </a:rPr>
              <a:t>    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女仔講粗口會嫁唔出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zh-TW" dirty="0"/>
          </a:p>
        </p:txBody>
      </p:sp>
      <p:pic>
        <p:nvPicPr>
          <p:cNvPr id="6146" name="Picture 2" descr="声音管理｜说话好温柔又好听｜提升气质_哔哩哔哩_bilibili">
            <a:extLst>
              <a:ext uri="{FF2B5EF4-FFF2-40B4-BE49-F238E27FC236}">
                <a16:creationId xmlns:a16="http://schemas.microsoft.com/office/drawing/2014/main" id="{C4E276FB-1956-1C16-7152-BCF8A5618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13333"/>
          <a:stretch/>
        </p:blipFill>
        <p:spPr bwMode="auto">
          <a:xfrm>
            <a:off x="6529977" y="4952999"/>
            <a:ext cx="2592251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5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/>
              <a:t>性別因素</a:t>
            </a:r>
            <a:endParaRPr lang="en-US" altLang="zh-TW" sz="3200" dirty="0"/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sz="3600" dirty="0"/>
              <a:t>	</a:t>
            </a:r>
            <a:r>
              <a:rPr lang="en-US" altLang="zh-TW" dirty="0">
                <a:solidFill>
                  <a:srgbClr val="006600"/>
                </a:solidFill>
              </a:rPr>
              <a:t>c. </a:t>
            </a:r>
            <a:r>
              <a:rPr lang="zh-TW" altLang="en-US" dirty="0">
                <a:solidFill>
                  <a:srgbClr val="CC3399"/>
                </a:solidFill>
              </a:rPr>
              <a:t>兩性在溝通過程中的差異</a:t>
            </a:r>
            <a:endParaRPr lang="en-US" altLang="zh-TW" dirty="0">
              <a:solidFill>
                <a:srgbClr val="CC3399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65C79CA-17C2-F74D-9EBF-A35E2539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36920"/>
              </p:ext>
            </p:extLst>
          </p:nvPr>
        </p:nvGraphicFramePr>
        <p:xfrm>
          <a:off x="-21772" y="2286001"/>
          <a:ext cx="9143999" cy="380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972">
                  <a:extLst>
                    <a:ext uri="{9D8B030D-6E8A-4147-A177-3AD203B41FA5}">
                      <a16:colId xmlns:a16="http://schemas.microsoft.com/office/drawing/2014/main" val="37000057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15630307"/>
                    </a:ext>
                  </a:extLst>
                </a:gridCol>
                <a:gridCol w="3712027">
                  <a:extLst>
                    <a:ext uri="{9D8B030D-6E8A-4147-A177-3AD203B41FA5}">
                      <a16:colId xmlns:a16="http://schemas.microsoft.com/office/drawing/2014/main" val="3595018824"/>
                    </a:ext>
                  </a:extLst>
                </a:gridCol>
              </a:tblGrid>
              <a:tr h="743067">
                <a:tc>
                  <a:txBody>
                    <a:bodyPr/>
                    <a:lstStyle/>
                    <a:p>
                      <a:pPr marL="611188" indent="-611188"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effectLst/>
                        </a:rPr>
                        <a:t>兩性溝通</a:t>
                      </a:r>
                      <a:endParaRPr lang="zh-TW" sz="32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12140" indent="-306070"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>
                          <a:effectLst/>
                        </a:rPr>
                        <a:t>男性</a:t>
                      </a:r>
                      <a:endParaRPr lang="zh-TW" sz="32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12140" indent="-306070"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>
                          <a:effectLst/>
                        </a:rPr>
                        <a:t>女性</a:t>
                      </a:r>
                      <a:endParaRPr lang="zh-TW" sz="32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2544006"/>
                  </a:ext>
                </a:extLst>
              </a:tr>
              <a:tr h="743067">
                <a:tc>
                  <a:txBody>
                    <a:bodyPr/>
                    <a:lstStyle/>
                    <a:p>
                      <a:pPr marL="612140" indent="-306070"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>
                          <a:effectLst/>
                        </a:rPr>
                        <a:t>表達方式</a:t>
                      </a:r>
                      <a:endParaRPr lang="zh-TW" sz="32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12140" indent="-30607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b="1" spc="30" dirty="0">
                          <a:effectLst/>
                        </a:rPr>
                        <a:t>較</a:t>
                      </a:r>
                      <a:r>
                        <a:rPr lang="zh-TW" sz="3200" b="1" spc="30" dirty="0">
                          <a:solidFill>
                            <a:srgbClr val="CC3399"/>
                          </a:solidFill>
                          <a:effectLst/>
                        </a:rPr>
                        <a:t>直接</a:t>
                      </a:r>
                      <a:endParaRPr lang="zh-TW" sz="3200" b="1" spc="30" dirty="0">
                        <a:solidFill>
                          <a:srgbClr val="CC3399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12140" indent="-30607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b="1" spc="30" dirty="0">
                          <a:effectLst/>
                        </a:rPr>
                        <a:t>較</a:t>
                      </a:r>
                      <a:r>
                        <a:rPr lang="zh-TW" sz="3200" b="1" spc="30" dirty="0">
                          <a:solidFill>
                            <a:srgbClr val="CC3399"/>
                          </a:solidFill>
                          <a:effectLst/>
                        </a:rPr>
                        <a:t>間接</a:t>
                      </a:r>
                      <a:endParaRPr lang="zh-TW" sz="3200" b="1" spc="30" dirty="0">
                        <a:solidFill>
                          <a:srgbClr val="CC3399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864378"/>
                  </a:ext>
                </a:extLst>
              </a:tr>
              <a:tr h="743067">
                <a:tc>
                  <a:txBody>
                    <a:bodyPr/>
                    <a:lstStyle/>
                    <a:p>
                      <a:pPr marL="612140" indent="-306070"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>
                          <a:effectLst/>
                        </a:rPr>
                        <a:t>溝通內容</a:t>
                      </a:r>
                      <a:endParaRPr lang="zh-TW" sz="32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12140" indent="-30607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b="1" spc="30" dirty="0">
                          <a:solidFill>
                            <a:srgbClr val="CC3399"/>
                          </a:solidFill>
                          <a:effectLst/>
                        </a:rPr>
                        <a:t>內容</a:t>
                      </a:r>
                      <a:r>
                        <a:rPr lang="zh-TW" sz="3200" b="1" spc="30" dirty="0">
                          <a:effectLst/>
                        </a:rPr>
                        <a:t>為主</a:t>
                      </a:r>
                      <a:endParaRPr lang="zh-TW" sz="3200" b="1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12140" indent="-30607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b="1" spc="30" dirty="0">
                          <a:solidFill>
                            <a:srgbClr val="CC3399"/>
                          </a:solidFill>
                          <a:effectLst/>
                        </a:rPr>
                        <a:t>關係</a:t>
                      </a:r>
                      <a:r>
                        <a:rPr lang="zh-TW" sz="3200" b="1" spc="30" dirty="0">
                          <a:effectLst/>
                        </a:rPr>
                        <a:t>為主</a:t>
                      </a:r>
                      <a:endParaRPr lang="zh-TW" sz="3200" b="1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439067"/>
                  </a:ext>
                </a:extLst>
              </a:tr>
              <a:tr h="1580798">
                <a:tc>
                  <a:txBody>
                    <a:bodyPr/>
                    <a:lstStyle/>
                    <a:p>
                      <a:pPr marL="612140" indent="-306070"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>
                          <a:effectLst/>
                        </a:rPr>
                        <a:t>表達類型</a:t>
                      </a:r>
                      <a:endParaRPr lang="zh-TW" sz="32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1463" indent="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7575" algn="l"/>
                        </a:tabLst>
                      </a:pPr>
                      <a:r>
                        <a:rPr lang="zh-TW" sz="3200" b="1" spc="30" dirty="0">
                          <a:solidFill>
                            <a:srgbClr val="CC3399"/>
                          </a:solidFill>
                          <a:effectLst/>
                        </a:rPr>
                        <a:t>問題解決</a:t>
                      </a:r>
                      <a:r>
                        <a:rPr lang="zh-TW" sz="3200" b="1" spc="30" dirty="0">
                          <a:effectLst/>
                        </a:rPr>
                        <a:t>型：採取行動解決壓力源</a:t>
                      </a:r>
                      <a:endParaRPr lang="zh-TW" sz="3200" b="1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1463" indent="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7575" algn="l"/>
                        </a:tabLst>
                      </a:pPr>
                      <a:r>
                        <a:rPr kumimoji="0" lang="zh-TW" altLang="en-US" sz="3200" b="1" kern="1200" spc="30" dirty="0">
                          <a:solidFill>
                            <a:srgbClr val="CC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言語表達</a:t>
                      </a:r>
                      <a:r>
                        <a:rPr kumimoji="0" lang="zh-TW" altLang="en-US" sz="3200" b="1" kern="1200" spc="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型：</a:t>
                      </a:r>
                      <a:endParaRPr kumimoji="0" lang="en-US" altLang="zh-TW" sz="3200" b="1" kern="1200" spc="3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1463" indent="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7575" algn="l"/>
                        </a:tabLst>
                      </a:pPr>
                      <a:r>
                        <a:rPr kumimoji="0" lang="zh-TW" altLang="en-US" sz="3200" b="1" kern="1200" spc="3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以談話紓解情緒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180284"/>
                  </a:ext>
                </a:extLst>
              </a:tr>
            </a:tbl>
          </a:graphicData>
        </a:graphic>
      </p:graphicFrame>
      <p:pic>
        <p:nvPicPr>
          <p:cNvPr id="8194" name="Picture 2" descr="Discussion Icons – Download for Free in PNG and SVG">
            <a:extLst>
              <a:ext uri="{FF2B5EF4-FFF2-40B4-BE49-F238E27FC236}">
                <a16:creationId xmlns:a16="http://schemas.microsoft.com/office/drawing/2014/main" id="{60A2512B-2DE4-EB02-72A6-5EA8B528C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450" r="10768" b="21836"/>
          <a:stretch/>
        </p:blipFill>
        <p:spPr bwMode="auto">
          <a:xfrm>
            <a:off x="7489369" y="444499"/>
            <a:ext cx="1632858" cy="15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A933575-C602-0FA0-C191-30FE94708AF0}"/>
              </a:ext>
            </a:extLst>
          </p:cNvPr>
          <p:cNvSpPr txBox="1"/>
          <p:nvPr/>
        </p:nvSpPr>
        <p:spPr>
          <a:xfrm>
            <a:off x="2133600" y="6271567"/>
            <a:ext cx="600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e.g. discuss preparation of group projects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490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/>
              <a:t>性別因素</a:t>
            </a:r>
            <a:endParaRPr lang="en-US" altLang="zh-TW" sz="3200" dirty="0"/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sz="3600" dirty="0"/>
              <a:t>	</a:t>
            </a:r>
            <a:r>
              <a:rPr lang="en-US" altLang="zh-TW" dirty="0">
                <a:solidFill>
                  <a:srgbClr val="006600"/>
                </a:solidFill>
              </a:rPr>
              <a:t>c. </a:t>
            </a:r>
            <a:r>
              <a:rPr lang="zh-TW" altLang="en-US" dirty="0">
                <a:solidFill>
                  <a:srgbClr val="CC3399"/>
                </a:solidFill>
              </a:rPr>
              <a:t>兩性在溝通過程中的差異</a:t>
            </a:r>
            <a:endParaRPr lang="en-US" altLang="zh-TW" dirty="0">
              <a:solidFill>
                <a:srgbClr val="CC3399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65C79CA-17C2-F74D-9EBF-A35E2539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467642"/>
              </p:ext>
            </p:extLst>
          </p:nvPr>
        </p:nvGraphicFramePr>
        <p:xfrm>
          <a:off x="-21772" y="2362198"/>
          <a:ext cx="9165772" cy="45645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83972">
                  <a:extLst>
                    <a:ext uri="{9D8B030D-6E8A-4147-A177-3AD203B41FA5}">
                      <a16:colId xmlns:a16="http://schemas.microsoft.com/office/drawing/2014/main" val="3700005735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615630307"/>
                    </a:ext>
                  </a:extLst>
                </a:gridCol>
              </a:tblGrid>
              <a:tr h="918311">
                <a:tc>
                  <a:txBody>
                    <a:bodyPr/>
                    <a:lstStyle/>
                    <a:p>
                      <a:pPr marL="611188" indent="-611188"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effectLst/>
                        </a:rPr>
                        <a:t>兩性溝通</a:t>
                      </a:r>
                      <a:endParaRPr lang="zh-TW" sz="32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12140" indent="-306070"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>
                          <a:effectLst/>
                        </a:rPr>
                        <a:t>男性</a:t>
                      </a:r>
                      <a:endParaRPr lang="zh-TW" sz="32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2544006"/>
                  </a:ext>
                </a:extLst>
              </a:tr>
              <a:tr h="2358291">
                <a:tc>
                  <a:txBody>
                    <a:bodyPr/>
                    <a:lstStyle/>
                    <a:p>
                      <a:pPr marL="612140" indent="-306070"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effectLst/>
                        </a:rPr>
                        <a:t>表達</a:t>
                      </a:r>
                      <a:r>
                        <a:rPr lang="zh-TW" altLang="en-US" sz="3200" spc="30" dirty="0">
                          <a:effectLst/>
                        </a:rPr>
                        <a:t>形態</a:t>
                      </a:r>
                      <a:endParaRPr lang="zh-TW" sz="32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7575" algn="l"/>
                        </a:tabLst>
                        <a:defRPr/>
                      </a:pPr>
                      <a:r>
                        <a:rPr lang="zh-TW" altLang="en-US" sz="3200" b="1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較</a:t>
                      </a:r>
                      <a:r>
                        <a:rPr lang="zh-TW" altLang="en-US" sz="3200" b="1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不會自我表露</a:t>
                      </a:r>
                      <a:r>
                        <a:rPr lang="zh-TW" altLang="en-US" sz="3200" b="1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，較</a:t>
                      </a:r>
                      <a:r>
                        <a:rPr lang="zh-TW" altLang="en-US" sz="3200" b="1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少情感上支持</a:t>
                      </a:r>
                      <a:r>
                        <a:rPr lang="zh-TW" altLang="en-US" sz="3200" b="1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zh-TW" altLang="en-US" sz="3200" b="1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語句</a:t>
                      </a:r>
                      <a:r>
                        <a:rPr lang="en-US" altLang="zh-TW" sz="2800" b="1" spc="30" dirty="0">
                          <a:solidFill>
                            <a:schemeClr val="accent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2800" b="1" spc="30" dirty="0" err="1">
                          <a:solidFill>
                            <a:schemeClr val="accent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ws</a:t>
                      </a:r>
                      <a:r>
                        <a:rPr lang="en-US" altLang="zh-TW" sz="2800" b="1" spc="30" dirty="0">
                          <a:solidFill>
                            <a:schemeClr val="accent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3200" b="1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，表達教</a:t>
                      </a:r>
                      <a:r>
                        <a:rPr lang="zh-TW" altLang="en-US" sz="3200" b="1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果斷</a:t>
                      </a:r>
                      <a:r>
                        <a:rPr lang="zh-TW" altLang="en-US" sz="3200" b="1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zh-TW" altLang="en-US" sz="3200" b="1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沒有試探性</a:t>
                      </a:r>
                      <a:r>
                        <a:rPr lang="zh-TW" altLang="en-US" sz="3200" b="1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語句。女性則相反。</a:t>
                      </a:r>
                      <a:r>
                        <a:rPr lang="en-US" altLang="zh-TW" sz="2800" b="1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(male principal vs female DO)</a:t>
                      </a:r>
                      <a:endParaRPr lang="zh-TW" altLang="zh-TW" sz="3200" b="1" spc="30" dirty="0">
                        <a:solidFill>
                          <a:schemeClr val="tx1"/>
                        </a:solidFill>
                        <a:effectLst/>
                        <a:latin typeface="Arial 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864378"/>
                  </a:ext>
                </a:extLst>
              </a:tr>
              <a:tr h="1287935">
                <a:tc>
                  <a:txBody>
                    <a:bodyPr/>
                    <a:lstStyle/>
                    <a:p>
                      <a:pPr marL="612140" indent="-306070"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kumimoji="0" lang="zh-TW" altLang="en-US" sz="3200" b="1" kern="1200" spc="3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細微程度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0"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7575" algn="l"/>
                        </a:tabLst>
                      </a:pPr>
                      <a:r>
                        <a:rPr kumimoji="0" lang="zh-TW" altLang="en-US" sz="3200" b="1" kern="1200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女性</a:t>
                      </a:r>
                      <a:r>
                        <a:rPr kumimoji="0" lang="zh-TW" altLang="en-US" sz="3200" b="1" kern="1200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在</a:t>
                      </a:r>
                      <a:r>
                        <a:rPr kumimoji="0" lang="zh-TW" altLang="en-US" sz="3200" b="1" kern="1200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機械記憶</a:t>
                      </a:r>
                      <a:r>
                        <a:rPr kumimoji="0" lang="zh-TW" altLang="en-US" sz="3200" b="1" kern="1200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和</a:t>
                      </a:r>
                      <a:r>
                        <a:rPr kumimoji="0" lang="zh-TW" altLang="en-US" sz="3200" b="1" kern="1200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形象記憶</a:t>
                      </a:r>
                      <a:r>
                        <a:rPr kumimoji="0" lang="zh-TW" altLang="en-US" sz="3200" b="1" kern="1200" spc="3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能力比男性</a:t>
                      </a:r>
                      <a:r>
                        <a:rPr kumimoji="0" lang="zh-TW" altLang="en-US" sz="3200" b="1" kern="1200" spc="30" dirty="0">
                          <a:solidFill>
                            <a:srgbClr val="FD358B"/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強</a:t>
                      </a:r>
                      <a:r>
                        <a:rPr kumimoji="0" lang="zh-TW" altLang="en-US" sz="3200" b="1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TW" sz="2800" b="1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"/>
                          <a:ea typeface="+mn-ea"/>
                          <a:cs typeface="Arial" panose="020B0604020202020204" pitchFamily="34" charset="0"/>
                        </a:rPr>
                        <a:t>(TV artists names)</a:t>
                      </a:r>
                      <a:endParaRPr kumimoji="0" lang="zh-TW" altLang="en-US" sz="3200" b="1" kern="1200" spc="30" dirty="0">
                        <a:solidFill>
                          <a:srgbClr val="FD358B"/>
                        </a:solidFill>
                        <a:effectLst/>
                        <a:latin typeface="Arial 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180284"/>
                  </a:ext>
                </a:extLst>
              </a:tr>
            </a:tbl>
          </a:graphicData>
        </a:graphic>
      </p:graphicFrame>
      <p:pic>
        <p:nvPicPr>
          <p:cNvPr id="10242" name="Picture 2" descr="Emotional Support for Young People with Cancer - NCI">
            <a:extLst>
              <a:ext uri="{FF2B5EF4-FFF2-40B4-BE49-F238E27FC236}">
                <a16:creationId xmlns:a16="http://schemas.microsoft.com/office/drawing/2014/main" id="{5A2DC7BF-FC83-6280-D310-92351CBF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07911"/>
            <a:ext cx="2184400" cy="15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0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manage different communication styles - 3 Plus International">
            <a:extLst>
              <a:ext uri="{FF2B5EF4-FFF2-40B4-BE49-F238E27FC236}">
                <a16:creationId xmlns:a16="http://schemas.microsoft.com/office/drawing/2014/main" id="{A609CEEE-95AC-4BA7-32DA-4A7581EF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6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p.22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zh-TW" altLang="en-US" sz="3200" dirty="0"/>
              <a:t>性別因素</a:t>
            </a:r>
            <a:endParaRPr lang="en-US" altLang="zh-TW" sz="3200" dirty="0"/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sz="3600" dirty="0"/>
              <a:t>	</a:t>
            </a:r>
            <a:r>
              <a:rPr lang="en-US" altLang="zh-TW" dirty="0">
                <a:solidFill>
                  <a:srgbClr val="006600"/>
                </a:solidFill>
              </a:rPr>
              <a:t>d. </a:t>
            </a:r>
            <a:r>
              <a:rPr lang="zh-TW" altLang="en-US" dirty="0">
                <a:solidFill>
                  <a:srgbClr val="CC3399"/>
                </a:solidFill>
              </a:rPr>
              <a:t>兩性在感受需要的差異</a:t>
            </a:r>
            <a:endParaRPr lang="en-US" altLang="zh-TW" dirty="0">
              <a:solidFill>
                <a:srgbClr val="CC3399"/>
              </a:solidFill>
            </a:endParaRP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8589E99C-45BF-E10B-2132-78E46D8D5158}"/>
              </a:ext>
            </a:extLst>
          </p:cNvPr>
          <p:cNvSpPr txBox="1">
            <a:spLocks/>
          </p:cNvSpPr>
          <p:nvPr/>
        </p:nvSpPr>
        <p:spPr>
          <a:xfrm>
            <a:off x="5029200" y="2362200"/>
            <a:ext cx="4038600" cy="4419600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 sz="3200" kern="120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63023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8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7188" eaLnBrk="1" hangingPunct="1">
              <a:spcAft>
                <a:spcPts val="600"/>
              </a:spcAft>
              <a:buClrTx/>
              <a:buSzTx/>
              <a:buFont typeface="+mj-lt"/>
              <a:buNone/>
            </a:pPr>
            <a:r>
              <a:rPr kumimoji="0" lang="zh-TW" altLang="en-US" dirty="0">
                <a:solidFill>
                  <a:srgbClr val="006600"/>
                </a:solidFill>
              </a:rPr>
              <a:t>女人需要感受到</a:t>
            </a:r>
            <a:endParaRPr kumimoji="0" lang="en-US" altLang="zh-TW" dirty="0">
              <a:solidFill>
                <a:srgbClr val="006600"/>
              </a:solidFill>
            </a:endParaRPr>
          </a:p>
          <a:p>
            <a:pPr marL="454025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b="1" dirty="0">
                <a:solidFill>
                  <a:srgbClr val="FF0000"/>
                </a:solidFill>
              </a:rPr>
              <a:t>關心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b="1" dirty="0">
                <a:solidFill>
                  <a:srgbClr val="FF0000"/>
                </a:solidFill>
              </a:rPr>
              <a:t>了解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31AA06"/>
                </a:solidFill>
              </a:rPr>
              <a:t>尊重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b="1" dirty="0">
                <a:solidFill>
                  <a:srgbClr val="FF0000"/>
                </a:solidFill>
              </a:rPr>
              <a:t>寵愛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31AA06"/>
                </a:solidFill>
              </a:rPr>
              <a:t>認同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31AA06"/>
                </a:solidFill>
              </a:rPr>
              <a:t>安慰</a:t>
            </a: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endParaRPr kumimoji="0" lang="en-US" altLang="zh-TW" dirty="0"/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DD7CD64D-F69F-4A4D-94A2-C7E048C7DF64}"/>
              </a:ext>
            </a:extLst>
          </p:cNvPr>
          <p:cNvSpPr txBox="1">
            <a:spLocks/>
          </p:cNvSpPr>
          <p:nvPr/>
        </p:nvSpPr>
        <p:spPr>
          <a:xfrm>
            <a:off x="438150" y="2373086"/>
            <a:ext cx="4038600" cy="4419600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 sz="3200" kern="120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  <a:lvl2pPr marL="63023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8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7188" eaLnBrk="1" hangingPunct="1">
              <a:spcAft>
                <a:spcPts val="600"/>
              </a:spcAft>
              <a:buClrTx/>
              <a:buSzTx/>
              <a:buFont typeface="+mj-lt"/>
              <a:buNone/>
            </a:pPr>
            <a:r>
              <a:rPr kumimoji="0" lang="zh-TW" altLang="en-US" dirty="0">
                <a:solidFill>
                  <a:srgbClr val="006600"/>
                </a:solidFill>
              </a:rPr>
              <a:t>男人需要感受到</a:t>
            </a:r>
            <a:endParaRPr kumimoji="0" lang="en-US" altLang="zh-TW" dirty="0">
              <a:solidFill>
                <a:srgbClr val="006600"/>
              </a:solidFill>
            </a:endParaRP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002060"/>
                </a:solidFill>
              </a:rPr>
              <a:t>信任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002060"/>
                </a:solidFill>
              </a:rPr>
              <a:t>接受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002060"/>
                </a:solidFill>
              </a:rPr>
              <a:t>感激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002060"/>
                </a:solidFill>
              </a:rPr>
              <a:t>讚美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002060"/>
                </a:solidFill>
              </a:rPr>
              <a:t>肯定</a:t>
            </a:r>
          </a:p>
          <a:p>
            <a:pPr marL="455612" indent="-457200" eaLnBrk="1" hangingPunct="1"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en-US" dirty="0">
                <a:solidFill>
                  <a:srgbClr val="002060"/>
                </a:solidFill>
              </a:rPr>
              <a:t>鼓勵</a:t>
            </a:r>
          </a:p>
          <a:p>
            <a:pPr indent="-357188" algn="just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endParaRPr kumimoji="0" lang="en-US" altLang="zh-TW" dirty="0"/>
          </a:p>
        </p:txBody>
      </p:sp>
      <p:pic>
        <p:nvPicPr>
          <p:cNvPr id="9218" name="Picture 2" descr="Gender identity - Free people icons">
            <a:extLst>
              <a:ext uri="{FF2B5EF4-FFF2-40B4-BE49-F238E27FC236}">
                <a16:creationId xmlns:a16="http://schemas.microsoft.com/office/drawing/2014/main" id="{A4C0EC13-645B-6B4C-C27F-6146151A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69025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nder identity - Free people icons">
            <a:extLst>
              <a:ext uri="{FF2B5EF4-FFF2-40B4-BE49-F238E27FC236}">
                <a16:creationId xmlns:a16="http://schemas.microsoft.com/office/drawing/2014/main" id="{6B4A85D5-0815-427C-9BF7-AB1D2A0C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97" y="3690257"/>
            <a:ext cx="2177143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A2E901B-6D20-7A4A-61F0-282A3E2CF4AB}"/>
              </a:ext>
            </a:extLst>
          </p:cNvPr>
          <p:cNvSpPr txBox="1"/>
          <p:nvPr/>
        </p:nvSpPr>
        <p:spPr>
          <a:xfrm>
            <a:off x="1878255" y="5900058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Male identity rests on</a:t>
            </a:r>
          </a:p>
          <a:p>
            <a:r>
              <a:rPr lang="en-US" altLang="zh-TW" dirty="0"/>
              <a:t>Independence and domination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7B7612B-4471-2F70-E0A6-E6C4BD8ED539}"/>
              </a:ext>
            </a:extLst>
          </p:cNvPr>
          <p:cNvSpPr txBox="1"/>
          <p:nvPr/>
        </p:nvSpPr>
        <p:spPr>
          <a:xfrm>
            <a:off x="5562600" y="1715869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Female identity rests on</a:t>
            </a:r>
          </a:p>
          <a:p>
            <a:r>
              <a:rPr lang="en-US" altLang="zh-TW" dirty="0"/>
              <a:t>dependence and submission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057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这条“代沟”到底有多深">
            <a:extLst>
              <a:ext uri="{FF2B5EF4-FFF2-40B4-BE49-F238E27FC236}">
                <a16:creationId xmlns:a16="http://schemas.microsoft.com/office/drawing/2014/main" id="{002C4382-0056-E8FB-F3A2-EBBC2F33F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r="12231"/>
          <a:stretch/>
        </p:blipFill>
        <p:spPr bwMode="auto">
          <a:xfrm>
            <a:off x="7316611" y="64606"/>
            <a:ext cx="1827389" cy="21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9E0840D5-7F77-12E2-D4CC-8790F0A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PMingLiU" pitchFamily="18" charset="-120"/>
              </a:rPr>
              <a:t>影響人際溝通的因素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5CD8EB-3E23-BF66-E1E0-2715FED456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SzTx/>
              <a:buFont typeface="+mj-lt"/>
              <a:buAutoNum type="arabicPeriod" startAt="2"/>
            </a:pPr>
            <a:r>
              <a:rPr lang="zh-TW" altLang="en-US" dirty="0"/>
              <a:t>年齡</a:t>
            </a:r>
            <a:r>
              <a:rPr lang="zh-TW" altLang="en-US" sz="3200" dirty="0"/>
              <a:t>因素</a:t>
            </a:r>
            <a:endParaRPr lang="en-US" altLang="zh-TW" sz="3200" dirty="0"/>
          </a:p>
          <a:p>
            <a:pPr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dirty="0"/>
              <a:t>	a.	</a:t>
            </a:r>
            <a:r>
              <a:rPr lang="zh-TW" altLang="en-US" dirty="0"/>
              <a:t>代溝的形成：</a:t>
            </a:r>
            <a:endParaRPr lang="en-US" altLang="zh-TW" dirty="0"/>
          </a:p>
          <a:p>
            <a:pPr lvl="1" indent="-79375" algn="just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TW" altLang="en-US" sz="3200" dirty="0"/>
              <a:t> </a:t>
            </a:r>
            <a:r>
              <a:rPr lang="zh-TW" altLang="en-US" sz="3200" dirty="0">
                <a:solidFill>
                  <a:srgbClr val="FD358B"/>
                </a:solidFill>
              </a:rPr>
              <a:t>不同年代</a:t>
            </a:r>
            <a:r>
              <a:rPr lang="zh-TW" altLang="en-US" sz="3200" dirty="0"/>
              <a:t>出生的人所受的</a:t>
            </a:r>
            <a:r>
              <a:rPr lang="zh-TW" altLang="en-US" sz="3200" dirty="0">
                <a:solidFill>
                  <a:srgbClr val="FD358B"/>
                </a:solidFill>
              </a:rPr>
              <a:t>教育</a:t>
            </a:r>
            <a:r>
              <a:rPr lang="zh-TW" altLang="en-US" sz="3200" dirty="0"/>
              <a:t>、</a:t>
            </a:r>
            <a:r>
              <a:rPr lang="zh-TW" altLang="en-US" sz="3200" dirty="0">
                <a:solidFill>
                  <a:srgbClr val="FD358B"/>
                </a:solidFill>
              </a:rPr>
              <a:t>價值觀</a:t>
            </a:r>
            <a:r>
              <a:rPr lang="zh-TW" altLang="en-US" sz="3200" dirty="0"/>
              <a:t>及</a:t>
            </a:r>
            <a:r>
              <a:rPr lang="zh-TW" altLang="en-US" sz="3200" dirty="0">
                <a:solidFill>
                  <a:srgbClr val="FD358B"/>
                </a:solidFill>
              </a:rPr>
              <a:t>文化</a:t>
            </a:r>
            <a:r>
              <a:rPr lang="zh-TW" altLang="en-US" sz="3200" dirty="0"/>
              <a:t>都有所不同，溝通時往往會因此而產生</a:t>
            </a:r>
            <a:r>
              <a:rPr lang="zh-TW" altLang="en-US" sz="3200" dirty="0">
                <a:solidFill>
                  <a:srgbClr val="FD358B"/>
                </a:solidFill>
              </a:rPr>
              <a:t>磨擦</a:t>
            </a:r>
            <a:r>
              <a:rPr lang="zh-TW" altLang="en-US" sz="3200" dirty="0"/>
              <a:t>。例如父母與子女之間，</a:t>
            </a:r>
            <a:r>
              <a:rPr lang="zh-TW" altLang="en-US" sz="3200" dirty="0">
                <a:solidFill>
                  <a:srgbClr val="FD358B"/>
                </a:solidFill>
              </a:rPr>
              <a:t>公司</a:t>
            </a:r>
            <a:r>
              <a:rPr lang="zh-TW" altLang="en-US" sz="3200" dirty="0"/>
              <a:t>內一些年長</a:t>
            </a:r>
            <a:r>
              <a:rPr lang="zh-TW" altLang="en-US" sz="3200" dirty="0">
                <a:solidFill>
                  <a:srgbClr val="FD358B"/>
                </a:solidFill>
              </a:rPr>
              <a:t>老臣子</a:t>
            </a:r>
            <a:r>
              <a:rPr lang="zh-TW" altLang="en-US" sz="3200" dirty="0"/>
              <a:t>與</a:t>
            </a:r>
            <a:r>
              <a:rPr lang="zh-TW" altLang="en-US" sz="3200" dirty="0">
                <a:solidFill>
                  <a:srgbClr val="FD358B"/>
                </a:solidFill>
              </a:rPr>
              <a:t>年輕員工</a:t>
            </a:r>
            <a:r>
              <a:rPr lang="zh-TW" altLang="en-US" sz="3200" dirty="0"/>
              <a:t>之間等。</a:t>
            </a:r>
          </a:p>
          <a:p>
            <a:pPr indent="-357188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dirty="0"/>
              <a:t>   b.	</a:t>
            </a:r>
            <a:r>
              <a:rPr lang="zh-TW" altLang="en-US" dirty="0"/>
              <a:t>打破代溝：</a:t>
            </a:r>
            <a:endParaRPr lang="en-US" altLang="zh-TW" dirty="0"/>
          </a:p>
          <a:p>
            <a:pPr lvl="1" indent="9525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TW" altLang="en-US" sz="3200" dirty="0">
                <a:solidFill>
                  <a:srgbClr val="FD358B"/>
                </a:solidFill>
              </a:rPr>
              <a:t>互相尊重</a:t>
            </a:r>
            <a:r>
              <a:rPr lang="en-US" altLang="zh-TW" sz="3200" dirty="0"/>
              <a:t>(</a:t>
            </a:r>
            <a:r>
              <a:rPr lang="zh-TW" altLang="en-US" sz="3200" dirty="0"/>
              <a:t>眼神、表情、打招呼、稱呼、短談</a:t>
            </a:r>
            <a:r>
              <a:rPr lang="en-US" altLang="zh-TW" sz="3200" dirty="0"/>
              <a:t>)</a:t>
            </a:r>
            <a:r>
              <a:rPr lang="zh-TW" altLang="en-US" sz="3200" dirty="0">
                <a:solidFill>
                  <a:srgbClr val="FD358B"/>
                </a:solidFill>
              </a:rPr>
              <a:t> 包容</a:t>
            </a:r>
            <a:r>
              <a:rPr lang="en-US" altLang="zh-TW" sz="3200" dirty="0"/>
              <a:t>(</a:t>
            </a:r>
            <a:r>
              <a:rPr lang="zh-TW" altLang="en-US" sz="3200" dirty="0"/>
              <a:t>了解對方說話背後的價值觀和含意</a:t>
            </a:r>
            <a:r>
              <a:rPr lang="en-US" altLang="zh-TW" sz="3200" dirty="0"/>
              <a:t>)</a:t>
            </a:r>
            <a:br>
              <a:rPr lang="en-US" altLang="zh-TW" sz="3200" dirty="0"/>
            </a:br>
            <a:r>
              <a:rPr lang="zh-TW" altLang="en-US" sz="3200" dirty="0">
                <a:solidFill>
                  <a:srgbClr val="FD358B"/>
                </a:solidFill>
              </a:rPr>
              <a:t>聆聽、回應</a:t>
            </a:r>
            <a:r>
              <a:rPr lang="en-US" altLang="zh-TW" sz="3200" dirty="0">
                <a:solidFill>
                  <a:srgbClr val="FD358B"/>
                </a:solidFill>
              </a:rPr>
              <a:t>(</a:t>
            </a:r>
            <a:r>
              <a:rPr lang="zh-TW" altLang="en-US" sz="3200" dirty="0">
                <a:solidFill>
                  <a:srgbClr val="FD358B"/>
                </a:solidFill>
              </a:rPr>
              <a:t>內容、聲調、身體語言</a:t>
            </a:r>
            <a:r>
              <a:rPr lang="en-US" altLang="zh-TW" sz="3200" dirty="0">
                <a:solidFill>
                  <a:srgbClr val="FD358B"/>
                </a:solidFill>
              </a:rPr>
              <a:t>)</a:t>
            </a:r>
            <a:r>
              <a:rPr lang="zh-TW" altLang="en-US" sz="3200" dirty="0">
                <a:solidFill>
                  <a:srgbClr val="FD358B"/>
                </a:solidFill>
              </a:rPr>
              <a:t>、妥協</a:t>
            </a:r>
          </a:p>
          <a:p>
            <a:pPr indent="-357188" algn="just" eaLnBrk="1" hangingPunct="1">
              <a:spcAft>
                <a:spcPts val="600"/>
              </a:spcAft>
              <a:buClrTx/>
              <a:buSz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8120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8360</TotalTime>
  <Words>1958</Words>
  <Application>Microsoft Office PowerPoint</Application>
  <PresentationFormat>如螢幕大小 (4:3)</PresentationFormat>
  <Paragraphs>217</Paragraphs>
  <Slides>32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5" baseType="lpstr">
      <vt:lpstr>Arial </vt:lpstr>
      <vt:lpstr>微軟正黑體</vt:lpstr>
      <vt:lpstr>PMingLiU</vt:lpstr>
      <vt:lpstr>標楷體</vt:lpstr>
      <vt:lpstr>Arial</vt:lpstr>
      <vt:lpstr>Bookman Old Style</vt:lpstr>
      <vt:lpstr>Calibri</vt:lpstr>
      <vt:lpstr>Comic Sans MS</vt:lpstr>
      <vt:lpstr>Open Sans</vt:lpstr>
      <vt:lpstr>Times New Roman</vt:lpstr>
      <vt:lpstr>Wingdings</vt:lpstr>
      <vt:lpstr>Wingdings 3</vt:lpstr>
      <vt:lpstr>原創</vt:lpstr>
      <vt:lpstr>PowerPoint 簡報</vt:lpstr>
      <vt:lpstr>本節大綱  p.21</vt:lpstr>
      <vt:lpstr>影響人際溝通的因素 p.21</vt:lpstr>
      <vt:lpstr>影響人際溝通的因素 p.22</vt:lpstr>
      <vt:lpstr>影響人際溝通的因素 p.22</vt:lpstr>
      <vt:lpstr>影響人際溝通的因素 p.22</vt:lpstr>
      <vt:lpstr>PowerPoint 簡報</vt:lpstr>
      <vt:lpstr>影響人際溝通的因素 p.22</vt:lpstr>
      <vt:lpstr>影響人際溝通的因素 p.23</vt:lpstr>
      <vt:lpstr>工作紙3.2  活動2: 解讀心底話 p.26</vt:lpstr>
      <vt:lpstr>工作紙3.2  活動2: 解讀心底話 (20分鐘) p.26</vt:lpstr>
      <vt:lpstr>工作紙3.2  活動2: 解讀心底話 p.26</vt:lpstr>
      <vt:lpstr>工作紙3.2  活動2: 解讀心底話 p.26</vt:lpstr>
      <vt:lpstr>工作紙3.2  活動2: 解讀心底話 p.26</vt:lpstr>
      <vt:lpstr>影響人際溝通的因素 p.23</vt:lpstr>
      <vt:lpstr>工作紙3.3  p.27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其它參考資料</vt:lpstr>
      <vt:lpstr>工作紙3.3  p.27</vt:lpstr>
      <vt:lpstr>工作紙3.3  p.27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Yipsir</dc:creator>
  <cp:lastModifiedBy>Kam Hei YIP</cp:lastModifiedBy>
  <cp:revision>393</cp:revision>
  <cp:lastPrinted>1601-01-01T00:00:00Z</cp:lastPrinted>
  <dcterms:created xsi:type="dcterms:W3CDTF">1601-01-01T00:00:00Z</dcterms:created>
  <dcterms:modified xsi:type="dcterms:W3CDTF">2023-06-03T03:34:02Z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