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8"/>
  </p:notesMasterIdLst>
  <p:handoutMasterIdLst>
    <p:handoutMasterId r:id="rId29"/>
  </p:handoutMasterIdLst>
  <p:sldIdLst>
    <p:sldId id="6328" r:id="rId2"/>
    <p:sldId id="6395" r:id="rId3"/>
    <p:sldId id="6414" r:id="rId4"/>
    <p:sldId id="6428" r:id="rId5"/>
    <p:sldId id="6430" r:id="rId6"/>
    <p:sldId id="6431" r:id="rId7"/>
    <p:sldId id="6432" r:id="rId8"/>
    <p:sldId id="6435" r:id="rId9"/>
    <p:sldId id="6436" r:id="rId10"/>
    <p:sldId id="6433" r:id="rId11"/>
    <p:sldId id="6437" r:id="rId12"/>
    <p:sldId id="2653" r:id="rId13"/>
    <p:sldId id="2775" r:id="rId14"/>
    <p:sldId id="2768" r:id="rId15"/>
    <p:sldId id="2769" r:id="rId16"/>
    <p:sldId id="2699" r:id="rId17"/>
    <p:sldId id="2700" r:id="rId18"/>
    <p:sldId id="2701" r:id="rId19"/>
    <p:sldId id="2702" r:id="rId20"/>
    <p:sldId id="2770" r:id="rId21"/>
    <p:sldId id="2771" r:id="rId22"/>
    <p:sldId id="2708" r:id="rId23"/>
    <p:sldId id="2772" r:id="rId24"/>
    <p:sldId id="2709" r:id="rId25"/>
    <p:sldId id="6438" r:id="rId26"/>
    <p:sldId id="6308" r:id="rId2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99"/>
    <a:srgbClr val="0000FF"/>
    <a:srgbClr val="FD358B"/>
    <a:srgbClr val="003300"/>
    <a:srgbClr val="FF0066"/>
    <a:srgbClr val="CC00CC"/>
    <a:srgbClr val="FFFFFF"/>
    <a:srgbClr val="00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1" autoAdjust="0"/>
    <p:restoredTop sz="89708" autoAdjust="0"/>
  </p:normalViewPr>
  <p:slideViewPr>
    <p:cSldViewPr>
      <p:cViewPr varScale="1">
        <p:scale>
          <a:sx n="66" d="100"/>
          <a:sy n="66" d="100"/>
        </p:scale>
        <p:origin x="206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BA9778-5B9D-4747-A385-A51BF4E985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52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215579-DA0C-4E30-9943-3C40A1942A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32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358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26</a:t>
            </a:fld>
            <a:endParaRPr lang="en-US" altLang="zh-TW" dirty="0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 dirty="0"/>
          </a:p>
        </p:txBody>
      </p:sp>
    </p:spTree>
    <p:extLst>
      <p:ext uri="{BB962C8B-B14F-4D97-AF65-F5344CB8AC3E}">
        <p14:creationId xmlns:p14="http://schemas.microsoft.com/office/powerpoint/2010/main" val="335630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600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49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901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521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611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97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149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1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t"/>
          <a:lstStyle>
            <a:lvl1pPr algn="ctr">
              <a:defRPr sz="40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+mj-lt"/>
              <a:buAutoNum type="arabicPeriod"/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803275" indent="-3571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whz_vUDkk28&amp;t=41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057400" y="5725677"/>
            <a:ext cx="4824412" cy="10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rgbClr val="A50021"/>
                </a:solidFill>
                <a:ea typeface="標楷體" pitchFamily="65" charset="-120"/>
              </a:rPr>
              <a:t>葉錦熙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zh-TW" altLang="en-US" sz="3600" dirty="0">
                <a:solidFill>
                  <a:srgbClr val="0000CC"/>
                </a:solidFill>
                <a:ea typeface="文鼎粗隸" pitchFamily="49" charset="-120"/>
              </a:rPr>
              <a:t> </a:t>
            </a:r>
            <a:r>
              <a:rPr kumimoji="0" lang="en-US" altLang="zh-TW" sz="36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3600" dirty="0">
              <a:solidFill>
                <a:srgbClr val="0000CC"/>
              </a:solidFill>
              <a:ea typeface="文鼎粗隸" pitchFamily="49" charset="-120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23850" y="188913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5000"/>
              <a:t>人際傳意技巧</a:t>
            </a:r>
            <a:endParaRPr lang="zh-TW" altLang="en-US" sz="5000" b="1">
              <a:solidFill>
                <a:srgbClr val="660066"/>
              </a:solidFill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805454" y="1090506"/>
            <a:ext cx="7709162" cy="12618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單元五</a:t>
            </a:r>
            <a:r>
              <a:rPr lang="en-US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頁</a:t>
            </a:r>
            <a:r>
              <a:rPr lang="en-GB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第二十五節</a:t>
            </a:r>
            <a:r>
              <a:rPr lang="en-US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40</a:t>
            </a:r>
            <a:endParaRPr lang="zh-TW" altLang="en-US" sz="3600" kern="10" dirty="0"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家庭 </a:t>
            </a:r>
            <a:r>
              <a:rPr lang="en-US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 </a:t>
            </a: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學校 </a:t>
            </a:r>
            <a:r>
              <a:rPr lang="en-US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 </a:t>
            </a: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工作情境與人際傳意</a:t>
            </a:r>
            <a:endParaRPr lang="en-GB" altLang="zh-TW" sz="40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6" name="Picture 2" descr="基督日報(香港) - 論壇研究：青少年家庭認同感低促教局開家長課程了解子女">
            <a:extLst>
              <a:ext uri="{FF2B5EF4-FFF2-40B4-BE49-F238E27FC236}">
                <a16:creationId xmlns:a16="http://schemas.microsoft.com/office/drawing/2014/main" id="{499AE8DA-8798-EA0B-FD72-2F6A12E3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9780"/>
            <a:ext cx="3327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遠見》最佳大學排行榜：頂大竄黑馬、國立科大獨霸技職| 遠見編輯部| 遠見雜誌">
            <a:extLst>
              <a:ext uri="{FF2B5EF4-FFF2-40B4-BE49-F238E27FC236}">
                <a16:creationId xmlns:a16="http://schemas.microsoft.com/office/drawing/2014/main" id="{FC498717-8F46-2114-9A2A-F07D1E5CD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9" t="5764"/>
          <a:stretch/>
        </p:blipFill>
        <p:spPr bwMode="auto">
          <a:xfrm>
            <a:off x="3505200" y="2540710"/>
            <a:ext cx="2590800" cy="29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辦公室模式新舊交鋒，共享形態漸成主流– Titan Stone Group">
            <a:extLst>
              <a:ext uri="{FF2B5EF4-FFF2-40B4-BE49-F238E27FC236}">
                <a16:creationId xmlns:a16="http://schemas.microsoft.com/office/drawing/2014/main" id="{761C67DA-6736-B948-2640-5026875BD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754"/>
          <a:stretch/>
        </p:blipFill>
        <p:spPr bwMode="auto">
          <a:xfrm>
            <a:off x="6228866" y="2743200"/>
            <a:ext cx="2838934" cy="27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</a:t>
            </a:r>
            <a:r>
              <a:rPr lang="zh-TW" altLang="en-US" dirty="0"/>
              <a:t>學校／工作情境</a:t>
            </a:r>
            <a:r>
              <a:rPr lang="en-US" dirty="0" err="1"/>
              <a:t>溝通問題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42-43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25475" indent="-53340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sz="2800" spc="30" dirty="0">
                <a:effectLst/>
                <a:ea typeface="新細明體" panose="02020500000000000000" pitchFamily="18" charset="-120"/>
              </a:rPr>
              <a:t>a.	</a:t>
            </a:r>
            <a:r>
              <a:rPr lang="zh-TW" sz="2800" spc="30" dirty="0">
                <a:effectLst/>
              </a:rPr>
              <a:t>九種團隊角色</a:t>
            </a:r>
            <a:endParaRPr lang="en-GB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608138" indent="-1516063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zh-TW" sz="2800" spc="30" dirty="0">
                <a:effectLst/>
              </a:rPr>
              <a:t>‧</a:t>
            </a:r>
            <a:r>
              <a:rPr lang="en-GB" altLang="zh-TW" sz="2800" spc="30" dirty="0">
                <a:effectLst/>
              </a:rPr>
              <a:t> </a:t>
            </a:r>
            <a:r>
              <a:rPr lang="zh-TW" sz="2800" spc="30" dirty="0">
                <a:solidFill>
                  <a:srgbClr val="CC0099"/>
                </a:solidFill>
                <a:effectLst/>
              </a:rPr>
              <a:t>植物</a:t>
            </a:r>
            <a:r>
              <a:rPr lang="zh-TW" sz="2800" spc="30" dirty="0">
                <a:effectLst/>
              </a:rPr>
              <a:t>：提供新意念</a:t>
            </a:r>
            <a:r>
              <a:rPr lang="en-GB" altLang="zh-TW" sz="2800" spc="3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zh-TW" altLang="en-US" sz="2800" spc="30" dirty="0">
                <a:solidFill>
                  <a:schemeClr val="bg1">
                    <a:lumMod val="50000"/>
                  </a:schemeClr>
                </a:solidFill>
                <a:effectLst/>
              </a:rPr>
              <a:t>調研題目、產品改良、宣傳策略</a:t>
            </a:r>
            <a:endParaRPr lang="en-GB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zh-TW" sz="2800" spc="30" dirty="0">
                <a:effectLst/>
              </a:rPr>
              <a:t>‧</a:t>
            </a:r>
            <a:r>
              <a:rPr lang="en-GB" altLang="zh-TW" sz="2800" spc="30" dirty="0">
                <a:effectLst/>
              </a:rPr>
              <a:t> </a:t>
            </a:r>
            <a:r>
              <a:rPr lang="zh-TW" altLang="en-US" sz="2800" spc="30" dirty="0">
                <a:solidFill>
                  <a:srgbClr val="CC0099"/>
                </a:solidFill>
              </a:rPr>
              <a:t>專家</a:t>
            </a:r>
            <a:r>
              <a:rPr lang="zh-TW" altLang="en-US" sz="2800" spc="30" dirty="0"/>
              <a:t>：有高度專門的技巧和知識</a:t>
            </a:r>
            <a:endParaRPr lang="en-GB" sz="2800" spc="30" dirty="0"/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 </a:t>
            </a:r>
            <a:r>
              <a:rPr lang="zh-TW" altLang="en-US" sz="2800" spc="30" dirty="0">
                <a:solidFill>
                  <a:srgbClr val="CC0099"/>
                </a:solidFill>
              </a:rPr>
              <a:t>監控評估員</a:t>
            </a:r>
            <a:r>
              <a:rPr lang="zh-TW" altLang="en-US" sz="2800" spc="30" dirty="0"/>
              <a:t>：作客觀思考</a:t>
            </a:r>
            <a:endParaRPr lang="en-GB" sz="28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419350" indent="-2327275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 </a:t>
            </a:r>
            <a:r>
              <a:rPr lang="zh-TW" altLang="en-US" sz="2800" spc="30" dirty="0">
                <a:solidFill>
                  <a:srgbClr val="006600"/>
                </a:solidFill>
              </a:rPr>
              <a:t>團隊工作者</a:t>
            </a:r>
            <a:r>
              <a:rPr lang="zh-TW" altLang="en-US" sz="2800" spc="30" dirty="0"/>
              <a:t>：支持他人</a:t>
            </a:r>
            <a:r>
              <a:rPr lang="en-GB" altLang="zh-TW" sz="2800" spc="30" dirty="0"/>
              <a:t>, </a:t>
            </a:r>
            <a:r>
              <a:rPr lang="zh-TW" altLang="en-US" sz="2800" spc="30" dirty="0"/>
              <a:t>擅社交</a:t>
            </a:r>
            <a:r>
              <a:rPr lang="en-GB" altLang="zh-TW" sz="2800" spc="30" dirty="0"/>
              <a:t>, </a:t>
            </a:r>
            <a:r>
              <a:rPr lang="zh-TW" altLang="en-US" sz="2800" spc="30" dirty="0"/>
              <a:t>能察覺團隊潛伏情緒暗流</a:t>
            </a:r>
            <a:endParaRPr lang="en-GB" altLang="zh-TW" sz="2800" spc="30" dirty="0"/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 </a:t>
            </a:r>
            <a:r>
              <a:rPr lang="zh-TW" altLang="en-US" sz="2800" spc="30" dirty="0">
                <a:solidFill>
                  <a:srgbClr val="006600"/>
                </a:solidFill>
              </a:rPr>
              <a:t>資源調查者</a:t>
            </a:r>
            <a:r>
              <a:rPr lang="zh-TW" altLang="en-US" sz="2800" spc="30" dirty="0"/>
              <a:t>：善長於向外探索</a:t>
            </a:r>
            <a:r>
              <a:rPr lang="en-GB" altLang="zh-TW" sz="2800" spc="30" dirty="0"/>
              <a:t>, </a:t>
            </a:r>
            <a:r>
              <a:rPr lang="zh-TW" altLang="en-US" sz="2800" spc="30" dirty="0"/>
              <a:t>發掘機會</a:t>
            </a:r>
            <a:endParaRPr lang="en-GB" sz="28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>
                <a:solidFill>
                  <a:srgbClr val="CC0099"/>
                </a:solidFill>
              </a:rPr>
              <a:t>‧</a:t>
            </a:r>
            <a:r>
              <a:rPr lang="en-GB" altLang="zh-TW" sz="2800" spc="30" dirty="0">
                <a:solidFill>
                  <a:srgbClr val="CC0099"/>
                </a:solidFill>
              </a:rPr>
              <a:t> </a:t>
            </a:r>
            <a:r>
              <a:rPr lang="zh-TW" altLang="en-US" sz="2800" spc="30" dirty="0">
                <a:solidFill>
                  <a:srgbClr val="006600"/>
                </a:solidFill>
              </a:rPr>
              <a:t>協調者</a:t>
            </a:r>
            <a:r>
              <a:rPr lang="zh-TW" altLang="en-US" sz="2800" spc="30" dirty="0"/>
              <a:t>：界定他人在團隊的角色及分工</a:t>
            </a:r>
            <a:endParaRPr lang="en-GB" sz="28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 </a:t>
            </a:r>
            <a:r>
              <a:rPr lang="zh-TW" altLang="en-US" sz="2800" spc="30" dirty="0">
                <a:solidFill>
                  <a:srgbClr val="7030A0"/>
                </a:solidFill>
              </a:rPr>
              <a:t>實行者</a:t>
            </a:r>
            <a:r>
              <a:rPr lang="zh-TW" altLang="en-US" sz="2800" spc="30" dirty="0"/>
              <a:t>：能將各種點子及決定轉化為明確可行的任務</a:t>
            </a:r>
            <a:endParaRPr lang="en-GB" sz="2800" spc="30" dirty="0"/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 </a:t>
            </a:r>
            <a:r>
              <a:rPr lang="zh-TW" sz="2800" spc="30" dirty="0">
                <a:solidFill>
                  <a:srgbClr val="7030A0"/>
                </a:solidFill>
                <a:effectLst/>
              </a:rPr>
              <a:t>塑形者</a:t>
            </a:r>
            <a:r>
              <a:rPr lang="zh-TW" sz="2800" spc="30" dirty="0">
                <a:effectLst/>
              </a:rPr>
              <a:t>：敦促他人做決定並付諸行動</a:t>
            </a:r>
            <a:endParaRPr lang="en-GB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 </a:t>
            </a:r>
            <a:r>
              <a:rPr lang="zh-TW" altLang="en-US" sz="2800" spc="30" dirty="0">
                <a:solidFill>
                  <a:srgbClr val="7030A0"/>
                </a:solidFill>
              </a:rPr>
              <a:t>完成者</a:t>
            </a:r>
            <a:r>
              <a:rPr lang="zh-TW" altLang="en-US" sz="2800" spc="30" dirty="0"/>
              <a:t>：做事小心謹慎，井然有序</a:t>
            </a:r>
            <a:endParaRPr lang="en-GB" sz="2800" spc="30" dirty="0"/>
          </a:p>
          <a:p>
            <a:pPr marL="92075" indent="0" algn="just">
              <a:lnSpc>
                <a:spcPct val="100000"/>
              </a:lnSpc>
              <a:spcAft>
                <a:spcPts val="900"/>
              </a:spcAft>
              <a:buNone/>
              <a:tabLst>
                <a:tab pos="917575" algn="l"/>
              </a:tabLst>
            </a:pPr>
            <a:r>
              <a:rPr lang="en-US" altLang="zh-TW" sz="2800" spc="30" dirty="0"/>
              <a:t>‧</a:t>
            </a:r>
            <a:endParaRPr lang="en-GB" altLang="zh-TW" sz="2800" dirty="0"/>
          </a:p>
        </p:txBody>
      </p:sp>
      <p:pic>
        <p:nvPicPr>
          <p:cNvPr id="8194" name="Picture 2" descr="領導者的重要任務：找齊9種角色，建立超強的團隊！｜數位時代BusinessNext">
            <a:extLst>
              <a:ext uri="{FF2B5EF4-FFF2-40B4-BE49-F238E27FC236}">
                <a16:creationId xmlns:a16="http://schemas.microsoft.com/office/drawing/2014/main" id="{02A104F4-CECA-7FBA-1DEC-8014A68D2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54444" r="6667" b="33333"/>
          <a:stretch/>
        </p:blipFill>
        <p:spPr bwMode="auto">
          <a:xfrm>
            <a:off x="6639244" y="2122464"/>
            <a:ext cx="2523806" cy="8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領導者的重要任務：找齊9種角色，建立超強的團隊！｜數位時代BusinessNext">
            <a:extLst>
              <a:ext uri="{FF2B5EF4-FFF2-40B4-BE49-F238E27FC236}">
                <a16:creationId xmlns:a16="http://schemas.microsoft.com/office/drawing/2014/main" id="{91A95FB7-96CB-79C6-8BCE-79531B945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4" t="54739" r="36322" b="34149"/>
          <a:stretch/>
        </p:blipFill>
        <p:spPr bwMode="auto">
          <a:xfrm>
            <a:off x="6710261" y="4358776"/>
            <a:ext cx="2443264" cy="7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領導者的重要任務：找齊9種角色，建立超強的團隊！｜數位時代BusinessNext">
            <a:extLst>
              <a:ext uri="{FF2B5EF4-FFF2-40B4-BE49-F238E27FC236}">
                <a16:creationId xmlns:a16="http://schemas.microsoft.com/office/drawing/2014/main" id="{689E41E7-9382-71EF-1FA8-C8CB62BCC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54627" r="65834" b="33150"/>
          <a:stretch/>
        </p:blipFill>
        <p:spPr bwMode="auto">
          <a:xfrm>
            <a:off x="6776936" y="6067533"/>
            <a:ext cx="2443264" cy="7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</a:t>
            </a:r>
            <a:r>
              <a:rPr lang="zh-TW" altLang="en-US" dirty="0"/>
              <a:t>學校／工作情境</a:t>
            </a:r>
            <a:r>
              <a:rPr lang="en-US" dirty="0" err="1"/>
              <a:t>溝通問題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43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25475" indent="-533400" algn="just">
              <a:lnSpc>
                <a:spcPct val="100000"/>
              </a:lnSpc>
              <a:spcAft>
                <a:spcPts val="900"/>
              </a:spcAft>
              <a:buAutoNum type="alphaLcPeriod" startAt="2"/>
              <a:tabLst>
                <a:tab pos="917575" algn="l"/>
              </a:tabLst>
            </a:pPr>
            <a:r>
              <a:rPr lang="zh-TW" altLang="en-US" spc="30" dirty="0"/>
              <a:t>找出正確的團隊組合 </a:t>
            </a:r>
            <a:r>
              <a:rPr lang="zh-TW" altLang="en-US" spc="30" dirty="0">
                <a:solidFill>
                  <a:schemeClr val="bg1">
                    <a:lumMod val="50000"/>
                  </a:schemeClr>
                </a:solidFill>
              </a:rPr>
              <a:t>九型性格</a:t>
            </a:r>
            <a:r>
              <a:rPr lang="en-US" altLang="zh-TW" spc="30" dirty="0">
                <a:solidFill>
                  <a:schemeClr val="bg1">
                    <a:lumMod val="50000"/>
                  </a:schemeClr>
                </a:solidFill>
              </a:rPr>
              <a:t>, MBTI</a:t>
            </a:r>
            <a:r>
              <a:rPr lang="zh-TW" altLang="en-US" spc="30" dirty="0">
                <a:solidFill>
                  <a:schemeClr val="bg1">
                    <a:lumMod val="50000"/>
                  </a:schemeClr>
                </a:solidFill>
              </a:rPr>
              <a:t>測試</a:t>
            </a:r>
            <a:endParaRPr lang="en-GB" altLang="zh-TW" spc="30" dirty="0"/>
          </a:p>
          <a:p>
            <a:pPr marL="625475" indent="-533400" algn="just">
              <a:lnSpc>
                <a:spcPct val="100000"/>
              </a:lnSpc>
              <a:spcAft>
                <a:spcPts val="900"/>
              </a:spcAft>
              <a:buAutoNum type="alphaLcPeriod" startAt="2"/>
              <a:tabLst>
                <a:tab pos="917575" algn="l"/>
              </a:tabLst>
            </a:pPr>
            <a:endParaRPr lang="zh-TW" altLang="en-US" spc="30" dirty="0"/>
          </a:p>
          <a:p>
            <a:pPr marL="625475" indent="-533400">
              <a:lnSpc>
                <a:spcPct val="100000"/>
              </a:lnSpc>
              <a:spcAft>
                <a:spcPts val="900"/>
              </a:spcAft>
              <a:buAutoNum type="alphaLcPeriod" startAt="3"/>
              <a:tabLst>
                <a:tab pos="917575" algn="l"/>
              </a:tabLst>
            </a:pPr>
            <a:r>
              <a:rPr lang="zh-TW" altLang="en-US" spc="30" dirty="0"/>
              <a:t>修正組合不均衡的團隊 </a:t>
            </a:r>
            <a:br>
              <a:rPr lang="en-GB" altLang="zh-TW" spc="30" dirty="0"/>
            </a:br>
            <a:r>
              <a:rPr lang="zh-TW" altLang="en-US" spc="30" dirty="0">
                <a:solidFill>
                  <a:schemeClr val="bg1">
                    <a:lumMod val="50000"/>
                  </a:schemeClr>
                </a:solidFill>
              </a:rPr>
              <a:t>異質性組合</a:t>
            </a:r>
            <a:r>
              <a:rPr lang="en-GB" altLang="zh-TW" spc="30" dirty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zh-TW" altLang="en-US" spc="30" dirty="0"/>
          </a:p>
          <a:p>
            <a:pPr marL="0" indent="0">
              <a:spcAft>
                <a:spcPts val="900"/>
              </a:spcAft>
              <a:buNone/>
            </a:pPr>
            <a:endParaRPr lang="en-GB" altLang="zh-TW" sz="2800" dirty="0"/>
          </a:p>
        </p:txBody>
      </p:sp>
      <p:pic>
        <p:nvPicPr>
          <p:cNvPr id="5122" name="Picture 2" descr="团队组合PPT模板素材下载– PPTmall">
            <a:extLst>
              <a:ext uri="{FF2B5EF4-FFF2-40B4-BE49-F238E27FC236}">
                <a16:creationId xmlns:a16="http://schemas.microsoft.com/office/drawing/2014/main" id="{0EEE3022-D282-E1E9-3A58-A1FB8AE8D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7424" r="9722" b="10652"/>
          <a:stretch/>
        </p:blipFill>
        <p:spPr bwMode="auto">
          <a:xfrm>
            <a:off x="1143000" y="3352800"/>
            <a:ext cx="6944807" cy="33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1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/>
          <a:stretch/>
        </p:blipFill>
        <p:spPr bwMode="auto">
          <a:xfrm>
            <a:off x="-6591" y="3429000"/>
            <a:ext cx="9180000" cy="324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4683" y="1124744"/>
            <a:ext cx="84946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  <a:t>龍舟解構圖 ─ 致勝團隊的八大關鍵元素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Arial Unicode M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  <a:t>宗旨、目標、溝通、責任</a:t>
            </a:r>
            <a:b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</a:b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  <a:t>環境、訓練、獎賞、領導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Arial Unicode MS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5CA23F5-D4F0-55E5-C834-3BC10ED18FB0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6. 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改善學校</a:t>
            </a:r>
            <a:r>
              <a:rPr kumimoji="0" lang="en-GB" altLang="zh-TW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kumimoji="0" lang="zh-TW" alt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工作情境溝通及增加團隊合作的策略 </a:t>
            </a:r>
            <a:r>
              <a:rPr kumimoji="0" lang="en-GB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43</a:t>
            </a:r>
            <a:b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附加參考資料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5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62785E-9179-42C3-5EC4-CD747913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92944" cy="1098376"/>
          </a:xfrm>
        </p:spPr>
        <p:txBody>
          <a:bodyPr/>
          <a:lstStyle/>
          <a:p>
            <a:r>
              <a:rPr lang="zh-CN" altLang="en-US" sz="3600" dirty="0"/>
              <a:t>雁行理論 </a:t>
            </a:r>
            <a:r>
              <a:rPr lang="en-US" altLang="zh-CN" sz="3200" dirty="0"/>
              <a:t>Geese Theory </a:t>
            </a:r>
            <a:r>
              <a:rPr lang="en-US" altLang="zh-CN" sz="3600" dirty="0"/>
              <a:t>— </a:t>
            </a:r>
            <a:r>
              <a:rPr lang="zh-CN" altLang="en-US" sz="3600" dirty="0"/>
              <a:t>團隊合作 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  <a:t>(5-02)</a:t>
            </a:r>
            <a:br>
              <a:rPr lang="en-US" altLang="zh-CN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zh-CN" sz="26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https://www.youtube.com/watch?v=whz_vUDkk28&amp;t=41s</a:t>
            </a:r>
            <a:endParaRPr lang="zh-TW" altLang="en-US" sz="2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IFPC 雁行理論Geese Theory - YouTube">
            <a:extLst>
              <a:ext uri="{FF2B5EF4-FFF2-40B4-BE49-F238E27FC236}">
                <a16:creationId xmlns:a16="http://schemas.microsoft.com/office/drawing/2014/main" id="{6C54EFFA-4434-6ADB-2064-DA29D90F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6" y="1379984"/>
            <a:ext cx="9147306" cy="51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1.  </a:t>
            </a:r>
            <a:r>
              <a:rPr lang="zh-HK" altLang="en-US" dirty="0"/>
              <a:t>龍頭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39336" cy="5904656"/>
          </a:xfrm>
        </p:spPr>
        <p:txBody>
          <a:bodyPr/>
          <a:lstStyle/>
          <a:p>
            <a:r>
              <a:rPr lang="zh-HK" altLang="en-US" dirty="0"/>
              <a:t>服務宗旨</a:t>
            </a:r>
            <a:r>
              <a:rPr lang="en-US" altLang="zh-HK" dirty="0"/>
              <a:t>MVV (Mission, Vision, Value)</a:t>
            </a:r>
          </a:p>
          <a:p>
            <a:pPr lvl="1"/>
            <a:r>
              <a:rPr lang="zh-TW" altLang="en-US" dirty="0"/>
              <a:t>三年、五年、永遠</a:t>
            </a:r>
            <a:endParaRPr lang="en-US" altLang="zh-TW" dirty="0"/>
          </a:p>
          <a:p>
            <a:pPr lvl="1"/>
            <a:r>
              <a:rPr lang="zh-TW" altLang="en-US" dirty="0"/>
              <a:t>小米</a:t>
            </a:r>
            <a:r>
              <a:rPr lang="en-US" altLang="zh-TW" dirty="0"/>
              <a:t>MVV</a:t>
            </a:r>
          </a:p>
          <a:p>
            <a:pPr lvl="1"/>
            <a:r>
              <a:rPr lang="zh-CN" altLang="en-US" dirty="0"/>
              <a:t>願景：讓每個人都能</a:t>
            </a:r>
            <a:r>
              <a:rPr lang="zh-CN" altLang="en-US" dirty="0">
                <a:solidFill>
                  <a:srgbClr val="990099"/>
                </a:solidFill>
              </a:rPr>
              <a:t>享受科技的樂趣</a:t>
            </a:r>
            <a:r>
              <a:rPr lang="en-US" altLang="zh-CN" dirty="0"/>
              <a:t>/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990099"/>
                </a:solidFill>
              </a:rPr>
              <a:t>用戶交朋</a:t>
            </a:r>
            <a:br>
              <a:rPr lang="en-US" altLang="zh-CN" dirty="0">
                <a:solidFill>
                  <a:srgbClr val="990099"/>
                </a:solidFill>
              </a:rPr>
            </a:br>
            <a:r>
              <a:rPr lang="en-US" altLang="zh-CN" dirty="0">
                <a:solidFill>
                  <a:srgbClr val="990099"/>
                </a:solidFill>
              </a:rPr>
              <a:t>           </a:t>
            </a:r>
            <a:r>
              <a:rPr lang="zh-CN" altLang="en-US" dirty="0">
                <a:solidFill>
                  <a:srgbClr val="990099"/>
                </a:solidFill>
              </a:rPr>
              <a:t>友</a:t>
            </a:r>
            <a:r>
              <a:rPr lang="zh-CN" altLang="en-US" dirty="0"/>
              <a:t>，做用戶心中</a:t>
            </a:r>
            <a:r>
              <a:rPr lang="zh-CN" altLang="en-US" dirty="0">
                <a:solidFill>
                  <a:srgbClr val="990099"/>
                </a:solidFill>
              </a:rPr>
              <a:t>最酷</a:t>
            </a:r>
            <a:r>
              <a:rPr lang="zh-CN" altLang="en-US" dirty="0"/>
              <a:t>的公司</a:t>
            </a:r>
          </a:p>
          <a:p>
            <a:pPr lvl="1"/>
            <a:r>
              <a:rPr lang="zh-CN" altLang="en-US" dirty="0"/>
              <a:t>使命：始終堅持做</a:t>
            </a:r>
            <a:r>
              <a:rPr lang="zh-CN" altLang="en-US" dirty="0">
                <a:solidFill>
                  <a:srgbClr val="990099"/>
                </a:solidFill>
              </a:rPr>
              <a:t>感動人心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990099"/>
                </a:solidFill>
              </a:rPr>
              <a:t>價格厚道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990099"/>
                </a:solidFill>
              </a:rPr>
              <a:t>好產品</a:t>
            </a:r>
          </a:p>
          <a:p>
            <a:pPr lvl="1"/>
            <a:r>
              <a:rPr lang="zh-CN" altLang="en-US" dirty="0"/>
              <a:t>價值觀：</a:t>
            </a:r>
            <a:r>
              <a:rPr lang="zh-CN" altLang="en-US" dirty="0">
                <a:solidFill>
                  <a:srgbClr val="990099"/>
                </a:solidFill>
              </a:rPr>
              <a:t>真誠和熱愛</a:t>
            </a:r>
            <a:endParaRPr lang="en-US" altLang="zh-CN" dirty="0">
              <a:solidFill>
                <a:srgbClr val="990099"/>
              </a:solidFill>
            </a:endParaRPr>
          </a:p>
          <a:p>
            <a:pPr lvl="1"/>
            <a:endParaRPr lang="zh-HK" altLang="en-US" dirty="0"/>
          </a:p>
          <a:p>
            <a:r>
              <a:rPr lang="zh-TW" altLang="en-US" dirty="0"/>
              <a:t>明確方向，簡短，易記</a:t>
            </a:r>
            <a:endParaRPr lang="en-US" altLang="zh-TW" dirty="0"/>
          </a:p>
          <a:p>
            <a:pPr lvl="1">
              <a:spcAft>
                <a:spcPts val="0"/>
              </a:spcAft>
            </a:pPr>
            <a:r>
              <a:rPr lang="zh-TW" altLang="en-US" dirty="0"/>
              <a:t>仁愛堂使命</a:t>
            </a:r>
            <a:endParaRPr lang="en-US" altLang="zh-TW" dirty="0"/>
          </a:p>
          <a:p>
            <a:pPr lvl="1">
              <a:spcAft>
                <a:spcPts val="0"/>
              </a:spcAft>
            </a:pPr>
            <a:r>
              <a:rPr lang="zh-TW" altLang="en-US" dirty="0"/>
              <a:t>匡老扶幼、興學育才、助弱保康、關社睦鄰</a:t>
            </a:r>
          </a:p>
          <a:p>
            <a:endParaRPr lang="zh-HK" altLang="en-US" dirty="0"/>
          </a:p>
        </p:txBody>
      </p:sp>
      <p:pic>
        <p:nvPicPr>
          <p:cNvPr id="13316" name="Picture 4" descr="The Minimum Viable Video (MVV) - a new concept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5800" r="8959" b="16497"/>
          <a:stretch/>
        </p:blipFill>
        <p:spPr bwMode="auto">
          <a:xfrm>
            <a:off x="6012160" y="4221088"/>
            <a:ext cx="3011056" cy="21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6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</a:t>
            </a:r>
            <a:r>
              <a:rPr lang="zh-TW" altLang="en-US" dirty="0"/>
              <a:t>旗幟</a:t>
            </a:r>
            <a:r>
              <a:rPr lang="en-US" altLang="zh-TW" dirty="0"/>
              <a:t> </a:t>
            </a:r>
            <a:r>
              <a:rPr lang="zh-TW" altLang="en-US" dirty="0"/>
              <a:t>─ </a:t>
            </a:r>
            <a:r>
              <a:rPr lang="zh-HK" altLang="en-US" dirty="0"/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短期目標，長期目標</a:t>
            </a:r>
            <a:endParaRPr lang="en-US" altLang="zh-TW" dirty="0"/>
          </a:p>
          <a:p>
            <a:pPr lvl="1"/>
            <a:r>
              <a:rPr lang="zh-TW" altLang="en-US" dirty="0"/>
              <a:t>年度</a:t>
            </a:r>
            <a:r>
              <a:rPr lang="en-US" altLang="zh-TW" dirty="0"/>
              <a:t>/</a:t>
            </a:r>
            <a:r>
              <a:rPr lang="zh-TW" altLang="en-US" dirty="0"/>
              <a:t>季度計劃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與宗旨脗合，即時行動，可量度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3947857" cy="36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6666" r="4251" b="8000"/>
          <a:stretch/>
        </p:blipFill>
        <p:spPr bwMode="auto">
          <a:xfrm>
            <a:off x="4211960" y="3418812"/>
            <a:ext cx="4908023" cy="302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5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</a:t>
            </a:r>
            <a:r>
              <a:rPr lang="zh-TW" altLang="en-US" dirty="0"/>
              <a:t>鑼鼓 ─ </a:t>
            </a:r>
            <a:r>
              <a:rPr lang="zh-HK" altLang="en-US" dirty="0"/>
              <a:t>溝通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一鼓作氣，了解每成員強項</a:t>
            </a:r>
          </a:p>
          <a:p>
            <a:r>
              <a:rPr lang="zh-TW" altLang="en-US" dirty="0"/>
              <a:t>弱項接受批評，在合適時間，地點，與合適的人溝通</a:t>
            </a:r>
            <a:endParaRPr lang="en-US" altLang="zh-TW" dirty="0"/>
          </a:p>
          <a:p>
            <a:pPr lvl="1"/>
            <a:r>
              <a:rPr lang="zh-TW" altLang="en-US" dirty="0"/>
              <a:t>頻密程度</a:t>
            </a:r>
            <a:endParaRPr lang="en-US" altLang="zh-TW" dirty="0"/>
          </a:p>
          <a:p>
            <a:pPr lvl="1"/>
            <a:r>
              <a:rPr lang="zh-TW" altLang="en-US" dirty="0"/>
              <a:t>靜默氣氛</a:t>
            </a:r>
            <a:endParaRPr lang="en-US" altLang="zh-TW" dirty="0"/>
          </a:p>
          <a:p>
            <a:pPr lvl="1"/>
            <a:r>
              <a:rPr lang="zh-TW" altLang="en-US" dirty="0"/>
              <a:t>正面與負面</a:t>
            </a:r>
            <a:endParaRPr lang="en-US" altLang="zh-TW" dirty="0"/>
          </a:p>
          <a:p>
            <a:pPr lvl="1"/>
            <a:r>
              <a:rPr lang="zh-TW" altLang="en-US" dirty="0"/>
              <a:t>正規與</a:t>
            </a:r>
            <a:r>
              <a:rPr lang="zh-TW" altLang="en-US" dirty="0">
                <a:solidFill>
                  <a:srgbClr val="990099"/>
                </a:solidFill>
              </a:rPr>
              <a:t>非正規 </a:t>
            </a:r>
            <a:endParaRPr lang="en-US" altLang="zh-TW" dirty="0">
              <a:solidFill>
                <a:srgbClr val="990099"/>
              </a:solidFill>
            </a:endParaRPr>
          </a:p>
          <a:p>
            <a:pPr lvl="1"/>
            <a:r>
              <a:rPr lang="zh-TW" altLang="en-US" dirty="0"/>
              <a:t>建立</a:t>
            </a:r>
            <a:r>
              <a:rPr lang="zh-TW" altLang="en-US" dirty="0">
                <a:solidFill>
                  <a:srgbClr val="990099"/>
                </a:solidFill>
              </a:rPr>
              <a:t>深層溝通</a:t>
            </a:r>
            <a:r>
              <a:rPr lang="zh-TW" altLang="en-US" dirty="0"/>
              <a:t>是透過</a:t>
            </a:r>
            <a:r>
              <a:rPr lang="zh-TW" altLang="en-US" dirty="0">
                <a:solidFill>
                  <a:srgbClr val="990099"/>
                </a:solidFill>
              </a:rPr>
              <a:t>非正規場合</a:t>
            </a:r>
            <a:r>
              <a:rPr lang="en-US" altLang="zh-TW" dirty="0"/>
              <a:t>, </a:t>
            </a:r>
            <a:r>
              <a:rPr lang="zh-TW" altLang="en-US" dirty="0"/>
              <a:t>如</a:t>
            </a:r>
            <a:r>
              <a:rPr lang="zh-TW" altLang="en-US" dirty="0">
                <a:solidFill>
                  <a:srgbClr val="990099"/>
                </a:solidFill>
              </a:rPr>
              <a:t>打波、吃飯、</a:t>
            </a:r>
            <a:r>
              <a:rPr lang="en-US" altLang="zh-TW" dirty="0">
                <a:solidFill>
                  <a:srgbClr val="990099"/>
                </a:solidFill>
              </a:rPr>
              <a:t>tea, pub, </a:t>
            </a:r>
            <a:r>
              <a:rPr lang="zh-TW" altLang="en-US" dirty="0">
                <a:solidFill>
                  <a:srgbClr val="990099"/>
                </a:solidFill>
              </a:rPr>
              <a:t>旅行</a:t>
            </a:r>
            <a:r>
              <a:rPr lang="en-US" altLang="zh-TW" dirty="0">
                <a:solidFill>
                  <a:srgbClr val="990099"/>
                </a:solidFill>
              </a:rPr>
              <a:t>, </a:t>
            </a:r>
            <a:r>
              <a:rPr lang="zh-TW" altLang="en-US" dirty="0">
                <a:solidFill>
                  <a:srgbClr val="990099"/>
                </a:solidFill>
              </a:rPr>
              <a:t>打麻雀</a:t>
            </a:r>
            <a:r>
              <a:rPr lang="en-US" altLang="zh-TW" dirty="0"/>
              <a:t>, </a:t>
            </a:r>
            <a:r>
              <a:rPr lang="zh-TW" altLang="en-US" dirty="0"/>
              <a:t>而非在辦公室</a:t>
            </a:r>
            <a:r>
              <a:rPr lang="en-US" altLang="zh-TW" dirty="0"/>
              <a:t>, </a:t>
            </a:r>
            <a:r>
              <a:rPr lang="zh-TW" altLang="en-US" dirty="0"/>
              <a:t>開會過程中</a:t>
            </a:r>
            <a:endParaRPr lang="en-US" altLang="zh-TW" dirty="0"/>
          </a:p>
          <a:p>
            <a:pPr lvl="1"/>
            <a:r>
              <a:rPr lang="zh-TW" altLang="en-US" dirty="0"/>
              <a:t>又例如在訓練營中去認識新朋友</a:t>
            </a:r>
            <a:r>
              <a:rPr lang="en-US" altLang="zh-TW" dirty="0"/>
              <a:t>, </a:t>
            </a:r>
            <a:r>
              <a:rPr lang="zh-TW" altLang="en-US" dirty="0"/>
              <a:t>發展</a:t>
            </a:r>
            <a:r>
              <a:rPr lang="zh-TW" altLang="en-US" dirty="0">
                <a:solidFill>
                  <a:srgbClr val="990099"/>
                </a:solidFill>
              </a:rPr>
              <a:t>深厚友誼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990099"/>
                </a:solidFill>
              </a:rPr>
              <a:t>並非在結構性活動中</a:t>
            </a:r>
            <a:r>
              <a:rPr lang="en-US" altLang="zh-TW" dirty="0"/>
              <a:t>, </a:t>
            </a:r>
            <a:r>
              <a:rPr lang="zh-TW" altLang="en-US" dirty="0"/>
              <a:t>而是在非訓練環節時。</a:t>
            </a:r>
            <a:endParaRPr lang="en-US" altLang="zh-TW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12133"/>
          <a:stretch/>
        </p:blipFill>
        <p:spPr bwMode="auto">
          <a:xfrm>
            <a:off x="3275856" y="2256094"/>
            <a:ext cx="2847047" cy="154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6626"/>
          <a:stretch/>
        </p:blipFill>
        <p:spPr bwMode="auto">
          <a:xfrm>
            <a:off x="6372200" y="2920924"/>
            <a:ext cx="2771799" cy="176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6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全體成員 ─ </a:t>
            </a:r>
            <a:r>
              <a:rPr lang="zh-HK" altLang="en-US" dirty="0"/>
              <a:t>責任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一個都不能少</a:t>
            </a:r>
          </a:p>
          <a:p>
            <a:r>
              <a:rPr lang="zh-TW" altLang="en-US" dirty="0"/>
              <a:t>清楚每一職份表現和指標、評核，聽取隊員回應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990099"/>
                </a:solidFill>
              </a:rPr>
              <a:t>分工清晰</a:t>
            </a:r>
            <a:r>
              <a:rPr lang="en-US" altLang="zh-TW" dirty="0"/>
              <a:t>, </a:t>
            </a:r>
            <a:r>
              <a:rPr lang="zh-TW" altLang="en-US" dirty="0"/>
              <a:t>避免就手旁觀效應 </a:t>
            </a:r>
            <a:r>
              <a:rPr lang="en-US" altLang="zh-TW" dirty="0"/>
              <a:t>bystanders effect</a:t>
            </a:r>
            <a:r>
              <a:rPr lang="zh-TW" altLang="en-US" dirty="0"/>
              <a:t>	</a:t>
            </a:r>
          </a:p>
        </p:txBody>
      </p:sp>
      <p:pic>
        <p:nvPicPr>
          <p:cNvPr id="16386" name="Picture 2" descr="Bystander Intervention and Accidents: What Does the Law Say? | One Future  Collecti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6645"/>
          <a:stretch/>
        </p:blipFill>
        <p:spPr bwMode="auto">
          <a:xfrm>
            <a:off x="1835696" y="3212976"/>
            <a:ext cx="5522560" cy="35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5</a:t>
            </a:r>
            <a:r>
              <a:rPr lang="en-US" altLang="zh-TW" dirty="0"/>
              <a:t>. </a:t>
            </a:r>
            <a:r>
              <a:rPr lang="zh-TW" altLang="en-US" dirty="0"/>
              <a:t>龍舟 ─ 安全</a:t>
            </a:r>
            <a:r>
              <a:rPr lang="zh-HK" altLang="en-US" dirty="0"/>
              <a:t>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公司支援與保護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CC0099"/>
                </a:solidFill>
              </a:rPr>
              <a:t>物理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rgbClr val="990099"/>
                </a:solidFill>
              </a:rPr>
              <a:t>心理環境</a:t>
            </a:r>
            <a:r>
              <a:rPr lang="zh-TW" altLang="en-US" dirty="0"/>
              <a:t>上之</a:t>
            </a:r>
            <a:r>
              <a:rPr lang="zh-TW" altLang="en-US" dirty="0">
                <a:solidFill>
                  <a:srgbClr val="990099"/>
                </a:solidFill>
              </a:rPr>
              <a:t>安全</a:t>
            </a:r>
            <a:endParaRPr lang="en-US" altLang="zh-TW" dirty="0">
              <a:solidFill>
                <a:srgbClr val="990099"/>
              </a:solidFill>
            </a:endParaRPr>
          </a:p>
          <a:p>
            <a:pPr lvl="1"/>
            <a:r>
              <a:rPr lang="zh-TW" altLang="en-US" dirty="0">
                <a:solidFill>
                  <a:srgbClr val="990099"/>
                </a:solidFill>
              </a:rPr>
              <a:t>積極聆聽</a:t>
            </a:r>
            <a:r>
              <a:rPr lang="en-US" altLang="zh-TW" dirty="0"/>
              <a:t>, </a:t>
            </a:r>
            <a:r>
              <a:rPr lang="zh-TW" altLang="en-US" dirty="0"/>
              <a:t>讓成員感受到</a:t>
            </a:r>
            <a:r>
              <a:rPr lang="zh-TW" altLang="en-US" dirty="0">
                <a:solidFill>
                  <a:srgbClr val="990099"/>
                </a:solidFill>
              </a:rPr>
              <a:t>被尊重、被明白、被肯定、被支持</a:t>
            </a:r>
          </a:p>
          <a:p>
            <a:pPr lvl="1"/>
            <a:r>
              <a:rPr lang="zh-TW" altLang="en-US" dirty="0"/>
              <a:t>否定與批評會令員工缺乏安全感</a:t>
            </a:r>
          </a:p>
          <a:p>
            <a:r>
              <a:rPr lang="zh-TW" altLang="en-US" dirty="0"/>
              <a:t>尊重每一隊員意見，清晰指標和達標狀況	</a:t>
            </a:r>
          </a:p>
          <a:p>
            <a:endParaRPr lang="zh-HK" altLang="en-US" dirty="0"/>
          </a:p>
        </p:txBody>
      </p:sp>
      <p:pic>
        <p:nvPicPr>
          <p:cNvPr id="17410" name="Picture 2" descr="癌症心理| 肿瘤患者需要怎样的心理支持-国际抗癌药物排行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672408" cy="24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9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6</a:t>
            </a:r>
            <a:r>
              <a:rPr lang="en-US" altLang="zh-TW" dirty="0"/>
              <a:t>. </a:t>
            </a:r>
            <a:r>
              <a:rPr lang="zh-TW" altLang="en-US" dirty="0"/>
              <a:t>資深</a:t>
            </a:r>
            <a:r>
              <a:rPr lang="en-US" altLang="zh-TW" dirty="0"/>
              <a:t>vs</a:t>
            </a:r>
            <a:r>
              <a:rPr lang="zh-TW" altLang="en-US" dirty="0"/>
              <a:t>新任員工 ─ 訓練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新成員培訓</a:t>
            </a:r>
            <a:endParaRPr lang="en-US" altLang="zh-TW" dirty="0"/>
          </a:p>
          <a:p>
            <a:pPr lvl="1"/>
            <a:r>
              <a:rPr lang="zh-TW" altLang="en-US" dirty="0"/>
              <a:t>新入職培訓 </a:t>
            </a:r>
            <a:r>
              <a:rPr lang="en-US" altLang="zh-TW" dirty="0">
                <a:solidFill>
                  <a:srgbClr val="990099"/>
                </a:solidFill>
              </a:rPr>
              <a:t>induction programme </a:t>
            </a:r>
            <a:endParaRPr lang="zh-TW" altLang="en-US" dirty="0">
              <a:solidFill>
                <a:srgbClr val="990099"/>
              </a:solidFill>
            </a:endParaRPr>
          </a:p>
          <a:p>
            <a:r>
              <a:rPr lang="zh-TW" altLang="en-US" dirty="0"/>
              <a:t>資深成員為教練，反覆鍛鍊所需技巧，鼓勵持續改善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990099"/>
                </a:solidFill>
              </a:rPr>
              <a:t>同輩訓練</a:t>
            </a:r>
            <a:endParaRPr lang="en-US" altLang="zh-TW" dirty="0">
              <a:solidFill>
                <a:srgbClr val="990099"/>
              </a:solidFill>
            </a:endParaRPr>
          </a:p>
          <a:p>
            <a:r>
              <a:rPr lang="zh-TW" altLang="en-US" dirty="0"/>
              <a:t>員工發展計劃 </a:t>
            </a:r>
            <a:r>
              <a:rPr lang="en-US" altLang="zh-TW" dirty="0"/>
              <a:t>staff development programme</a:t>
            </a:r>
          </a:p>
          <a:p>
            <a:pPr lvl="1"/>
            <a:r>
              <a:rPr lang="zh-TW" altLang="en-US" dirty="0">
                <a:solidFill>
                  <a:srgbClr val="990099"/>
                </a:solidFill>
              </a:rPr>
              <a:t>每月 </a:t>
            </a:r>
            <a:r>
              <a:rPr lang="en-US" altLang="zh-TW" dirty="0">
                <a:solidFill>
                  <a:srgbClr val="990099"/>
                </a:solidFill>
              </a:rPr>
              <a:t>/ </a:t>
            </a:r>
            <a:r>
              <a:rPr lang="zh-TW" altLang="en-US" dirty="0">
                <a:solidFill>
                  <a:srgbClr val="990099"/>
                </a:solidFill>
              </a:rPr>
              <a:t>雙月一次</a:t>
            </a:r>
            <a:endParaRPr lang="en-US" altLang="zh-TW" dirty="0">
              <a:solidFill>
                <a:srgbClr val="990099"/>
              </a:solidFill>
            </a:endParaRPr>
          </a:p>
          <a:p>
            <a:pPr lvl="1"/>
            <a:r>
              <a:rPr lang="zh-TW" altLang="en-US" dirty="0">
                <a:solidFill>
                  <a:srgbClr val="990099"/>
                </a:solidFill>
              </a:rPr>
              <a:t>外聘專家 </a:t>
            </a:r>
            <a:r>
              <a:rPr lang="en-US" altLang="zh-TW" dirty="0">
                <a:solidFill>
                  <a:srgbClr val="990099"/>
                </a:solidFill>
              </a:rPr>
              <a:t>/ </a:t>
            </a:r>
            <a:r>
              <a:rPr lang="zh-TW" altLang="en-US" dirty="0">
                <a:solidFill>
                  <a:srgbClr val="990099"/>
                </a:solidFill>
              </a:rPr>
              <a:t>資深同工分享</a:t>
            </a:r>
            <a:r>
              <a:rPr lang="zh-TW" altLang="en-US" dirty="0"/>
              <a:t>	</a:t>
            </a:r>
          </a:p>
          <a:p>
            <a:endParaRPr lang="zh-HK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8919" r="5999" b="6276"/>
          <a:stretch/>
        </p:blipFill>
        <p:spPr bwMode="auto">
          <a:xfrm>
            <a:off x="5652120" y="4396709"/>
            <a:ext cx="3491880" cy="24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1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091148-FDD3-1B67-5DDD-D011A41B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  <a:endParaRPr lang="en-GB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516820-7C0A-6030-B570-22C300EEC2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9067800" cy="58674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TW" altLang="en-US" dirty="0">
                <a:solidFill>
                  <a:schemeClr val="tx1"/>
                </a:solidFill>
              </a:rPr>
              <a:t>家庭</a:t>
            </a:r>
            <a:endParaRPr lang="en-GB" altLang="zh-TW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zh-TW" altLang="en-US" dirty="0"/>
              <a:t>家庭</a:t>
            </a:r>
            <a:r>
              <a:rPr lang="zh-TW" altLang="en-US" dirty="0">
                <a:solidFill>
                  <a:srgbClr val="CC0099"/>
                </a:solidFill>
              </a:rPr>
              <a:t>溝通問題</a:t>
            </a:r>
            <a:endParaRPr lang="en-GB" altLang="zh-TW" dirty="0">
              <a:solidFill>
                <a:srgbClr val="CC0099"/>
              </a:solidFill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zh-TW" altLang="en-US" dirty="0"/>
              <a:t>影響家庭</a:t>
            </a:r>
            <a:r>
              <a:rPr lang="zh-TW" altLang="en-US" dirty="0">
                <a:solidFill>
                  <a:srgbClr val="CC0099"/>
                </a:solidFill>
              </a:rPr>
              <a:t>溝通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C0099"/>
                </a:solidFill>
              </a:rPr>
              <a:t>因素</a:t>
            </a:r>
            <a:endParaRPr lang="en-GB" altLang="zh-TW" dirty="0">
              <a:solidFill>
                <a:srgbClr val="CC0099"/>
              </a:solidFill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zh-TW" altLang="en-US" dirty="0">
                <a:solidFill>
                  <a:srgbClr val="CC0099"/>
                </a:solidFill>
              </a:rPr>
              <a:t>改善</a:t>
            </a:r>
            <a:r>
              <a:rPr lang="zh-TW" altLang="en-US" dirty="0"/>
              <a:t>家庭</a:t>
            </a:r>
            <a:r>
              <a:rPr lang="zh-TW" altLang="en-US" dirty="0">
                <a:solidFill>
                  <a:srgbClr val="CC0099"/>
                </a:solidFill>
              </a:rPr>
              <a:t>溝通</a:t>
            </a:r>
            <a:endParaRPr lang="en-GB" altLang="zh-TW" dirty="0">
              <a:solidFill>
                <a:srgbClr val="CC0099"/>
              </a:solidFill>
            </a:endParaRP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zh-TW" altLang="en-US" dirty="0"/>
              <a:t>個案分析 </a:t>
            </a:r>
            <a:r>
              <a:rPr lang="en-US" altLang="zh-TW" dirty="0"/>
              <a:t>(</a:t>
            </a:r>
            <a:r>
              <a:rPr lang="zh-TW" altLang="en-US" dirty="0"/>
              <a:t>工作紙</a:t>
            </a:r>
            <a:r>
              <a:rPr lang="en-US" altLang="zh-TW" dirty="0"/>
              <a:t>25.1)</a:t>
            </a:r>
            <a:endParaRPr lang="en-GB" altLang="zh-TW" dirty="0"/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TW" altLang="en-US" dirty="0">
                <a:solidFill>
                  <a:schemeClr val="tx1"/>
                </a:solidFill>
              </a:rPr>
              <a:t>工作與學校情境</a:t>
            </a:r>
            <a:endParaRPr lang="en-GB" altLang="zh-TW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900"/>
              </a:spcAft>
              <a:buFont typeface="+mj-lt"/>
              <a:buAutoNum type="arabicPeriod" startAt="4"/>
            </a:pPr>
            <a:r>
              <a:rPr lang="zh-TW" altLang="en-US" dirty="0"/>
              <a:t>工作情境溝通模式 </a:t>
            </a:r>
            <a:r>
              <a:rPr lang="en-GB" altLang="zh-TW" dirty="0"/>
              <a:t>(</a:t>
            </a:r>
            <a:r>
              <a:rPr lang="zh-TW" altLang="en-US" dirty="0">
                <a:solidFill>
                  <a:srgbClr val="CC0099"/>
                </a:solidFill>
              </a:rPr>
              <a:t>上司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CC0099"/>
                </a:solidFill>
              </a:rPr>
              <a:t>同事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CC0099"/>
                </a:solidFill>
              </a:rPr>
              <a:t>顧客</a:t>
            </a:r>
            <a:r>
              <a:rPr lang="en-US" altLang="zh-TW" dirty="0"/>
              <a:t>)</a:t>
            </a:r>
            <a:endParaRPr lang="en-GB" altLang="zh-TW" dirty="0"/>
          </a:p>
          <a:p>
            <a:pPr>
              <a:lnSpc>
                <a:spcPct val="100000"/>
              </a:lnSpc>
              <a:spcAft>
                <a:spcPts val="900"/>
              </a:spcAft>
              <a:buFont typeface="+mj-lt"/>
              <a:buAutoNum type="arabicPeriod" startAt="4"/>
            </a:pPr>
            <a:r>
              <a:rPr lang="zh-TW" altLang="en-US" dirty="0"/>
              <a:t>學校／工作情境溝通問題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九種團隊角色</a:t>
            </a:r>
            <a:r>
              <a:rPr lang="en-US" altLang="zh-TW" dirty="0"/>
              <a:t>)</a:t>
            </a:r>
            <a:endParaRPr lang="en-GB" altLang="zh-TW" dirty="0"/>
          </a:p>
          <a:p>
            <a:pPr>
              <a:lnSpc>
                <a:spcPct val="100000"/>
              </a:lnSpc>
              <a:spcAft>
                <a:spcPts val="900"/>
              </a:spcAft>
              <a:buFont typeface="+mj-lt"/>
              <a:buAutoNum type="arabicPeriod" startAt="4"/>
            </a:pPr>
            <a:r>
              <a:rPr lang="zh-TW" altLang="en-US" dirty="0"/>
              <a:t>改善學校</a:t>
            </a:r>
            <a:r>
              <a:rPr lang="en-US" altLang="zh-TW" dirty="0"/>
              <a:t>/</a:t>
            </a:r>
            <a:r>
              <a:rPr lang="zh-TW" altLang="en-US" dirty="0"/>
              <a:t>工作情境溝通及增加團隊合作的策略</a:t>
            </a:r>
            <a:endParaRPr lang="en-GB" altLang="zh-TW" dirty="0"/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zh-TW" altLang="en-US" dirty="0"/>
              <a:t>個案討論 </a:t>
            </a:r>
            <a:r>
              <a:rPr lang="en-US" altLang="zh-TW" dirty="0"/>
              <a:t>(</a:t>
            </a:r>
            <a:r>
              <a:rPr lang="zh-TW" altLang="en-US" dirty="0"/>
              <a:t>工作紙</a:t>
            </a:r>
            <a:r>
              <a:rPr lang="en-US" altLang="zh-TW" dirty="0"/>
              <a:t>25.2)</a:t>
            </a:r>
            <a:endParaRPr lang="en-GB" altLang="zh-TW" dirty="0"/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endParaRPr lang="en-GB" dirty="0"/>
          </a:p>
        </p:txBody>
      </p:sp>
      <p:pic>
        <p:nvPicPr>
          <p:cNvPr id="3074" name="Picture 2" descr="團隊管理】管理者想建立高績效團隊，先找到這9種成員－貝爾賓團隊角色理論(Belbin Team Roles)，你的團隊需要那些角色？ ~  萊恩的隨手筆記|Ryan's Notebook">
            <a:extLst>
              <a:ext uri="{FF2B5EF4-FFF2-40B4-BE49-F238E27FC236}">
                <a16:creationId xmlns:a16="http://schemas.microsoft.com/office/drawing/2014/main" id="{3B4F5614-8BB5-1780-112A-568BAD5D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5" y="838200"/>
            <a:ext cx="4707465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34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 </a:t>
            </a:r>
            <a:r>
              <a:rPr lang="zh-TW" altLang="en-US" dirty="0"/>
              <a:t>獎杯 ─ </a:t>
            </a:r>
            <a:r>
              <a:rPr lang="zh-HK" altLang="en-US" dirty="0"/>
              <a:t>獎賞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HK" altLang="en-US" dirty="0"/>
              <a:t>歡呼喝采</a:t>
            </a:r>
          </a:p>
          <a:p>
            <a:r>
              <a:rPr lang="zh-TW" altLang="en-US" dirty="0"/>
              <a:t>自信、錦標、獎杯隨成功而來，金錢、認同是正面的鼓勵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990099"/>
                </a:solidFill>
              </a:rPr>
              <a:t>傑出員工獎、長期服務務獎、優秀案例獎</a:t>
            </a:r>
            <a:r>
              <a:rPr lang="en-US" altLang="zh-TW" dirty="0"/>
              <a:t>...</a:t>
            </a:r>
            <a:r>
              <a:rPr lang="zh-TW" altLang="en-US" dirty="0"/>
              <a:t>	</a:t>
            </a:r>
          </a:p>
          <a:p>
            <a:endParaRPr lang="zh-HK" altLang="en-US" dirty="0"/>
          </a:p>
        </p:txBody>
      </p:sp>
      <p:pic>
        <p:nvPicPr>
          <p:cNvPr id="19458" name="Picture 2" descr="员工激励_员工奖励方案_员工积分奖励-福利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07" y="3356991"/>
            <a:ext cx="3607217" cy="33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9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鼓手 ─ </a:t>
            </a:r>
            <a:r>
              <a:rPr lang="zh-HK" altLang="en-US" dirty="0"/>
              <a:t>領導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帶動整個團隊的配合</a:t>
            </a:r>
            <a:endParaRPr lang="en-US" altLang="zh-TW" dirty="0"/>
          </a:p>
          <a:p>
            <a:pPr lvl="1"/>
            <a:r>
              <a:rPr lang="zh-TW" altLang="en-US" dirty="0"/>
              <a:t>甲員工不在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990099"/>
                </a:solidFill>
              </a:rPr>
              <a:t>其他員工</a:t>
            </a:r>
            <a:r>
              <a:rPr lang="zh-TW" altLang="en-US" dirty="0"/>
              <a:t>可以立刻</a:t>
            </a:r>
            <a:r>
              <a:rPr lang="zh-TW" altLang="en-US" dirty="0">
                <a:solidFill>
                  <a:srgbClr val="990099"/>
                </a:solidFill>
              </a:rPr>
              <a:t>頂上</a:t>
            </a:r>
            <a:r>
              <a:rPr lang="zh-TW" altLang="en-US" dirty="0"/>
              <a:t>提供服務</a:t>
            </a:r>
            <a:r>
              <a:rPr lang="en-US" altLang="zh-TW" dirty="0"/>
              <a:t>, </a:t>
            </a:r>
            <a:r>
              <a:rPr lang="zh-TW" altLang="en-US" dirty="0"/>
              <a:t>不用等甲員工回來處理。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以身作則獎罰分明，多勞多得，目標為本</a:t>
            </a:r>
            <a:endParaRPr lang="en-US" altLang="zh-TW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TW" altLang="en-US" dirty="0"/>
              <a:t>薪酬與營業額掛鈎</a:t>
            </a:r>
            <a:r>
              <a:rPr lang="en-US" altLang="zh-TW" dirty="0"/>
              <a:t>, </a:t>
            </a:r>
            <a:r>
              <a:rPr lang="zh-TW" altLang="en-US" dirty="0"/>
              <a:t>產出掛鈎。</a:t>
            </a:r>
            <a:r>
              <a:rPr lang="en-US" altLang="zh-TW" dirty="0"/>
              <a:t> </a:t>
            </a:r>
          </a:p>
          <a:p>
            <a:pPr lvl="1"/>
            <a:r>
              <a:rPr lang="zh-TW" altLang="en-US" dirty="0"/>
              <a:t>升級與能力、表現、貢獻掛鈎</a:t>
            </a:r>
            <a:r>
              <a:rPr lang="en-US" altLang="zh-TW" dirty="0"/>
              <a:t>, </a:t>
            </a:r>
            <a:r>
              <a:rPr lang="zh-TW" altLang="en-US" dirty="0"/>
              <a:t>與年資脫鈎</a:t>
            </a:r>
            <a:endParaRPr lang="zh-HK" altLang="en-US" dirty="0"/>
          </a:p>
        </p:txBody>
      </p:sp>
      <p:pic>
        <p:nvPicPr>
          <p:cNvPr id="20484" name="Picture 4" descr="Develop the 5 behaviors of teamwork | Beef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4551884" cy="23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4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建立團隊精神的技巧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與上司、同事建立團隊精神之技巧 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HK" altLang="en-US" dirty="0"/>
          </a:p>
          <a:p>
            <a:r>
              <a:rPr lang="zh-TW" altLang="en-US" dirty="0"/>
              <a:t>不批評、不責難、不訴苦 </a:t>
            </a:r>
          </a:p>
          <a:p>
            <a:r>
              <a:rPr lang="zh-TW" altLang="en-US" dirty="0"/>
              <a:t>保持笑面迎人，和藹可親 </a:t>
            </a:r>
          </a:p>
          <a:p>
            <a:r>
              <a:rPr lang="zh-HK" altLang="en-US" dirty="0"/>
              <a:t>聆聽 </a:t>
            </a:r>
          </a:p>
          <a:p>
            <a:r>
              <a:rPr lang="zh-TW" altLang="en-US" dirty="0"/>
              <a:t>錯時虛心地承認 </a:t>
            </a:r>
          </a:p>
          <a:p>
            <a:r>
              <a:rPr lang="zh-HK" altLang="en-US" dirty="0"/>
              <a:t>尊重別人 </a:t>
            </a:r>
            <a:endParaRPr lang="en-US" altLang="zh-HK" dirty="0"/>
          </a:p>
          <a:p>
            <a:endParaRPr lang="en-US" altLang="zh-HK" dirty="0"/>
          </a:p>
          <a:p>
            <a:pPr marL="0" indent="0" algn="ctr">
              <a:buNone/>
            </a:pPr>
            <a:r>
              <a:rPr lang="zh-TW" altLang="en-US" dirty="0">
                <a:solidFill>
                  <a:srgbClr val="990099"/>
                </a:solidFill>
              </a:rPr>
              <a:t>不單是表面技巧</a:t>
            </a:r>
            <a:r>
              <a:rPr lang="en-US" altLang="zh-TW" dirty="0">
                <a:solidFill>
                  <a:srgbClr val="990099"/>
                </a:solidFill>
              </a:rPr>
              <a:t>, </a:t>
            </a:r>
            <a:r>
              <a:rPr lang="zh-TW" altLang="en-US" dirty="0">
                <a:solidFill>
                  <a:srgbClr val="990099"/>
                </a:solidFill>
              </a:rPr>
              <a:t>最重要是真誠、表裡一致。</a:t>
            </a:r>
            <a:endParaRPr lang="zh-HK" altLang="en-US" dirty="0">
              <a:solidFill>
                <a:srgbClr val="990099"/>
              </a:solidFill>
            </a:endParaRPr>
          </a:p>
          <a:p>
            <a:endParaRPr lang="zh-HK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t="30001" r="20563" b="4333"/>
          <a:stretch/>
        </p:blipFill>
        <p:spPr bwMode="auto">
          <a:xfrm>
            <a:off x="5508104" y="2968598"/>
            <a:ext cx="3635896" cy="23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建立團隊精神的技巧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zh-TW" altLang="en-US" dirty="0">
                <a:solidFill>
                  <a:schemeClr val="tx1"/>
                </a:solidFill>
              </a:rPr>
              <a:t>建立貢獻精神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zh-TW" altLang="en-US" dirty="0"/>
              <a:t>以整體利益為依歸 </a:t>
            </a:r>
            <a:endParaRPr lang="en-US" altLang="zh-TW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人生三個層次：</a:t>
            </a:r>
            <a:r>
              <a:rPr lang="zh-TW" altLang="en-US" dirty="0">
                <a:solidFill>
                  <a:srgbClr val="990099"/>
                </a:solidFill>
              </a:rPr>
              <a:t>倚賴、獨立、互賴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zh-TW" dirty="0"/>
              <a:t>dependent &gt; independent &gt; interdependent</a:t>
            </a:r>
            <a:endParaRPr lang="zh-TW" altLang="en-US" dirty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zh-TW" altLang="en-US" dirty="0"/>
              <a:t>不計較付出，給予 </a:t>
            </a:r>
            <a:endParaRPr lang="en-US" altLang="zh-TW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社會交換理論 </a:t>
            </a:r>
            <a:r>
              <a:rPr lang="en-US" altLang="zh-TW" dirty="0"/>
              <a:t>social exchange theory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時間與數量</a:t>
            </a:r>
            <a:r>
              <a:rPr lang="en-US" altLang="zh-TW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今天付出</a:t>
            </a:r>
            <a:r>
              <a:rPr lang="en-US" altLang="zh-TW" dirty="0"/>
              <a:t>, </a:t>
            </a:r>
            <a:r>
              <a:rPr lang="zh-TW" altLang="en-US" dirty="0"/>
              <a:t>今天收獲      付出</a:t>
            </a:r>
            <a:r>
              <a:rPr lang="en-US" altLang="zh-TW" dirty="0"/>
              <a:t>$1, $1</a:t>
            </a:r>
            <a:r>
              <a:rPr lang="zh-TW" altLang="en-US" dirty="0"/>
              <a:t>回報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今天付出</a:t>
            </a:r>
            <a:r>
              <a:rPr lang="en-US" altLang="zh-TW" dirty="0"/>
              <a:t>, </a:t>
            </a:r>
            <a:r>
              <a:rPr lang="zh-TW" altLang="en-US" dirty="0"/>
              <a:t>明天收獲      付出</a:t>
            </a:r>
            <a:r>
              <a:rPr lang="en-US" altLang="zh-TW" dirty="0"/>
              <a:t>$1, $10</a:t>
            </a:r>
            <a:r>
              <a:rPr lang="zh-TW" altLang="en-US" dirty="0"/>
              <a:t>回報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今天付出</a:t>
            </a:r>
            <a:r>
              <a:rPr lang="en-US" altLang="zh-TW" dirty="0"/>
              <a:t>, </a:t>
            </a:r>
            <a:r>
              <a:rPr lang="zh-TW" altLang="en-US" dirty="0"/>
              <a:t>明年收獲      付出</a:t>
            </a:r>
            <a:r>
              <a:rPr lang="en-US" altLang="zh-TW" dirty="0"/>
              <a:t>$1, $1000</a:t>
            </a:r>
            <a:r>
              <a:rPr lang="zh-TW" altLang="en-US" dirty="0"/>
              <a:t>回報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今天付出</a:t>
            </a:r>
            <a:r>
              <a:rPr lang="en-US" altLang="zh-TW" dirty="0"/>
              <a:t>, </a:t>
            </a:r>
            <a:r>
              <a:rPr lang="zh-TW" altLang="en-US" dirty="0"/>
              <a:t>十年後收獲   付出</a:t>
            </a:r>
            <a:r>
              <a:rPr lang="en-US" altLang="zh-TW" dirty="0"/>
              <a:t>$1, $N</a:t>
            </a:r>
            <a:r>
              <a:rPr lang="zh-TW" altLang="en-US" dirty="0"/>
              <a:t>回報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zh-TW" altLang="en-US" dirty="0"/>
              <a:t>今世付出</a:t>
            </a:r>
            <a:r>
              <a:rPr lang="en-US" altLang="zh-TW" dirty="0"/>
              <a:t>, </a:t>
            </a:r>
            <a:r>
              <a:rPr lang="zh-TW" altLang="en-US" dirty="0"/>
              <a:t>下世收獲</a:t>
            </a:r>
          </a:p>
          <a:p>
            <a:pPr>
              <a:spcAft>
                <a:spcPts val="400"/>
              </a:spcAft>
            </a:pPr>
            <a:endParaRPr lang="zh-HK" alt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25735" r="22125" b="20426"/>
          <a:stretch/>
        </p:blipFill>
        <p:spPr bwMode="auto">
          <a:xfrm>
            <a:off x="7160136" y="2924944"/>
            <a:ext cx="1956048" cy="13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/>
          <a:stretch/>
        </p:blipFill>
        <p:spPr bwMode="auto">
          <a:xfrm>
            <a:off x="7957410" y="5157192"/>
            <a:ext cx="1191134" cy="16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27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團隊的基礎</a:t>
            </a:r>
            <a:r>
              <a:rPr lang="en-GB" altLang="zh-TW" dirty="0"/>
              <a:t> </a:t>
            </a:r>
            <a:r>
              <a:rPr lang="zh-TW" altLang="en-US" dirty="0"/>
              <a:t>─ 建立團隊精神的技巧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980727"/>
            <a:ext cx="8939336" cy="5760641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zh-TW" altLang="en-US" dirty="0">
                <a:solidFill>
                  <a:schemeClr val="tx1"/>
                </a:solidFill>
              </a:rPr>
              <a:t>與上司、同事建立團隊精神之技巧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>
                <a:solidFill>
                  <a:srgbClr val="0000FF"/>
                </a:solidFill>
              </a:rPr>
              <a:t>1. </a:t>
            </a:r>
            <a:r>
              <a:rPr lang="zh-TW" altLang="en-US" dirty="0">
                <a:solidFill>
                  <a:srgbClr val="0000FF"/>
                </a:solidFill>
              </a:rPr>
              <a:t>不批評、不責難、不訴苦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>
                <a:solidFill>
                  <a:srgbClr val="0000FF"/>
                </a:solidFill>
              </a:rPr>
              <a:t>2. </a:t>
            </a:r>
            <a:r>
              <a:rPr lang="zh-TW" altLang="en-US" dirty="0">
                <a:solidFill>
                  <a:srgbClr val="0000FF"/>
                </a:solidFill>
              </a:rPr>
              <a:t>保持笑面迎人，和藹可親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>
                <a:solidFill>
                  <a:srgbClr val="0000FF"/>
                </a:solidFill>
              </a:rPr>
              <a:t>3. </a:t>
            </a:r>
            <a:r>
              <a:rPr lang="zh-TW" altLang="en-US" dirty="0">
                <a:solidFill>
                  <a:srgbClr val="0000FF"/>
                </a:solidFill>
              </a:rPr>
              <a:t>聆聽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>
                <a:solidFill>
                  <a:srgbClr val="0000FF"/>
                </a:solidFill>
              </a:rPr>
              <a:t>4. </a:t>
            </a:r>
            <a:r>
              <a:rPr lang="zh-TW" altLang="en-US" dirty="0">
                <a:solidFill>
                  <a:srgbClr val="0000FF"/>
                </a:solidFill>
              </a:rPr>
              <a:t>出錯時虛心地承認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>
                <a:solidFill>
                  <a:srgbClr val="0000FF"/>
                </a:solidFill>
              </a:rPr>
              <a:t>5. </a:t>
            </a:r>
            <a:r>
              <a:rPr lang="zh-TW" altLang="en-US" dirty="0">
                <a:solidFill>
                  <a:srgbClr val="0000FF"/>
                </a:solidFill>
              </a:rPr>
              <a:t>尊重別人</a:t>
            </a:r>
            <a:endParaRPr lang="en-US" altLang="zh-TW" dirty="0">
              <a:solidFill>
                <a:srgbClr val="0000FF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1" y="980728"/>
            <a:ext cx="25088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969842-E88B-4ACE-A165-CFF127936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/>
          <a:stretch/>
        </p:blipFill>
        <p:spPr bwMode="auto">
          <a:xfrm>
            <a:off x="2627783" y="4658663"/>
            <a:ext cx="6575285" cy="232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668FE6A-EB1B-4A38-81D4-5957E866C6C6}"/>
              </a:ext>
            </a:extLst>
          </p:cNvPr>
          <p:cNvSpPr txBox="1"/>
          <p:nvPr/>
        </p:nvSpPr>
        <p:spPr>
          <a:xfrm>
            <a:off x="4481790" y="3581444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  <a:t>宗旨、目標、溝通、責任</a:t>
            </a:r>
            <a:b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</a:b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 Unicode MS"/>
              </a:rPr>
              <a:t>環境、訓練、獎賞、領導</a:t>
            </a:r>
          </a:p>
        </p:txBody>
      </p:sp>
    </p:spTree>
    <p:extLst>
      <p:ext uri="{BB962C8B-B14F-4D97-AF65-F5344CB8AC3E}">
        <p14:creationId xmlns:p14="http://schemas.microsoft.com/office/powerpoint/2010/main" val="1782506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25ED8D-B2C4-ACEA-2388-F68A8D78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工作紙 </a:t>
            </a:r>
            <a:r>
              <a:rPr lang="en-US" altLang="zh-TW" sz="3600" dirty="0"/>
              <a:t>25.2	 </a:t>
            </a:r>
            <a:r>
              <a:rPr lang="en-US" altLang="zh-TW" dirty="0"/>
              <a:t> </a:t>
            </a:r>
            <a:r>
              <a:rPr lang="zh-TW" altLang="en-US" dirty="0"/>
              <a:t>活動</a:t>
            </a:r>
            <a:r>
              <a:rPr lang="en-US" altLang="zh-TW" dirty="0"/>
              <a:t>4</a:t>
            </a:r>
            <a:r>
              <a:rPr lang="zh-TW" altLang="en-US" dirty="0"/>
              <a:t>：個案討論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. 47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7C758A-0739-7CC5-7A0C-3B40961118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tabLst>
                <a:tab pos="864235" algn="l"/>
                <a:tab pos="864235" algn="l"/>
                <a:tab pos="1710690" algn="l"/>
              </a:tabLst>
            </a:pPr>
            <a:r>
              <a:rPr lang="zh-TW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個案一</a:t>
            </a:r>
            <a:r>
              <a:rPr lang="en-GB" altLang="zh-TW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300" spc="30" dirty="0">
                <a:solidFill>
                  <a:schemeClr val="bg1">
                    <a:lumMod val="50000"/>
                  </a:schemeClr>
                </a:solidFill>
              </a:rPr>
              <a:t>新丁上任、權力位置、堅持與包容、正面思考、中期預測、回應與結果、自我表現反思</a:t>
            </a:r>
            <a:br>
              <a:rPr lang="en-US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sz="2800" spc="3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小明剛加入一新公司，他的上司除了正常工作時間內的工作外，還經常給予他職位以外的工作。小明感到有些憂慮，覺得他收到的工資，不應包括額外的工作。</a:t>
            </a:r>
            <a:endParaRPr lang="en-GB" sz="4800" dirty="0">
              <a:effectLst/>
              <a:latin typeface="華康粗明體(P)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800" spc="3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_____________________________________________________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z="2800" dirty="0"/>
              <a:t>個案二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非式式溝通與活動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, 8:2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法則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自我確定回應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其它場合表現</a:t>
            </a:r>
            <a:endParaRPr lang="zh-TW" altLang="en-US" sz="24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dirty="0"/>
              <a:t>小倩的同事十分熱情，經常約她於工作後晚飯及飲酒作樂。可是，她想放工後做做運動，有自己的空間。同時，她也了解到和同事們有良好的溝通及凝聚力對於日常工作上很重要。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800" dirty="0"/>
              <a:t>_______________________________________________________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09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 dirty="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3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家庭溝通問題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40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40000" indent="-540000"/>
            <a:r>
              <a:rPr lang="zh-TW" altLang="en-US" dirty="0"/>
              <a:t>良好的家庭溝通 </a:t>
            </a:r>
            <a:r>
              <a:rPr lang="en-US" altLang="zh-TW" dirty="0"/>
              <a:t>&gt; </a:t>
            </a:r>
            <a:r>
              <a:rPr lang="zh-TW" altLang="en-US" dirty="0"/>
              <a:t>建構</a:t>
            </a:r>
            <a:r>
              <a:rPr lang="zh-TW" altLang="en-US" dirty="0">
                <a:solidFill>
                  <a:srgbClr val="CC0099"/>
                </a:solidFill>
              </a:rPr>
              <a:t>幸福</a:t>
            </a:r>
            <a:r>
              <a:rPr lang="zh-TW" altLang="en-US" dirty="0"/>
              <a:t>家庭主要元素。</a:t>
            </a:r>
            <a:endParaRPr lang="en-GB" altLang="zh-TW" dirty="0"/>
          </a:p>
          <a:p>
            <a:pPr marL="540000" indent="-540000"/>
            <a:r>
              <a:rPr lang="zh-TW" altLang="en-US" dirty="0"/>
              <a:t>成員的</a:t>
            </a:r>
            <a:r>
              <a:rPr lang="zh-TW" altLang="en-US" dirty="0">
                <a:solidFill>
                  <a:srgbClr val="CC0099"/>
                </a:solidFill>
              </a:rPr>
              <a:t>幸福感 ≠ </a:t>
            </a:r>
            <a:r>
              <a:rPr lang="zh-TW" altLang="en-US" dirty="0"/>
              <a:t>一家人</a:t>
            </a:r>
            <a:r>
              <a:rPr lang="zh-TW" altLang="en-US" dirty="0">
                <a:solidFill>
                  <a:srgbClr val="CC0099"/>
                </a:solidFill>
              </a:rPr>
              <a:t>齊齊整整</a:t>
            </a:r>
            <a:endParaRPr lang="en-GB" altLang="zh-TW" dirty="0">
              <a:solidFill>
                <a:srgbClr val="CC0099"/>
              </a:solidFill>
            </a:endParaRPr>
          </a:p>
          <a:p>
            <a:pPr marL="540000" indent="-540000"/>
            <a:r>
              <a:rPr lang="zh-TW" altLang="en-US" dirty="0">
                <a:solidFill>
                  <a:srgbClr val="FF0000"/>
                </a:solidFill>
              </a:rPr>
              <a:t>成員的幸福感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 支援與獨立</a:t>
            </a:r>
            <a:endParaRPr lang="en-GB" spc="3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華康細明體(P)"/>
            </a:endParaRPr>
          </a:p>
        </p:txBody>
      </p:sp>
      <p:pic>
        <p:nvPicPr>
          <p:cNvPr id="2050" name="Picture 2" descr="三個家庭手拉手-照片素材（圖片） [28321127] - PIXTA圖庫">
            <a:extLst>
              <a:ext uri="{FF2B5EF4-FFF2-40B4-BE49-F238E27FC236}">
                <a16:creationId xmlns:a16="http://schemas.microsoft.com/office/drawing/2014/main" id="{1812F422-4385-97A6-2780-97FB59E6E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r="3687"/>
          <a:stretch/>
        </p:blipFill>
        <p:spPr bwMode="auto">
          <a:xfrm>
            <a:off x="49192" y="2946359"/>
            <a:ext cx="3247542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矢量工作家庭冲突向量平坦等距概念图片素材-矢量等距平面设计插画素材-jpg图片格式-mac天空素材下载">
            <a:extLst>
              <a:ext uri="{FF2B5EF4-FFF2-40B4-BE49-F238E27FC236}">
                <a16:creationId xmlns:a16="http://schemas.microsoft.com/office/drawing/2014/main" id="{B722D56D-EFA9-5A72-95F8-FE7344EA8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1111" r="11111" b="13333"/>
          <a:stretch/>
        </p:blipFill>
        <p:spPr bwMode="auto">
          <a:xfrm>
            <a:off x="3505200" y="2946359"/>
            <a:ext cx="3421436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DB563E1-0DEB-8CA6-9AE6-D9999571E5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33" t="13376" r="40833" b="16162"/>
          <a:stretch/>
        </p:blipFill>
        <p:spPr>
          <a:xfrm>
            <a:off x="7418408" y="2946359"/>
            <a:ext cx="16764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</a:t>
            </a:r>
            <a:r>
              <a:rPr lang="zh-TW" altLang="en-US" dirty="0"/>
              <a:t>影響家庭溝通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40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25475" indent="-625475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altLang="zh-TW" dirty="0"/>
              <a:t>a.	</a:t>
            </a:r>
            <a:r>
              <a:rPr lang="zh-TW" altLang="en-US" dirty="0"/>
              <a:t>與家人享受彼此在</a:t>
            </a:r>
            <a:r>
              <a:rPr lang="zh-TW" altLang="en-US" dirty="0">
                <a:solidFill>
                  <a:srgbClr val="CC0099"/>
                </a:solidFill>
              </a:rPr>
              <a:t>一起</a:t>
            </a:r>
            <a:r>
              <a:rPr lang="zh-TW" altLang="en-US" dirty="0"/>
              <a:t>的時光 的</a:t>
            </a:r>
            <a:r>
              <a:rPr lang="zh-TW" altLang="en-US" dirty="0">
                <a:solidFill>
                  <a:srgbClr val="CC0099"/>
                </a:solidFill>
              </a:rPr>
              <a:t>質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rgbClr val="CC0099"/>
                </a:solidFill>
              </a:rPr>
              <a:t>量</a:t>
            </a:r>
          </a:p>
          <a:p>
            <a:pPr marL="625475" indent="-625475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altLang="zh-TW" dirty="0"/>
              <a:t>b.	</a:t>
            </a:r>
            <a:r>
              <a:rPr lang="zh-TW" altLang="en-US" dirty="0"/>
              <a:t>家人能否可以</a:t>
            </a:r>
            <a:r>
              <a:rPr lang="zh-TW" altLang="en-US" dirty="0">
                <a:solidFill>
                  <a:srgbClr val="CC0099"/>
                </a:solidFill>
              </a:rPr>
              <a:t>開心見誠</a:t>
            </a:r>
            <a:r>
              <a:rPr lang="zh-TW" altLang="en-US" dirty="0"/>
              <a:t> </a:t>
            </a:r>
            <a:r>
              <a:rPr lang="en-GB" altLang="zh-TW" dirty="0"/>
              <a:t>openness </a:t>
            </a:r>
            <a:r>
              <a:rPr lang="zh-TW" altLang="en-US" dirty="0"/>
              <a:t>地談話</a:t>
            </a:r>
          </a:p>
          <a:p>
            <a:pPr marL="625475" indent="-625475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altLang="zh-TW" dirty="0"/>
              <a:t>c.	</a:t>
            </a:r>
            <a:r>
              <a:rPr lang="zh-TW" altLang="en-US" dirty="0"/>
              <a:t>家人會否經常</a:t>
            </a:r>
            <a:r>
              <a:rPr lang="zh-TW" altLang="en-US" dirty="0">
                <a:solidFill>
                  <a:srgbClr val="CC0099"/>
                </a:solidFill>
              </a:rPr>
              <a:t>一起努力解決問題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$,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家務分擔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…. </a:t>
            </a:r>
            <a:endParaRPr lang="zh-TW" altLang="en-US" dirty="0">
              <a:solidFill>
                <a:srgbClr val="CC0099"/>
              </a:solidFill>
            </a:endParaRPr>
          </a:p>
          <a:p>
            <a:pPr marL="625475" indent="-625475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altLang="zh-TW" dirty="0"/>
              <a:t>d.	</a:t>
            </a:r>
            <a:r>
              <a:rPr lang="zh-TW" altLang="en-US" dirty="0"/>
              <a:t>家人會否互相支持去達成</a:t>
            </a:r>
            <a:r>
              <a:rPr lang="zh-TW" altLang="en-US" dirty="0">
                <a:solidFill>
                  <a:srgbClr val="CC0099"/>
                </a:solidFill>
              </a:rPr>
              <a:t>目標</a:t>
            </a:r>
            <a:r>
              <a:rPr lang="zh-TW" altLang="en-US" dirty="0"/>
              <a:t>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每年一長遊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學習支援</a:t>
            </a:r>
            <a:endParaRPr lang="zh-TW" altLang="en-US" dirty="0"/>
          </a:p>
          <a:p>
            <a:pPr>
              <a:lnSpc>
                <a:spcPct val="100000"/>
              </a:lnSpc>
              <a:spcAft>
                <a:spcPts val="300"/>
              </a:spcAft>
              <a:buSzPct val="100000"/>
              <a:buAutoNum type="alphaLcPeriod" startAt="5"/>
            </a:pPr>
            <a:r>
              <a:rPr lang="zh-TW" altLang="en-US" dirty="0"/>
              <a:t>家人有否</a:t>
            </a:r>
            <a:r>
              <a:rPr lang="zh-TW" altLang="en-US" dirty="0">
                <a:solidFill>
                  <a:srgbClr val="CC0099"/>
                </a:solidFill>
              </a:rPr>
              <a:t>表現</a:t>
            </a:r>
            <a:r>
              <a:rPr lang="zh-TW" altLang="en-US" dirty="0"/>
              <a:t>得相親相愛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尊重私隱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溝通態度、語言與非語言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濶度與深度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互相欣賞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分享資源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共同活動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….</a:t>
            </a:r>
            <a:endParaRPr lang="en-GB" altLang="zh-TW" dirty="0"/>
          </a:p>
          <a:p>
            <a:pPr>
              <a:lnSpc>
                <a:spcPct val="100000"/>
              </a:lnSpc>
              <a:spcAft>
                <a:spcPts val="300"/>
              </a:spcAft>
              <a:buSzPct val="100000"/>
              <a:buAutoNum type="alphaLcPeriod" startAt="5"/>
            </a:pPr>
            <a:r>
              <a:rPr lang="zh-TW" altLang="en-US" dirty="0"/>
              <a:t>家人能否可以處理各種順境逆境 </a:t>
            </a:r>
            <a:br>
              <a:rPr lang="en-GB" altLang="zh-TW" dirty="0"/>
            </a:b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失業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疾病</a:t>
            </a:r>
            <a:endParaRPr lang="en-GB" altLang="zh-TW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Aft>
                <a:spcPts val="300"/>
              </a:spcAft>
              <a:buSzPct val="100000"/>
              <a:buNone/>
            </a:pPr>
            <a:r>
              <a:rPr lang="en-GB" altLang="zh-TW" dirty="0"/>
              <a:t>g. </a:t>
            </a:r>
            <a:r>
              <a:rPr lang="zh-TW" altLang="en-US" b="1" dirty="0">
                <a:solidFill>
                  <a:srgbClr val="FF0000"/>
                </a:solidFill>
              </a:rPr>
              <a:t>價值觀與家關關係、溝通</a:t>
            </a:r>
            <a:br>
              <a:rPr lang="en-GB" altLang="zh-TW" dirty="0"/>
            </a:br>
            <a:r>
              <a:rPr lang="en-GB" altLang="zh-TW" dirty="0"/>
              <a:t>     </a:t>
            </a:r>
            <a:r>
              <a:rPr lang="en-GB" altLang="zh-TW" sz="2800" dirty="0">
                <a:solidFill>
                  <a:schemeClr val="bg1">
                    <a:lumMod val="50000"/>
                  </a:schemeClr>
                </a:solidFill>
              </a:rPr>
              <a:t>Kiki</a:t>
            </a:r>
            <a:r>
              <a:rPr lang="en-GB" altLang="zh-TW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’s case on domestic $</a:t>
            </a:r>
            <a:endParaRPr lang="zh-TW" altLang="en-US" dirty="0"/>
          </a:p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endParaRPr lang="en-GB" altLang="zh-TW" dirty="0"/>
          </a:p>
        </p:txBody>
      </p:sp>
      <p:pic>
        <p:nvPicPr>
          <p:cNvPr id="12290" name="Picture 2" descr="爸爸、妈妈和孩子们散步、晒日光浴，家庭成员在户外共度欢乐时光，卡通风格向量例证- 插画包括有æµ·æ, å›¢ä½: 184468250">
            <a:extLst>
              <a:ext uri="{FF2B5EF4-FFF2-40B4-BE49-F238E27FC236}">
                <a16:creationId xmlns:a16="http://schemas.microsoft.com/office/drawing/2014/main" id="{C4EC964C-3D22-A5F4-CE0A-C7C6D32A6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5555" r="16829" b="49458"/>
          <a:stretch/>
        </p:blipFill>
        <p:spPr bwMode="auto">
          <a:xfrm>
            <a:off x="6903720" y="5181600"/>
            <a:ext cx="22402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家庭歡樂相聚時光圖片PNG去背圖| 矢量圖案素材| 免费下载| Pngtree">
            <a:extLst>
              <a:ext uri="{FF2B5EF4-FFF2-40B4-BE49-F238E27FC236}">
                <a16:creationId xmlns:a16="http://schemas.microsoft.com/office/drawing/2014/main" id="{2C83E3F1-1AB9-D33E-E35F-489EE425E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2221" r="12222" b="30001"/>
          <a:stretch/>
        </p:blipFill>
        <p:spPr bwMode="auto">
          <a:xfrm>
            <a:off x="7272980" y="-6752"/>
            <a:ext cx="1842304" cy="9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照顧者資訊】紓解壓力，家庭照顧者不孤單－全臺支持服務據點">
            <a:extLst>
              <a:ext uri="{FF2B5EF4-FFF2-40B4-BE49-F238E27FC236}">
                <a16:creationId xmlns:a16="http://schemas.microsoft.com/office/drawing/2014/main" id="{1E2B3AC9-7AA0-A0DD-F34F-AD08B820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8" y="5564703"/>
            <a:ext cx="1714472" cy="12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改善</a:t>
            </a:r>
            <a:r>
              <a:rPr lang="en-US" dirty="0" err="1"/>
              <a:t>家庭溝通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1813" indent="-53181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/>
              <a:t>a.	</a:t>
            </a:r>
            <a:r>
              <a:rPr lang="zh-TW" altLang="en-US" dirty="0"/>
              <a:t>「讚賞家人」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吸引力法則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卡耐基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互換喜歡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zh-TW" altLang="en-US" dirty="0"/>
              <a:t>與家庭和諧及快樂有正面的關係</a:t>
            </a:r>
          </a:p>
          <a:p>
            <a:pPr marL="625475" indent="-6254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/>
              <a:t>b.	</a:t>
            </a:r>
            <a:r>
              <a:rPr lang="zh-TW" altLang="en-US" dirty="0"/>
              <a:t>為家人服務，如做家務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小維修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家居擺設</a:t>
            </a:r>
            <a:endParaRPr lang="zh-TW" altLang="en-US" dirty="0"/>
          </a:p>
          <a:p>
            <a:pPr marL="625475" indent="-6254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/>
              <a:t>c.	</a:t>
            </a:r>
            <a:r>
              <a:rPr lang="zh-TW" altLang="en-US" dirty="0"/>
              <a:t>「身體接觸」</a:t>
            </a:r>
            <a:r>
              <a:rPr lang="en-US" altLang="zh-TW" dirty="0"/>
              <a:t>(</a:t>
            </a:r>
            <a:r>
              <a:rPr lang="zh-TW" altLang="en-US" dirty="0"/>
              <a:t>如擁抱、搭膊頭</a:t>
            </a:r>
            <a:r>
              <a:rPr lang="en-US" altLang="zh-TW" dirty="0"/>
              <a:t>)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嬰幼兒兒童尤為重要 </a:t>
            </a:r>
            <a:r>
              <a:rPr lang="en-GB" altLang="zh-TW" sz="2800" dirty="0">
                <a:solidFill>
                  <a:schemeClr val="bg1">
                    <a:lumMod val="50000"/>
                  </a:schemeClr>
                </a:solidFill>
              </a:rPr>
              <a:t>physical attachment</a:t>
            </a:r>
            <a:endParaRPr lang="en-US" altLang="zh-TW" dirty="0"/>
          </a:p>
          <a:p>
            <a:pPr marL="625475" indent="-6254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/>
              <a:t>d.	</a:t>
            </a:r>
            <a:r>
              <a:rPr lang="zh-TW" altLang="en-US" dirty="0"/>
              <a:t>與家人「共度優質時間」，如吃飯，散步，旅行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看戲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遠足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參加活動</a:t>
            </a:r>
            <a:r>
              <a:rPr lang="zh-TW" altLang="en-US" dirty="0"/>
              <a:t>等</a:t>
            </a:r>
            <a:endParaRPr lang="en-GB" altLang="zh-TW" dirty="0"/>
          </a:p>
          <a:p>
            <a:pPr marL="625475" indent="-6254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dirty="0">
                <a:solidFill>
                  <a:srgbClr val="C00000"/>
                </a:solidFill>
              </a:rPr>
              <a:t>Anything else?......</a:t>
            </a:r>
            <a:endParaRPr lang="zh-TW" altLang="en-US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4885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</a:t>
            </a:r>
            <a:r>
              <a:rPr lang="en-US" altLang="zh-TW" dirty="0"/>
              <a:t>1</a:t>
            </a:r>
            <a:r>
              <a:rPr lang="zh-TW" altLang="en-US" dirty="0"/>
              <a:t>：個案分析</a:t>
            </a:r>
            <a:r>
              <a:rPr lang="en-US" altLang="zh-TW" dirty="0"/>
              <a:t>(</a:t>
            </a:r>
            <a:r>
              <a:rPr lang="zh-TW" altLang="en-US" dirty="0"/>
              <a:t>工作紙</a:t>
            </a:r>
            <a:r>
              <a:rPr lang="en-US" altLang="zh-TW" dirty="0"/>
              <a:t>25.1)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46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buNone/>
              <a:tabLst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今天是中秋節，亞明的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爸爸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在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內地工作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後，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趕回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港與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家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人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過節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。亞明的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媽媽打算一家人外出吃晚飯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，碰巧他的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偶像開演唱會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，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亞明的「粉絲」朋友千辛萬苦買了入場券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和他一起去看，所以他對媽媽說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不回家吃飯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。他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媽媽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聽後很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生氣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，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命令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亞明</a:t>
            </a:r>
            <a:r>
              <a:rPr lang="zh-TW" sz="2800" spc="3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必須回家</a:t>
            </a: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。</a:t>
            </a:r>
            <a:endParaRPr lang="en-GB" sz="2800" spc="3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marR="139700" indent="0" hangingPunct="0">
              <a:lnSpc>
                <a:spcPct val="100000"/>
              </a:lnSpc>
              <a:spcBef>
                <a:spcPts val="600"/>
              </a:spcBef>
              <a:buNone/>
              <a:tabLst>
                <a:tab pos="612140" algn="l"/>
                <a:tab pos="918210" algn="l"/>
              </a:tabLst>
            </a:pPr>
            <a:r>
              <a:rPr lang="zh-TW" sz="28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個案分析：</a:t>
            </a:r>
            <a:endParaRPr lang="en-GB" sz="2200" spc="3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</a:rPr>
              <a:t>亞明的價值觀：</a:t>
            </a:r>
            <a:r>
              <a:rPr lang="en-US" sz="2800" u="sng" spc="30" dirty="0">
                <a:effectLst/>
                <a:ea typeface="新細明體" panose="02020500000000000000" pitchFamily="18" charset="-120"/>
              </a:rPr>
              <a:t>	                                                 	 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</a:rPr>
              <a:t>媽媽的價值觀：</a:t>
            </a:r>
            <a:r>
              <a:rPr lang="en-US" sz="2800" u="sng" spc="30" dirty="0">
                <a:effectLst/>
                <a:ea typeface="新細明體" panose="02020500000000000000" pitchFamily="18" charset="-120"/>
              </a:rPr>
              <a:t>	                               		</a:t>
            </a:r>
            <a:endParaRPr lang="en-GB" sz="2800" u="sng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306070" algn="l"/>
                <a:tab pos="612140" algn="l"/>
                <a:tab pos="918210" algn="l"/>
              </a:tabLst>
            </a:pPr>
            <a:r>
              <a:rPr lang="zh-TW" sz="2800" spc="30" dirty="0">
                <a:effectLst/>
              </a:rPr>
              <a:t>爸爸的價值觀：</a:t>
            </a:r>
            <a:r>
              <a:rPr lang="en-US" sz="2800" u="sng" spc="30" dirty="0">
                <a:effectLst/>
                <a:ea typeface="新細明體" panose="02020500000000000000" pitchFamily="18" charset="-120"/>
              </a:rPr>
              <a:t>	                               		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306070" algn="l"/>
                <a:tab pos="612140" algn="l"/>
                <a:tab pos="918210" algn="l"/>
              </a:tabLst>
            </a:pPr>
            <a:r>
              <a:rPr lang="zh-TW" altLang="en-US" sz="2800" spc="30" dirty="0"/>
              <a:t>他們應該如何處理不同價值觀帶來的衝突？</a:t>
            </a:r>
            <a:r>
              <a:rPr lang="en-US" sz="2800" spc="30" dirty="0">
                <a:effectLst/>
                <a:ea typeface="新細明體" panose="02020500000000000000" pitchFamily="18" charset="-120"/>
              </a:rPr>
              <a:t>	</a:t>
            </a:r>
            <a:r>
              <a:rPr lang="en-US" sz="2800" u="sng" spc="30" dirty="0">
                <a:effectLst/>
                <a:ea typeface="新細明體" panose="02020500000000000000" pitchFamily="18" charset="-120"/>
              </a:rPr>
              <a:t>	</a:t>
            </a:r>
            <a:endParaRPr lang="en-GB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marR="139700" indent="0" hangingPunct="0">
              <a:lnSpc>
                <a:spcPct val="200000"/>
              </a:lnSpc>
              <a:spcBef>
                <a:spcPts val="600"/>
              </a:spcBef>
              <a:buNone/>
              <a:tabLst>
                <a:tab pos="612140" algn="l"/>
                <a:tab pos="918210" algn="l"/>
              </a:tabLst>
            </a:pPr>
            <a:r>
              <a:rPr lang="zh-TW" sz="25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反思活動</a:t>
            </a:r>
            <a:r>
              <a:rPr lang="en-GB" altLang="zh-TW" sz="25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&gt; </a:t>
            </a:r>
            <a:r>
              <a:rPr lang="zh-TW" sz="25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就本節的家庭糾紛內容</a:t>
            </a:r>
            <a:r>
              <a:rPr lang="en-GB" altLang="zh-TW" sz="25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zh-TW" sz="2500" spc="3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你曾否有相類似的經歷？</a:t>
            </a:r>
            <a:endParaRPr lang="en-GB" altLang="zh-TW" sz="2500" dirty="0"/>
          </a:p>
        </p:txBody>
      </p:sp>
    </p:spTree>
    <p:extLst>
      <p:ext uri="{BB962C8B-B14F-4D97-AF65-F5344CB8AC3E}">
        <p14:creationId xmlns:p14="http://schemas.microsoft.com/office/powerpoint/2010/main" val="248929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工作情境溝通模式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42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1813" indent="-531813">
              <a:buNone/>
            </a:pPr>
            <a:r>
              <a:rPr lang="en-US" altLang="zh-TW" dirty="0"/>
              <a:t>a.	</a:t>
            </a:r>
            <a:r>
              <a:rPr lang="zh-TW" altLang="en-US" dirty="0"/>
              <a:t>主從關係</a:t>
            </a: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zh-TW" altLang="en-US" dirty="0"/>
              <a:t>上司或管理者的功能</a:t>
            </a:r>
          </a:p>
          <a:p>
            <a:pPr marL="531813" indent="-531813">
              <a:buNone/>
            </a:pPr>
            <a:r>
              <a:rPr lang="en-US" altLang="zh-TW" dirty="0"/>
              <a:t>‧	</a:t>
            </a:r>
            <a:r>
              <a:rPr lang="zh-TW" altLang="en-US" dirty="0">
                <a:solidFill>
                  <a:srgbClr val="CC0099"/>
                </a:solidFill>
              </a:rPr>
              <a:t>行政</a:t>
            </a:r>
            <a:r>
              <a:rPr lang="zh-TW" altLang="en-US" dirty="0"/>
              <a:t>功能 </a:t>
            </a:r>
            <a:r>
              <a:rPr lang="en-US" altLang="zh-TW" dirty="0"/>
              <a:t>– </a:t>
            </a:r>
            <a:r>
              <a:rPr lang="zh-TW" altLang="en-US" dirty="0"/>
              <a:t>負責職務層級上的責任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必然存在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對立位置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 &gt;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影響上司下屬關係</a:t>
            </a:r>
            <a:endParaRPr lang="zh-TW" altLang="en-US" dirty="0"/>
          </a:p>
          <a:p>
            <a:pPr marL="531813" indent="-531813">
              <a:buNone/>
            </a:pPr>
            <a:r>
              <a:rPr lang="en-US" altLang="zh-TW" dirty="0"/>
              <a:t>‧	</a:t>
            </a:r>
            <a:r>
              <a:rPr lang="zh-TW" altLang="en-US" dirty="0">
                <a:solidFill>
                  <a:srgbClr val="CC0099"/>
                </a:solidFill>
              </a:rPr>
              <a:t>專業</a:t>
            </a:r>
            <a:r>
              <a:rPr lang="zh-TW" altLang="en-US" dirty="0"/>
              <a:t>功能 </a:t>
            </a:r>
            <a:r>
              <a:rPr lang="en-US" altLang="zh-TW" dirty="0"/>
              <a:t>– </a:t>
            </a:r>
            <a:r>
              <a:rPr lang="zh-TW" altLang="en-US" dirty="0"/>
              <a:t>專業能力或技術上的指導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社工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醫護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會計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辦公室文員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….</a:t>
            </a:r>
            <a:endParaRPr lang="zh-TW" altLang="en-US" dirty="0"/>
          </a:p>
          <a:p>
            <a:pPr marL="531813" indent="-531813">
              <a:buNone/>
            </a:pPr>
            <a:r>
              <a:rPr lang="en-US" altLang="zh-TW" dirty="0"/>
              <a:t>‧	</a:t>
            </a:r>
            <a:r>
              <a:rPr lang="zh-TW" altLang="en-US" dirty="0">
                <a:solidFill>
                  <a:srgbClr val="CC0099"/>
                </a:solidFill>
              </a:rPr>
              <a:t>情緒</a:t>
            </a:r>
            <a:r>
              <a:rPr lang="zh-TW" altLang="en-US" dirty="0"/>
              <a:t>支持 </a:t>
            </a:r>
            <a:r>
              <a:rPr lang="en-US" altLang="zh-TW" dirty="0"/>
              <a:t>– </a:t>
            </a:r>
            <a:r>
              <a:rPr lang="zh-TW" altLang="en-US" dirty="0"/>
              <a:t>輔導部屬達成個人及工作任務目標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指出具體優勢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公開表揚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委以重任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….</a:t>
            </a:r>
            <a:endParaRPr lang="zh-TW" altLang="en-US" sz="2800" dirty="0"/>
          </a:p>
          <a:p>
            <a:pPr marL="540000" indent="-540000"/>
            <a:endParaRPr lang="en-GB" altLang="zh-TW" dirty="0"/>
          </a:p>
        </p:txBody>
      </p:sp>
      <p:pic>
        <p:nvPicPr>
          <p:cNvPr id="9218" name="Picture 2" descr="團體督導與個案研討- 台北市私立聖道兒童之家">
            <a:extLst>
              <a:ext uri="{FF2B5EF4-FFF2-40B4-BE49-F238E27FC236}">
                <a16:creationId xmlns:a16="http://schemas.microsoft.com/office/drawing/2014/main" id="{7E204C2F-A3C5-0691-B347-5DF40FF93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267"/>
          <a:stretch/>
        </p:blipFill>
        <p:spPr bwMode="auto">
          <a:xfrm>
            <a:off x="5638800" y="4952870"/>
            <a:ext cx="3524491" cy="19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4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工作情境溝通模式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42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zh-TW" altLang="en-US" dirty="0"/>
              <a:t>主從關係中</a:t>
            </a:r>
            <a:r>
              <a:rPr lang="zh-TW" altLang="en-US" dirty="0">
                <a:solidFill>
                  <a:srgbClr val="CC0099"/>
                </a:solidFill>
              </a:rPr>
              <a:t>權力</a:t>
            </a:r>
            <a:r>
              <a:rPr lang="zh-TW" altLang="en-US" dirty="0"/>
              <a:t>關係的基本</a:t>
            </a:r>
            <a:r>
              <a:rPr lang="zh-TW" altLang="en-US" dirty="0">
                <a:solidFill>
                  <a:srgbClr val="CC0099"/>
                </a:solidFill>
              </a:rPr>
              <a:t>不平等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人事升遷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分配工作</a:t>
            </a:r>
            <a:endParaRPr lang="zh-TW" altLang="en-US" dirty="0"/>
          </a:p>
          <a:p>
            <a:pPr marL="531813" indent="-531813">
              <a:buNone/>
            </a:pPr>
            <a:r>
              <a:rPr lang="en-US" altLang="zh-TW" dirty="0"/>
              <a:t>‧	</a:t>
            </a:r>
            <a:r>
              <a:rPr lang="zh-TW" altLang="en-US" dirty="0"/>
              <a:t>雙方需體認二人關係中</a:t>
            </a:r>
            <a:r>
              <a:rPr lang="zh-TW" altLang="en-US" dirty="0">
                <a:solidFill>
                  <a:srgbClr val="CC0099"/>
                </a:solidFill>
              </a:rPr>
              <a:t>權力與地位的差異</a:t>
            </a:r>
            <a:r>
              <a:rPr lang="zh-TW" altLang="en-US" dirty="0"/>
              <a:t>，充實</a:t>
            </a:r>
            <a:r>
              <a:rPr lang="zh-TW" altLang="en-US" dirty="0">
                <a:solidFill>
                  <a:srgbClr val="CC0099"/>
                </a:solidFill>
              </a:rPr>
              <a:t>溝通技巧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溝通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道理與關係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、服從、尊重、體諒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….</a:t>
            </a:r>
            <a:endParaRPr lang="zh-TW" altLang="en-US" dirty="0"/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zh-TW" altLang="en-US" dirty="0"/>
              <a:t>主從關係中互惠關係</a:t>
            </a:r>
          </a:p>
          <a:p>
            <a:pPr marL="531813" indent="-531813">
              <a:buNone/>
            </a:pPr>
            <a:r>
              <a:rPr lang="en-US" altLang="zh-TW" dirty="0"/>
              <a:t>‧	</a:t>
            </a:r>
            <a:r>
              <a:rPr lang="zh-TW" altLang="en-US" dirty="0">
                <a:solidFill>
                  <a:srgbClr val="CC0099"/>
                </a:solidFill>
              </a:rPr>
              <a:t>上司希望部屬</a:t>
            </a:r>
            <a:r>
              <a:rPr lang="zh-TW" altLang="en-US" dirty="0"/>
              <a:t>能</a:t>
            </a:r>
            <a:r>
              <a:rPr lang="zh-TW" altLang="en-US" dirty="0">
                <a:solidFill>
                  <a:srgbClr val="CC0099"/>
                </a:solidFill>
              </a:rPr>
              <a:t>分擔</a:t>
            </a:r>
            <a:r>
              <a:rPr lang="zh-TW" altLang="en-US" dirty="0"/>
              <a:t>自己工作上的</a:t>
            </a:r>
            <a:r>
              <a:rPr lang="zh-TW" altLang="en-US" dirty="0">
                <a:solidFill>
                  <a:srgbClr val="CC0099"/>
                </a:solidFill>
              </a:rPr>
              <a:t>難題</a:t>
            </a:r>
            <a:r>
              <a:rPr lang="zh-TW" altLang="en-US" dirty="0"/>
              <a:t>，而不是部屬</a:t>
            </a:r>
            <a:r>
              <a:rPr lang="zh-TW" altLang="en-US" dirty="0">
                <a:solidFill>
                  <a:srgbClr val="CC0099"/>
                </a:solidFill>
              </a:rPr>
              <a:t>給予</a:t>
            </a:r>
            <a:r>
              <a:rPr lang="zh-TW" altLang="en-US" dirty="0"/>
              <a:t>上司</a:t>
            </a:r>
            <a:r>
              <a:rPr lang="zh-TW" altLang="en-US" dirty="0">
                <a:solidFill>
                  <a:srgbClr val="CC0099"/>
                </a:solidFill>
              </a:rPr>
              <a:t>難題</a:t>
            </a:r>
            <a:r>
              <a:rPr lang="zh-TW" altLang="en-US" dirty="0"/>
              <a:t> </a:t>
            </a:r>
            <a:r>
              <a:rPr lang="en-US" altLang="zh-TW" dirty="0"/>
              <a:t>&gt;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為甚麼要僱用下屬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何時、如何向上司提問及匯報工作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31813" indent="-531813">
              <a:buNone/>
            </a:pPr>
            <a:r>
              <a:rPr lang="en-US" altLang="zh-TW" dirty="0"/>
              <a:t>‧	</a:t>
            </a:r>
            <a:r>
              <a:rPr lang="zh-TW" altLang="en-US" dirty="0"/>
              <a:t>上司需要下屬為公司</a:t>
            </a:r>
            <a:r>
              <a:rPr lang="zh-TW" altLang="en-US" dirty="0">
                <a:solidFill>
                  <a:srgbClr val="CC0099"/>
                </a:solidFill>
              </a:rPr>
              <a:t>累積資本</a:t>
            </a:r>
            <a:r>
              <a:rPr lang="zh-TW" altLang="en-US" dirty="0"/>
              <a:t>、推動</a:t>
            </a:r>
            <a:r>
              <a:rPr lang="zh-TW" altLang="en-US" dirty="0">
                <a:solidFill>
                  <a:srgbClr val="CC0099"/>
                </a:solidFill>
              </a:rPr>
              <a:t>公司發展</a:t>
            </a:r>
          </a:p>
          <a:p>
            <a:pPr marL="540000" indent="-540000"/>
            <a:endParaRPr lang="en-GB" altLang="zh-TW" dirty="0"/>
          </a:p>
        </p:txBody>
      </p:sp>
      <p:pic>
        <p:nvPicPr>
          <p:cNvPr id="7170" name="Picture 2" descr="Boss, employee, employer, good job, praise icon - Download on Iconfinder">
            <a:extLst>
              <a:ext uri="{FF2B5EF4-FFF2-40B4-BE49-F238E27FC236}">
                <a16:creationId xmlns:a16="http://schemas.microsoft.com/office/drawing/2014/main" id="{AEE307A6-7C2E-0E30-4AC6-1564AEC3A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4063"/>
          <a:stretch/>
        </p:blipFill>
        <p:spPr bwMode="auto">
          <a:xfrm>
            <a:off x="6553200" y="3048000"/>
            <a:ext cx="1754293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A6410-6917-0858-B0B7-7697AE05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工作情境溝通模式</a:t>
            </a:r>
            <a:r>
              <a:rPr lang="en-US" dirty="0"/>
              <a:t>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42</a:t>
            </a:r>
            <a:endParaRPr lang="en-GB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3E83010A-83E9-C7A7-9AC4-77E934EADC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1813" indent="-531813">
              <a:buNone/>
            </a:pPr>
            <a:r>
              <a:rPr lang="en-US" altLang="zh-TW" dirty="0"/>
              <a:t>b.	</a:t>
            </a:r>
            <a:r>
              <a:rPr lang="zh-TW" altLang="en-US" dirty="0"/>
              <a:t>同僚間的關係</a:t>
            </a: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zh-TW" altLang="en-US" dirty="0"/>
              <a:t>凝聚力 </a:t>
            </a:r>
            <a:r>
              <a:rPr lang="en-US" altLang="zh-TW" dirty="0"/>
              <a:t>- </a:t>
            </a:r>
            <a:r>
              <a:rPr lang="zh-TW" altLang="en-US" dirty="0">
                <a:solidFill>
                  <a:srgbClr val="CC0099"/>
                </a:solidFill>
              </a:rPr>
              <a:t>凝聚力</a:t>
            </a:r>
            <a:r>
              <a:rPr lang="zh-TW" altLang="en-US" dirty="0"/>
              <a:t>高，代表同事間有</a:t>
            </a:r>
            <a:r>
              <a:rPr lang="zh-TW" altLang="en-US" dirty="0">
                <a:solidFill>
                  <a:srgbClr val="CC0099"/>
                </a:solidFill>
              </a:rPr>
              <a:t>較好的情誼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非正式溝通與活動 </a:t>
            </a:r>
            <a:r>
              <a:rPr lang="en-GB" altLang="zh-TW" sz="2800" dirty="0">
                <a:solidFill>
                  <a:schemeClr val="bg1">
                    <a:lumMod val="50000"/>
                  </a:schemeClr>
                </a:solidFill>
              </a:rPr>
              <a:t>informal communication and activities</a:t>
            </a:r>
            <a:r>
              <a:rPr lang="zh-TW" altLang="en-US" dirty="0"/>
              <a:t>，可</a:t>
            </a:r>
            <a:r>
              <a:rPr lang="zh-TW" altLang="en-US" dirty="0">
                <a:solidFill>
                  <a:srgbClr val="CC0099"/>
                </a:solidFill>
              </a:rPr>
              <a:t>減低彼此的緊張</a:t>
            </a:r>
            <a:r>
              <a:rPr lang="zh-TW" altLang="en-US" dirty="0"/>
              <a:t>，有利達成團體目標。</a:t>
            </a:r>
            <a:endParaRPr lang="en-GB" altLang="zh-TW" dirty="0"/>
          </a:p>
          <a:p>
            <a:pPr marL="0" indent="0">
              <a:buNone/>
            </a:pPr>
            <a:r>
              <a:rPr lang="en-US" altLang="zh-TW" dirty="0"/>
              <a:t>c.  </a:t>
            </a:r>
            <a:r>
              <a:rPr lang="zh-TW" altLang="en-US" dirty="0"/>
              <a:t>與顧客的關係</a:t>
            </a: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zh-TW" altLang="en-US" dirty="0"/>
              <a:t>顧客至上，避免傲慢的態度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權力不平衡 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溝通與態度</a:t>
            </a:r>
            <a:endParaRPr lang="zh-TW" altLang="en-US" dirty="0"/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zh-TW" altLang="en-US" dirty="0"/>
              <a:t>與顧客建立積極的互動關係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主動提供資訊、援助</a:t>
            </a:r>
            <a:endParaRPr lang="zh-TW" altLang="en-US" dirty="0"/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zh-TW" altLang="en-US" dirty="0"/>
              <a:t>避免與顧客有過多的專業術語，影響溝通</a:t>
            </a:r>
          </a:p>
          <a:p>
            <a:pPr marL="531813" indent="-531813">
              <a:buFont typeface="Wingdings" panose="05000000000000000000" pitchFamily="2" charset="2"/>
              <a:buChar char="§"/>
            </a:pP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22798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9415</TotalTime>
  <Words>1887</Words>
  <Application>Microsoft Office PowerPoint</Application>
  <PresentationFormat>如螢幕大小 (4:3)</PresentationFormat>
  <Paragraphs>182</Paragraphs>
  <Slides>26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華康粗明體(P)</vt:lpstr>
      <vt:lpstr>微軟正黑體</vt:lpstr>
      <vt:lpstr>標楷體</vt:lpstr>
      <vt:lpstr>Arial</vt:lpstr>
      <vt:lpstr>Bookman Old Style</vt:lpstr>
      <vt:lpstr>Times New Roman</vt:lpstr>
      <vt:lpstr>Wingdings</vt:lpstr>
      <vt:lpstr>Wingdings 3</vt:lpstr>
      <vt:lpstr>原創</vt:lpstr>
      <vt:lpstr>PowerPoint 簡報</vt:lpstr>
      <vt:lpstr>大綱</vt:lpstr>
      <vt:lpstr>家庭溝通問題  p.40</vt:lpstr>
      <vt:lpstr>2. 影響家庭溝通  p.40</vt:lpstr>
      <vt:lpstr>改善家庭溝通  p.41</vt:lpstr>
      <vt:lpstr>活動1：個案分析(工作紙25.1)  p.46</vt:lpstr>
      <vt:lpstr>4. 工作情境溝通模式  p.42</vt:lpstr>
      <vt:lpstr>4. 工作情境溝通模式  p.42</vt:lpstr>
      <vt:lpstr>4. 工作情境溝通模式  p.42</vt:lpstr>
      <vt:lpstr>5. 學校／工作情境溝通問題  p.42-43</vt:lpstr>
      <vt:lpstr>5. 學校／工作情境溝通問題  p.43</vt:lpstr>
      <vt:lpstr>PowerPoint 簡報</vt:lpstr>
      <vt:lpstr>雁行理論 Geese Theory — 團隊合作 (5-02) https://www.youtube.com/watch?v=whz_vUDkk28&amp;t=41s</vt:lpstr>
      <vt:lpstr>1.  龍頭</vt:lpstr>
      <vt:lpstr>2. 旗幟 ─ 目標</vt:lpstr>
      <vt:lpstr>3. 鑼鼓 ─ 溝通</vt:lpstr>
      <vt:lpstr>4. 全體成員 ─ 責任</vt:lpstr>
      <vt:lpstr>5. 龍舟 ─ 安全環境</vt:lpstr>
      <vt:lpstr>6. 資深vs新任員工 ─ 訓練</vt:lpstr>
      <vt:lpstr>7. 獎杯 ─ 獎賞</vt:lpstr>
      <vt:lpstr>8. 鼓手 ─ 領導</vt:lpstr>
      <vt:lpstr>建立團隊精神的技巧 </vt:lpstr>
      <vt:lpstr>建立團隊精神的技巧 </vt:lpstr>
      <vt:lpstr>團隊的基礎 ─ 建立團隊精神的技巧</vt:lpstr>
      <vt:lpstr>工作紙 25.2   活動4：個案討論  p. 47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403</cp:revision>
  <cp:lastPrinted>1601-01-01T00:00:00Z</cp:lastPrinted>
  <dcterms:created xsi:type="dcterms:W3CDTF">1601-01-01T00:00:00Z</dcterms:created>
  <dcterms:modified xsi:type="dcterms:W3CDTF">2023-01-31T13:30:02Z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