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899" r:id="rId2"/>
  </p:sldMasterIdLst>
  <p:notesMasterIdLst>
    <p:notesMasterId r:id="rId36"/>
  </p:notesMasterIdLst>
  <p:handoutMasterIdLst>
    <p:handoutMasterId r:id="rId37"/>
  </p:handoutMasterIdLst>
  <p:sldIdLst>
    <p:sldId id="6328" r:id="rId3"/>
    <p:sldId id="6425" r:id="rId4"/>
    <p:sldId id="6397" r:id="rId5"/>
    <p:sldId id="6437" r:id="rId6"/>
    <p:sldId id="6438" r:id="rId7"/>
    <p:sldId id="6439" r:id="rId8"/>
    <p:sldId id="6440" r:id="rId9"/>
    <p:sldId id="6441" r:id="rId10"/>
    <p:sldId id="6436" r:id="rId11"/>
    <p:sldId id="6398" r:id="rId12"/>
    <p:sldId id="6442" r:id="rId13"/>
    <p:sldId id="6396" r:id="rId14"/>
    <p:sldId id="6445" r:id="rId15"/>
    <p:sldId id="6443" r:id="rId16"/>
    <p:sldId id="6444" r:id="rId17"/>
    <p:sldId id="6426" r:id="rId18"/>
    <p:sldId id="6427" r:id="rId19"/>
    <p:sldId id="6446" r:id="rId20"/>
    <p:sldId id="6447" r:id="rId21"/>
    <p:sldId id="6758" r:id="rId22"/>
    <p:sldId id="6757" r:id="rId23"/>
    <p:sldId id="6756" r:id="rId24"/>
    <p:sldId id="6742" r:id="rId25"/>
    <p:sldId id="6743" r:id="rId26"/>
    <p:sldId id="6749" r:id="rId27"/>
    <p:sldId id="6753" r:id="rId28"/>
    <p:sldId id="6754" r:id="rId29"/>
    <p:sldId id="6755" r:id="rId30"/>
    <p:sldId id="6759" r:id="rId31"/>
    <p:sldId id="6760" r:id="rId32"/>
    <p:sldId id="6761" r:id="rId33"/>
    <p:sldId id="926" r:id="rId34"/>
    <p:sldId id="2606" r:id="rId35"/>
  </p:sldIdLst>
  <p:sldSz cx="9144000" cy="6858000" type="screen4x3"/>
  <p:notesSz cx="7099300" cy="10234613"/>
  <p:defaultTextStyle>
    <a:defPPr>
      <a:defRPr lang="zh-TW"/>
    </a:defPPr>
    <a:lvl1pPr algn="ctr" rtl="0" fontAlgn="base">
      <a:spcBef>
        <a:spcPct val="50000"/>
      </a:spcBef>
      <a:spcAft>
        <a:spcPct val="0"/>
      </a:spcAft>
      <a:defRPr kumimoji="1" sz="3600" b="1" kern="1200">
        <a:solidFill>
          <a:srgbClr val="CC0099"/>
        </a:solidFill>
        <a:latin typeface="標楷體" pitchFamily="65" charset="-120"/>
        <a:ea typeface="標楷體" pitchFamily="65" charset="-120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3600" b="1" kern="1200">
        <a:solidFill>
          <a:srgbClr val="CC0099"/>
        </a:solidFill>
        <a:latin typeface="標楷體" pitchFamily="65" charset="-120"/>
        <a:ea typeface="標楷體" pitchFamily="65" charset="-120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3600" b="1" kern="1200">
        <a:solidFill>
          <a:srgbClr val="CC0099"/>
        </a:solidFill>
        <a:latin typeface="標楷體" pitchFamily="65" charset="-120"/>
        <a:ea typeface="標楷體" pitchFamily="65" charset="-120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3600" b="1" kern="1200">
        <a:solidFill>
          <a:srgbClr val="CC0099"/>
        </a:solidFill>
        <a:latin typeface="標楷體" pitchFamily="65" charset="-120"/>
        <a:ea typeface="標楷體" pitchFamily="65" charset="-120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3600" b="1" kern="1200">
        <a:solidFill>
          <a:srgbClr val="CC0099"/>
        </a:solidFill>
        <a:latin typeface="標楷體" pitchFamily="65" charset="-12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3600" b="1" kern="1200">
        <a:solidFill>
          <a:srgbClr val="CC0099"/>
        </a:solidFill>
        <a:latin typeface="標楷體" pitchFamily="65" charset="-12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3600" b="1" kern="1200">
        <a:solidFill>
          <a:srgbClr val="CC0099"/>
        </a:solidFill>
        <a:latin typeface="標楷體" pitchFamily="65" charset="-12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3600" b="1" kern="1200">
        <a:solidFill>
          <a:srgbClr val="CC0099"/>
        </a:solidFill>
        <a:latin typeface="標楷體" pitchFamily="65" charset="-12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3600" b="1" kern="1200">
        <a:solidFill>
          <a:srgbClr val="CC0099"/>
        </a:solidFill>
        <a:latin typeface="標楷體" pitchFamily="65" charset="-12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99"/>
    <a:srgbClr val="990099"/>
    <a:srgbClr val="0000FF"/>
    <a:srgbClr val="003300"/>
    <a:srgbClr val="009900"/>
    <a:srgbClr val="CC00FF"/>
    <a:srgbClr val="CC00CC"/>
    <a:srgbClr val="336600"/>
    <a:srgbClr val="FF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86926" autoAdjust="0"/>
  </p:normalViewPr>
  <p:slideViewPr>
    <p:cSldViewPr>
      <p:cViewPr>
        <p:scale>
          <a:sx n="50" d="100"/>
          <a:sy n="50" d="100"/>
        </p:scale>
        <p:origin x="1901" y="3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87"/>
    </p:cViewPr>
  </p:sorterViewPr>
  <p:notesViewPr>
    <p:cSldViewPr>
      <p:cViewPr varScale="1">
        <p:scale>
          <a:sx n="57" d="100"/>
          <a:sy n="57" d="100"/>
        </p:scale>
        <p:origin x="-3307" y="-91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5002" y="9188887"/>
            <a:ext cx="4517438" cy="53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39" tIns="51569" rIns="103139" bIns="51569" numCol="1" anchor="b" anchorCtr="0" compatLnSpc="1">
            <a:prstTxWarp prst="textNoShape">
              <a:avLst/>
            </a:prstTxWarp>
          </a:bodyPr>
          <a:lstStyle>
            <a:lvl1pPr algn="l" defTabSz="1031512" eaLnBrk="1" hangingPunct="1">
              <a:defRPr kumimoji="1" sz="11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zh-TW" altLang="en-US" b="0" dirty="0">
                <a:solidFill>
                  <a:schemeClr val="tx1"/>
                </a:solidFill>
              </a:rPr>
              <a:t>葉錦熙</a:t>
            </a:r>
            <a:r>
              <a:rPr lang="en-US" altLang="zh-TW" b="0" dirty="0">
                <a:solidFill>
                  <a:schemeClr val="tx1"/>
                </a:solidFill>
              </a:rPr>
              <a:t>	                                          www.yipsir.com.hk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35342" y="9188887"/>
            <a:ext cx="1392631" cy="53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39" tIns="51569" rIns="103139" bIns="51569" numCol="1" anchor="b" anchorCtr="0" compatLnSpc="1">
            <a:prstTxWarp prst="textNoShape">
              <a:avLst/>
            </a:prstTxWarp>
          </a:bodyPr>
          <a:lstStyle>
            <a:lvl1pPr algn="r" defTabSz="1031512" eaLnBrk="1" hangingPunct="1">
              <a:defRPr kumimoji="1" sz="14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fld id="{57948E4A-2964-4CD2-98E0-DF7E7C6F2047}" type="slidenum">
              <a:rPr lang="en-US" altLang="zh-TW" b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altLang="zh-TW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04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5598" cy="51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16" tIns="47608" rIns="95216" bIns="4760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063" y="0"/>
            <a:ext cx="3075598" cy="51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16" tIns="47608" rIns="95216" bIns="4760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3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59" y="4862149"/>
            <a:ext cx="5678784" cy="460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16" tIns="47608" rIns="95216" bIns="476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13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970"/>
            <a:ext cx="3075598" cy="51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16" tIns="47608" rIns="95216" bIns="47608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3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063" y="9720970"/>
            <a:ext cx="3075598" cy="51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16" tIns="47608" rIns="95216" bIns="4760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943B1D31-4C3B-4018-8CDE-A31BDC836D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1628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3B1D31-4C3B-4018-8CDE-A31BDC836DA0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217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6CFBE-C214-4B4B-88CF-95F7085DE2E7}" type="slidenum">
              <a:rPr lang="en-US" altLang="zh-TW"/>
              <a:pPr/>
              <a:t>33</a:t>
            </a:fld>
            <a:endParaRPr lang="en-US" altLang="zh-TW"/>
          </a:p>
        </p:txBody>
      </p:sp>
      <p:sp>
        <p:nvSpPr>
          <p:cNvPr id="310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500" b="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4400"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43CE4-5715-4C91-B92D-97334172A5A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61488614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372DA8F-5279-4B76-B208-851EB6DBA8D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55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" name="等腰三角形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en-US" altLang="zh-TW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直線接點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8FC1A60-3203-4E1F-BF6D-2B6E335E1DF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591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83352" cy="692423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836713"/>
            <a:ext cx="8939336" cy="5904656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>
                <a:latin typeface="+mn-lt"/>
                <a:ea typeface="+mj-ea"/>
              </a:defRPr>
            </a:lvl1pPr>
            <a:lvl2pPr>
              <a:defRPr>
                <a:latin typeface="+mn-lt"/>
                <a:ea typeface="新細明體" panose="02020500000000000000" pitchFamily="18" charset="-120"/>
              </a:defRPr>
            </a:lvl2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76456" y="6554738"/>
            <a:ext cx="532706" cy="474662"/>
          </a:xfrm>
        </p:spPr>
        <p:txBody>
          <a:bodyPr/>
          <a:lstStyle>
            <a:lvl1pPr algn="r">
              <a:defRPr>
                <a:latin typeface="+mn-lt"/>
              </a:defRPr>
            </a:lvl1pPr>
          </a:lstStyle>
          <a:p>
            <a:pPr>
              <a:defRPr/>
            </a:pPr>
            <a:fld id="{17B3EFD0-AAA1-4522-BB3D-2F986788B386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74119204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8509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77C8B-9835-43B3-BF5F-812DF27AD33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16766687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0" y="1814830"/>
            <a:ext cx="9144000" cy="990600"/>
          </a:xfrm>
        </p:spPr>
        <p:txBody>
          <a:bodyPr anchor="t"/>
          <a:lstStyle>
            <a:lvl1pPr algn="ctr">
              <a:defRPr sz="40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5400" y="3558541"/>
            <a:ext cx="9118600" cy="708660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5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799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76200" y="914400"/>
            <a:ext cx="9067800" cy="5867400"/>
          </a:xfrm>
        </p:spPr>
        <p:txBody>
          <a:bodyPr/>
          <a:lstStyle>
            <a:lvl1pPr marL="446088" indent="-4460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80000"/>
              <a:buFont typeface="+mj-lt"/>
              <a:buAutoNum type="arabicPeriod"/>
              <a:defRPr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803275" indent="-3571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70000"/>
              <a:buFont typeface="Arial" panose="020B0604020202020204" pitchFamily="34" charset="0"/>
              <a:buChar char="–"/>
              <a:defRPr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9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C2F27C-5854-4810-B914-B3291F454FD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330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3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15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6" name="直線接點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7" name="等腰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en-US" altLang="zh-TW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EF543B-1FE8-4B2C-8F3E-10CFE8C2A68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63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FFFFF"/>
            </a:gs>
            <a:gs pos="100000">
              <a:schemeClr val="accent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188913"/>
            <a:ext cx="9036496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504" y="1268412"/>
            <a:ext cx="9036496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32440" y="6526213"/>
            <a:ext cx="618257" cy="474662"/>
          </a:xfrm>
          <a:prstGeom prst="rect">
            <a:avLst/>
          </a:prstGeom>
          <a:ln/>
        </p:spPr>
        <p:txBody>
          <a:bodyPr/>
          <a:lstStyle>
            <a:lvl1pPr algn="r"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7E3A0ED-382B-4056-B126-56781460A00A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81" r:id="rId3"/>
  </p:sldLayoutIdLst>
  <p:transition spd="slow"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Arial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Arial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Arial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Arial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Arial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Arial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Arial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Arial" pitchFamily="34" charset="0"/>
          <a:ea typeface="標楷體" pitchFamily="65" charset="-12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5000"/>
        </a:spcAft>
        <a:buSzPct val="75000"/>
        <a:buFont typeface="+mj-lt"/>
        <a:buAutoNum type="arabicPeriod"/>
        <a:defRPr kumimoji="1" sz="3200">
          <a:solidFill>
            <a:srgbClr val="0000CC"/>
          </a:solidFill>
          <a:latin typeface="+mn-lt"/>
          <a:ea typeface="+mj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5000"/>
        </a:spcAft>
        <a:buChar char="–"/>
        <a:defRPr kumimoji="1" sz="2800">
          <a:solidFill>
            <a:srgbClr val="003300"/>
          </a:solidFill>
          <a:latin typeface="+mn-lt"/>
          <a:ea typeface="新細明體" panose="02020500000000000000" pitchFamily="18" charset="-120"/>
          <a:cs typeface="+mn-cs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  <a:cs typeface="+mn-cs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HK" dirty="0"/>
          </a:p>
        </p:txBody>
      </p:sp>
      <p:sp>
        <p:nvSpPr>
          <p:cNvPr id="10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0" y="9906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281283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9pPr>
    </p:titleStyle>
    <p:bodyStyle>
      <a:lvl1pPr marL="355600" indent="-355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+mj-lt"/>
        <a:buAutoNum type="arabicPeriod"/>
        <a:defRPr sz="3200" kern="1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Arial" panose="020B0604020202020204" pitchFamily="34" charset="0"/>
        </a:defRPr>
      </a:lvl1pPr>
      <a:lvl2pPr marL="63023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800" kern="1200">
          <a:solidFill>
            <a:srgbClr val="0000FF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rgbClr val="0000FF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rgbClr val="0000FF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rgbClr val="0000FF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zh.wikipedia.org/wiki/%E5%AE%89%E5%85%A8" TargetMode="External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7%88%B1%E6%83%85" TargetMode="External"/><Relationship Id="rId2" Type="http://schemas.openxmlformats.org/officeDocument/2006/relationships/hyperlink" Target="https://zh.wikipedia.org/wiki/%E5%8F%8B%E8%B0%8A" TargetMode="External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zh.wikipedia.org/wiki/%E5%B0%8A%E5%9A%B4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zh.wikipedia.org/wiki/%E8%87%AA%E6%88%91%E5%AE%9E%E7%8E%B0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7" name="Text Box 3"/>
          <p:cNvSpPr txBox="1">
            <a:spLocks noChangeArrowheads="1"/>
          </p:cNvSpPr>
          <p:nvPr/>
        </p:nvSpPr>
        <p:spPr bwMode="auto">
          <a:xfrm>
            <a:off x="2057400" y="5725677"/>
            <a:ext cx="4824412" cy="105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  <a:ea typeface="標楷體" pitchFamily="65" charset="-120"/>
                <a:cs typeface="+mn-cs"/>
              </a:rPr>
              <a:t>葉錦熙</a:t>
            </a:r>
          </a:p>
          <a:p>
            <a:pPr marL="0" marR="0" lvl="0" indent="0" algn="ctr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文鼎粗隸" pitchFamily="49" charset="-120"/>
                <a:cs typeface="+mn-cs"/>
              </a:rPr>
              <a:t> </a:t>
            </a:r>
            <a:r>
              <a:rPr kumimoji="0" lang="en-US" altLang="zh-TW" sz="3600" b="0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文鼎粗隸" pitchFamily="49" charset="-120"/>
                <a:cs typeface="+mn-cs"/>
              </a:rPr>
              <a:t>www.yipsir.com.hk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文鼎粗隸" pitchFamily="49" charset="-120"/>
              <a:cs typeface="+mn-cs"/>
            </a:endParaRPr>
          </a:p>
        </p:txBody>
      </p:sp>
      <p:sp>
        <p:nvSpPr>
          <p:cNvPr id="1142791" name="Rectangle 2"/>
          <p:cNvSpPr>
            <a:spLocks noChangeArrowheads="1"/>
          </p:cNvSpPr>
          <p:nvPr/>
        </p:nvSpPr>
        <p:spPr bwMode="auto">
          <a:xfrm>
            <a:off x="323850" y="188913"/>
            <a:ext cx="845978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1pPr>
            <a:lvl2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2pPr>
            <a:lvl3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3pPr>
            <a:lvl4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4pPr>
            <a:lvl5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0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標楷體" pitchFamily="65" charset="-120"/>
                <a:cs typeface="+mn-cs"/>
              </a:rPr>
              <a:t>人際傳意技巧</a:t>
            </a:r>
            <a:endParaRPr kumimoji="1" lang="zh-TW" altLang="en-US" sz="50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" charset="0"/>
              <a:ea typeface="標楷體" pitchFamily="65" charset="-120"/>
              <a:cs typeface="+mn-cs"/>
            </a:endParaRPr>
          </a:p>
        </p:txBody>
      </p:sp>
      <p:pic>
        <p:nvPicPr>
          <p:cNvPr id="3" name="Picture 8" descr="YiJing">
            <a:extLst>
              <a:ext uri="{FF2B5EF4-FFF2-40B4-BE49-F238E27FC236}">
                <a16:creationId xmlns:a16="http://schemas.microsoft.com/office/drawing/2014/main" id="{3885F9A7-9EC9-1E0E-FE01-9F658EE6E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96"/>
          <a:stretch/>
        </p:blipFill>
        <p:spPr bwMode="auto">
          <a:xfrm>
            <a:off x="7827962" y="90368"/>
            <a:ext cx="1316038" cy="112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0243166-431E-9EFF-C261-7D2E4419A23B}"/>
              </a:ext>
            </a:extLst>
          </p:cNvPr>
          <p:cNvSpPr/>
          <p:nvPr/>
        </p:nvSpPr>
        <p:spPr>
          <a:xfrm>
            <a:off x="2379603" y="1090506"/>
            <a:ext cx="4560864" cy="126188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0" cap="none" spc="0" normalizeH="0" baseline="0" noProof="0" dirty="0">
                <a:ln w="9525">
                  <a:solidFill>
                    <a:srgbClr val="DDE9EC">
                      <a:lumMod val="10000"/>
                    </a:srgbClr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單元五</a:t>
            </a:r>
            <a:r>
              <a:rPr kumimoji="1" lang="en-GB" altLang="zh-TW" sz="3200" b="0" i="0" u="none" strike="noStrike" kern="10" cap="none" spc="0" normalizeH="0" baseline="0" noProof="0" dirty="0">
                <a:ln w="9525">
                  <a:solidFill>
                    <a:srgbClr val="DDE9EC">
                      <a:lumMod val="10000"/>
                    </a:srgbClr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kumimoji="1" lang="en-US" altLang="zh-TW" sz="3200" b="0" i="0" u="none" strike="noStrike" kern="10" cap="none" spc="0" normalizeH="0" baseline="0" noProof="0" dirty="0">
                <a:ln w="9525">
                  <a:solidFill>
                    <a:srgbClr val="DDE9EC">
                      <a:lumMod val="10000"/>
                    </a:srgbClr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kumimoji="1" lang="zh-TW" altLang="en-US" sz="3200" b="0" i="0" u="none" strike="noStrike" kern="10" cap="none" spc="0" normalizeH="0" baseline="0" noProof="0" dirty="0">
                <a:ln w="9525">
                  <a:solidFill>
                    <a:srgbClr val="DDE9EC">
                      <a:lumMod val="10000"/>
                    </a:srgbClr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頁</a:t>
            </a:r>
            <a:r>
              <a:rPr kumimoji="1" lang="en-GB" altLang="zh-TW" sz="3200" b="0" i="0" u="none" strike="noStrike" kern="10" cap="none" spc="0" normalizeH="0" baseline="0" noProof="0" dirty="0">
                <a:ln w="9525">
                  <a:solidFill>
                    <a:srgbClr val="DDE9EC">
                      <a:lumMod val="10000"/>
                    </a:srgbClr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:</a:t>
            </a:r>
            <a:r>
              <a:rPr kumimoji="1" lang="zh-TW" altLang="en-US" sz="3200" b="0" i="0" u="none" strike="noStrike" kern="10" cap="none" spc="0" normalizeH="0" baseline="0" noProof="0" dirty="0">
                <a:ln w="9525">
                  <a:solidFill>
                    <a:srgbClr val="DDE9EC">
                      <a:lumMod val="10000"/>
                    </a:srgbClr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第二十二節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0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游說技巧</a:t>
            </a:r>
            <a:endParaRPr kumimoji="1" lang="zh-TW" altLang="en-US" sz="4400" b="0" i="0" u="none" strike="noStrike" kern="10" cap="none" spc="0" normalizeH="0" baseline="0" noProof="0" dirty="0">
              <a:ln w="9525">
                <a:solidFill>
                  <a:srgbClr val="003366"/>
                </a:solidFill>
                <a:round/>
                <a:headEnd/>
                <a:tailEnd/>
              </a:ln>
              <a:solidFill>
                <a:srgbClr val="0099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026" name="Picture 2" descr="Influencing: Learn How to Use the Skill of Persuasion | CCL">
            <a:extLst>
              <a:ext uri="{FF2B5EF4-FFF2-40B4-BE49-F238E27FC236}">
                <a16:creationId xmlns:a16="http://schemas.microsoft.com/office/drawing/2014/main" id="{5C5B7F70-295D-DE06-7FD3-C8344C264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47109"/>
            <a:ext cx="3603588" cy="201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狂射87顆催淚瓦斯彈後港警改派談判專家喊話仍無效| ETtoday國際新聞| ETtoday新聞雲">
            <a:extLst>
              <a:ext uri="{FF2B5EF4-FFF2-40B4-BE49-F238E27FC236}">
                <a16:creationId xmlns:a16="http://schemas.microsoft.com/office/drawing/2014/main" id="{AAEB7904-FC1F-9F5D-BD84-8E800BB8ED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1" r="29750"/>
          <a:stretch/>
        </p:blipFill>
        <p:spPr bwMode="auto">
          <a:xfrm>
            <a:off x="6881812" y="2402464"/>
            <a:ext cx="2201887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61A3BA2-F488-616B-7CFA-B6A935A8B7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2" b="92670" l="9085" r="97761">
                        <a14:foregroundMark x1="10365" y1="81755" x2="10365" y2="81755"/>
                        <a14:foregroundMark x1="10749" y1="83360" x2="18042" y2="90102"/>
                        <a14:foregroundMark x1="18042" y1="90102" x2="54191" y2="94007"/>
                        <a14:foregroundMark x1="54191" y1="94007" x2="62892" y2="91011"/>
                        <a14:foregroundMark x1="62892" y1="91011" x2="85669" y2="89513"/>
                        <a14:foregroundMark x1="85669" y1="89513" x2="82214" y2="81380"/>
                        <a14:foregroundMark x1="82214" y1="81380" x2="86794" y2="80380"/>
                        <a14:foregroundMark x1="34101" y1="28464" x2="52783" y2="28946"/>
                        <a14:foregroundMark x1="43250" y1="16051" x2="47217" y2="21455"/>
                        <a14:foregroundMark x1="45745" y1="16212" x2="46705" y2="16051"/>
                        <a14:foregroundMark x1="36596" y1="24345" x2="46321" y2="20546"/>
                        <a14:foregroundMark x1="46321" y1="20546" x2="46321" y2="20546"/>
                        <a14:foregroundMark x1="39091" y1="21455" x2="45745" y2="24666"/>
                        <a14:foregroundMark x1="27063" y1="41520" x2="27831" y2="44516"/>
                        <a14:foregroundMark x1="27447" y1="42322" x2="31670" y2="42001"/>
                        <a14:foregroundMark x1="27063" y1="42001" x2="27831" y2="43446"/>
                        <a14:foregroundMark x1="61100" y1="68860" x2="69674" y2="69930"/>
                        <a14:foregroundMark x1="69674" y1="69930" x2="80166" y2="66934"/>
                        <a14:foregroundMark x1="27447" y1="70465" x2="29367" y2="72338"/>
                        <a14:foregroundMark x1="26679" y1="52327" x2="29623" y2="58962"/>
                        <a14:foregroundMark x1="29623" y1="58962" x2="29942" y2="63456"/>
                        <a14:foregroundMark x1="27447" y1="61209" x2="24632" y2="52167"/>
                        <a14:foregroundMark x1="24632" y1="52167" x2="24632" y2="52167"/>
                        <a14:foregroundMark x1="23480" y1="56126" x2="29175" y2="52648"/>
                        <a14:foregroundMark x1="25208" y1="52970" x2="27639" y2="52167"/>
                        <a14:foregroundMark x1="52975" y1="55163" x2="60013" y2="57410"/>
                        <a14:foregroundMark x1="38132" y1="87640" x2="51376" y2="88068"/>
                        <a14:foregroundMark x1="51376" y1="88068" x2="40691" y2="91439"/>
                        <a14:foregroundMark x1="40691" y1="91439" x2="38132" y2="90958"/>
                        <a14:foregroundMark x1="39283" y1="29428" x2="44210" y2="37079"/>
                        <a14:foregroundMark x1="44210" y1="37079" x2="44018" y2="37079"/>
                        <a14:foregroundMark x1="40563" y1="25147" x2="51631" y2="25575"/>
                        <a14:foregroundMark x1="51631" y1="25575" x2="51631" y2="25308"/>
                        <a14:foregroundMark x1="47601" y1="19583" x2="53551" y2="24826"/>
                        <a14:foregroundMark x1="42290" y1="20064" x2="38132" y2="25147"/>
                        <a14:foregroundMark x1="39475" y1="21134" x2="46513" y2="18941"/>
                        <a14:foregroundMark x1="38708" y1="28197" x2="9149" y2="83414"/>
                        <a14:foregroundMark x1="9149" y1="83414" x2="23672" y2="86624"/>
                        <a14:foregroundMark x1="54255" y1="34938" x2="65707" y2="52862"/>
                        <a14:foregroundMark x1="79757" y1="80529" x2="82662" y2="86249"/>
                        <a14:foregroundMark x1="65707" y1="52862" x2="79389" y2="79804"/>
                        <a14:foregroundMark x1="82662" y1="86249" x2="82406" y2="84965"/>
                        <a14:foregroundMark x1="21689" y1="55431" x2="33653" y2="51471"/>
                        <a14:foregroundMark x1="18362" y1="83574" x2="29239" y2="83146"/>
                        <a14:foregroundMark x1="21177" y1="81273" x2="33141" y2="81273"/>
                        <a14:foregroundMark x1="50096" y1="54468" x2="67626" y2="58694"/>
                        <a14:foregroundMark x1="67626" y1="58694" x2="67626" y2="58694"/>
                        <a14:foregroundMark x1="51248" y1="34243" x2="53999" y2="43553"/>
                        <a14:foregroundMark x1="48433" y1="37935" x2="70569" y2="79561"/>
                        <a14:foregroundMark x1="70569" y1="79561" x2="72041" y2="89781"/>
                        <a14:foregroundMark x1="72041" y1="89781" x2="71017" y2="88711"/>
                        <a14:foregroundMark x1="65963" y1="87801" x2="77095" y2="86356"/>
                        <a14:foregroundMark x1="36212" y1="33066" x2="39859" y2="21081"/>
                        <a14:foregroundMark x1="39859" y1="21081" x2="54894" y2="25950"/>
                        <a14:foregroundMark x1="54894" y1="25950" x2="55406" y2="29320"/>
                        <a14:foregroundMark x1="44786" y1="18887" x2="54255" y2="24666"/>
                        <a14:foregroundMark x1="48688" y1="20492" x2="53999" y2="25629"/>
                        <a14:foregroundMark x1="45361" y1="18887" x2="53743" y2="25147"/>
                        <a14:foregroundMark x1="46769" y1="17228" x2="48433" y2="14232"/>
                        <a14:foregroundMark x1="49840" y1="19583" x2="49840" y2="19583"/>
                        <a14:foregroundMark x1="49840" y1="19583" x2="49840" y2="19583"/>
                        <a14:foregroundMark x1="50928" y1="20706" x2="50928" y2="20706"/>
                        <a14:foregroundMark x1="51759" y1="22097" x2="51759" y2="22097"/>
                        <a14:foregroundMark x1="53167" y1="25147" x2="53167" y2="25147"/>
                        <a14:foregroundMark x1="53743" y1="23756" x2="53743" y2="23756"/>
                        <a14:foregroundMark x1="52335" y1="22846" x2="56814" y2="23756"/>
                        <a14:foregroundMark x1="44530" y1="16533" x2="55726" y2="24666"/>
                        <a14:foregroundMark x1="55726" y1="24666" x2="56494" y2="27234"/>
                        <a14:foregroundMark x1="45106" y1="17228" x2="52591" y2="24666"/>
                        <a14:foregroundMark x1="44530" y1="17014" x2="54830" y2="22579"/>
                        <a14:foregroundMark x1="44274" y1="18620" x2="53423" y2="22097"/>
                        <a14:foregroundMark x1="74792" y1="71964" x2="80550" y2="81059"/>
                        <a14:foregroundMark x1="80550" y1="81059" x2="80614" y2="83842"/>
                        <a14:foregroundMark x1="74792" y1="72178" x2="84261" y2="88229"/>
                        <a14:foregroundMark x1="79207" y1="79615" x2="85669" y2="92670"/>
                        <a14:foregroundMark x1="75624" y1="80310" x2="82598" y2="84056"/>
                        <a14:foregroundMark x1="78119" y1="79615" x2="85093" y2="82451"/>
                        <a14:foregroundMark x1="80934" y1="81006" x2="85925" y2="86624"/>
                        <a14:foregroundMark x1="75624" y1="72178" x2="78695" y2="78705"/>
                        <a14:foregroundMark x1="76456" y1="75441" x2="81190" y2="80578"/>
                        <a14:foregroundMark x1="74216" y1="75655" x2="77543" y2="78705"/>
                        <a14:foregroundMark x1="77031" y1="75655" x2="79527" y2="78224"/>
                        <a14:foregroundMark x1="76456" y1="72659" x2="81766" y2="84537"/>
                        <a14:foregroundMark x1="81766" y1="84537" x2="81766" y2="84537"/>
                        <a14:backgroundMark x1="54255" y1="30284" x2="72873" y2="32156"/>
                        <a14:backgroundMark x1="72873" y1="32156" x2="79079" y2="31889"/>
                        <a14:backgroundMark x1="66539" y1="50776" x2="87716" y2="50776"/>
                        <a14:backgroundMark x1="80422" y1="76619" x2="99936" y2="77047"/>
                        <a14:backgroundMark x1="89379" y1="74746" x2="91875" y2="72873"/>
                        <a14:backgroundMark x1="89379" y1="74960" x2="98017" y2="76351"/>
                        <a14:backgroundMark x1="87396" y1="74532" x2="99104" y2="76137"/>
                        <a14:backgroundMark x1="90211" y1="74050" x2="97185" y2="75441"/>
                        <a14:backgroundMark x1="82278" y1="73355" x2="90403" y2="82558"/>
                        <a14:backgroundMark x1="90403" y1="82558" x2="90403" y2="82665"/>
                        <a14:backgroundMark x1="81884" y1="79472" x2="94562" y2="78705"/>
                        <a14:backgroundMark x1="92322" y1="76351" x2="94562" y2="80096"/>
                      </a14:backgroundRemoval>
                    </a14:imgEffect>
                  </a14:imgLayer>
                </a14:imgProps>
              </a:ext>
            </a:extLst>
          </a:blip>
          <a:srcRect l="6290" t="13708" r="11764"/>
          <a:stretch/>
        </p:blipFill>
        <p:spPr>
          <a:xfrm>
            <a:off x="28667" y="2117186"/>
            <a:ext cx="3203848" cy="4374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1797E8-529E-C2E1-EF94-FECFB41D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	</a:t>
            </a:r>
            <a:r>
              <a:rPr lang="zh-TW" altLang="en-US" dirty="0"/>
              <a:t>游說的基本技巧  </a:t>
            </a:r>
            <a:r>
              <a:rPr lang="en-GB" altLang="zh-TW" sz="3600" dirty="0">
                <a:solidFill>
                  <a:schemeClr val="accent1"/>
                </a:solidFill>
              </a:rPr>
              <a:t>p. 23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8EB446-648E-5F25-07FE-1286BE2C4F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764704"/>
            <a:ext cx="9067800" cy="5867400"/>
          </a:xfrm>
        </p:spPr>
        <p:txBody>
          <a:bodyPr/>
          <a:lstStyle/>
          <a:p>
            <a:pPr marL="457200" lvl="0" indent="-457200" algn="l" fontAlgn="base" hangingPunct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06070" algn="l"/>
                <a:tab pos="612140" algn="l"/>
                <a:tab pos="918210" algn="l"/>
              </a:tabLst>
            </a:pPr>
            <a:r>
              <a:rPr lang="zh-TW" spc="30" dirty="0">
                <a:effectLst/>
                <a:cs typeface="Times New Roman" panose="02020603050405020304" pitchFamily="18" charset="0"/>
              </a:rPr>
              <a:t>辨識游說對象的身分、角色、態度：</a:t>
            </a:r>
            <a:endParaRPr lang="en-GB" altLang="zh-TW" spc="30" dirty="0">
              <a:effectLst/>
              <a:cs typeface="Times New Roman" panose="02020603050405020304" pitchFamily="18" charset="0"/>
            </a:endParaRPr>
          </a:p>
          <a:p>
            <a:pPr marL="700087" lvl="1" indent="-342900">
              <a:lnSpc>
                <a:spcPct val="150000"/>
              </a:lnSpc>
              <a:spcAft>
                <a:spcPts val="0"/>
              </a:spcAft>
              <a:buFont typeface="Arial Unicode MS" panose="020B0604020202020204" pitchFamily="34" charset="-120"/>
              <a:buChar char="-"/>
              <a:tabLst>
                <a:tab pos="306070" algn="l"/>
                <a:tab pos="612140" algn="l"/>
                <a:tab pos="918210" algn="l"/>
              </a:tabLst>
            </a:pPr>
            <a:r>
              <a:rPr lang="zh-TW" spc="30" dirty="0">
                <a:effectLst/>
                <a:cs typeface="Times New Roman" panose="02020603050405020304" pitchFamily="18" charset="0"/>
              </a:rPr>
              <a:t>對方是機構高層</a:t>
            </a:r>
            <a:r>
              <a:rPr lang="en-US" spc="30" dirty="0">
                <a:effectLst/>
                <a:ea typeface="華康細明體(P)"/>
                <a:cs typeface="Times New Roman" panose="02020603050405020304" pitchFamily="18" charset="0"/>
              </a:rPr>
              <a:t>? </a:t>
            </a:r>
            <a:r>
              <a:rPr lang="zh-TW" spc="30" dirty="0">
                <a:effectLst/>
                <a:cs typeface="Times New Roman" panose="02020603050405020304" pitchFamily="18" charset="0"/>
              </a:rPr>
              <a:t>朋友</a:t>
            </a:r>
            <a:r>
              <a:rPr lang="en-US" spc="30" dirty="0">
                <a:effectLst/>
                <a:ea typeface="華康細明體(P)"/>
                <a:cs typeface="Times New Roman" panose="02020603050405020304" pitchFamily="18" charset="0"/>
              </a:rPr>
              <a:t>? </a:t>
            </a:r>
            <a:r>
              <a:rPr lang="zh-TW" spc="30" dirty="0">
                <a:effectLst/>
                <a:cs typeface="Times New Roman" panose="02020603050405020304" pitchFamily="18" charset="0"/>
              </a:rPr>
              <a:t>家人</a:t>
            </a:r>
            <a:r>
              <a:rPr lang="en-US" spc="30" dirty="0">
                <a:effectLst/>
                <a:ea typeface="華康細明體(P)"/>
                <a:cs typeface="Times New Roman" panose="02020603050405020304" pitchFamily="18" charset="0"/>
              </a:rPr>
              <a:t>? </a:t>
            </a:r>
            <a:r>
              <a:rPr lang="zh-TW" altLang="en-US" spc="30" dirty="0">
                <a:effectLst/>
                <a:ea typeface="華康細明體(P)"/>
                <a:cs typeface="Times New Roman" panose="02020603050405020304" pitchFamily="18" charset="0"/>
              </a:rPr>
              <a:t>顧客</a:t>
            </a:r>
            <a:r>
              <a:rPr lang="en-US" altLang="zh-TW" spc="30" dirty="0">
                <a:effectLst/>
                <a:ea typeface="華康細明體(P)"/>
                <a:cs typeface="Times New Roman" panose="02020603050405020304" pitchFamily="18" charset="0"/>
              </a:rPr>
              <a:t>?</a:t>
            </a:r>
            <a:endParaRPr lang="en-US" spc="30" dirty="0">
              <a:effectLst/>
              <a:ea typeface="華康細明體(P)"/>
              <a:cs typeface="Times New Roman" panose="02020603050405020304" pitchFamily="18" charset="0"/>
            </a:endParaRPr>
          </a:p>
          <a:p>
            <a:pPr marL="700087" lvl="1" indent="-342900">
              <a:lnSpc>
                <a:spcPct val="150000"/>
              </a:lnSpc>
              <a:spcAft>
                <a:spcPts val="0"/>
              </a:spcAft>
              <a:buFont typeface="Arial Unicode MS" panose="020B0604020202020204" pitchFamily="34" charset="-120"/>
              <a:buChar char="-"/>
              <a:tabLst>
                <a:tab pos="306070" algn="l"/>
                <a:tab pos="612140" algn="l"/>
                <a:tab pos="918210" algn="l"/>
              </a:tabLst>
            </a:pPr>
            <a:r>
              <a:rPr lang="zh-TW" spc="30" dirty="0">
                <a:effectLst/>
                <a:cs typeface="Times New Roman" panose="02020603050405020304" pitchFamily="18" charset="0"/>
              </a:rPr>
              <a:t>他們的角色是什麼</a:t>
            </a:r>
            <a:r>
              <a:rPr lang="en-US" spc="30" dirty="0">
                <a:effectLst/>
                <a:ea typeface="華康細明體(P)"/>
                <a:cs typeface="Times New Roman" panose="02020603050405020304" pitchFamily="18" charset="0"/>
              </a:rPr>
              <a:t>? </a:t>
            </a:r>
          </a:p>
          <a:p>
            <a:pPr marL="700087" lvl="1" indent="-342900">
              <a:lnSpc>
                <a:spcPct val="150000"/>
              </a:lnSpc>
              <a:spcAft>
                <a:spcPts val="0"/>
              </a:spcAft>
              <a:buFont typeface="Arial Unicode MS" panose="020B0604020202020204" pitchFamily="34" charset="-120"/>
              <a:buChar char="-"/>
              <a:tabLst>
                <a:tab pos="306070" algn="l"/>
                <a:tab pos="612140" algn="l"/>
                <a:tab pos="918210" algn="l"/>
              </a:tabLst>
            </a:pPr>
            <a:r>
              <a:rPr lang="zh-TW" spc="30" dirty="0">
                <a:effectLst/>
                <a:cs typeface="Times New Roman" panose="02020603050405020304" pitchFamily="18" charset="0"/>
              </a:rPr>
              <a:t>他們的需要是什麼</a:t>
            </a:r>
            <a:r>
              <a:rPr lang="en-US" spc="30" dirty="0">
                <a:effectLst/>
                <a:ea typeface="華康細明體(P)"/>
                <a:cs typeface="Times New Roman" panose="02020603050405020304" pitchFamily="18" charset="0"/>
              </a:rPr>
              <a:t>?</a:t>
            </a:r>
          </a:p>
          <a:p>
            <a:pPr marL="700087" lvl="1" indent="-342900">
              <a:lnSpc>
                <a:spcPct val="150000"/>
              </a:lnSpc>
              <a:spcAft>
                <a:spcPts val="0"/>
              </a:spcAft>
              <a:buFont typeface="Arial Unicode MS" panose="020B0604020202020204" pitchFamily="34" charset="-120"/>
              <a:buChar char="-"/>
              <a:tabLst>
                <a:tab pos="306070" algn="l"/>
                <a:tab pos="612140" algn="l"/>
                <a:tab pos="918210" algn="l"/>
              </a:tabLst>
            </a:pPr>
            <a:r>
              <a:rPr lang="zh-TW" spc="30" dirty="0">
                <a:effectLst/>
                <a:cs typeface="Times New Roman" panose="02020603050405020304" pitchFamily="18" charset="0"/>
              </a:rPr>
              <a:t>他們的立場是敵對、反對、溫和反對、中立、稍有好感、贊成、非常支持</a:t>
            </a:r>
            <a:r>
              <a:rPr lang="en-US" spc="30" dirty="0">
                <a:effectLst/>
                <a:ea typeface="華康細明體(P)"/>
                <a:cs typeface="Times New Roman" panose="02020603050405020304" pitchFamily="18" charset="0"/>
              </a:rPr>
              <a:t>?</a:t>
            </a:r>
          </a:p>
          <a:p>
            <a:pPr marL="700087" lvl="1" indent="-342900">
              <a:lnSpc>
                <a:spcPct val="150000"/>
              </a:lnSpc>
              <a:spcAft>
                <a:spcPts val="0"/>
              </a:spcAft>
              <a:buFont typeface="Arial Unicode MS" panose="020B0604020202020204" pitchFamily="34" charset="-120"/>
              <a:buChar char="-"/>
              <a:tabLst>
                <a:tab pos="306070" algn="l"/>
                <a:tab pos="612140" algn="l"/>
                <a:tab pos="918210" algn="l"/>
              </a:tabLst>
            </a:pPr>
            <a:r>
              <a:rPr lang="zh-TW" spc="30" dirty="0">
                <a:effectLst/>
                <a:cs typeface="Times New Roman" panose="02020603050405020304" pitchFamily="18" charset="0"/>
              </a:rPr>
              <a:t>有決定權嗎</a:t>
            </a:r>
            <a:r>
              <a:rPr lang="en-US" spc="30" dirty="0">
                <a:effectLst/>
                <a:ea typeface="華康細明體(P)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EBFDB3F-3CA9-A0D0-B1D8-69034277C0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15" r="69830" b="64736"/>
          <a:stretch>
            <a:fillRect/>
          </a:stretch>
        </p:blipFill>
        <p:spPr>
          <a:xfrm>
            <a:off x="7021300" y="1378549"/>
            <a:ext cx="1860140" cy="175260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F901C89-7C4C-ABCB-F1E4-7223A9A16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4503450"/>
            <a:ext cx="1656456" cy="173953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985AAE1-BDE6-5CE2-AB49-364E7F996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207" y="4603148"/>
            <a:ext cx="1708326" cy="17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34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1797E8-529E-C2E1-EF94-FECFB41D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	</a:t>
            </a:r>
            <a:r>
              <a:rPr lang="zh-TW" altLang="en-US" dirty="0"/>
              <a:t>游說的基本技巧  </a:t>
            </a:r>
            <a:r>
              <a:rPr lang="en-GB" altLang="zh-TW" sz="3600" dirty="0">
                <a:solidFill>
                  <a:schemeClr val="accent1"/>
                </a:solidFill>
              </a:rPr>
              <a:t>p. 23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8EB446-648E-5F25-07FE-1286BE2C4F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764704"/>
            <a:ext cx="9067800" cy="5867400"/>
          </a:xfrm>
        </p:spPr>
        <p:txBody>
          <a:bodyPr/>
          <a:lstStyle/>
          <a:p>
            <a:pPr marL="342900" lvl="0" indent="-342900" algn="l" fontAlgn="base" hangingPunct="0">
              <a:lnSpc>
                <a:spcPct val="150000"/>
              </a:lnSpc>
              <a:spcAft>
                <a:spcPts val="0"/>
              </a:spcAft>
              <a:buFont typeface="Arial Unicode MS" panose="020B0604020202020204" pitchFamily="34" charset="-120"/>
              <a:buChar char="-"/>
              <a:tabLst>
                <a:tab pos="306070" algn="l"/>
                <a:tab pos="612140" algn="l"/>
                <a:tab pos="918210" algn="l"/>
              </a:tabLst>
            </a:pPr>
            <a:r>
              <a:rPr lang="zh-TW" sz="2800" spc="30" dirty="0">
                <a:effectLst/>
                <a:cs typeface="Times New Roman" panose="02020603050405020304" pitchFamily="18" charset="0"/>
              </a:rPr>
              <a:t>選擇時機</a:t>
            </a:r>
            <a:r>
              <a:rPr lang="en-GB" altLang="zh-TW" sz="2800" spc="30" dirty="0">
                <a:solidFill>
                  <a:schemeClr val="accent1"/>
                </a:solidFill>
                <a:cs typeface="Times New Roman" panose="02020603050405020304" pitchFamily="18" charset="0"/>
              </a:rPr>
              <a:t>(</a:t>
            </a:r>
            <a:r>
              <a:rPr lang="zh-TW" altLang="en-US" sz="2800" spc="30" dirty="0">
                <a:solidFill>
                  <a:schemeClr val="accent1"/>
                </a:solidFill>
                <a:cs typeface="Times New Roman" panose="02020603050405020304" pitchFamily="18" charset="0"/>
              </a:rPr>
              <a:t>忙、心情</a:t>
            </a:r>
            <a:r>
              <a:rPr lang="en-US" altLang="zh-TW" sz="2800" spc="30" dirty="0">
                <a:solidFill>
                  <a:schemeClr val="accent1"/>
                </a:solidFill>
                <a:cs typeface="Times New Roman" panose="02020603050405020304" pitchFamily="18" charset="0"/>
              </a:rPr>
              <a:t>)</a:t>
            </a:r>
            <a:endParaRPr lang="en-GB" sz="2800" spc="30" dirty="0">
              <a:effectLst/>
              <a:latin typeface="Times New Roman" panose="02020603050405020304" pitchFamily="18" charset="0"/>
              <a:ea typeface="華康細明體(P)"/>
              <a:cs typeface="Times New Roman" panose="02020603050405020304" pitchFamily="18" charset="0"/>
            </a:endParaRPr>
          </a:p>
          <a:p>
            <a:pPr marL="342900" lvl="0" indent="-342900" algn="l" fontAlgn="base" hangingPunct="0">
              <a:lnSpc>
                <a:spcPct val="150000"/>
              </a:lnSpc>
              <a:spcAft>
                <a:spcPts val="0"/>
              </a:spcAft>
              <a:buFont typeface="Arial Unicode MS" panose="020B0604020202020204" pitchFamily="34" charset="-120"/>
              <a:buChar char="-"/>
              <a:tabLst>
                <a:tab pos="306070" algn="l"/>
                <a:tab pos="612140" algn="l"/>
                <a:tab pos="918210" algn="l"/>
              </a:tabLst>
            </a:pPr>
            <a:r>
              <a:rPr lang="zh-TW" sz="2800" spc="30" dirty="0">
                <a:effectLst/>
                <a:cs typeface="Times New Roman" panose="02020603050405020304" pitchFamily="18" charset="0"/>
              </a:rPr>
              <a:t>單刀直入</a:t>
            </a:r>
            <a:r>
              <a:rPr lang="en-US" altLang="zh-TW" sz="2800" spc="30" dirty="0">
                <a:solidFill>
                  <a:schemeClr val="accent1"/>
                </a:solidFill>
                <a:effectLst/>
                <a:cs typeface="Times New Roman" panose="02020603050405020304" pitchFamily="18" charset="0"/>
              </a:rPr>
              <a:t>(</a:t>
            </a:r>
            <a:r>
              <a:rPr lang="zh-TW" altLang="en-US" sz="2800" spc="30" dirty="0">
                <a:solidFill>
                  <a:schemeClr val="accent1"/>
                </a:solidFill>
                <a:effectLst/>
                <a:cs typeface="Times New Roman" panose="02020603050405020304" pitchFamily="18" charset="0"/>
              </a:rPr>
              <a:t>節省時間、對下屬、理性顧客、繁忙的上司</a:t>
            </a:r>
            <a:r>
              <a:rPr lang="en-US" altLang="zh-TW" sz="2800" spc="30" dirty="0">
                <a:solidFill>
                  <a:schemeClr val="accent1"/>
                </a:solidFill>
                <a:effectLst/>
                <a:cs typeface="Times New Roman" panose="02020603050405020304" pitchFamily="18" charset="0"/>
              </a:rPr>
              <a:t>)</a:t>
            </a:r>
            <a:endParaRPr lang="en-GB" sz="2800" spc="30" dirty="0">
              <a:effectLst/>
              <a:latin typeface="Times New Roman" panose="02020603050405020304" pitchFamily="18" charset="0"/>
              <a:ea typeface="華康細明體(P)"/>
              <a:cs typeface="Times New Roman" panose="02020603050405020304" pitchFamily="18" charset="0"/>
            </a:endParaRPr>
          </a:p>
          <a:p>
            <a:pPr marL="342900" lvl="0" indent="-342900" algn="l" fontAlgn="base" hangingPunct="0">
              <a:lnSpc>
                <a:spcPct val="150000"/>
              </a:lnSpc>
              <a:spcAft>
                <a:spcPts val="0"/>
              </a:spcAft>
              <a:buFont typeface="Arial Unicode MS" panose="020B0604020202020204" pitchFamily="34" charset="-120"/>
              <a:buChar char="-"/>
              <a:tabLst>
                <a:tab pos="306070" algn="l"/>
                <a:tab pos="612140" algn="l"/>
                <a:tab pos="918210" algn="l"/>
              </a:tabLst>
            </a:pPr>
            <a:r>
              <a:rPr lang="zh-TW" sz="2800" spc="30" dirty="0">
                <a:effectLst/>
                <a:cs typeface="Times New Roman" panose="02020603050405020304" pitchFamily="18" charset="0"/>
              </a:rPr>
              <a:t>提出自己的主張</a:t>
            </a:r>
            <a:r>
              <a:rPr lang="en-US" altLang="zh-TW" sz="2800" spc="30" dirty="0">
                <a:solidFill>
                  <a:schemeClr val="accent1"/>
                </a:solidFill>
                <a:effectLst/>
                <a:cs typeface="Times New Roman" panose="02020603050405020304" pitchFamily="18" charset="0"/>
              </a:rPr>
              <a:t>(</a:t>
            </a:r>
            <a:r>
              <a:rPr lang="zh-TW" altLang="en-US" sz="2800" spc="30" dirty="0">
                <a:solidFill>
                  <a:schemeClr val="accent1"/>
                </a:solidFill>
                <a:cs typeface="Times New Roman" panose="02020603050405020304" pitchFamily="18" charset="0"/>
              </a:rPr>
              <a:t>口頭輔以文字</a:t>
            </a:r>
            <a:r>
              <a:rPr lang="en-US" altLang="zh-TW" sz="2800" spc="30" dirty="0">
                <a:solidFill>
                  <a:schemeClr val="accent1"/>
                </a:solidFill>
                <a:cs typeface="Times New Roman" panose="02020603050405020304" pitchFamily="18" charset="0"/>
              </a:rPr>
              <a:t>, </a:t>
            </a:r>
            <a:r>
              <a:rPr lang="zh-TW" altLang="en-US" sz="2800" spc="30" dirty="0">
                <a:solidFill>
                  <a:schemeClr val="accent1"/>
                </a:solidFill>
                <a:cs typeface="Times New Roman" panose="02020603050405020304" pitchFamily="18" charset="0"/>
              </a:rPr>
              <a:t>游說前給對方</a:t>
            </a:r>
            <a:r>
              <a:rPr lang="en-US" altLang="zh-TW" sz="2800" spc="30" dirty="0">
                <a:solidFill>
                  <a:schemeClr val="accent1"/>
                </a:solidFill>
                <a:cs typeface="Times New Roman" panose="02020603050405020304" pitchFamily="18" charset="0"/>
              </a:rPr>
              <a:t>)</a:t>
            </a:r>
            <a:endParaRPr lang="en-GB" sz="2800" spc="30" dirty="0">
              <a:effectLst/>
              <a:latin typeface="Times New Roman" panose="02020603050405020304" pitchFamily="18" charset="0"/>
              <a:ea typeface="華康細明體(P)"/>
              <a:cs typeface="Times New Roman" panose="02020603050405020304" pitchFamily="18" charset="0"/>
            </a:endParaRPr>
          </a:p>
          <a:p>
            <a:pPr marL="342900" lvl="0" indent="-342900" algn="l" fontAlgn="base" hangingPunct="0">
              <a:lnSpc>
                <a:spcPct val="150000"/>
              </a:lnSpc>
              <a:spcAft>
                <a:spcPts val="0"/>
              </a:spcAft>
              <a:buFont typeface="Arial Unicode MS" panose="020B0604020202020204" pitchFamily="34" charset="-120"/>
              <a:buChar char="-"/>
              <a:tabLst>
                <a:tab pos="306070" algn="l"/>
                <a:tab pos="612140" algn="l"/>
                <a:tab pos="918210" algn="l"/>
              </a:tabLst>
            </a:pPr>
            <a:r>
              <a:rPr lang="zh-TW" sz="2800" spc="30" dirty="0">
                <a:effectLst/>
                <a:cs typeface="Times New Roman" panose="02020603050405020304" pitchFamily="18" charset="0"/>
              </a:rPr>
              <a:t>提出對方接納我方主張後會得到的回報</a:t>
            </a:r>
            <a:r>
              <a:rPr lang="en-GB" altLang="zh-TW" sz="2800" spc="30" dirty="0">
                <a:effectLst/>
                <a:cs typeface="Times New Roman" panose="02020603050405020304" pitchFamily="18" charset="0"/>
              </a:rPr>
              <a:t> </a:t>
            </a:r>
            <a:r>
              <a:rPr lang="en-GB" altLang="zh-TW" sz="2800" spc="30" dirty="0">
                <a:solidFill>
                  <a:schemeClr val="accent1"/>
                </a:solidFill>
                <a:effectLst/>
                <a:cs typeface="Times New Roman" panose="02020603050405020304" pitchFamily="18" charset="0"/>
              </a:rPr>
              <a:t>(</a:t>
            </a:r>
            <a:r>
              <a:rPr lang="zh-TW" altLang="en-US" sz="2800" spc="30" dirty="0">
                <a:solidFill>
                  <a:schemeClr val="accent1"/>
                </a:solidFill>
                <a:effectLst/>
                <a:cs typeface="Times New Roman" panose="02020603050405020304" pitchFamily="18" charset="0"/>
              </a:rPr>
              <a:t>借</a:t>
            </a:r>
            <a:r>
              <a:rPr lang="en-US" altLang="zh-TW" sz="2800" spc="30" dirty="0">
                <a:solidFill>
                  <a:schemeClr val="accent1"/>
                </a:solidFill>
                <a:effectLst/>
                <a:cs typeface="Times New Roman" panose="02020603050405020304" pitchFamily="18" charset="0"/>
              </a:rPr>
              <a:t>$)</a:t>
            </a:r>
            <a:endParaRPr lang="en-GB" sz="2800" spc="30" dirty="0">
              <a:effectLst/>
              <a:latin typeface="Times New Roman" panose="02020603050405020304" pitchFamily="18" charset="0"/>
              <a:ea typeface="華康細明體(P)"/>
              <a:cs typeface="Times New Roman" panose="02020603050405020304" pitchFamily="18" charset="0"/>
            </a:endParaRPr>
          </a:p>
          <a:p>
            <a:pPr marL="342900" lvl="0" indent="-342900" algn="l" fontAlgn="base" hangingPunct="0">
              <a:lnSpc>
                <a:spcPct val="150000"/>
              </a:lnSpc>
              <a:spcAft>
                <a:spcPts val="0"/>
              </a:spcAft>
              <a:buFont typeface="Arial Unicode MS" panose="020B0604020202020204" pitchFamily="34" charset="-120"/>
              <a:buChar char="-"/>
              <a:tabLst>
                <a:tab pos="306070" algn="l"/>
                <a:tab pos="612140" algn="l"/>
                <a:tab pos="918210" algn="l"/>
              </a:tabLst>
            </a:pPr>
            <a:r>
              <a:rPr lang="zh-TW" sz="2800" spc="30" dirty="0">
                <a:effectLst/>
                <a:cs typeface="Times New Roman" panose="02020603050405020304" pitchFamily="18" charset="0"/>
              </a:rPr>
              <a:t>比較兩者，並指出回報比代價大</a:t>
            </a:r>
            <a:r>
              <a:rPr lang="en-GB" altLang="zh-TW" sz="2800" spc="30" dirty="0">
                <a:effectLst/>
                <a:cs typeface="Times New Roman" panose="02020603050405020304" pitchFamily="18" charset="0"/>
              </a:rPr>
              <a:t> </a:t>
            </a:r>
            <a:r>
              <a:rPr lang="en-US" altLang="zh-TW" sz="2800" spc="30" dirty="0">
                <a:solidFill>
                  <a:schemeClr val="accent1"/>
                </a:solidFill>
                <a:effectLst/>
                <a:cs typeface="Times New Roman" panose="02020603050405020304" pitchFamily="18" charset="0"/>
              </a:rPr>
              <a:t>(</a:t>
            </a:r>
            <a:r>
              <a:rPr lang="zh-TW" altLang="en-US" sz="2800" spc="30" dirty="0">
                <a:solidFill>
                  <a:schemeClr val="accent1"/>
                </a:solidFill>
                <a:effectLst/>
                <a:cs typeface="Times New Roman" panose="02020603050405020304" pitchFamily="18" charset="0"/>
              </a:rPr>
              <a:t>退學</a:t>
            </a:r>
            <a:r>
              <a:rPr lang="en-US" altLang="zh-TW" sz="2800" spc="30" dirty="0">
                <a:solidFill>
                  <a:schemeClr val="accent1"/>
                </a:solidFill>
                <a:effectLst/>
                <a:cs typeface="Times New Roman" panose="02020603050405020304" pitchFamily="18" charset="0"/>
              </a:rPr>
              <a:t>/</a:t>
            </a:r>
            <a:r>
              <a:rPr lang="zh-TW" altLang="en-US" sz="2800" spc="30" dirty="0">
                <a:solidFill>
                  <a:schemeClr val="accent1"/>
                </a:solidFill>
                <a:effectLst/>
                <a:cs typeface="Times New Roman" panose="02020603050405020304" pitchFamily="18" charset="0"/>
              </a:rPr>
              <a:t>休學</a:t>
            </a:r>
            <a:r>
              <a:rPr lang="en-US" altLang="zh-TW" sz="2800" spc="30" dirty="0">
                <a:solidFill>
                  <a:schemeClr val="accent1"/>
                </a:solidFill>
                <a:effectLst/>
                <a:cs typeface="Times New Roman" panose="02020603050405020304" pitchFamily="18" charset="0"/>
              </a:rPr>
              <a:t>)</a:t>
            </a:r>
            <a:endParaRPr lang="en-GB" sz="2800" spc="30" dirty="0">
              <a:effectLst/>
              <a:latin typeface="Times New Roman" panose="02020603050405020304" pitchFamily="18" charset="0"/>
              <a:ea typeface="華康細明體(P)"/>
              <a:cs typeface="Times New Roman" panose="02020603050405020304" pitchFamily="18" charset="0"/>
            </a:endParaRPr>
          </a:p>
          <a:p>
            <a:pPr marL="342900" lvl="0" indent="-342900" algn="l" fontAlgn="base" hangingPunct="0">
              <a:lnSpc>
                <a:spcPct val="150000"/>
              </a:lnSpc>
              <a:spcAft>
                <a:spcPts val="0"/>
              </a:spcAft>
              <a:buFont typeface="Arial Unicode MS" panose="020B0604020202020204" pitchFamily="34" charset="-120"/>
              <a:buChar char="-"/>
              <a:tabLst>
                <a:tab pos="306070" algn="l"/>
                <a:tab pos="612140" algn="l"/>
                <a:tab pos="918210" algn="l"/>
              </a:tabLst>
            </a:pPr>
            <a:r>
              <a:rPr lang="zh-TW" altLang="en-US" sz="2800" spc="30" dirty="0">
                <a:effectLst/>
                <a:cs typeface="Times New Roman" panose="02020603050405020304" pitchFamily="18" charset="0"/>
              </a:rPr>
              <a:t>動之</a:t>
            </a:r>
            <a:r>
              <a:rPr lang="zh-TW" sz="2800" spc="30" dirty="0">
                <a:effectLst/>
                <a:cs typeface="Times New Roman" panose="02020603050405020304" pitchFamily="18" charset="0"/>
              </a:rPr>
              <a:t>以情</a:t>
            </a:r>
            <a:r>
              <a:rPr lang="en-GB" altLang="zh-TW" sz="2800" spc="30" dirty="0">
                <a:effectLst/>
                <a:cs typeface="Times New Roman" panose="02020603050405020304" pitchFamily="18" charset="0"/>
              </a:rPr>
              <a:t> </a:t>
            </a:r>
            <a:r>
              <a:rPr lang="en-US" altLang="zh-TW" sz="2800" spc="30" dirty="0">
                <a:solidFill>
                  <a:schemeClr val="accent1"/>
                </a:solidFill>
                <a:cs typeface="Times New Roman" panose="02020603050405020304" pitchFamily="18" charset="0"/>
              </a:rPr>
              <a:t>(piano, </a:t>
            </a:r>
            <a:r>
              <a:rPr lang="en-US" altLang="zh-TW" sz="2800" spc="30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iphone</a:t>
            </a:r>
            <a:r>
              <a:rPr lang="en-US" altLang="zh-TW" sz="2800" spc="30" dirty="0">
                <a:solidFill>
                  <a:schemeClr val="accent1"/>
                </a:solidFill>
                <a:cs typeface="Times New Roman" panose="02020603050405020304" pitchFamily="18" charset="0"/>
              </a:rPr>
              <a:t>, furniture selling)</a:t>
            </a:r>
            <a:endParaRPr lang="en-GB" altLang="zh-TW" sz="2800" spc="30" dirty="0">
              <a:effectLst/>
              <a:cs typeface="Times New Roman" panose="02020603050405020304" pitchFamily="18" charset="0"/>
            </a:endParaRPr>
          </a:p>
          <a:p>
            <a:pPr marL="342900" lvl="0" indent="-342900" algn="l" fontAlgn="base" hangingPunct="0">
              <a:lnSpc>
                <a:spcPct val="150000"/>
              </a:lnSpc>
              <a:spcAft>
                <a:spcPts val="0"/>
              </a:spcAft>
              <a:buFont typeface="Arial Unicode MS" panose="020B0604020202020204" pitchFamily="34" charset="-120"/>
              <a:buChar char="-"/>
              <a:tabLst>
                <a:tab pos="306070" algn="l"/>
                <a:tab pos="612140" algn="l"/>
                <a:tab pos="918210" algn="l"/>
              </a:tabLst>
            </a:pPr>
            <a:r>
              <a:rPr lang="zh-TW" sz="2800" spc="30" dirty="0">
                <a:effectLst/>
                <a:cs typeface="Times New Roman" panose="02020603050405020304" pitchFamily="18" charset="0"/>
              </a:rPr>
              <a:t>說</a:t>
            </a:r>
            <a:r>
              <a:rPr lang="zh-TW" altLang="en-US" sz="2800" spc="30" dirty="0">
                <a:effectLst/>
                <a:cs typeface="Times New Roman" panose="02020603050405020304" pitchFamily="18" charset="0"/>
              </a:rPr>
              <a:t>之以理 </a:t>
            </a:r>
            <a:r>
              <a:rPr lang="en-GB" altLang="zh-TW" sz="2800" spc="30" dirty="0">
                <a:solidFill>
                  <a:schemeClr val="accent1"/>
                </a:solidFill>
                <a:cs typeface="Times New Roman" panose="02020603050405020304" pitchFamily="18" charset="0"/>
              </a:rPr>
              <a:t>(piano, </a:t>
            </a:r>
            <a:r>
              <a:rPr lang="en-GB" altLang="zh-TW" sz="2800" spc="30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iphone</a:t>
            </a:r>
            <a:r>
              <a:rPr lang="en-GB" altLang="zh-TW" sz="2800" spc="30" dirty="0">
                <a:solidFill>
                  <a:schemeClr val="accent1"/>
                </a:solidFill>
                <a:cs typeface="Times New Roman" panose="02020603050405020304" pitchFamily="18" charset="0"/>
              </a:rPr>
              <a:t>, furniture selling)</a:t>
            </a:r>
            <a:endParaRPr lang="en-GB" sz="2800" spc="3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6C93BEF-0C26-0482-88F5-02D924DA08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126" t="8939" r="33697" b="14915"/>
          <a:stretch>
            <a:fillRect/>
          </a:stretch>
        </p:blipFill>
        <p:spPr>
          <a:xfrm>
            <a:off x="8028384" y="76200"/>
            <a:ext cx="1115616" cy="137159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DB05293-58EF-421A-2032-47214D3E5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95" y="5361940"/>
            <a:ext cx="2272030" cy="141986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40C557F-1E06-A362-4BB8-95883D70E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056" y="4987290"/>
            <a:ext cx="1522095" cy="187071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9D46106-E594-BFD1-A049-744E844FF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796" y="5420270"/>
            <a:ext cx="2045132" cy="13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0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1797E8-529E-C2E1-EF94-FECFB41D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 </a:t>
            </a:r>
            <a:r>
              <a:rPr lang="zh-TW" altLang="en-US" dirty="0"/>
              <a:t>基本的談判解題模型  </a:t>
            </a:r>
            <a:r>
              <a:rPr lang="en-GB" altLang="zh-TW" sz="3600" dirty="0">
                <a:solidFill>
                  <a:schemeClr val="accent1"/>
                </a:solidFill>
              </a:rPr>
              <a:t>p. 24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8EB446-648E-5F25-07FE-1286BE2C4F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764704"/>
            <a:ext cx="9067800" cy="5867400"/>
          </a:xfrm>
        </p:spPr>
        <p:txBody>
          <a:bodyPr/>
          <a:lstStyle/>
          <a:p>
            <a:pPr algn="just">
              <a:lnSpc>
                <a:spcPct val="100000"/>
              </a:lnSpc>
              <a:buAutoNum type="alphaLcPeriod"/>
            </a:pPr>
            <a:r>
              <a:rPr lang="zh-TW" spc="30" dirty="0">
                <a:solidFill>
                  <a:srgbClr val="CC0099"/>
                </a:solidFill>
                <a:effectLst/>
              </a:rPr>
              <a:t>利益交集法</a:t>
            </a:r>
            <a:endParaRPr lang="en-GB" altLang="zh-TW" spc="30" dirty="0">
              <a:solidFill>
                <a:srgbClr val="CC0099"/>
              </a:solidFill>
              <a:effectLst/>
            </a:endParaRPr>
          </a:p>
          <a:p>
            <a:pPr marL="631825" lvl="1" indent="-276225" algn="just">
              <a:lnSpc>
                <a:spcPct val="100000"/>
              </a:lnSpc>
              <a:buClr>
                <a:srgbClr val="006600"/>
              </a:buClr>
              <a:buFont typeface="Arial" panose="020B0604020202020204" pitchFamily="34" charset="0"/>
              <a:buChar char="−"/>
            </a:pPr>
            <a:r>
              <a:rPr lang="zh-TW" sz="2400" spc="30" dirty="0">
                <a:solidFill>
                  <a:srgbClr val="000000"/>
                </a:solidFill>
                <a:effectLst/>
              </a:rPr>
              <a:t>「</a:t>
            </a:r>
            <a:r>
              <a:rPr lang="zh-TW" sz="2400" spc="30" dirty="0">
                <a:solidFill>
                  <a:srgbClr val="CC0099"/>
                </a:solidFill>
                <a:effectLst/>
              </a:rPr>
              <a:t>不談立場</a:t>
            </a:r>
            <a:r>
              <a:rPr lang="en-GB" altLang="zh-TW" sz="2400" spc="30" dirty="0">
                <a:solidFill>
                  <a:srgbClr val="CC0099"/>
                </a:solidFill>
                <a:effectLst/>
              </a:rPr>
              <a:t>(</a:t>
            </a:r>
            <a:r>
              <a:rPr lang="zh-TW" altLang="en-US" sz="2400" spc="30" dirty="0">
                <a:solidFill>
                  <a:srgbClr val="CC0099"/>
                </a:solidFill>
              </a:rPr>
              <a:t>規則</a:t>
            </a:r>
            <a:r>
              <a:rPr lang="en-US" altLang="zh-TW" sz="2400" spc="30" dirty="0">
                <a:solidFill>
                  <a:srgbClr val="CC0099"/>
                </a:solidFill>
              </a:rPr>
              <a:t>/</a:t>
            </a:r>
            <a:r>
              <a:rPr lang="zh-TW" altLang="en-US" sz="2400" spc="30" dirty="0">
                <a:solidFill>
                  <a:srgbClr val="CC0099"/>
                </a:solidFill>
              </a:rPr>
              <a:t>政策</a:t>
            </a:r>
            <a:r>
              <a:rPr lang="en-US" altLang="zh-TW" sz="2400" spc="30" dirty="0">
                <a:solidFill>
                  <a:srgbClr val="CC0099"/>
                </a:solidFill>
              </a:rPr>
              <a:t>)</a:t>
            </a:r>
            <a:r>
              <a:rPr lang="zh-TW" sz="2400" spc="30" dirty="0">
                <a:solidFill>
                  <a:srgbClr val="CC0099"/>
                </a:solidFill>
                <a:effectLst/>
              </a:rPr>
              <a:t>而談利益</a:t>
            </a:r>
            <a:r>
              <a:rPr lang="zh-TW" sz="2400" spc="30" dirty="0">
                <a:solidFill>
                  <a:srgbClr val="000000"/>
                </a:solidFill>
                <a:effectLst/>
              </a:rPr>
              <a:t>」</a:t>
            </a:r>
            <a:endParaRPr lang="en-GB" altLang="zh-TW" sz="2400" spc="30" dirty="0">
              <a:solidFill>
                <a:srgbClr val="000000"/>
              </a:solidFill>
              <a:effectLst/>
            </a:endParaRPr>
          </a:p>
          <a:p>
            <a:pPr marL="631825" lvl="1" indent="-276225" algn="just">
              <a:lnSpc>
                <a:spcPct val="100000"/>
              </a:lnSpc>
              <a:buClr>
                <a:srgbClr val="006600"/>
              </a:buClr>
              <a:buFont typeface="Arial" panose="020B0604020202020204" pitchFamily="34" charset="0"/>
              <a:buChar char="−"/>
            </a:pPr>
            <a:r>
              <a:rPr lang="zh-TW" sz="2400" spc="30" dirty="0">
                <a:solidFill>
                  <a:srgbClr val="000000"/>
                </a:solidFill>
                <a:effectLst/>
              </a:rPr>
              <a:t>例如，你向老闆要求</a:t>
            </a:r>
            <a:r>
              <a:rPr lang="zh-TW" sz="2400" spc="30" dirty="0">
                <a:solidFill>
                  <a:srgbClr val="990099"/>
                </a:solidFill>
                <a:effectLst/>
              </a:rPr>
              <a:t>週休二日</a:t>
            </a:r>
            <a:r>
              <a:rPr lang="zh-TW" sz="2400" spc="30" dirty="0">
                <a:solidFill>
                  <a:srgbClr val="000000"/>
                </a:solidFill>
                <a:effectLst/>
              </a:rPr>
              <a:t>，老闆卻怎麼說仍堅持雙週休，從彼此表面的要求來看，相方各持己見，怎麼可能達到雙贏？</a:t>
            </a:r>
            <a:endParaRPr lang="en-GB" altLang="zh-TW" sz="2400" spc="30" dirty="0">
              <a:solidFill>
                <a:srgbClr val="000000"/>
              </a:solidFill>
              <a:effectLst/>
            </a:endParaRPr>
          </a:p>
          <a:p>
            <a:pPr marL="631825" lvl="1" indent="-276225" algn="just">
              <a:lnSpc>
                <a:spcPct val="100000"/>
              </a:lnSpc>
              <a:buClr>
                <a:srgbClr val="006600"/>
              </a:buClr>
              <a:buFont typeface="Arial" panose="020B0604020202020204" pitchFamily="34" charset="0"/>
              <a:buChar char="−"/>
            </a:pPr>
            <a:r>
              <a:rPr lang="zh-TW" sz="2400" spc="30" dirty="0">
                <a:solidFill>
                  <a:srgbClr val="000000"/>
                </a:solidFill>
                <a:effectLst/>
              </a:rPr>
              <a:t>然而我們換個做法，想想</a:t>
            </a:r>
            <a:r>
              <a:rPr lang="zh-TW" sz="2400" spc="30" dirty="0">
                <a:solidFill>
                  <a:srgbClr val="990099"/>
                </a:solidFill>
                <a:effectLst/>
              </a:rPr>
              <a:t>雙方心裏真正的需求</a:t>
            </a:r>
            <a:r>
              <a:rPr lang="zh-TW" sz="2400" spc="30" dirty="0">
                <a:solidFill>
                  <a:srgbClr val="000000"/>
                </a:solidFill>
                <a:effectLst/>
              </a:rPr>
              <a:t>：</a:t>
            </a:r>
            <a:endParaRPr lang="en-GB" altLang="zh-TW" sz="2400" spc="30" dirty="0">
              <a:solidFill>
                <a:srgbClr val="000000"/>
              </a:solidFill>
              <a:effectLst/>
            </a:endParaRPr>
          </a:p>
          <a:p>
            <a:pPr marL="631825" lvl="1" indent="-276225" algn="just">
              <a:lnSpc>
                <a:spcPct val="100000"/>
              </a:lnSpc>
              <a:buClr>
                <a:srgbClr val="006600"/>
              </a:buClr>
              <a:buFont typeface="Arial" panose="020B0604020202020204" pitchFamily="34" charset="0"/>
              <a:buChar char="−"/>
            </a:pPr>
            <a:r>
              <a:rPr lang="zh-TW" altLang="en-US" sz="2400" spc="30" dirty="0">
                <a:solidFill>
                  <a:srgbClr val="000000"/>
                </a:solidFill>
                <a:effectLst/>
              </a:rPr>
              <a:t>員工</a:t>
            </a:r>
            <a:r>
              <a:rPr lang="zh-TW" sz="2400" spc="30" dirty="0">
                <a:solidFill>
                  <a:srgbClr val="000000"/>
                </a:solidFill>
                <a:effectLst/>
              </a:rPr>
              <a:t>要週休二日，是希望能</a:t>
            </a:r>
            <a:r>
              <a:rPr lang="zh-TW" sz="2400" spc="30" dirty="0">
                <a:solidFill>
                  <a:srgbClr val="CC0099"/>
                </a:solidFill>
                <a:effectLst/>
              </a:rPr>
              <a:t>提高生活質素</a:t>
            </a:r>
            <a:r>
              <a:rPr lang="zh-TW" altLang="en-US" sz="2400" spc="30" dirty="0">
                <a:solidFill>
                  <a:srgbClr val="000000"/>
                </a:solidFill>
                <a:effectLst/>
              </a:rPr>
              <a:t>。</a:t>
            </a:r>
            <a:endParaRPr lang="en-GB" altLang="zh-TW" sz="2400" spc="30" dirty="0">
              <a:solidFill>
                <a:srgbClr val="000000"/>
              </a:solidFill>
              <a:effectLst/>
            </a:endParaRPr>
          </a:p>
          <a:p>
            <a:pPr marL="631825" lvl="1" indent="-276225" algn="just">
              <a:lnSpc>
                <a:spcPct val="100000"/>
              </a:lnSpc>
              <a:buClr>
                <a:srgbClr val="006600"/>
              </a:buClr>
              <a:buFont typeface="Arial" panose="020B0604020202020204" pitchFamily="34" charset="0"/>
              <a:buChar char="−"/>
            </a:pPr>
            <a:r>
              <a:rPr lang="zh-TW" sz="2400" spc="30" dirty="0">
                <a:solidFill>
                  <a:srgbClr val="000000"/>
                </a:solidFill>
                <a:effectLst/>
              </a:rPr>
              <a:t>而老闆不願多放假，是希望公司</a:t>
            </a:r>
            <a:r>
              <a:rPr lang="zh-TW" sz="2400" spc="30" dirty="0">
                <a:solidFill>
                  <a:srgbClr val="CC0099"/>
                </a:solidFill>
                <a:effectLst/>
              </a:rPr>
              <a:t>利潤不變</a:t>
            </a:r>
            <a:r>
              <a:rPr lang="zh-TW" sz="2400" spc="30" dirty="0">
                <a:solidFill>
                  <a:srgbClr val="000000"/>
                </a:solidFill>
                <a:effectLst/>
              </a:rPr>
              <a:t>。</a:t>
            </a:r>
            <a:endParaRPr lang="en-GB" altLang="zh-TW" sz="2400" spc="30" dirty="0">
              <a:solidFill>
                <a:srgbClr val="000000"/>
              </a:solidFill>
              <a:effectLst/>
            </a:endParaRPr>
          </a:p>
          <a:p>
            <a:pPr marL="631825" lvl="1" indent="-276225" algn="just">
              <a:lnSpc>
                <a:spcPct val="100000"/>
              </a:lnSpc>
              <a:buClr>
                <a:srgbClr val="006600"/>
              </a:buClr>
              <a:buFont typeface="Arial" panose="020B0604020202020204" pitchFamily="34" charset="0"/>
              <a:buChar char="−"/>
            </a:pPr>
            <a:r>
              <a:rPr lang="zh-TW" sz="2400" spc="30" dirty="0">
                <a:solidFill>
                  <a:srgbClr val="000000"/>
                </a:solidFill>
                <a:effectLst/>
              </a:rPr>
              <a:t>兩全其美的折衷方案：可以一個星期上班五天，但每天工時延長一個小時，既能顧及休閒生活，又能保住生產績效</a:t>
            </a:r>
            <a:r>
              <a:rPr lang="en-US" altLang="zh-TW" sz="2400" spc="30" dirty="0">
                <a:solidFill>
                  <a:srgbClr val="000000"/>
                </a:solidFill>
                <a:effectLst/>
              </a:rPr>
              <a:t>(</a:t>
            </a:r>
            <a:r>
              <a:rPr lang="zh-TW" altLang="en-US" sz="2400" spc="30" dirty="0">
                <a:solidFill>
                  <a:srgbClr val="000000"/>
                </a:solidFill>
                <a:effectLst/>
              </a:rPr>
              <a:t>因為員工休息兩天後工作效率會提升</a:t>
            </a:r>
            <a:r>
              <a:rPr lang="en-US" altLang="zh-TW" sz="2400" spc="30" dirty="0">
                <a:solidFill>
                  <a:srgbClr val="000000"/>
                </a:solidFill>
                <a:effectLst/>
              </a:rPr>
              <a:t>)</a:t>
            </a:r>
            <a:r>
              <a:rPr lang="zh-TW" sz="2400" spc="30" dirty="0">
                <a:solidFill>
                  <a:srgbClr val="000000"/>
                </a:solidFill>
                <a:effectLst/>
              </a:rPr>
              <a:t>，這就是雙贏的</a:t>
            </a:r>
            <a:r>
              <a:rPr lang="zh-TW" altLang="en-US" sz="2400" spc="30" dirty="0">
                <a:solidFill>
                  <a:srgbClr val="000000"/>
                </a:solidFill>
                <a:effectLst/>
              </a:rPr>
              <a:t>方案</a:t>
            </a:r>
            <a:r>
              <a:rPr lang="zh-TW" sz="2400" spc="30" dirty="0">
                <a:solidFill>
                  <a:srgbClr val="000000"/>
                </a:solidFill>
                <a:effectLst/>
              </a:rPr>
              <a:t>。</a:t>
            </a:r>
            <a:endParaRPr lang="en-GB" altLang="zh-TW" sz="2400" spc="30" dirty="0">
              <a:solidFill>
                <a:srgbClr val="000000"/>
              </a:solidFill>
              <a:effectLst/>
            </a:endParaRPr>
          </a:p>
          <a:p>
            <a:pPr marL="631825" lvl="1" indent="-276225" algn="just">
              <a:lnSpc>
                <a:spcPct val="100000"/>
              </a:lnSpc>
              <a:buClr>
                <a:srgbClr val="006600"/>
              </a:buClr>
              <a:buFont typeface="Arial" panose="020B0604020202020204" pitchFamily="34" charset="0"/>
              <a:buChar char="−"/>
            </a:pPr>
            <a:r>
              <a:rPr lang="en-US" sz="2400" spc="30" dirty="0">
                <a:solidFill>
                  <a:srgbClr val="0000FF"/>
                </a:solidFill>
                <a:effectLst/>
                <a:ea typeface="華康細明體(P)"/>
              </a:rPr>
              <a:t>School social work: 4 p.m. sessions &gt; 2 whole day sessions + work at home$ </a:t>
            </a:r>
          </a:p>
          <a:p>
            <a:pPr marL="631825" lvl="1" indent="-276225" algn="just">
              <a:lnSpc>
                <a:spcPct val="100000"/>
              </a:lnSpc>
              <a:buClr>
                <a:srgbClr val="006600"/>
              </a:buClr>
              <a:buFont typeface="Arial" panose="020B0604020202020204" pitchFamily="34" charset="0"/>
              <a:buChar char="−"/>
            </a:pPr>
            <a:r>
              <a:rPr lang="zh-TW" altLang="en-US" sz="2400" spc="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細明體(P)"/>
              </a:rPr>
              <a:t>問題</a:t>
            </a:r>
            <a:r>
              <a:rPr lang="en-US" altLang="zh-TW" sz="2400" spc="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細明體(P)"/>
              </a:rPr>
              <a:t>: </a:t>
            </a:r>
            <a:r>
              <a:rPr lang="zh-TW" altLang="en-US" sz="2400" spc="3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細明體(P)"/>
              </a:rPr>
              <a:t>男朋友想</a:t>
            </a:r>
            <a:r>
              <a:rPr lang="zh-TW" altLang="en-US" sz="2400" spc="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細明體(P)"/>
              </a:rPr>
              <a:t>吃中國菜</a:t>
            </a:r>
            <a:r>
              <a:rPr lang="en-US" altLang="zh-TW" sz="2400" spc="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細明體(P)"/>
              </a:rPr>
              <a:t>, </a:t>
            </a:r>
            <a:r>
              <a:rPr lang="zh-TW" altLang="en-US" sz="2400" spc="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細明體(P)"/>
              </a:rPr>
              <a:t>女朋友想吃日本菜</a:t>
            </a:r>
            <a:r>
              <a:rPr lang="en-US" altLang="zh-TW" sz="2400" spc="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細明體(P)"/>
              </a:rPr>
              <a:t>, </a:t>
            </a:r>
            <a:r>
              <a:rPr lang="zh-TW" altLang="en-US" sz="2400" spc="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細明體(P)"/>
              </a:rPr>
              <a:t>怎辦</a:t>
            </a:r>
            <a:r>
              <a:rPr lang="en-US" altLang="zh-TW" sz="2400" spc="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細明體(P)"/>
              </a:rPr>
              <a:t>?</a:t>
            </a:r>
            <a:endParaRPr lang="en-GB" sz="2400" spc="3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華康細明體(P)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GB" sz="4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A5F513C-D6C7-B512-825A-B7639AB27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30" b="9856"/>
          <a:stretch/>
        </p:blipFill>
        <p:spPr>
          <a:xfrm>
            <a:off x="7236296" y="764704"/>
            <a:ext cx="1839936" cy="9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8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1797E8-529E-C2E1-EF94-FECFB41D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 </a:t>
            </a:r>
            <a:r>
              <a:rPr lang="zh-TW" altLang="en-US" dirty="0"/>
              <a:t>基本的談判解題模型  </a:t>
            </a:r>
            <a:r>
              <a:rPr lang="en-GB" altLang="zh-TW" sz="3600" dirty="0">
                <a:solidFill>
                  <a:schemeClr val="accent1"/>
                </a:solidFill>
              </a:rPr>
              <a:t>p. 24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8EB446-648E-5F25-07FE-1286BE2C4F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836712"/>
            <a:ext cx="9067800" cy="579539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華康細明體(P)"/>
              </a:rPr>
              <a:t>b. </a:t>
            </a:r>
            <a:r>
              <a:rPr lang="zh-TW" spc="30" dirty="0">
                <a:solidFill>
                  <a:srgbClr val="CC00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集體掛勾法</a:t>
            </a:r>
            <a:endParaRPr lang="en-GB" spc="30" dirty="0">
              <a:solidFill>
                <a:srgbClr val="CC0099"/>
              </a:solidFill>
              <a:effectLst/>
              <a:latin typeface="Times New Roman" panose="02020603050405020304" pitchFamily="18" charset="0"/>
              <a:ea typeface="華康細明體(P)"/>
            </a:endParaRPr>
          </a:p>
          <a:p>
            <a:pPr marL="804863" indent="-457200" algn="just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zh-TW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假設談判的內容有五項</a:t>
            </a:r>
            <a:endParaRPr lang="en-GB" altLang="zh-TW" sz="2800" spc="30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57200" algn="just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zh-TW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與其一項一項地談</a:t>
            </a:r>
            <a:endParaRPr lang="en-GB" altLang="zh-TW" sz="2800" spc="30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57200" algn="just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zh-TW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不妨把有關連的項目組合起來</a:t>
            </a:r>
            <a:r>
              <a:rPr lang="en-GB" altLang="zh-TW" sz="2800" spc="30" dirty="0">
                <a:solidFill>
                  <a:srgbClr val="CC00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spc="30" dirty="0">
                <a:solidFill>
                  <a:srgbClr val="CC00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綑綁式</a:t>
            </a:r>
            <a:r>
              <a:rPr lang="en-US" altLang="zh-TW" sz="2800" spc="30" dirty="0">
                <a:solidFill>
                  <a:srgbClr val="CC00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804863" indent="-457200" algn="just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zh-TW" altLang="en-US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增大</a:t>
            </a:r>
            <a:r>
              <a:rPr lang="zh-TW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談判的力量</a:t>
            </a:r>
            <a:endParaRPr lang="en-GB" altLang="zh-TW" sz="2800" spc="30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57200" algn="just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zh-TW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譬如在合約談判時，可以把</a:t>
            </a:r>
            <a:r>
              <a:rPr lang="zh-TW" sz="2800" spc="30" dirty="0">
                <a:solidFill>
                  <a:srgbClr val="CC00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交貨期、價錢、售後服務</a:t>
            </a:r>
            <a:r>
              <a:rPr lang="zh-TW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一起談。集</a:t>
            </a:r>
            <a:endParaRPr lang="en-GB" altLang="zh-TW" sz="2800" spc="30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57200" algn="just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en-US" sz="2800" spc="3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華康細明體(P)"/>
              </a:rPr>
              <a:t>$+</a:t>
            </a:r>
            <a:r>
              <a:rPr lang="zh-TW" sz="2800" spc="3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前測後測</a:t>
            </a:r>
            <a:r>
              <a:rPr lang="en-US" sz="2800" spc="3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華康細明體(P)"/>
              </a:rPr>
              <a:t>+</a:t>
            </a:r>
            <a:r>
              <a:rPr lang="zh-TW" sz="2800" spc="3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學生表現評估</a:t>
            </a:r>
            <a:r>
              <a:rPr lang="en-US" sz="2800" spc="3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華康細明體(P)"/>
              </a:rPr>
              <a:t>+</a:t>
            </a:r>
            <a:r>
              <a:rPr lang="zh-TW" sz="2800" spc="3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彩印筆記</a:t>
            </a:r>
            <a:r>
              <a:rPr lang="en-US" sz="2800" spc="3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華康細明體(P)"/>
              </a:rPr>
              <a:t>+</a:t>
            </a:r>
            <a:r>
              <a:rPr lang="zh-TW" sz="2800" spc="3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家中溫習軟件</a:t>
            </a:r>
            <a:r>
              <a:rPr lang="en-US" sz="2800" spc="3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華康細明體(P)"/>
              </a:rPr>
              <a:t> </a:t>
            </a:r>
            <a:endParaRPr lang="en-GB" sz="2800" spc="3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華康細明體(P)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GB" sz="4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335218C-F672-914A-79C0-C8CFEF3CB8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93" t="24707" r="23875" b="21709"/>
          <a:stretch/>
        </p:blipFill>
        <p:spPr>
          <a:xfrm>
            <a:off x="6636230" y="908720"/>
            <a:ext cx="2400265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2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1797E8-529E-C2E1-EF94-FECFB41D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 </a:t>
            </a:r>
            <a:r>
              <a:rPr lang="zh-TW" altLang="en-US" dirty="0"/>
              <a:t>基本的談判解題模型  </a:t>
            </a:r>
            <a:r>
              <a:rPr lang="en-GB" altLang="zh-TW" sz="3600" dirty="0">
                <a:solidFill>
                  <a:schemeClr val="accent1"/>
                </a:solidFill>
              </a:rPr>
              <a:t>p. 24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8EB446-648E-5F25-07FE-1286BE2C4F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764704"/>
            <a:ext cx="8960296" cy="5867400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buFont typeface="+mj-lt"/>
              <a:buAutoNum type="alphaLcPeriod" startAt="3"/>
              <a:tabLst>
                <a:tab pos="306070" algn="l"/>
                <a:tab pos="612140" algn="l"/>
                <a:tab pos="918210" algn="l"/>
              </a:tabLst>
            </a:pPr>
            <a:r>
              <a:rPr lang="zh-TW" spc="30" dirty="0">
                <a:solidFill>
                  <a:srgbClr val="CC0099"/>
                </a:solidFill>
                <a:effectLst/>
              </a:rPr>
              <a:t>議題切割法</a:t>
            </a:r>
            <a:endParaRPr lang="en-GB" spc="3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華康細明體(P)"/>
            </a:endParaRPr>
          </a:p>
          <a:p>
            <a:pPr marL="763270" indent="-457200" algn="just">
              <a:lnSpc>
                <a:spcPct val="100000"/>
              </a:lnSpc>
              <a:buFont typeface="Arial" panose="020B0604020202020204" pitchFamily="34" charset="0"/>
              <a:buChar char="−"/>
              <a:tabLst>
                <a:tab pos="306070" algn="l"/>
                <a:tab pos="612140" algn="l"/>
                <a:tab pos="918210" algn="l"/>
              </a:tabLst>
            </a:pPr>
            <a:r>
              <a:rPr lang="zh-TW" sz="2800" spc="30" dirty="0">
                <a:solidFill>
                  <a:srgbClr val="000000"/>
                </a:solidFill>
                <a:effectLst/>
              </a:rPr>
              <a:t>把一個大議題切割成幾個小議題來談，增加雙方交換利益的空間，以能達成共識。</a:t>
            </a:r>
            <a:endParaRPr lang="en-GB" altLang="zh-TW" sz="2800" spc="30" dirty="0">
              <a:solidFill>
                <a:srgbClr val="000000"/>
              </a:solidFill>
              <a:effectLst/>
            </a:endParaRPr>
          </a:p>
          <a:p>
            <a:pPr marL="306070" indent="0" algn="just">
              <a:lnSpc>
                <a:spcPct val="100000"/>
              </a:lnSpc>
              <a:buNone/>
              <a:tabLst>
                <a:tab pos="306070" algn="l"/>
                <a:tab pos="612140" algn="l"/>
                <a:tab pos="918210" algn="l"/>
              </a:tabLst>
            </a:pPr>
            <a:r>
              <a:rPr lang="zh-TW" sz="2800" spc="30" dirty="0">
                <a:solidFill>
                  <a:srgbClr val="000000"/>
                </a:solidFill>
                <a:effectLst/>
              </a:rPr>
              <a:t>例如主管突然把你調派至另一個工作小組，這個「去不去」的大議題，可以被切割成</a:t>
            </a:r>
            <a:r>
              <a:rPr lang="zh-TW" altLang="en-US" sz="2800" spc="30" dirty="0">
                <a:solidFill>
                  <a:srgbClr val="000000"/>
                </a:solidFill>
              </a:rPr>
              <a:t>：</a:t>
            </a:r>
            <a:endParaRPr lang="en-GB" altLang="zh-TW" sz="2800" spc="30" dirty="0">
              <a:solidFill>
                <a:srgbClr val="000000"/>
              </a:solidFill>
            </a:endParaRPr>
          </a:p>
          <a:p>
            <a:pPr marL="763270" indent="-457200" algn="just">
              <a:lnSpc>
                <a:spcPct val="100000"/>
              </a:lnSpc>
              <a:buFont typeface="Arial" panose="020B0604020202020204" pitchFamily="34" charset="0"/>
              <a:buChar char="−"/>
              <a:tabLst>
                <a:tab pos="306070" algn="l"/>
                <a:tab pos="612140" algn="l"/>
                <a:tab pos="918210" algn="l"/>
              </a:tabLst>
            </a:pPr>
            <a:r>
              <a:rPr lang="zh-TW" sz="2800" spc="30" dirty="0">
                <a:solidFill>
                  <a:srgbClr val="000000"/>
                </a:solidFill>
                <a:effectLst/>
              </a:rPr>
              <a:t>「</a:t>
            </a:r>
            <a:r>
              <a:rPr lang="zh-TW" sz="2800" spc="30" dirty="0">
                <a:solidFill>
                  <a:srgbClr val="FF0000"/>
                </a:solidFill>
                <a:effectLst/>
              </a:rPr>
              <a:t>什麼時候去」</a:t>
            </a:r>
            <a:endParaRPr lang="en-GB" altLang="zh-TW" sz="2800" spc="30" dirty="0">
              <a:solidFill>
                <a:srgbClr val="FF0000"/>
              </a:solidFill>
              <a:effectLst/>
            </a:endParaRPr>
          </a:p>
          <a:p>
            <a:pPr marL="763270" indent="-457200" algn="just">
              <a:lnSpc>
                <a:spcPct val="100000"/>
              </a:lnSpc>
              <a:buFont typeface="Arial" panose="020B0604020202020204" pitchFamily="34" charset="0"/>
              <a:buChar char="−"/>
              <a:tabLst>
                <a:tab pos="306070" algn="l"/>
                <a:tab pos="612140" algn="l"/>
                <a:tab pos="918210" algn="l"/>
              </a:tabLst>
            </a:pPr>
            <a:r>
              <a:rPr lang="zh-TW" sz="2800" spc="30" dirty="0">
                <a:solidFill>
                  <a:srgbClr val="FF0000"/>
                </a:solidFill>
                <a:effectLst/>
              </a:rPr>
              <a:t>「去多久」</a:t>
            </a:r>
            <a:endParaRPr lang="en-GB" altLang="zh-TW" sz="2800" spc="30" dirty="0">
              <a:solidFill>
                <a:srgbClr val="FF0000"/>
              </a:solidFill>
              <a:effectLst/>
            </a:endParaRPr>
          </a:p>
          <a:p>
            <a:pPr marL="763270" indent="-457200" algn="just">
              <a:lnSpc>
                <a:spcPct val="100000"/>
              </a:lnSpc>
              <a:buFont typeface="Arial" panose="020B0604020202020204" pitchFamily="34" charset="0"/>
              <a:buChar char="−"/>
              <a:tabLst>
                <a:tab pos="306070" algn="l"/>
                <a:tab pos="612140" algn="l"/>
                <a:tab pos="918210" algn="l"/>
              </a:tabLst>
            </a:pPr>
            <a:r>
              <a:rPr lang="zh-TW" sz="2800" spc="30" dirty="0">
                <a:solidFill>
                  <a:srgbClr val="FF0000"/>
                </a:solidFill>
                <a:effectLst/>
              </a:rPr>
              <a:t>「如何安排善後</a:t>
            </a:r>
            <a:r>
              <a:rPr lang="zh-TW" sz="2800" spc="30" dirty="0">
                <a:solidFill>
                  <a:srgbClr val="000000"/>
                </a:solidFill>
                <a:effectLst/>
              </a:rPr>
              <a:t>」等</a:t>
            </a:r>
            <a:r>
              <a:rPr lang="zh-TW" sz="2800" spc="30" dirty="0">
                <a:solidFill>
                  <a:srgbClr val="0000FF"/>
                </a:solidFill>
                <a:effectLst/>
              </a:rPr>
              <a:t>參加海外培訓 </a:t>
            </a:r>
            <a:r>
              <a:rPr lang="zh-TW" sz="2800" spc="30" dirty="0">
                <a:solidFill>
                  <a:srgbClr val="000000"/>
                </a:solidFill>
                <a:effectLst/>
              </a:rPr>
              <a:t>小議題來商量</a:t>
            </a:r>
            <a:endParaRPr lang="en-GB" altLang="zh-TW" sz="2800" spc="30" dirty="0">
              <a:solidFill>
                <a:srgbClr val="000000"/>
              </a:solidFill>
              <a:effectLst/>
            </a:endParaRPr>
          </a:p>
          <a:p>
            <a:pPr marL="306070" indent="0" algn="just">
              <a:lnSpc>
                <a:spcPct val="100000"/>
              </a:lnSpc>
              <a:buNone/>
              <a:tabLst>
                <a:tab pos="306070" algn="l"/>
                <a:tab pos="612140" algn="l"/>
                <a:tab pos="918210" algn="l"/>
              </a:tabLst>
            </a:pPr>
            <a:r>
              <a:rPr lang="zh-TW" sz="2800" spc="30" dirty="0">
                <a:solidFill>
                  <a:srgbClr val="000000"/>
                </a:solidFill>
                <a:effectLst/>
              </a:rPr>
              <a:t>又例如</a:t>
            </a:r>
            <a:r>
              <a:rPr lang="zh-TW" sz="2800" spc="30" dirty="0">
                <a:solidFill>
                  <a:srgbClr val="FF0000"/>
                </a:solidFill>
                <a:effectLst/>
              </a:rPr>
              <a:t>向老闆要求</a:t>
            </a:r>
            <a:r>
              <a:rPr lang="en-US" sz="2800" spc="30" dirty="0">
                <a:solidFill>
                  <a:srgbClr val="FF0000"/>
                </a:solidFill>
                <a:effectLst/>
                <a:ea typeface="華康細明體(P)"/>
              </a:rPr>
              <a:t>5%</a:t>
            </a:r>
            <a:r>
              <a:rPr lang="zh-TW" sz="2800" spc="30" dirty="0">
                <a:solidFill>
                  <a:srgbClr val="FF0000"/>
                </a:solidFill>
                <a:effectLst/>
              </a:rPr>
              <a:t>的加薪</a:t>
            </a:r>
            <a:r>
              <a:rPr lang="zh-TW" sz="2800" spc="30" dirty="0">
                <a:solidFill>
                  <a:srgbClr val="000000"/>
                </a:solidFill>
                <a:effectLst/>
              </a:rPr>
              <a:t>，也可以切割成</a:t>
            </a:r>
            <a:endParaRPr lang="en-GB" altLang="zh-TW" sz="2800" spc="30" dirty="0">
              <a:solidFill>
                <a:srgbClr val="000000"/>
              </a:solidFill>
              <a:effectLst/>
            </a:endParaRPr>
          </a:p>
          <a:p>
            <a:pPr marL="763270" indent="-457200" algn="just">
              <a:lnSpc>
                <a:spcPct val="100000"/>
              </a:lnSpc>
              <a:buFont typeface="Arial" panose="020B0604020202020204" pitchFamily="34" charset="0"/>
              <a:buChar char="−"/>
              <a:tabLst>
                <a:tab pos="306070" algn="l"/>
                <a:tab pos="612140" algn="l"/>
                <a:tab pos="918210" algn="l"/>
              </a:tabLst>
            </a:pPr>
            <a:r>
              <a:rPr lang="zh-TW" sz="2800" spc="30" dirty="0">
                <a:solidFill>
                  <a:srgbClr val="000000"/>
                </a:solidFill>
                <a:effectLst/>
              </a:rPr>
              <a:t>「</a:t>
            </a:r>
            <a:r>
              <a:rPr lang="zh-TW" sz="2800" spc="30" dirty="0">
                <a:solidFill>
                  <a:srgbClr val="FF0000"/>
                </a:solidFill>
                <a:effectLst/>
              </a:rPr>
              <a:t>什麼時候加」、</a:t>
            </a:r>
            <a:endParaRPr lang="en-GB" altLang="zh-TW" sz="2800" spc="30" dirty="0">
              <a:solidFill>
                <a:srgbClr val="FF0000"/>
              </a:solidFill>
              <a:effectLst/>
            </a:endParaRPr>
          </a:p>
          <a:p>
            <a:pPr marL="763270" indent="-457200" algn="just">
              <a:lnSpc>
                <a:spcPct val="100000"/>
              </a:lnSpc>
              <a:buFont typeface="Arial" panose="020B0604020202020204" pitchFamily="34" charset="0"/>
              <a:buChar char="−"/>
              <a:tabLst>
                <a:tab pos="306070" algn="l"/>
                <a:tab pos="612140" algn="l"/>
                <a:tab pos="918210" algn="l"/>
              </a:tabLst>
            </a:pPr>
            <a:r>
              <a:rPr lang="zh-TW" sz="2800" spc="30" dirty="0">
                <a:solidFill>
                  <a:srgbClr val="FF0000"/>
                </a:solidFill>
                <a:effectLst/>
              </a:rPr>
              <a:t>「分多少次加」、</a:t>
            </a:r>
            <a:endParaRPr lang="en-GB" altLang="zh-TW" sz="2800" spc="30" dirty="0">
              <a:solidFill>
                <a:srgbClr val="FF0000"/>
              </a:solidFill>
              <a:effectLst/>
            </a:endParaRPr>
          </a:p>
          <a:p>
            <a:pPr marL="763270" indent="-457200" algn="just">
              <a:lnSpc>
                <a:spcPct val="100000"/>
              </a:lnSpc>
              <a:buFont typeface="Arial" panose="020B0604020202020204" pitchFamily="34" charset="0"/>
              <a:buChar char="−"/>
              <a:tabLst>
                <a:tab pos="306070" algn="l"/>
                <a:tab pos="612140" algn="l"/>
                <a:tab pos="918210" algn="l"/>
              </a:tabLst>
            </a:pPr>
            <a:r>
              <a:rPr lang="zh-TW" sz="2800" spc="30" dirty="0">
                <a:solidFill>
                  <a:srgbClr val="FF0000"/>
                </a:solidFill>
                <a:effectLst/>
              </a:rPr>
              <a:t>「在什麼前提下加</a:t>
            </a:r>
            <a:r>
              <a:rPr lang="zh-TW" sz="2800" spc="30" dirty="0">
                <a:solidFill>
                  <a:srgbClr val="000000"/>
                </a:solidFill>
                <a:effectLst/>
              </a:rPr>
              <a:t>」</a:t>
            </a:r>
            <a:endParaRPr lang="en-GB" sz="8000" dirty="0"/>
          </a:p>
        </p:txBody>
      </p:sp>
      <p:pic>
        <p:nvPicPr>
          <p:cNvPr id="3074" name="Picture 2" descr="以一角度切割木板条木匠店的小作品库存图片. 图片包括有锯切, 楼层, 指责, 建筑, 设备, 取暖的- 188921153">
            <a:extLst>
              <a:ext uri="{FF2B5EF4-FFF2-40B4-BE49-F238E27FC236}">
                <a16:creationId xmlns:a16="http://schemas.microsoft.com/office/drawing/2014/main" id="{94FC17FF-646D-82E7-6C5C-DF567E678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5397733"/>
            <a:ext cx="2570719" cy="17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43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1797E8-529E-C2E1-EF94-FECFB41D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 </a:t>
            </a:r>
            <a:r>
              <a:rPr lang="zh-TW" altLang="en-US" dirty="0"/>
              <a:t>基本的談判解題模型  </a:t>
            </a:r>
            <a:r>
              <a:rPr lang="en-GB" altLang="zh-TW" sz="3600" dirty="0">
                <a:solidFill>
                  <a:schemeClr val="accent1"/>
                </a:solidFill>
              </a:rPr>
              <a:t>p. 2</a:t>
            </a:r>
            <a:r>
              <a:rPr lang="en-US" altLang="zh-TW" sz="3600" dirty="0">
                <a:solidFill>
                  <a:schemeClr val="accent1"/>
                </a:solidFill>
              </a:rPr>
              <a:t>5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8EB446-648E-5F25-07FE-1286BE2C4F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764704"/>
            <a:ext cx="8960296" cy="5867400"/>
          </a:xfrm>
        </p:spPr>
        <p:txBody>
          <a:bodyPr/>
          <a:lstStyle/>
          <a:p>
            <a:pPr lvl="0" algn="just">
              <a:lnSpc>
                <a:spcPct val="100000"/>
              </a:lnSpc>
              <a:spcBef>
                <a:spcPts val="600"/>
              </a:spcBef>
              <a:buFont typeface="+mj-lt"/>
              <a:buAutoNum type="alphaLcPeriod" startAt="4"/>
              <a:tabLst>
                <a:tab pos="306070" algn="l"/>
                <a:tab pos="612140" algn="l"/>
                <a:tab pos="918210" algn="l"/>
              </a:tabLst>
            </a:pPr>
            <a:r>
              <a:rPr lang="zh-TW" spc="30" dirty="0">
                <a:solidFill>
                  <a:srgbClr val="CC00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平行交換法</a:t>
            </a:r>
            <a:endParaRPr lang="en-GB" spc="3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華康細明體(P)"/>
            </a:endParaRPr>
          </a:p>
          <a:p>
            <a:pPr marL="763270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−"/>
              <a:tabLst>
                <a:tab pos="306070" algn="l"/>
                <a:tab pos="612140" algn="l"/>
                <a:tab pos="918210" algn="l"/>
              </a:tabLst>
            </a:pPr>
            <a:r>
              <a:rPr lang="zh-TW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當有好幾項大議題需要解決，而其</a:t>
            </a:r>
            <a:br>
              <a:rPr lang="en-GB" altLang="zh-TW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中雙方各有一些特別關注的事項，</a:t>
            </a:r>
            <a:br>
              <a:rPr lang="en-GB" altLang="zh-TW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那麼我們可用</a:t>
            </a:r>
            <a:r>
              <a:rPr lang="zh-TW" sz="2800" spc="30" dirty="0">
                <a:solidFill>
                  <a:srgbClr val="CC00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交換退讓原則進行協商</a:t>
            </a:r>
            <a:r>
              <a:rPr lang="zh-TW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GB" altLang="zh-TW" sz="2800" spc="30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3270" indent="-4572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−"/>
              <a:tabLst>
                <a:tab pos="306070" algn="l"/>
                <a:tab pos="612140" algn="l"/>
                <a:tab pos="918210" algn="l"/>
              </a:tabLst>
            </a:pPr>
            <a:r>
              <a:rPr lang="zh-TW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例如，當資方在</a:t>
            </a:r>
            <a:r>
              <a:rPr lang="zh-TW" sz="2800" spc="30" dirty="0">
                <a:solidFill>
                  <a:srgbClr val="CC00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加班費</a:t>
            </a:r>
            <a:r>
              <a:rPr lang="zh-TW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計算方式上讓步，那勞方也就會在</a:t>
            </a:r>
            <a:r>
              <a:rPr lang="zh-TW" sz="2800" spc="30" dirty="0">
                <a:solidFill>
                  <a:srgbClr val="CC00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休假日</a:t>
            </a:r>
            <a:r>
              <a:rPr lang="zh-TW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數上妥協。</a:t>
            </a:r>
            <a:endParaRPr lang="en-GB" altLang="zh-TW" sz="2800" spc="30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3270" indent="-4572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−"/>
              <a:tabLst>
                <a:tab pos="306070" algn="l"/>
                <a:tab pos="612140" algn="l"/>
                <a:tab pos="918210" algn="l"/>
              </a:tabLst>
            </a:pPr>
            <a:r>
              <a:rPr lang="zh-TW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這種「</a:t>
            </a:r>
            <a:r>
              <a:rPr lang="zh-TW" sz="2800" spc="30" dirty="0">
                <a:solidFill>
                  <a:srgbClr val="CC00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你給我我要的，我給你你要的」平行交換</a:t>
            </a:r>
            <a:r>
              <a:rPr lang="zh-TW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方式，一開始就讓雙方各有所獲，會為談判定下良好的互動氣氛，有助達致成功談判的成功。</a:t>
            </a:r>
            <a:endParaRPr lang="en-GB" altLang="zh-TW" sz="2800" spc="30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3270" indent="-4572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−"/>
              <a:tabLst>
                <a:tab pos="306070" algn="l"/>
                <a:tab pos="612140" algn="l"/>
                <a:tab pos="918210" algn="l"/>
              </a:tabLst>
            </a:pPr>
            <a:r>
              <a:rPr lang="zh-TW" altLang="en-US" sz="2800" spc="30" dirty="0">
                <a:solidFill>
                  <a:schemeClr val="accent1"/>
                </a:solidFill>
                <a:ea typeface="華康細明體(P)"/>
              </a:rPr>
              <a:t>「見工叫價、開上班時數」</a:t>
            </a:r>
            <a:r>
              <a:rPr lang="en-US" sz="2800" spc="30" dirty="0">
                <a:solidFill>
                  <a:schemeClr val="accent1"/>
                </a:solidFill>
                <a:effectLst/>
                <a:latin typeface="微軟正黑體" panose="020B0604030504040204" pitchFamily="34" charset="-120"/>
                <a:ea typeface="華康細明體(P)"/>
              </a:rPr>
              <a:t>Usually I</a:t>
            </a:r>
            <a:r>
              <a:rPr lang="en-US" sz="2800" spc="3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</a:rPr>
              <a:t>’ll give more, added value, fit for bargain work hour (7hr &gt; 6hr) and salary.</a:t>
            </a:r>
            <a:endParaRPr lang="en-GB" sz="2800" spc="3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華康細明體(P)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BF5249C-3497-FACE-C201-119776C37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61"/>
          <a:stretch/>
        </p:blipFill>
        <p:spPr>
          <a:xfrm>
            <a:off x="6948264" y="980729"/>
            <a:ext cx="212979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0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1EDC1E-D84C-53A4-24E2-73BEA0E1E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小組討論</a:t>
            </a:r>
            <a:endParaRPr lang="en-GB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A2F80F-5F62-0D9B-54CA-8BC09501CA7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zh-TW" altLang="en-US" sz="3600" dirty="0"/>
              <a:t>試舉出一個你之前成功或失敗的游說經驗</a:t>
            </a:r>
            <a:endParaRPr lang="en-GB" altLang="zh-TW" sz="3600" dirty="0"/>
          </a:p>
          <a:p>
            <a:pPr>
              <a:spcBef>
                <a:spcPts val="600"/>
              </a:spcBef>
            </a:pPr>
            <a:r>
              <a:rPr lang="zh-TW" altLang="en-US" sz="3600" dirty="0"/>
              <a:t>你指出你有否運用到以下</a:t>
            </a:r>
            <a:r>
              <a:rPr lang="en-US" altLang="zh-TW" sz="3600" dirty="0"/>
              <a:t>4</a:t>
            </a:r>
            <a:r>
              <a:rPr lang="zh-TW" altLang="en-US" sz="3600" dirty="0"/>
              <a:t>種游說技巧以取得成功</a:t>
            </a:r>
            <a:r>
              <a:rPr lang="en-US" altLang="zh-TW" sz="3600" dirty="0"/>
              <a:t>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/>
              <a:t>利期交集法、集體掛勾法、</a:t>
            </a:r>
            <a:br>
              <a:rPr lang="en-GB" altLang="zh-TW" sz="3200" dirty="0"/>
            </a:br>
            <a:r>
              <a:rPr lang="zh-TW" altLang="en-US" sz="3200" dirty="0"/>
              <a:t>議題切割法、平行交換法</a:t>
            </a:r>
            <a:endParaRPr lang="en-GB" altLang="zh-TW" sz="3200" dirty="0"/>
          </a:p>
          <a:p>
            <a:pPr>
              <a:spcBef>
                <a:spcPts val="600"/>
              </a:spcBef>
            </a:pPr>
            <a:r>
              <a:rPr lang="zh-TW" altLang="en-US" sz="3600" dirty="0"/>
              <a:t>如果沒有的話</a:t>
            </a:r>
            <a:r>
              <a:rPr lang="en-US" altLang="zh-TW" sz="3600" dirty="0"/>
              <a:t>, </a:t>
            </a:r>
            <a:r>
              <a:rPr lang="zh-TW" altLang="en-US" sz="3600" dirty="0"/>
              <a:t>試嘗試運用以上的方法去改善之。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2046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問卷調查的設計及內容編製 </a:t>
            </a:r>
            <a:r>
              <a:rPr lang="zh-TW" altLang="en-US" sz="3600" dirty="0">
                <a:solidFill>
                  <a:schemeClr val="bg2"/>
                </a:solidFill>
              </a:rPr>
              <a:t>單元五 </a:t>
            </a:r>
            <a:r>
              <a:rPr lang="en-GB" altLang="zh-TW" sz="3600" dirty="0">
                <a:solidFill>
                  <a:schemeClr val="bg2"/>
                </a:solidFill>
              </a:rPr>
              <a:t>p.4</a:t>
            </a:r>
            <a:endParaRPr lang="en-US" altLang="zh-TW" dirty="0">
              <a:solidFill>
                <a:schemeClr val="bg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指導語：</a:t>
            </a:r>
          </a:p>
          <a:p>
            <a:pPr marL="838200" lvl="1" indent="-457200">
              <a:buFont typeface="Arial" panose="020B0604020202020204" pitchFamily="34" charset="0"/>
              <a:buChar char="−"/>
            </a:pPr>
            <a:r>
              <a:rPr lang="en-GB" altLang="zh-TW" dirty="0"/>
              <a:t>	</a:t>
            </a:r>
            <a:r>
              <a:rPr lang="zh-TW" altLang="en-US" dirty="0"/>
              <a:t>目的、填答方式、保密承諾、回收說明、祝福感謝、調查單位 </a:t>
            </a:r>
            <a:endParaRPr lang="en-GB" altLang="zh-TW" dirty="0"/>
          </a:p>
          <a:p>
            <a:pPr marL="838200" lvl="1" indent="-457200">
              <a:buFont typeface="Arial" panose="020B0604020202020204" pitchFamily="34" charset="0"/>
              <a:buChar char="−"/>
            </a:pPr>
            <a:endParaRPr lang="zh-TW" altLang="en-US" dirty="0"/>
          </a:p>
          <a:p>
            <a:pPr marL="0" indent="0">
              <a:buNone/>
            </a:pPr>
            <a:r>
              <a:rPr lang="en-US" altLang="zh-TW" dirty="0"/>
              <a:t>2.	</a:t>
            </a:r>
            <a:r>
              <a:rPr lang="zh-TW" altLang="en-US" dirty="0"/>
              <a:t>基本資料：</a:t>
            </a:r>
          </a:p>
          <a:p>
            <a:pPr marL="0" indent="0">
              <a:buNone/>
            </a:pPr>
            <a:r>
              <a:rPr lang="zh-TW" altLang="en-US" dirty="0"/>
              <a:t>確認目的才使用，且以</a:t>
            </a:r>
            <a:r>
              <a:rPr lang="zh-TW" altLang="en-US" dirty="0">
                <a:solidFill>
                  <a:srgbClr val="990099"/>
                </a:solidFill>
              </a:rPr>
              <a:t>勾選</a:t>
            </a:r>
            <a:r>
              <a:rPr lang="zh-TW" altLang="en-US" dirty="0">
                <a:solidFill>
                  <a:srgbClr val="990099"/>
                </a:solidFill>
                <a:sym typeface="Wingdings 2" panose="05020102010507070707" pitchFamily="18" charset="2"/>
              </a:rPr>
              <a:t></a:t>
            </a:r>
            <a:r>
              <a:rPr lang="zh-TW" altLang="en-US" dirty="0"/>
              <a:t>方式為宜，可包括</a:t>
            </a:r>
            <a:r>
              <a:rPr lang="en-US" altLang="zh-TW" dirty="0"/>
              <a:t>:</a:t>
            </a:r>
            <a:r>
              <a:rPr lang="zh-TW" altLang="en-US" dirty="0"/>
              <a:t>性別、年齡、學歷、薪資等</a:t>
            </a:r>
          </a:p>
          <a:p>
            <a:pPr marL="0" indent="0">
              <a:buNone/>
            </a:pPr>
            <a:endParaRPr lang="zh-HK" altLang="en-US" sz="2600" dirty="0"/>
          </a:p>
        </p:txBody>
      </p:sp>
    </p:spTree>
    <p:extLst>
      <p:ext uri="{BB962C8B-B14F-4D97-AF65-F5344CB8AC3E}">
        <p14:creationId xmlns:p14="http://schemas.microsoft.com/office/powerpoint/2010/main" val="60336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問卷調查的設計及內容編製 </a:t>
            </a:r>
            <a:r>
              <a:rPr lang="zh-TW" altLang="en-US" sz="3600" dirty="0">
                <a:solidFill>
                  <a:schemeClr val="bg2"/>
                </a:solidFill>
              </a:rPr>
              <a:t>單元五 </a:t>
            </a:r>
            <a:r>
              <a:rPr lang="en-GB" altLang="zh-TW" sz="3600" dirty="0">
                <a:solidFill>
                  <a:schemeClr val="bg2"/>
                </a:solidFill>
              </a:rPr>
              <a:t>p.4</a:t>
            </a:r>
            <a:endParaRPr lang="en-US" altLang="zh-TW" dirty="0">
              <a:solidFill>
                <a:schemeClr val="bg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836713"/>
            <a:ext cx="9036496" cy="5904656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指導語：</a:t>
            </a:r>
          </a:p>
          <a:p>
            <a:pPr marL="838200" lvl="1" indent="-457200">
              <a:buFont typeface="Arial" panose="020B0604020202020204" pitchFamily="34" charset="0"/>
              <a:buChar char="−"/>
            </a:pPr>
            <a:r>
              <a:rPr lang="en-GB" altLang="zh-TW" dirty="0"/>
              <a:t>	</a:t>
            </a:r>
            <a:r>
              <a:rPr lang="zh-TW" altLang="en-US" dirty="0"/>
              <a:t>目的、填答方式、保密承諾、回收說明、祝福感謝、調查單位 </a:t>
            </a:r>
            <a:endParaRPr lang="en-GB" altLang="zh-TW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3000" dirty="0">
                <a:solidFill>
                  <a:schemeClr val="tx1"/>
                </a:solidFill>
              </a:rPr>
              <a:t>範本</a:t>
            </a:r>
            <a:r>
              <a:rPr lang="en-US" altLang="zh-TW" sz="3000" dirty="0">
                <a:solidFill>
                  <a:schemeClr val="tx1"/>
                </a:solidFill>
              </a:rPr>
              <a:t>: </a:t>
            </a:r>
            <a:r>
              <a:rPr lang="zh-TW" altLang="en-US" sz="3000" dirty="0">
                <a:solidFill>
                  <a:schemeClr val="tx1"/>
                </a:solidFill>
              </a:rPr>
              <a:t>「如何善用</a:t>
            </a:r>
            <a:r>
              <a:rPr lang="en-GB" altLang="zh-TW" sz="3000" dirty="0" err="1">
                <a:solidFill>
                  <a:schemeClr val="tx1"/>
                </a:solidFill>
              </a:rPr>
              <a:t>Whats</a:t>
            </a:r>
            <a:r>
              <a:rPr lang="en-US" altLang="zh-TW" sz="3000" dirty="0">
                <a:solidFill>
                  <a:schemeClr val="tx1"/>
                </a:solidFill>
              </a:rPr>
              <a:t>App</a:t>
            </a:r>
            <a:r>
              <a:rPr lang="zh-TW" altLang="en-US" sz="3000" dirty="0">
                <a:solidFill>
                  <a:schemeClr val="tx1"/>
                </a:solidFill>
              </a:rPr>
              <a:t>促進友誼的親密關係」</a:t>
            </a:r>
            <a:endParaRPr lang="en-GB" altLang="zh-TW" sz="3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GB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非常感謝您參加由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學校名稱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毅進學生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執行的</a:t>
            </a:r>
            <a:r>
              <a:rPr lang="zh-TW" altLang="en-US" sz="24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畢業論文作業研究項目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我們希望通過這次研習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4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青少年朋友目前使用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WhatsApp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的情況和如何能更好地</a:t>
            </a:r>
            <a:r>
              <a:rPr lang="zh-TW" altLang="en-US" sz="24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善用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通訊軟年去提升人際關係。</a:t>
            </a:r>
            <a:endParaRPr lang="en-GB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en-GB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填答過程中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只需按自己的實際情況回答即可。本問卷將會</a:t>
            </a:r>
            <a:r>
              <a:rPr lang="zh-TW" altLang="en-US" sz="24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收集個人資料作研究用途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4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絶不會被公開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作業完成後</a:t>
            </a:r>
            <a:r>
              <a:rPr lang="zh-TW" altLang="en-US" sz="24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一個月內銷毀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GB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en-GB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如閣下對是項訪問有任何</a:t>
            </a:r>
            <a:r>
              <a:rPr lang="zh-TW" altLang="en-US" sz="24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4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致電或</a:t>
            </a:r>
            <a:r>
              <a:rPr lang="en-US" altLang="zh-TW" sz="24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WhatsApp </a:t>
            </a:r>
            <a:r>
              <a:rPr lang="en-GB" altLang="zh-TW" sz="2400" dirty="0" err="1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xxxxxxx</a:t>
            </a:r>
            <a:r>
              <a:rPr lang="zh-TW" altLang="en-US" sz="24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與本人</a:t>
            </a:r>
            <a:r>
              <a:rPr lang="en-GB" altLang="zh-TW" sz="24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xxx(xx</a:t>
            </a:r>
            <a:r>
              <a:rPr lang="zh-TW" altLang="en-US" sz="24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聯絡。</a:t>
            </a:r>
            <a:endParaRPr lang="en-GB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en-GB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再次</a:t>
            </a:r>
            <a:r>
              <a:rPr lang="zh-TW" altLang="en-US" sz="2400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您的參與和寶貴時間。</a:t>
            </a:r>
            <a:endParaRPr lang="en-GB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en-GB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marL="0" indent="0" algn="just">
              <a:buNone/>
            </a:pPr>
            <a:endParaRPr lang="en-GB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GB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GB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GB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AutoShape 2" descr="英上議院拒絕削減香檳費用- 每日頭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7" name="AutoShape 4" descr="英上議院拒絕削減香檳費用- 每日頭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724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問卷調查的設計及內容編製 </a:t>
            </a:r>
            <a:r>
              <a:rPr lang="zh-TW" altLang="en-US" sz="3600" dirty="0">
                <a:solidFill>
                  <a:schemeClr val="bg2"/>
                </a:solidFill>
              </a:rPr>
              <a:t>單元五 </a:t>
            </a:r>
            <a:r>
              <a:rPr lang="en-GB" altLang="zh-TW" sz="3600" dirty="0">
                <a:solidFill>
                  <a:schemeClr val="bg2"/>
                </a:solidFill>
              </a:rPr>
              <a:t>p.4</a:t>
            </a:r>
            <a:endParaRPr lang="en-US" altLang="zh-TW" dirty="0">
              <a:solidFill>
                <a:schemeClr val="bg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836713"/>
            <a:ext cx="9036496" cy="5904656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基本資料：</a:t>
            </a:r>
          </a:p>
          <a:p>
            <a:pPr marL="838200" lvl="1" indent="-457200">
              <a:buFont typeface="Arial" panose="020B0604020202020204" pitchFamily="34" charset="0"/>
              <a:buChar char="−"/>
            </a:pPr>
            <a:r>
              <a:rPr lang="en-GB" altLang="zh-TW" dirty="0"/>
              <a:t>	</a:t>
            </a:r>
            <a:r>
              <a:rPr lang="zh-TW" altLang="en-US" dirty="0"/>
              <a:t>確認目的才使用，且以</a:t>
            </a:r>
            <a:r>
              <a:rPr lang="zh-TW" altLang="en-US" dirty="0">
                <a:solidFill>
                  <a:srgbClr val="990099"/>
                </a:solidFill>
              </a:rPr>
              <a:t>勾選</a:t>
            </a:r>
            <a:r>
              <a:rPr lang="zh-TW" altLang="en-US" dirty="0">
                <a:solidFill>
                  <a:srgbClr val="990099"/>
                </a:solidFill>
                <a:sym typeface="Wingdings 2" panose="05020102010507070707" pitchFamily="18" charset="2"/>
              </a:rPr>
              <a:t></a:t>
            </a:r>
            <a:r>
              <a:rPr lang="zh-TW" altLang="en-US" dirty="0"/>
              <a:t>方式為宜，可包括</a:t>
            </a:r>
            <a:r>
              <a:rPr lang="en-US" altLang="zh-TW" dirty="0"/>
              <a:t>:</a:t>
            </a:r>
            <a:r>
              <a:rPr lang="zh-TW" altLang="en-US" dirty="0"/>
              <a:t>性別、年齡、學歷、薪資等</a:t>
            </a:r>
            <a:endParaRPr lang="en-GB" altLang="zh-TW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3000" dirty="0">
                <a:solidFill>
                  <a:schemeClr val="tx1"/>
                </a:solidFill>
              </a:rPr>
              <a:t>範本</a:t>
            </a:r>
            <a:r>
              <a:rPr lang="en-US" altLang="zh-TW" sz="3000" dirty="0">
                <a:solidFill>
                  <a:schemeClr val="tx1"/>
                </a:solidFill>
              </a:rPr>
              <a:t>: </a:t>
            </a:r>
            <a:r>
              <a:rPr lang="zh-TW" altLang="en-US" sz="3000" dirty="0">
                <a:solidFill>
                  <a:schemeClr val="tx1"/>
                </a:solidFill>
              </a:rPr>
              <a:t>「第一部分  受訪者基本資料」</a:t>
            </a:r>
            <a:endParaRPr lang="en-US" altLang="zh-TW" sz="30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請於以下各題填寫或圈出你認為合適的答案</a:t>
            </a:r>
            <a:endParaRPr lang="en-GB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受訪者姓名 </a:t>
            </a:r>
            <a:endParaRPr lang="en-GB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年齡 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(15-18, 19-22……)</a:t>
            </a:r>
          </a:p>
          <a:p>
            <a:pPr marL="0" indent="0" algn="just">
              <a:buNone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4……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可參考單元四 第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22-25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GB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AutoShape 2" descr="英上議院拒絕削減香檳費用- 每日頭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7" name="AutoShape 4" descr="英上議院拒絕削減香檳費用- 每日頭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5687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091148-FDD3-1B67-5DDD-D011A41B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大綱</a:t>
            </a:r>
            <a:endParaRPr lang="en-GB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516820-7C0A-6030-B570-22C300EEC2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838200"/>
            <a:ext cx="9067800" cy="5867400"/>
          </a:xfrm>
        </p:spPr>
        <p:txBody>
          <a:bodyPr/>
          <a:lstStyle/>
          <a:p>
            <a:r>
              <a:rPr lang="zh-TW" altLang="en-US" sz="2800" dirty="0"/>
              <a:t>游說對象的心理欲求</a:t>
            </a:r>
            <a:endParaRPr lang="en-GB" altLang="zh-TW" sz="2400" dirty="0"/>
          </a:p>
          <a:p>
            <a:pPr lvl="1"/>
            <a:r>
              <a:rPr lang="en-GB" altLang="zh-TW" sz="2400" dirty="0"/>
              <a:t>Maslow</a:t>
            </a:r>
            <a:r>
              <a:rPr lang="en-US" altLang="zh-TW" sz="2400" dirty="0"/>
              <a:t>(1943)</a:t>
            </a:r>
            <a:r>
              <a:rPr lang="en-GB" altLang="zh-TW" sz="2400" dirty="0"/>
              <a:t> </a:t>
            </a:r>
            <a:r>
              <a:rPr lang="zh-TW" altLang="en-US" sz="2400" dirty="0"/>
              <a:t>的需求層次理論</a:t>
            </a:r>
          </a:p>
          <a:p>
            <a:r>
              <a:rPr lang="zh-TW" sz="2800" spc="3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游說的基本策略</a:t>
            </a:r>
            <a:endParaRPr lang="en-GB" altLang="zh-TW" sz="2800" dirty="0"/>
          </a:p>
          <a:p>
            <a:pPr lvl="1"/>
            <a:r>
              <a:rPr lang="zh-TW" altLang="en-US" sz="2400" spc="30" dirty="0">
                <a:solidFill>
                  <a:srgbClr val="CC00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利益着眼</a:t>
            </a:r>
            <a:r>
              <a:rPr lang="zh-TW" altLang="en-US" sz="2400" spc="3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，創建</a:t>
            </a:r>
            <a:r>
              <a:rPr lang="zh-TW" altLang="en-US" sz="2400" spc="30" dirty="0">
                <a:solidFill>
                  <a:srgbClr val="CC00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雙贏</a:t>
            </a:r>
            <a:r>
              <a:rPr lang="zh-TW" altLang="en-US" sz="2400" spc="3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的局面</a:t>
            </a:r>
            <a:endParaRPr lang="en-GB" altLang="zh-TW" sz="2400" dirty="0"/>
          </a:p>
          <a:p>
            <a:r>
              <a:rPr lang="zh-TW" altLang="en-US" sz="2800" dirty="0"/>
              <a:t>游說的基本技巧</a:t>
            </a:r>
            <a:endParaRPr lang="en-GB" altLang="zh-TW" sz="2800" dirty="0"/>
          </a:p>
          <a:p>
            <a:pPr lvl="1"/>
            <a:r>
              <a:rPr lang="zh-TW" altLang="en-US" sz="2400" dirty="0"/>
              <a:t>選擇時機、單刀直入、提出主張、對方得益、比較兩者</a:t>
            </a:r>
            <a:endParaRPr lang="en-US" altLang="zh-TW" sz="2400" dirty="0"/>
          </a:p>
          <a:p>
            <a:pPr lvl="1"/>
            <a:r>
              <a:rPr lang="zh-TW" altLang="en-US" sz="2400" dirty="0"/>
              <a:t>動之以情、說之以理 </a:t>
            </a:r>
            <a:endParaRPr lang="en-GB" altLang="zh-TW" sz="2400" dirty="0"/>
          </a:p>
          <a:p>
            <a:r>
              <a:rPr lang="zh-TW" altLang="en-US" sz="2800" dirty="0"/>
              <a:t>基本的談判解題模型</a:t>
            </a:r>
            <a:endParaRPr lang="en-GB" altLang="zh-TW" sz="2800" dirty="0"/>
          </a:p>
          <a:p>
            <a:pPr lvl="1"/>
            <a:r>
              <a:rPr lang="zh-TW" altLang="en-US" sz="2400" dirty="0"/>
              <a:t>利益交集法、集體掛勾法、議題切割法、平行交換法</a:t>
            </a:r>
            <a:endParaRPr lang="en-GB" altLang="zh-TW" sz="2400" dirty="0"/>
          </a:p>
          <a:p>
            <a:r>
              <a:rPr lang="zh-TW" altLang="en-US" sz="2800" dirty="0"/>
              <a:t>問卷設計</a:t>
            </a:r>
            <a:endParaRPr lang="en-GB" altLang="zh-TW" sz="2800" dirty="0"/>
          </a:p>
          <a:p>
            <a:r>
              <a:rPr lang="zh-TW" altLang="en-US" sz="2800" dirty="0"/>
              <a:t>兩份建議書的評鑑與比較</a:t>
            </a:r>
            <a:endParaRPr lang="en-GB" altLang="zh-TW" sz="2800" dirty="0"/>
          </a:p>
          <a:p>
            <a:pPr lvl="1">
              <a:lnSpc>
                <a:spcPct val="110000"/>
              </a:lnSpc>
              <a:spcAft>
                <a:spcPts val="0"/>
              </a:spcAft>
            </a:pPr>
            <a:endParaRPr lang="zh-TW" altLang="en-US" sz="2400" dirty="0"/>
          </a:p>
          <a:p>
            <a:pPr lvl="1">
              <a:lnSpc>
                <a:spcPct val="110000"/>
              </a:lnSpc>
            </a:pPr>
            <a:endParaRPr lang="en-GB" sz="2400" dirty="0"/>
          </a:p>
          <a:p>
            <a:pPr>
              <a:lnSpc>
                <a:spcPct val="110000"/>
              </a:lnSpc>
            </a:pPr>
            <a:endParaRPr lang="en-US" altLang="zh-TW" sz="2800" dirty="0"/>
          </a:p>
          <a:p>
            <a:pPr marL="0" indent="0">
              <a:lnSpc>
                <a:spcPct val="110000"/>
              </a:lnSpc>
              <a:buNone/>
            </a:pPr>
            <a:endParaRPr lang="en-US" altLang="zh-TW" sz="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en-GB" sz="28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036AC9A-F1B3-092C-C2C3-B950F1C69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052736"/>
            <a:ext cx="2129155" cy="1595120"/>
          </a:xfrm>
          <a:prstGeom prst="rect">
            <a:avLst/>
          </a:prstGeom>
        </p:spPr>
      </p:pic>
      <p:pic>
        <p:nvPicPr>
          <p:cNvPr id="1028" name="Picture 4" descr="家好】情緒和生活壓力問卷調查| 香港中華基督教青年會">
            <a:extLst>
              <a:ext uri="{FF2B5EF4-FFF2-40B4-BE49-F238E27FC236}">
                <a16:creationId xmlns:a16="http://schemas.microsoft.com/office/drawing/2014/main" id="{7837E027-5E42-9FED-A9A4-F6C8D99CF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" t="8462" r="9177" b="2923"/>
          <a:stretch/>
        </p:blipFill>
        <p:spPr bwMode="auto">
          <a:xfrm>
            <a:off x="6938644" y="5543018"/>
            <a:ext cx="2129155" cy="123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763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問卷調查的設計及內容編製 </a:t>
            </a:r>
            <a:r>
              <a:rPr lang="zh-TW" altLang="en-US" sz="3600" dirty="0">
                <a:solidFill>
                  <a:schemeClr val="bg2"/>
                </a:solidFill>
              </a:rPr>
              <a:t>單元五 </a:t>
            </a:r>
            <a:r>
              <a:rPr lang="en-GB" altLang="zh-TW" sz="3600" dirty="0">
                <a:solidFill>
                  <a:schemeClr val="bg2"/>
                </a:solidFill>
              </a:rPr>
              <a:t>p.4</a:t>
            </a:r>
            <a:endParaRPr lang="en-US" altLang="zh-TW" dirty="0">
              <a:solidFill>
                <a:schemeClr val="bg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836713"/>
            <a:ext cx="9036496" cy="590465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dirty="0"/>
              <a:t>宜多用開放式問題 </a:t>
            </a:r>
            <a:r>
              <a:rPr lang="en-US" altLang="zh-TW" dirty="0">
                <a:solidFill>
                  <a:srgbClr val="FF0000"/>
                </a:solidFill>
              </a:rPr>
              <a:t>!!!</a:t>
            </a:r>
            <a:endParaRPr lang="en-GB" altLang="zh-TW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dirty="0"/>
              <a:t>開放式問題的用意是探索可能性、感受或原因，大多使用「為什麼」、「如何」、「你的看法怎樣」等問法，讓人延伸想法，思索並充分表達意見。</a:t>
            </a:r>
            <a:endParaRPr lang="en-GB" altLang="zh-TW" dirty="0"/>
          </a:p>
        </p:txBody>
      </p:sp>
      <p:sp>
        <p:nvSpPr>
          <p:cNvPr id="6" name="AutoShape 2" descr="英上議院拒絕削減香檳費用- 每日頭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7" name="AutoShape 4" descr="英上議院拒絕削減香檳費用- 每日頭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248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問卷調查的設計及內容編製 </a:t>
            </a:r>
            <a:r>
              <a:rPr lang="zh-TW" altLang="en-US" sz="3600" dirty="0">
                <a:solidFill>
                  <a:schemeClr val="bg2"/>
                </a:solidFill>
              </a:rPr>
              <a:t>單元五 </a:t>
            </a:r>
            <a:r>
              <a:rPr lang="en-GB" altLang="zh-TW" sz="3600" dirty="0">
                <a:solidFill>
                  <a:schemeClr val="bg2"/>
                </a:solidFill>
              </a:rPr>
              <a:t>p.4</a:t>
            </a:r>
            <a:endParaRPr lang="en-US" altLang="zh-TW" dirty="0">
              <a:solidFill>
                <a:schemeClr val="bg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836713"/>
            <a:ext cx="9036496" cy="5904656"/>
          </a:xfrm>
        </p:spPr>
        <p:txBody>
          <a:bodyPr/>
          <a:lstStyle/>
          <a:p>
            <a:pPr marL="2514600" indent="-2514600">
              <a:buNone/>
            </a:pPr>
            <a:r>
              <a:rPr lang="en-US" altLang="zh-TW" dirty="0"/>
              <a:t>3. </a:t>
            </a:r>
            <a:r>
              <a:rPr lang="zh-TW" altLang="en-US" dirty="0"/>
              <a:t>調查問題：一份問卷應包含開放式、半開放半封閉式、封閉式問題：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zh-TW" altLang="en-US" dirty="0">
                <a:solidFill>
                  <a:schemeClr val="tx1"/>
                </a:solidFill>
              </a:rPr>
              <a:t>開放式問題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zh-TW" altLang="en-US" dirty="0">
                <a:solidFill>
                  <a:schemeClr val="tx1"/>
                </a:solidFill>
              </a:rPr>
              <a:t>例如：你最喜歡的休閒活動是什麼？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zh-TW" altLang="en-US" dirty="0">
                <a:solidFill>
                  <a:schemeClr val="tx1"/>
                </a:solidFill>
              </a:rPr>
              <a:t>半開放半封閉式問題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zh-TW" altLang="en-US" dirty="0">
                <a:solidFill>
                  <a:schemeClr val="tx1"/>
                </a:solidFill>
              </a:rPr>
              <a:t>例如：你最喜歡的休閒活動是什麼？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zh-TW" altLang="en-US" dirty="0">
                <a:solidFill>
                  <a:schemeClr val="tx1"/>
                </a:solidFill>
              </a:rPr>
              <a:t>□球類運動    □看電視    □打電腦    其他：</a:t>
            </a:r>
            <a:r>
              <a:rPr lang="en-US" altLang="zh-TW" dirty="0">
                <a:solidFill>
                  <a:schemeClr val="tx1"/>
                </a:solidFill>
              </a:rPr>
              <a:t>____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zh-TW" altLang="en-US" dirty="0">
                <a:solidFill>
                  <a:schemeClr val="tx1"/>
                </a:solidFill>
              </a:rPr>
              <a:t>封閉式問題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zh-TW" altLang="en-US" dirty="0">
                <a:solidFill>
                  <a:schemeClr val="tx1"/>
                </a:solidFill>
              </a:rPr>
              <a:t>例如：你現在就讀幾年級？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zh-TW" altLang="en-US" dirty="0">
                <a:solidFill>
                  <a:schemeClr val="tx1"/>
                </a:solidFill>
              </a:rPr>
              <a:t>□</a:t>
            </a:r>
            <a:r>
              <a:rPr lang="en-US" altLang="zh-TW" dirty="0">
                <a:solidFill>
                  <a:schemeClr val="tx1"/>
                </a:solidFill>
              </a:rPr>
              <a:t>1~2</a:t>
            </a:r>
            <a:r>
              <a:rPr lang="zh-TW" altLang="en-US" dirty="0">
                <a:solidFill>
                  <a:schemeClr val="tx1"/>
                </a:solidFill>
              </a:rPr>
              <a:t>年級     □</a:t>
            </a:r>
            <a:r>
              <a:rPr lang="en-US" altLang="zh-TW" dirty="0">
                <a:solidFill>
                  <a:schemeClr val="tx1"/>
                </a:solidFill>
              </a:rPr>
              <a:t>3~4</a:t>
            </a:r>
            <a:r>
              <a:rPr lang="zh-TW" altLang="en-US" dirty="0">
                <a:solidFill>
                  <a:schemeClr val="tx1"/>
                </a:solidFill>
              </a:rPr>
              <a:t>年級  □ </a:t>
            </a:r>
            <a:r>
              <a:rPr lang="en-US" altLang="zh-TW" dirty="0">
                <a:solidFill>
                  <a:schemeClr val="tx1"/>
                </a:solidFill>
              </a:rPr>
              <a:t>5~6</a:t>
            </a:r>
            <a:r>
              <a:rPr lang="zh-TW" altLang="en-US" dirty="0">
                <a:solidFill>
                  <a:schemeClr val="tx1"/>
                </a:solidFill>
              </a:rPr>
              <a:t>年級</a:t>
            </a:r>
            <a:endParaRPr lang="en-GB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AutoShape 2" descr="英上議院拒絕削減香檳費用- 每日頭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7" name="AutoShape 4" descr="英上議院拒絕削減香檳費用- 每日頭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3432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E10A3-3EE4-7815-D1C6-24E1DAF0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FACEBOOK/IG </a:t>
            </a:r>
            <a:r>
              <a:rPr lang="en-US" sz="3600" dirty="0" err="1">
                <a:solidFill>
                  <a:srgbClr val="C00000"/>
                </a:solidFill>
              </a:rPr>
              <a:t>與你的關係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zh-TW" altLang="en-US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單元四 第</a:t>
            </a:r>
            <a:r>
              <a:rPr lang="en-US" altLang="zh-TW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22-25</a:t>
            </a:r>
            <a:r>
              <a:rPr lang="zh-TW" altLang="en-US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b="1" dirty="0">
              <a:solidFill>
                <a:schemeClr val="bg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131B22F-2A79-2415-A3CD-5996588F1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9492"/>
            <a:ext cx="4572000" cy="514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D11C743B-E6E8-1528-3B0A-D69895BC3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9034"/>
            <a:ext cx="4716016" cy="510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79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E10A3-3EE4-7815-D1C6-24E1DAF0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FACEBOOK/IG </a:t>
            </a:r>
            <a:r>
              <a:rPr lang="en-US" sz="3600" dirty="0" err="1">
                <a:solidFill>
                  <a:srgbClr val="C00000"/>
                </a:solidFill>
              </a:rPr>
              <a:t>與你的關係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zh-TW" altLang="en-US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單元四 第</a:t>
            </a:r>
            <a:r>
              <a:rPr lang="en-US" altLang="zh-TW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22-25</a:t>
            </a:r>
            <a:r>
              <a:rPr lang="zh-TW" altLang="en-US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b="1" dirty="0">
              <a:solidFill>
                <a:schemeClr val="bg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id="{B909D37D-3F0B-2BF4-349B-51633D4EB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" t="2143" r="4092" b="1289"/>
          <a:stretch/>
        </p:blipFill>
        <p:spPr>
          <a:xfrm>
            <a:off x="4701026" y="1628800"/>
            <a:ext cx="4362087" cy="3384376"/>
          </a:xfrm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F162F855-F067-D87D-7D24-2E91F2CB58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027" r="3287" b="4623"/>
          <a:stretch/>
        </p:blipFill>
        <p:spPr>
          <a:xfrm>
            <a:off x="54107" y="1617170"/>
            <a:ext cx="4584772" cy="325199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6933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E10A3-3EE4-7815-D1C6-24E1DAF0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FACEBOOK/IG </a:t>
            </a:r>
            <a:r>
              <a:rPr lang="en-US" sz="3600" dirty="0" err="1">
                <a:solidFill>
                  <a:srgbClr val="C00000"/>
                </a:solidFill>
              </a:rPr>
              <a:t>與你的關係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zh-TW" altLang="en-US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單元四 第</a:t>
            </a:r>
            <a:r>
              <a:rPr lang="en-US" altLang="zh-TW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22-25</a:t>
            </a:r>
            <a:r>
              <a:rPr lang="zh-TW" altLang="en-US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b="1" dirty="0">
              <a:solidFill>
                <a:schemeClr val="bg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85186E64-EF7C-7D93-C81D-A1ECC971C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r="3099" b="1876"/>
          <a:stretch/>
        </p:blipFill>
        <p:spPr>
          <a:xfrm>
            <a:off x="1187624" y="737047"/>
            <a:ext cx="6984776" cy="6076329"/>
          </a:xfrm>
        </p:spPr>
      </p:pic>
    </p:spTree>
    <p:extLst>
      <p:ext uri="{BB962C8B-B14F-4D97-AF65-F5344CB8AC3E}">
        <p14:creationId xmlns:p14="http://schemas.microsoft.com/office/powerpoint/2010/main" val="22912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E10A3-3EE4-7815-D1C6-24E1DAF0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rgbClr val="C00000"/>
                </a:solidFill>
              </a:rPr>
              <a:t>互聯網對溝通能力的影響 </a:t>
            </a:r>
            <a:r>
              <a:rPr lang="zh-TW" alt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單元四 第</a:t>
            </a:r>
            <a:r>
              <a:rPr lang="en-US" altLang="zh-TW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22-25</a:t>
            </a:r>
            <a:r>
              <a:rPr lang="zh-TW" altLang="en-US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sz="4400" b="1" dirty="0">
              <a:solidFill>
                <a:schemeClr val="bg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D4F1F10-FE59-320E-F880-5866A5F765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3"/>
          <a:stretch/>
        </p:blipFill>
        <p:spPr>
          <a:xfrm>
            <a:off x="70757" y="998706"/>
            <a:ext cx="9037747" cy="545463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8086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E10A3-3EE4-7815-D1C6-24E1DAF0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rgbClr val="C00000"/>
                </a:solidFill>
              </a:rPr>
              <a:t>互聯網對溝通能力的影響 </a:t>
            </a:r>
            <a:r>
              <a:rPr lang="zh-TW" alt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單元四 第</a:t>
            </a:r>
            <a:r>
              <a:rPr lang="en-US" altLang="zh-TW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22-25</a:t>
            </a:r>
            <a:r>
              <a:rPr lang="zh-TW" altLang="en-US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sz="4400" b="1" dirty="0">
              <a:solidFill>
                <a:schemeClr val="bg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BCBF2A58-31D0-FA3D-3211-CEA781346A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393924"/>
              </p:ext>
            </p:extLst>
          </p:nvPr>
        </p:nvGraphicFramePr>
        <p:xfrm>
          <a:off x="-19136" y="2189040"/>
          <a:ext cx="9163135" cy="296815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308813">
                  <a:extLst>
                    <a:ext uri="{9D8B030D-6E8A-4147-A177-3AD203B41FA5}">
                      <a16:colId xmlns:a16="http://schemas.microsoft.com/office/drawing/2014/main" val="787939727"/>
                    </a:ext>
                  </a:extLst>
                </a:gridCol>
                <a:gridCol w="7854322">
                  <a:extLst>
                    <a:ext uri="{9D8B030D-6E8A-4147-A177-3AD203B41FA5}">
                      <a16:colId xmlns:a16="http://schemas.microsoft.com/office/drawing/2014/main" val="1172337123"/>
                    </a:ext>
                  </a:extLst>
                </a:gridCol>
              </a:tblGrid>
              <a:tr h="74203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5-10</a:t>
                      </a:r>
                      <a:r>
                        <a:rPr lang="zh-TW" altLang="en-US" sz="16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  <a:endParaRPr lang="en-US" sz="16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沒有溝通障礙</a:t>
                      </a:r>
                      <a:endParaRPr lang="en-US" sz="16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8814745"/>
                  </a:ext>
                </a:extLst>
              </a:tr>
              <a:tr h="74203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11-15</a:t>
                      </a:r>
                      <a:r>
                        <a:rPr lang="zh-TW" altLang="en-US" sz="16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  <a:endParaRPr lang="en-US" sz="16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有少許溝通障礙，避免過量使用網絡與別人溝通</a:t>
                      </a:r>
                      <a:endParaRPr lang="en-US" sz="16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7681924"/>
                  </a:ext>
                </a:extLst>
              </a:tr>
              <a:tr h="74203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15-20</a:t>
                      </a:r>
                      <a:r>
                        <a:rPr lang="zh-TW" altLang="en-US" sz="16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  <a:endParaRPr lang="en-US" sz="16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現實世界中有溝通障礙，減少使用網絡與別人溝通</a:t>
                      </a:r>
                      <a:endParaRPr lang="en-US" sz="16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657069"/>
                  </a:ext>
                </a:extLst>
              </a:tr>
              <a:tr h="74203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21-30</a:t>
                      </a:r>
                      <a:r>
                        <a:rPr lang="zh-TW" altLang="en-US" sz="16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  <a:endParaRPr lang="en-US" sz="16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現實世界中有頗嚴重溝通障礙，減少使用網絡與別人溝通，多與人面對面對話 </a:t>
                      </a:r>
                      <a:endParaRPr lang="en-US" sz="16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350018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24FBF5-D425-713F-F8AC-457708BDB0C6}"/>
              </a:ext>
            </a:extLst>
          </p:cNvPr>
          <p:cNvSpPr txBox="1">
            <a:spLocks/>
          </p:cNvSpPr>
          <p:nvPr/>
        </p:nvSpPr>
        <p:spPr>
          <a:xfrm>
            <a:off x="251520" y="1240631"/>
            <a:ext cx="762250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評估</a:t>
            </a:r>
          </a:p>
        </p:txBody>
      </p:sp>
    </p:spTree>
    <p:extLst>
      <p:ext uri="{BB962C8B-B14F-4D97-AF65-F5344CB8AC3E}">
        <p14:creationId xmlns:p14="http://schemas.microsoft.com/office/powerpoint/2010/main" val="150486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E10A3-3EE4-7815-D1C6-24E1DAF0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rgbClr val="C00000"/>
                </a:solidFill>
              </a:rPr>
              <a:t>互聯網對溝通能力的影響 </a:t>
            </a:r>
            <a:r>
              <a:rPr lang="zh-TW" alt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單元四 第</a:t>
            </a:r>
            <a:r>
              <a:rPr lang="en-US" altLang="zh-TW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22-25</a:t>
            </a:r>
            <a:r>
              <a:rPr lang="zh-TW" altLang="en-US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sz="4400" b="1" dirty="0">
              <a:solidFill>
                <a:schemeClr val="bg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788C935B-260D-A653-3E41-6232722D09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3913" r="1898"/>
          <a:stretch/>
        </p:blipFill>
        <p:spPr>
          <a:xfrm>
            <a:off x="0" y="1484784"/>
            <a:ext cx="9144000" cy="3454569"/>
          </a:xfrm>
          <a:prstGeom prst="rect">
            <a:avLst/>
          </a:prstGeom>
          <a:ln/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9F8BC7B6-A781-AF43-65C9-8D0C6AFDDA11}"/>
              </a:ext>
            </a:extLst>
          </p:cNvPr>
          <p:cNvSpPr txBox="1"/>
          <p:nvPr/>
        </p:nvSpPr>
        <p:spPr>
          <a:xfrm>
            <a:off x="40950" y="5351762"/>
            <a:ext cx="91727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b="0" dirty="0">
                <a:solidFill>
                  <a:srgbClr val="9437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溝通技巧有沒有退化</a:t>
            </a:r>
            <a:r>
              <a:rPr lang="en-US" altLang="zh-TW" sz="2200" b="0" dirty="0">
                <a:solidFill>
                  <a:srgbClr val="9437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?(1</a:t>
            </a:r>
            <a:r>
              <a:rPr lang="zh-TW" altLang="en-US" sz="2200" b="0" dirty="0">
                <a:solidFill>
                  <a:srgbClr val="9437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代表輕易做到、沒有難度</a:t>
            </a:r>
            <a:r>
              <a:rPr lang="en-US" altLang="zh-TW" sz="2200" b="0" dirty="0">
                <a:solidFill>
                  <a:srgbClr val="9437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;5</a:t>
            </a:r>
            <a:r>
              <a:rPr lang="zh-TW" altLang="en-US" sz="2200" b="0" dirty="0">
                <a:solidFill>
                  <a:srgbClr val="9437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代表極度困難、吃力</a:t>
            </a:r>
            <a:r>
              <a:rPr lang="en-US" altLang="zh-TW" sz="2200" b="0" dirty="0">
                <a:solidFill>
                  <a:srgbClr val="9437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endParaRPr lang="zh-TW" altLang="en-US" sz="2200" b="0" dirty="0">
              <a:solidFill>
                <a:srgbClr val="9437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58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E10A3-3EE4-7815-D1C6-24E1DAF0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rgbClr val="C00000"/>
                </a:solidFill>
              </a:rPr>
              <a:t>互聯網對溝通能力的影響 </a:t>
            </a:r>
            <a:r>
              <a:rPr lang="zh-TW" alt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單元四 第</a:t>
            </a:r>
            <a:r>
              <a:rPr lang="en-US" altLang="zh-TW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22-25</a:t>
            </a:r>
            <a:r>
              <a:rPr lang="zh-TW" altLang="en-US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32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sz="4400" b="1" dirty="0">
              <a:solidFill>
                <a:schemeClr val="bg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69F8D9C-0471-0DE4-D579-C50FDF0B4BA3}"/>
              </a:ext>
            </a:extLst>
          </p:cNvPr>
          <p:cNvSpPr txBox="1">
            <a:spLocks/>
          </p:cNvSpPr>
          <p:nvPr/>
        </p:nvSpPr>
        <p:spPr>
          <a:xfrm>
            <a:off x="-252536" y="2411015"/>
            <a:ext cx="9386192" cy="3994316"/>
          </a:xfrm>
          <a:prstGeom prst="rect">
            <a:avLst/>
          </a:prstGeom>
          <a:ln/>
        </p:spPr>
        <p:txBody>
          <a:bodyPr/>
          <a:lstStyle>
            <a:defPPr>
              <a:defRPr lang="zh-TW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kumimoji="1" sz="1800" b="0" kern="1200">
                <a:solidFill>
                  <a:schemeClr val="tx1"/>
                </a:solidFill>
                <a:latin typeface="+mn-lt"/>
                <a:ea typeface="標楷體" pitchFamily="65" charset="-120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3600" b="1" kern="120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3600" b="1" kern="120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3600" b="1" kern="120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3600" b="1" kern="120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3600" b="1" kern="120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  <a:cs typeface="+mn-cs"/>
              </a:defRPr>
            </a:lvl9pPr>
          </a:lstStyle>
          <a:p>
            <a:r>
              <a:rPr lang="en-US" altLang="zh-TW">
                <a:latin typeface="MicrosoftJhengHeiRegular"/>
              </a:rPr>
              <a:t>  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C7A104-E79F-7CB2-DC6D-5F92C990B6B2}"/>
              </a:ext>
            </a:extLst>
          </p:cNvPr>
          <p:cNvSpPr txBox="1">
            <a:spLocks/>
          </p:cNvSpPr>
          <p:nvPr/>
        </p:nvSpPr>
        <p:spPr>
          <a:xfrm>
            <a:off x="251520" y="1355539"/>
            <a:ext cx="762250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評估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F18E6B7B-3AEA-DFA9-6FD0-1D83EB5991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563354"/>
              </p:ext>
            </p:extLst>
          </p:nvPr>
        </p:nvGraphicFramePr>
        <p:xfrm>
          <a:off x="179512" y="2132856"/>
          <a:ext cx="8954144" cy="4536505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847343">
                  <a:extLst>
                    <a:ext uri="{9D8B030D-6E8A-4147-A177-3AD203B41FA5}">
                      <a16:colId xmlns:a16="http://schemas.microsoft.com/office/drawing/2014/main" val="787939727"/>
                    </a:ext>
                  </a:extLst>
                </a:gridCol>
                <a:gridCol w="7106801">
                  <a:extLst>
                    <a:ext uri="{9D8B030D-6E8A-4147-A177-3AD203B41FA5}">
                      <a16:colId xmlns:a16="http://schemas.microsoft.com/office/drawing/2014/main" val="1172337123"/>
                    </a:ext>
                  </a:extLst>
                </a:gridCol>
              </a:tblGrid>
              <a:tr h="90730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1-5</a:t>
                      </a:r>
                      <a:r>
                        <a:rPr lang="zh-TW" altLang="en-US" sz="18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  <a:endParaRPr lang="en-US" sz="18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b="0" i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靈巧的溝通技巧</a:t>
                      </a:r>
                      <a:endParaRPr lang="zh-TW" altLang="en-US" sz="20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8814745"/>
                  </a:ext>
                </a:extLst>
              </a:tr>
              <a:tr h="90730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6-10</a:t>
                      </a:r>
                      <a:r>
                        <a:rPr lang="zh-TW" altLang="en-US" sz="18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  <a:endParaRPr lang="en-US" sz="18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b="0" i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正常的溝通技巧</a:t>
                      </a:r>
                      <a:endParaRPr lang="zh-TW" altLang="en-US" sz="20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7681924"/>
                  </a:ext>
                </a:extLst>
              </a:tr>
              <a:tr h="90730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11-15</a:t>
                      </a:r>
                      <a:r>
                        <a:rPr lang="zh-TW" altLang="en-US" sz="18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  <a:endParaRPr lang="en-US" sz="18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b="0" i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正常的溝通技巧但不靈活 </a:t>
                      </a:r>
                      <a:endParaRPr lang="zh-TW" altLang="en-US" sz="20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657069"/>
                  </a:ext>
                </a:extLst>
              </a:tr>
              <a:tr h="90730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16-20</a:t>
                      </a:r>
                      <a:r>
                        <a:rPr lang="zh-TW" altLang="en-US" sz="18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  <a:endParaRPr lang="en-US" sz="18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b="0" i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稍弱的溝通技巧，可能有退化 </a:t>
                      </a:r>
                      <a:endParaRPr lang="zh-TW" altLang="en-US" sz="20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350018"/>
                  </a:ext>
                </a:extLst>
              </a:tr>
              <a:tr h="9073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21-25</a:t>
                      </a: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分 </a:t>
                      </a:r>
                      <a:endParaRPr lang="zh-TW" altLang="en-US" sz="18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不善於溝通，溝通技巧有可能退化 </a:t>
                      </a:r>
                      <a:endParaRPr lang="zh-TW" altLang="en-US" sz="20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0857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55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7B8F01-5A8B-740B-7313-D6A282675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問卷調查原則  </a:t>
            </a:r>
            <a:r>
              <a:rPr lang="en-GB" altLang="zh-TW" dirty="0">
                <a:solidFill>
                  <a:schemeClr val="bg2"/>
                </a:solidFill>
              </a:rPr>
              <a:t>p.5</a:t>
            </a:r>
            <a:endParaRPr lang="en-GB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1F2486-7719-209E-8F9C-B1AC78E54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altLang="zh-TW" sz="2800" dirty="0"/>
              <a:t>1. </a:t>
            </a:r>
            <a:r>
              <a:rPr lang="zh-TW" altLang="en-US" sz="2800" dirty="0"/>
              <a:t>題目與調查目的相符，針對重點題目而擬定的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800" dirty="0"/>
              <a:t>2. </a:t>
            </a:r>
            <a:r>
              <a:rPr lang="zh-TW" altLang="en-US" sz="2800" dirty="0"/>
              <a:t>問卷長度儘可能簡短</a:t>
            </a:r>
          </a:p>
          <a:p>
            <a:pPr marL="444500" indent="-444500">
              <a:spcAft>
                <a:spcPts val="0"/>
              </a:spcAft>
              <a:buNone/>
            </a:pPr>
            <a:r>
              <a:rPr lang="en-US" altLang="zh-TW" sz="2800" dirty="0"/>
              <a:t>3. </a:t>
            </a:r>
            <a:r>
              <a:rPr lang="zh-TW" altLang="en-US" sz="2800" dirty="0"/>
              <a:t>用詞簡明清楚，避免使用專有名詞，且以肯定敘述為主</a:t>
            </a:r>
            <a:r>
              <a:rPr lang="en-GB" altLang="zh-TW" sz="2800" dirty="0"/>
              <a:t>,</a:t>
            </a:r>
            <a:r>
              <a:rPr lang="en-GB" altLang="zh-TW" sz="2800" dirty="0">
                <a:solidFill>
                  <a:schemeClr val="bg2"/>
                </a:solidFill>
              </a:rPr>
              <a:t> </a:t>
            </a:r>
            <a:r>
              <a:rPr lang="zh-TW" altLang="en-US" sz="2800" dirty="0">
                <a:solidFill>
                  <a:schemeClr val="bg2"/>
                </a:solidFill>
              </a:rPr>
              <a:t>如</a:t>
            </a:r>
            <a:r>
              <a:rPr lang="en-US" altLang="zh-TW" sz="2800" dirty="0">
                <a:solidFill>
                  <a:schemeClr val="bg2"/>
                </a:solidFill>
              </a:rPr>
              <a:t>WS</a:t>
            </a:r>
            <a:r>
              <a:rPr lang="zh-TW" altLang="en-US" sz="2800" dirty="0">
                <a:solidFill>
                  <a:schemeClr val="bg2"/>
                </a:solidFill>
              </a:rPr>
              <a:t>能幫助我促進友誼</a:t>
            </a:r>
            <a:r>
              <a:rPr lang="en-US" altLang="zh-TW" sz="2800" dirty="0">
                <a:solidFill>
                  <a:schemeClr val="bg2"/>
                </a:solidFill>
              </a:rPr>
              <a:t> vs WS </a:t>
            </a:r>
            <a:r>
              <a:rPr lang="zh-TW" altLang="en-US" sz="2800" dirty="0">
                <a:solidFill>
                  <a:schemeClr val="bg2"/>
                </a:solidFill>
              </a:rPr>
              <a:t>能否幫助你促進友誼</a:t>
            </a:r>
            <a:endParaRPr lang="zh-TW" altLang="en-US" sz="2800" dirty="0"/>
          </a:p>
          <a:p>
            <a:pPr marL="444500" indent="-444500">
              <a:spcAft>
                <a:spcPts val="0"/>
              </a:spcAft>
              <a:buNone/>
            </a:pPr>
            <a:r>
              <a:rPr lang="en-US" altLang="zh-TW" sz="2800" dirty="0"/>
              <a:t>4. </a:t>
            </a:r>
            <a:r>
              <a:rPr lang="zh-TW" altLang="en-US" sz="2800" dirty="0"/>
              <a:t>用語應客觀，避免暗示性的線索 </a:t>
            </a:r>
            <a:endParaRPr lang="zh-TW" altLang="en-US" sz="2800" dirty="0">
              <a:solidFill>
                <a:schemeClr val="bg2"/>
              </a:solidFill>
            </a:endParaRPr>
          </a:p>
          <a:p>
            <a:pPr marL="444500" indent="-444500">
              <a:spcAft>
                <a:spcPts val="0"/>
              </a:spcAft>
              <a:buNone/>
            </a:pPr>
            <a:r>
              <a:rPr lang="en-US" altLang="zh-TW" sz="2800" dirty="0"/>
              <a:t>5. </a:t>
            </a:r>
            <a:r>
              <a:rPr lang="zh-TW" altLang="en-US" sz="2800" dirty="0"/>
              <a:t>避免包含兩個以上所欲調查的主題概念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800" dirty="0"/>
              <a:t>6. </a:t>
            </a:r>
            <a:r>
              <a:rPr lang="zh-TW" altLang="en-US" sz="2800" dirty="0"/>
              <a:t>以填答者能回憶及作答的範圍為主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800" dirty="0"/>
              <a:t>7. </a:t>
            </a:r>
            <a:r>
              <a:rPr lang="zh-TW" altLang="en-US" sz="2800" dirty="0"/>
              <a:t>避免引起填答者的心理困擾或反感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800" dirty="0"/>
              <a:t>8. </a:t>
            </a:r>
            <a:r>
              <a:rPr lang="zh-TW" altLang="en-US" sz="2800" dirty="0"/>
              <a:t>若有特別重要需強調的觀念，可下加畫線</a:t>
            </a:r>
          </a:p>
          <a:p>
            <a:pPr marL="622300" indent="-622300">
              <a:spcAft>
                <a:spcPts val="0"/>
              </a:spcAft>
              <a:buNone/>
            </a:pPr>
            <a:r>
              <a:rPr lang="en-US" altLang="zh-TW" sz="2800" dirty="0"/>
              <a:t>9. </a:t>
            </a:r>
            <a:r>
              <a:rPr lang="zh-TW" altLang="en-US" sz="2800" dirty="0"/>
              <a:t>選項應清楚易答且彼此互斥，若無法完全列舉選項時，可加「其他」項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800" dirty="0"/>
              <a:t>10. </a:t>
            </a:r>
            <a:r>
              <a:rPr lang="zh-TW" altLang="en-US" sz="2800" dirty="0"/>
              <a:t>排列順序應方便填答者的思考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800" dirty="0"/>
              <a:t>11. </a:t>
            </a:r>
            <a:r>
              <a:rPr lang="zh-TW" altLang="en-US" sz="2800" dirty="0"/>
              <a:t>資料的收集需易於量化、統計及解釋 </a:t>
            </a:r>
          </a:p>
          <a:p>
            <a:pPr marL="0" indent="0">
              <a:spcAft>
                <a:spcPts val="0"/>
              </a:spcAft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0723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1797E8-529E-C2E1-EF94-FECFB41D9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85799"/>
          </a:xfrm>
        </p:spPr>
        <p:txBody>
          <a:bodyPr/>
          <a:lstStyle/>
          <a:p>
            <a:r>
              <a:rPr lang="en-GB" altLang="zh-TW" sz="2400" dirty="0"/>
              <a:t>1. </a:t>
            </a:r>
            <a:r>
              <a:rPr lang="zh-TW" altLang="en-US" sz="2800" dirty="0"/>
              <a:t>游說對象的心理欲求</a:t>
            </a:r>
            <a:r>
              <a:rPr lang="en-GB" altLang="zh-TW" sz="1800" dirty="0">
                <a:solidFill>
                  <a:schemeClr val="tx2"/>
                </a:solidFill>
              </a:rPr>
              <a:t>(</a:t>
            </a:r>
            <a:r>
              <a:rPr lang="zh-TW" altLang="en-US" sz="1800" dirty="0">
                <a:solidFill>
                  <a:schemeClr val="tx2"/>
                </a:solidFill>
              </a:rPr>
              <a:t>參考</a:t>
            </a:r>
            <a:r>
              <a:rPr lang="en-GB" altLang="zh-TW" sz="1600" dirty="0">
                <a:solidFill>
                  <a:schemeClr val="tx2"/>
                </a:solidFill>
              </a:rPr>
              <a:t>Toward a Psychology of Being</a:t>
            </a:r>
            <a:r>
              <a:rPr lang="zh-TW" altLang="en-GB" sz="1800" dirty="0">
                <a:solidFill>
                  <a:schemeClr val="tx2"/>
                </a:solidFill>
              </a:rPr>
              <a:t>，</a:t>
            </a:r>
            <a:r>
              <a:rPr lang="en-GB" altLang="zh-TW" sz="1800" dirty="0">
                <a:solidFill>
                  <a:schemeClr val="tx2"/>
                </a:solidFill>
              </a:rPr>
              <a:t>16–17</a:t>
            </a:r>
            <a:r>
              <a:rPr lang="zh-TW" altLang="en-US" sz="1800" dirty="0">
                <a:solidFill>
                  <a:schemeClr val="tx2"/>
                </a:solidFill>
              </a:rPr>
              <a:t>頁</a:t>
            </a:r>
            <a:r>
              <a:rPr lang="en-GB" altLang="zh-TW" sz="1800" dirty="0">
                <a:solidFill>
                  <a:schemeClr val="tx2"/>
                </a:solidFill>
              </a:rPr>
              <a:t>) </a:t>
            </a:r>
            <a:r>
              <a:rPr lang="en-GB" altLang="zh-TW" sz="2400" dirty="0">
                <a:solidFill>
                  <a:schemeClr val="tx2"/>
                </a:solidFill>
              </a:rPr>
              <a:t>p.</a:t>
            </a:r>
            <a:r>
              <a:rPr lang="en-GB" altLang="zh-TW" sz="2000" dirty="0">
                <a:solidFill>
                  <a:schemeClr val="tx2"/>
                </a:solidFill>
              </a:rPr>
              <a:t>22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8EB446-648E-5F25-07FE-1286BE2C4F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764704"/>
            <a:ext cx="9067800" cy="5867400"/>
          </a:xfrm>
        </p:spPr>
        <p:txBody>
          <a:bodyPr/>
          <a:lstStyle/>
          <a:p>
            <a:pPr marL="0" indent="0" algn="just">
              <a:lnSpc>
                <a:spcPct val="130000"/>
              </a:lnSpc>
              <a:spcAft>
                <a:spcPts val="0"/>
              </a:spcAft>
              <a:buNone/>
            </a:pPr>
            <a:r>
              <a:rPr lang="en-GB" altLang="zh-TW" dirty="0"/>
              <a:t>	</a:t>
            </a:r>
            <a:endParaRPr lang="en-GB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7115D1C2-FB19-BCB1-188E-00E4DC43FF42}"/>
              </a:ext>
            </a:extLst>
          </p:cNvPr>
          <p:cNvGrpSpPr/>
          <p:nvPr/>
        </p:nvGrpSpPr>
        <p:grpSpPr>
          <a:xfrm>
            <a:off x="3689360" y="2174775"/>
            <a:ext cx="5440239" cy="4683225"/>
            <a:chOff x="3703761" y="1410071"/>
            <a:chExt cx="5440239" cy="4683225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CC67D2A1-DE51-48E2-763B-964AEFA72DEE}"/>
                </a:ext>
              </a:extLst>
            </p:cNvPr>
            <p:cNvGrpSpPr/>
            <p:nvPr/>
          </p:nvGrpSpPr>
          <p:grpSpPr>
            <a:xfrm>
              <a:off x="3703761" y="1410071"/>
              <a:ext cx="5440239" cy="4683225"/>
              <a:chOff x="3668265" y="1554088"/>
              <a:chExt cx="5440239" cy="4683225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EE9F36E7-017E-9F22-D40C-3E0DEADFA0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82" r="2728"/>
              <a:stretch/>
            </p:blipFill>
            <p:spPr bwMode="auto">
              <a:xfrm>
                <a:off x="3668265" y="1556793"/>
                <a:ext cx="5440239" cy="4680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矩形: 圓角 3">
                <a:extLst>
                  <a:ext uri="{FF2B5EF4-FFF2-40B4-BE49-F238E27FC236}">
                    <a16:creationId xmlns:a16="http://schemas.microsoft.com/office/drawing/2014/main" id="{7DA6F87A-FCB4-9C70-8DDD-4ED4643E4185}"/>
                  </a:ext>
                </a:extLst>
              </p:cNvPr>
              <p:cNvSpPr/>
              <p:nvPr/>
            </p:nvSpPr>
            <p:spPr>
              <a:xfrm>
                <a:off x="6084168" y="1554088"/>
                <a:ext cx="720080" cy="578768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" name="矩形: 圓角 4">
                <a:extLst>
                  <a:ext uri="{FF2B5EF4-FFF2-40B4-BE49-F238E27FC236}">
                    <a16:creationId xmlns:a16="http://schemas.microsoft.com/office/drawing/2014/main" id="{D4F2F47F-4146-1B05-18BA-DA2ACB4C69AE}"/>
                  </a:ext>
                </a:extLst>
              </p:cNvPr>
              <p:cNvSpPr/>
              <p:nvPr/>
            </p:nvSpPr>
            <p:spPr>
              <a:xfrm>
                <a:off x="5940152" y="2841982"/>
                <a:ext cx="1008112" cy="947057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6E537FF8-B29F-D04B-C63C-9A8B54292A30}"/>
                </a:ext>
              </a:extLst>
            </p:cNvPr>
            <p:cNvSpPr txBox="1"/>
            <p:nvPr/>
          </p:nvSpPr>
          <p:spPr>
            <a:xfrm>
              <a:off x="7047880" y="1410071"/>
              <a:ext cx="1037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1970</a:t>
              </a: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950F6006-1059-0312-CD21-166474FA0071}"/>
                </a:ext>
              </a:extLst>
            </p:cNvPr>
            <p:cNvSpPr txBox="1"/>
            <p:nvPr/>
          </p:nvSpPr>
          <p:spPr>
            <a:xfrm>
              <a:off x="7653991" y="2828267"/>
              <a:ext cx="1037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1970</a:t>
              </a:r>
            </a:p>
          </p:txBody>
        </p:sp>
      </p:grpSp>
      <p:pic>
        <p:nvPicPr>
          <p:cNvPr id="1028" name="Picture 4" descr="淺談犬隻攻擊行為與馬斯洛需求理論｜方格子vocus">
            <a:extLst>
              <a:ext uri="{FF2B5EF4-FFF2-40B4-BE49-F238E27FC236}">
                <a16:creationId xmlns:a16="http://schemas.microsoft.com/office/drawing/2014/main" id="{492328A2-97D5-9762-96A2-5B5A1A276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77" b="91126" l="8508" r="92817">
                        <a14:foregroundMark x1="31939" y1="8550" x2="20851" y2="39935"/>
                        <a14:foregroundMark x1="20851" y1="39935" x2="9344" y2="79113"/>
                        <a14:foregroundMark x1="9344" y1="79113" x2="11785" y2="91342"/>
                        <a14:foregroundMark x1="11785" y1="91342" x2="58298" y2="93182"/>
                        <a14:foregroundMark x1="58298" y1="93182" x2="58717" y2="78139"/>
                        <a14:foregroundMark x1="58717" y1="78139" x2="88982" y2="76840"/>
                        <a14:foregroundMark x1="88982" y1="76840" x2="83124" y2="66883"/>
                        <a14:foregroundMark x1="83124" y1="66883" x2="82218" y2="50216"/>
                        <a14:foregroundMark x1="82218" y1="50216" x2="78870" y2="37446"/>
                        <a14:foregroundMark x1="78870" y1="37446" x2="71897" y2="31710"/>
                        <a14:foregroundMark x1="71897" y1="31710" x2="72524" y2="19372"/>
                        <a14:foregroundMark x1="72524" y1="19372" x2="65202" y2="10498"/>
                        <a14:foregroundMark x1="65202" y1="10498" x2="33054" y2="9091"/>
                        <a14:foregroundMark x1="33054" y1="9091" x2="29289" y2="45996"/>
                        <a14:foregroundMark x1="29289" y1="45996" x2="31032" y2="61580"/>
                        <a14:foregroundMark x1="31032" y1="61580" x2="15830" y2="67208"/>
                        <a14:foregroundMark x1="15830" y1="67208" x2="26709" y2="74351"/>
                        <a14:foregroundMark x1="26709" y1="74351" x2="40098" y2="73268"/>
                        <a14:foregroundMark x1="13529" y1="71104" x2="19735" y2="77706"/>
                        <a14:foregroundMark x1="8717" y1="80952" x2="17225" y2="80411"/>
                        <a14:foregroundMark x1="10181" y1="80411" x2="11925" y2="81277"/>
                        <a14:foregroundMark x1="31102" y1="9632" x2="37099" y2="9416"/>
                        <a14:foregroundMark x1="30753" y1="9632" x2="37099" y2="9632"/>
                        <a14:foregroundMark x1="37796" y1="44589" x2="78940" y2="43506"/>
                        <a14:foregroundMark x1="78940" y1="43506" x2="79149" y2="43506"/>
                        <a14:foregroundMark x1="89052" y1="76299" x2="83752" y2="72944"/>
                        <a14:foregroundMark x1="82008" y1="60281" x2="45816" y2="58658"/>
                        <a14:foregroundMark x1="70293" y1="28680" x2="36053" y2="28139"/>
                        <a14:foregroundMark x1="68131" y1="16558" x2="34100" y2="15693"/>
                        <a14:foregroundMark x1="29149" y1="20130" x2="30474" y2="48160"/>
                        <a14:foregroundMark x1="30474" y1="48160" x2="31450" y2="48485"/>
                        <a14:foregroundMark x1="26848" y1="28896" x2="36402" y2="47403"/>
                        <a14:foregroundMark x1="34310" y1="43831" x2="34310" y2="43831"/>
                        <a14:foregroundMark x1="9414" y1="88636" x2="45955" y2="89394"/>
                        <a14:foregroundMark x1="45955" y1="89394" x2="58368" y2="88636"/>
                        <a14:foregroundMark x1="9066" y1="89502" x2="9066" y2="89502"/>
                        <a14:foregroundMark x1="9414" y1="85065" x2="9066" y2="87013"/>
                        <a14:foregroundMark x1="9066" y1="87013" x2="9066" y2="87013"/>
                        <a14:foregroundMark x1="9414" y1="87013" x2="9414" y2="87013"/>
                        <a14:foregroundMark x1="11227" y1="89502" x2="11227" y2="89502"/>
                        <a14:foregroundMark x1="9066" y1="91126" x2="16736" y2="88636"/>
                        <a14:foregroundMark x1="9414" y1="89177" x2="8577" y2="83442"/>
                        <a14:foregroundMark x1="68340" y1="15476" x2="68131" y2="21753"/>
                        <a14:foregroundMark x1="68689" y1="14394" x2="67085" y2="19589"/>
                        <a14:foregroundMark x1="68340" y1="14394" x2="71897" y2="19048"/>
                        <a14:foregroundMark x1="71897" y1="16558" x2="61785" y2="13528"/>
                        <a14:foregroundMark x1="61785" y1="13528" x2="61785" y2="13528"/>
                        <a14:foregroundMark x1="69735" y1="13203" x2="70293" y2="15152"/>
                        <a14:foregroundMark x1="63040" y1="13203" x2="70642" y2="12987"/>
                        <a14:foregroundMark x1="68480" y1="12662" x2="71688" y2="17641"/>
                        <a14:foregroundMark x1="71548" y1="12662" x2="73640" y2="6385"/>
                        <a14:foregroundMark x1="72385" y1="19589" x2="69038" y2="12446"/>
                        <a14:foregroundMark x1="72943" y1="17424" x2="70642" y2="9957"/>
                        <a14:foregroundMark x1="86960" y1="74026" x2="92817" y2="76299"/>
                        <a14:foregroundMark x1="91911" y1="78788" x2="92259" y2="74351"/>
                        <a14:foregroundMark x1="86611" y1="71320" x2="82845" y2="75758"/>
                        <a14:foregroundMark x1="87308" y1="72403" x2="90167" y2="78463"/>
                        <a14:foregroundMark x1="25035" y1="58983" x2="39470" y2="60065"/>
                        <a14:foregroundMark x1="39470" y1="60065" x2="45119" y2="60065"/>
                        <a14:foregroundMark x1="10181" y1="76840" x2="9972" y2="83766"/>
                        <a14:foregroundMark x1="8577" y1="79004" x2="9275" y2="84524"/>
                        <a14:foregroundMark x1="45955" y1="44589" x2="83054" y2="44913"/>
                        <a14:foregroundMark x1="49372" y1="60823" x2="68689" y2="59524"/>
                        <a14:foregroundMark x1="68689" y1="59524" x2="86262" y2="59524"/>
                        <a14:foregroundMark x1="55579" y1="28680" x2="77894" y2="29221"/>
                        <a14:foregroundMark x1="61925" y1="24567" x2="78522" y2="66450"/>
                        <a14:foregroundMark x1="78522" y1="66450" x2="79079" y2="46753"/>
                        <a14:foregroundMark x1="79079" y1="46753" x2="71967" y2="29004"/>
                        <a14:foregroundMark x1="71967" y1="29004" x2="73291" y2="54654"/>
                        <a14:foregroundMark x1="73291" y1="54654" x2="80962" y2="48377"/>
                        <a14:foregroundMark x1="80962" y1="48377" x2="62901" y2="24026"/>
                        <a14:foregroundMark x1="62901" y1="24026" x2="69944" y2="32359"/>
                        <a14:foregroundMark x1="69944" y1="32359" x2="83682" y2="63528"/>
                        <a14:foregroundMark x1="83682" y1="63528" x2="83403" y2="63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3" t="7234" r="6688" b="9651"/>
          <a:stretch/>
        </p:blipFill>
        <p:spPr bwMode="auto">
          <a:xfrm>
            <a:off x="71895" y="908720"/>
            <a:ext cx="5220185" cy="328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87D345B4-DED0-3D92-8355-D0318C991D1A}"/>
              </a:ext>
            </a:extLst>
          </p:cNvPr>
          <p:cNvSpPr txBox="1"/>
          <p:nvPr/>
        </p:nvSpPr>
        <p:spPr>
          <a:xfrm>
            <a:off x="-13118" y="4409726"/>
            <a:ext cx="42000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sz="2000" b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Job, $,  mask, disinfectant, work at home</a:t>
            </a:r>
          </a:p>
          <a:p>
            <a:pPr algn="l">
              <a:spcBef>
                <a:spcPts val="600"/>
              </a:spcBef>
            </a:pPr>
            <a:r>
              <a:rPr lang="en-GB" sz="2000" b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permanent job, increment, promotion </a:t>
            </a:r>
            <a:endParaRPr lang="en-GB" sz="2000" b="0" dirty="0">
              <a:solidFill>
                <a:schemeClr val="tx2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en-GB" sz="2000" b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social life, belonging, achievement, supervisor, manager, CEO</a:t>
            </a:r>
          </a:p>
          <a:p>
            <a:pPr algn="l">
              <a:spcBef>
                <a:spcPts val="600"/>
              </a:spcBef>
            </a:pPr>
            <a:r>
              <a:rPr lang="en-GB" sz="2000" b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contribution</a:t>
            </a:r>
          </a:p>
          <a:p>
            <a:pPr algn="l">
              <a:spcBef>
                <a:spcPts val="600"/>
              </a:spcBef>
            </a:pPr>
            <a:endParaRPr lang="en-GB" sz="2000" b="0" dirty="0">
              <a:solidFill>
                <a:schemeClr val="tx2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084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97F3CA-1FA8-8CD0-B0E9-C2DA61C5F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兩份建議書比較</a:t>
            </a:r>
            <a:endParaRPr lang="en-GB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437D46DD-F941-146E-2D9C-060DDFDE7C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53" y="750232"/>
          <a:ext cx="9144000" cy="6107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3568">
                  <a:extLst>
                    <a:ext uri="{9D8B030D-6E8A-4147-A177-3AD203B41FA5}">
                      <a16:colId xmlns:a16="http://schemas.microsoft.com/office/drawing/2014/main" val="3024935955"/>
                    </a:ext>
                  </a:extLst>
                </a:gridCol>
                <a:gridCol w="1201056">
                  <a:extLst>
                    <a:ext uri="{9D8B030D-6E8A-4147-A177-3AD203B41FA5}">
                      <a16:colId xmlns:a16="http://schemas.microsoft.com/office/drawing/2014/main" val="967905180"/>
                    </a:ext>
                  </a:extLst>
                </a:gridCol>
                <a:gridCol w="3629688">
                  <a:extLst>
                    <a:ext uri="{9D8B030D-6E8A-4147-A177-3AD203B41FA5}">
                      <a16:colId xmlns:a16="http://schemas.microsoft.com/office/drawing/2014/main" val="3397753160"/>
                    </a:ext>
                  </a:extLst>
                </a:gridCol>
                <a:gridCol w="3629688">
                  <a:extLst>
                    <a:ext uri="{9D8B030D-6E8A-4147-A177-3AD203B41FA5}">
                      <a16:colId xmlns:a16="http://schemas.microsoft.com/office/drawing/2014/main" val="4095143295"/>
                    </a:ext>
                  </a:extLst>
                </a:gridCol>
              </a:tblGrid>
              <a:tr h="548389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GB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GB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005665"/>
                  </a:ext>
                </a:extLst>
              </a:tr>
              <a:tr h="6908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endParaRPr lang="en-GB" sz="28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頁數</a:t>
                      </a:r>
                      <a:endParaRPr lang="en-GB" sz="28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28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</a:t>
                      </a:r>
                      <a:endParaRPr lang="en-GB" sz="28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28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</a:t>
                      </a:r>
                      <a:endParaRPr lang="en-GB" sz="28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5951627"/>
                  </a:ext>
                </a:extLst>
              </a:tr>
              <a:tr h="14516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rgbClr val="99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endParaRPr lang="en-GB" sz="2800" dirty="0">
                        <a:solidFill>
                          <a:srgbClr val="99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rgbClr val="99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題目</a:t>
                      </a:r>
                      <a:endParaRPr lang="en-GB" sz="2800" dirty="0">
                        <a:solidFill>
                          <a:srgbClr val="99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rgbClr val="99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描述性</a:t>
                      </a:r>
                      <a:r>
                        <a:rPr lang="en-US" altLang="zh-TW" sz="2800" dirty="0">
                          <a:solidFill>
                            <a:srgbClr val="99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dirty="0">
                          <a:solidFill>
                            <a:srgbClr val="99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兩性與人際溝通之差異</a:t>
                      </a:r>
                      <a:r>
                        <a:rPr lang="en-US" altLang="zh-TW" sz="2800" dirty="0">
                          <a:solidFill>
                            <a:srgbClr val="99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GB" sz="2800" dirty="0">
                        <a:solidFill>
                          <a:srgbClr val="99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rgbClr val="99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因果性</a:t>
                      </a:r>
                      <a:r>
                        <a:rPr lang="en-US" altLang="zh-TW" sz="2800" dirty="0">
                          <a:solidFill>
                            <a:srgbClr val="99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(WhatsApp</a:t>
                      </a:r>
                      <a:r>
                        <a:rPr lang="zh-TW" altLang="en-US" sz="2800" dirty="0">
                          <a:solidFill>
                            <a:srgbClr val="99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的興趣對青少年人際關係及溝通技巧的影響</a:t>
                      </a:r>
                      <a:endParaRPr lang="en-GB" sz="2800" dirty="0">
                        <a:solidFill>
                          <a:srgbClr val="99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3607480"/>
                  </a:ext>
                </a:extLst>
              </a:tr>
              <a:tr h="10621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endParaRPr lang="en-GB" sz="28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焦點問題</a:t>
                      </a:r>
                      <a:endParaRPr lang="en-GB" sz="28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28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r>
                        <a:rPr lang="en-US" altLang="zh-TW" sz="28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</a:t>
                      </a:r>
                      <a:r>
                        <a:rPr lang="zh-TW" altLang="en-US" sz="28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個描述性</a:t>
                      </a:r>
                      <a:r>
                        <a:rPr lang="en-US" altLang="zh-TW" sz="28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 1</a:t>
                      </a:r>
                      <a:r>
                        <a:rPr lang="zh-TW" altLang="en-US" sz="28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個探究性</a:t>
                      </a:r>
                      <a:r>
                        <a:rPr lang="en-US" altLang="zh-TW" sz="28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GB" sz="28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28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個探究性</a:t>
                      </a:r>
                      <a:endParaRPr lang="en-GB" altLang="zh-TW" sz="28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8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成因、影響、建議等</a:t>
                      </a:r>
                      <a:endParaRPr lang="en-GB" sz="28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8082916"/>
                  </a:ext>
                </a:extLst>
              </a:tr>
              <a:tr h="23548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rgbClr val="99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endParaRPr lang="en-GB" sz="2800" dirty="0">
                        <a:solidFill>
                          <a:srgbClr val="99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99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引用問卷</a:t>
                      </a:r>
                      <a:endParaRPr lang="en-GB" altLang="zh-TW" sz="2800" dirty="0">
                        <a:solidFill>
                          <a:srgbClr val="99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99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研究對象方法</a:t>
                      </a:r>
                      <a:endParaRPr lang="en-GB" sz="2800" dirty="0">
                        <a:solidFill>
                          <a:srgbClr val="99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rgbClr val="99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</a:t>
                      </a:r>
                      <a:endParaRPr lang="en-GB" sz="2800" dirty="0">
                        <a:solidFill>
                          <a:srgbClr val="99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rgbClr val="99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endParaRPr lang="en-GB" sz="2800" dirty="0">
                        <a:solidFill>
                          <a:srgbClr val="99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3822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65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圖片 1026">
            <a:extLst>
              <a:ext uri="{FF2B5EF4-FFF2-40B4-BE49-F238E27FC236}">
                <a16:creationId xmlns:a16="http://schemas.microsoft.com/office/drawing/2014/main" id="{58E863D8-02E0-7749-BCB2-DA01442E4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63" y="1045257"/>
            <a:ext cx="8723141" cy="490402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8969719-8E52-C347-DFC0-7E2654B14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撰寫專題研習報告</a:t>
            </a:r>
            <a:r>
              <a:rPr lang="en-US" altLang="zh-TW" dirty="0"/>
              <a:t>(1) </a:t>
            </a:r>
            <a:r>
              <a:rPr lang="zh-TW" altLang="en-US" dirty="0"/>
              <a:t>─ 理念架構</a:t>
            </a:r>
            <a:endParaRPr lang="en-GB" dirty="0"/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68D56F80-9620-7B72-244A-85EA35B94224}"/>
              </a:ext>
            </a:extLst>
          </p:cNvPr>
          <p:cNvSpPr/>
          <p:nvPr/>
        </p:nvSpPr>
        <p:spPr bwMode="auto">
          <a:xfrm>
            <a:off x="130076" y="2534800"/>
            <a:ext cx="1456129" cy="69541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自身經驗</a:t>
            </a:r>
            <a:endParaRPr kumimoji="1" lang="en-GB" sz="1800" b="0" i="0" u="none" strike="noStrike" cap="none" normalizeH="0" baseline="0" dirty="0">
              <a:ln>
                <a:noFill/>
              </a:ln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EA4735EB-B795-D0F3-A3D2-B5C0C0FB542F}"/>
              </a:ext>
            </a:extLst>
          </p:cNvPr>
          <p:cNvSpPr/>
          <p:nvPr/>
        </p:nvSpPr>
        <p:spPr bwMode="auto">
          <a:xfrm>
            <a:off x="125507" y="4159058"/>
            <a:ext cx="1512168" cy="69541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概念應用</a:t>
            </a:r>
            <a:endParaRPr kumimoji="1" lang="en-GB" sz="1800" b="0" i="0" u="none" strike="noStrike" cap="none" normalizeH="0" baseline="0" dirty="0">
              <a:ln>
                <a:noFill/>
              </a:ln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2249203"/>
      </p:ext>
    </p:extLst>
  </p:cSld>
  <p:clrMapOvr>
    <a:masterClrMapping/>
  </p:clrMapOvr>
  <p:transition spd="slow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計劃</a:t>
            </a:r>
            <a:r>
              <a:rPr lang="zh-CN" altLang="en-US" dirty="0"/>
              <a:t>理念分析架構</a:t>
            </a:r>
            <a:endParaRPr lang="zh-HK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317329" y="178409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現象 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429669" y="977557"/>
            <a:ext cx="276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負面後果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0410" y="171582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成因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5496" y="619848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介入</a:t>
            </a:r>
            <a:r>
              <a:rPr lang="en-GB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建議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588224" y="623905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正面結果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7451675" y="5272917"/>
            <a:ext cx="720725" cy="741529"/>
          </a:xfrm>
          <a:prstGeom prst="wedgeEllipseCallout">
            <a:avLst>
              <a:gd name="adj1" fmla="val 49778"/>
              <a:gd name="adj2" fmla="val -259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kumimoji="1" lang="en-US" altLang="zh-TW" sz="40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4219024" y="2431908"/>
            <a:ext cx="720725" cy="707886"/>
          </a:xfrm>
          <a:prstGeom prst="wedgeEllipseCallout">
            <a:avLst>
              <a:gd name="adj1" fmla="val 49778"/>
              <a:gd name="adj2" fmla="val -259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kumimoji="1" lang="en-US" altLang="zh-TW" sz="40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971600" y="5351751"/>
            <a:ext cx="720725" cy="741529"/>
          </a:xfrm>
          <a:prstGeom prst="wedgeEllipseCallout">
            <a:avLst>
              <a:gd name="adj1" fmla="val 49778"/>
              <a:gd name="adj2" fmla="val -259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kumimoji="1" lang="en-US" altLang="zh-TW" sz="40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7336890" y="1679034"/>
            <a:ext cx="720725" cy="707886"/>
          </a:xfrm>
          <a:prstGeom prst="wedgeEllipseCallout">
            <a:avLst>
              <a:gd name="adj1" fmla="val 49778"/>
              <a:gd name="adj2" fmla="val -259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kumimoji="1" lang="en-US" altLang="zh-TW" sz="40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971277" y="2385829"/>
            <a:ext cx="720725" cy="707886"/>
          </a:xfrm>
          <a:prstGeom prst="wedgeEllipseCallout">
            <a:avLst>
              <a:gd name="adj1" fmla="val 49778"/>
              <a:gd name="adj2" fmla="val -259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kumimoji="1" lang="en-US" altLang="zh-TW" sz="40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23" name="直線單箭頭接點 22"/>
          <p:cNvCxnSpPr>
            <a:cxnSpLocks/>
            <a:stCxn id="18" idx="6"/>
            <a:endCxn id="20" idx="2"/>
          </p:cNvCxnSpPr>
          <p:nvPr/>
        </p:nvCxnSpPr>
        <p:spPr bwMode="auto">
          <a:xfrm flipV="1">
            <a:off x="4939749" y="2032977"/>
            <a:ext cx="2397141" cy="75287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 bwMode="auto">
          <a:xfrm flipV="1">
            <a:off x="1331963" y="5571547"/>
            <a:ext cx="0" cy="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直線單箭頭接點 36"/>
          <p:cNvCxnSpPr/>
          <p:nvPr/>
        </p:nvCxnSpPr>
        <p:spPr bwMode="auto">
          <a:xfrm flipV="1">
            <a:off x="1331963" y="3255644"/>
            <a:ext cx="2879997" cy="231590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直線單箭頭接點 38"/>
          <p:cNvCxnSpPr/>
          <p:nvPr/>
        </p:nvCxnSpPr>
        <p:spPr bwMode="auto">
          <a:xfrm flipV="1">
            <a:off x="1331963" y="2730560"/>
            <a:ext cx="2887061" cy="284098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直線單箭頭接點 52"/>
          <p:cNvCxnSpPr>
            <a:cxnSpLocks/>
            <a:stCxn id="19" idx="6"/>
            <a:endCxn id="13" idx="2"/>
          </p:cNvCxnSpPr>
          <p:nvPr/>
        </p:nvCxnSpPr>
        <p:spPr bwMode="auto">
          <a:xfrm flipV="1">
            <a:off x="1692325" y="5643682"/>
            <a:ext cx="5759350" cy="7883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AutoShape 5">
            <a:extLst>
              <a:ext uri="{FF2B5EF4-FFF2-40B4-BE49-F238E27FC236}">
                <a16:creationId xmlns:a16="http://schemas.microsoft.com/office/drawing/2014/main" id="{A83756B6-7C28-0B05-375A-24EC1ED46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6889" y="3009445"/>
            <a:ext cx="720725" cy="707886"/>
          </a:xfrm>
          <a:prstGeom prst="wedgeEllipseCallout">
            <a:avLst>
              <a:gd name="adj1" fmla="val 49778"/>
              <a:gd name="adj2" fmla="val -259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kumimoji="1" lang="en-US" altLang="zh-TW" sz="40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4BB5546B-3895-D1AC-0AB4-810575063CB1}"/>
              </a:ext>
            </a:extLst>
          </p:cNvPr>
          <p:cNvCxnSpPr>
            <a:cxnSpLocks/>
            <a:stCxn id="18" idx="6"/>
            <a:endCxn id="15" idx="2"/>
          </p:cNvCxnSpPr>
          <p:nvPr/>
        </p:nvCxnSpPr>
        <p:spPr bwMode="auto">
          <a:xfrm>
            <a:off x="4939749" y="2785851"/>
            <a:ext cx="2397140" cy="5775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E0DB5A93-BDA3-BE6A-EB42-03D56294FD18}"/>
              </a:ext>
            </a:extLst>
          </p:cNvPr>
          <p:cNvSpPr txBox="1"/>
          <p:nvPr/>
        </p:nvSpPr>
        <p:spPr>
          <a:xfrm>
            <a:off x="6161642" y="3784813"/>
            <a:ext cx="296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正面功能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2F0F1024-C068-BE4F-5968-3A4730BD8BFC}"/>
              </a:ext>
            </a:extLst>
          </p:cNvPr>
          <p:cNvSpPr txBox="1"/>
          <p:nvPr/>
        </p:nvSpPr>
        <p:spPr>
          <a:xfrm>
            <a:off x="3871360" y="4509567"/>
            <a:ext cx="1484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定義 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8" name="AutoShape 5">
            <a:extLst>
              <a:ext uri="{FF2B5EF4-FFF2-40B4-BE49-F238E27FC236}">
                <a16:creationId xmlns:a16="http://schemas.microsoft.com/office/drawing/2014/main" id="{B3954B85-B159-CA51-04E2-A24D345E2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931" y="3724975"/>
            <a:ext cx="720725" cy="707886"/>
          </a:xfrm>
          <a:prstGeom prst="wedgeEllipseCallout">
            <a:avLst>
              <a:gd name="adj1" fmla="val 49778"/>
              <a:gd name="adj2" fmla="val -259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kumimoji="1" lang="en-US" altLang="zh-TW" sz="40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F91BCFCD-5A2B-1F9A-EA2B-5388987FD235}"/>
              </a:ext>
            </a:extLst>
          </p:cNvPr>
          <p:cNvCxnSpPr>
            <a:cxnSpLocks/>
            <a:stCxn id="21" idx="6"/>
          </p:cNvCxnSpPr>
          <p:nvPr/>
        </p:nvCxnSpPr>
        <p:spPr bwMode="auto">
          <a:xfrm flipV="1">
            <a:off x="1692002" y="2730560"/>
            <a:ext cx="2527022" cy="921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9" name="直線接點 68">
            <a:extLst>
              <a:ext uri="{FF2B5EF4-FFF2-40B4-BE49-F238E27FC236}">
                <a16:creationId xmlns:a16="http://schemas.microsoft.com/office/drawing/2014/main" id="{EF40D413-A8D5-BE07-92D3-6D521607A361}"/>
              </a:ext>
            </a:extLst>
          </p:cNvPr>
          <p:cNvCxnSpPr>
            <a:cxnSpLocks/>
            <a:stCxn id="18" idx="4"/>
            <a:endCxn id="48" idx="0"/>
          </p:cNvCxnSpPr>
          <p:nvPr/>
        </p:nvCxnSpPr>
        <p:spPr bwMode="auto">
          <a:xfrm>
            <a:off x="4579387" y="3139794"/>
            <a:ext cx="10907" cy="5851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B148CAD6-7B62-35B5-E225-762A65F1BE08}"/>
              </a:ext>
            </a:extLst>
          </p:cNvPr>
          <p:cNvCxnSpPr>
            <a:endCxn id="21" idx="4"/>
          </p:cNvCxnSpPr>
          <p:nvPr/>
        </p:nvCxnSpPr>
        <p:spPr bwMode="auto">
          <a:xfrm flipH="1" flipV="1">
            <a:off x="1331640" y="3093715"/>
            <a:ext cx="323" cy="247783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DDB6AF59-F44E-F4CB-7EA3-31D47284BFB6}"/>
              </a:ext>
            </a:extLst>
          </p:cNvPr>
          <p:cNvCxnSpPr/>
          <p:nvPr/>
        </p:nvCxnSpPr>
        <p:spPr bwMode="auto">
          <a:xfrm flipV="1">
            <a:off x="1331963" y="2730560"/>
            <a:ext cx="2887061" cy="28409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1" name="文字方塊 80">
            <a:extLst>
              <a:ext uri="{FF2B5EF4-FFF2-40B4-BE49-F238E27FC236}">
                <a16:creationId xmlns:a16="http://schemas.microsoft.com/office/drawing/2014/main" id="{AC1F3E65-F949-F639-41CC-71E9D9C83B19}"/>
              </a:ext>
            </a:extLst>
          </p:cNvPr>
          <p:cNvSpPr txBox="1"/>
          <p:nvPr/>
        </p:nvSpPr>
        <p:spPr>
          <a:xfrm>
            <a:off x="3050119" y="83671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66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課堂知識引用</a:t>
            </a:r>
            <a:endParaRPr lang="en-GB" sz="3600" dirty="0">
              <a:solidFill>
                <a:srgbClr val="66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944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3" y="4941888"/>
            <a:ext cx="8961437" cy="1211262"/>
          </a:xfrm>
        </p:spPr>
        <p:txBody>
          <a:bodyPr/>
          <a:lstStyle/>
          <a:p>
            <a:r>
              <a:rPr lang="en-US" altLang="zh-TW" sz="11100">
                <a:solidFill>
                  <a:srgbClr val="FF0066"/>
                </a:solidFill>
                <a:ea typeface="新細明體" charset="-120"/>
              </a:rPr>
              <a:t>The end</a:t>
            </a:r>
          </a:p>
        </p:txBody>
      </p:sp>
      <p:pic>
        <p:nvPicPr>
          <p:cNvPr id="2276355" name="Picture 3" descr="b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8"/>
          <a:stretch>
            <a:fillRect/>
          </a:stretch>
        </p:blipFill>
        <p:spPr bwMode="auto">
          <a:xfrm>
            <a:off x="2268538" y="981075"/>
            <a:ext cx="4751387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9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1797E8-529E-C2E1-EF94-FECFB41D9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85799"/>
          </a:xfrm>
        </p:spPr>
        <p:txBody>
          <a:bodyPr/>
          <a:lstStyle/>
          <a:p>
            <a:r>
              <a:rPr lang="en-GB" altLang="zh-TW" sz="2400" dirty="0"/>
              <a:t>1. </a:t>
            </a:r>
            <a:r>
              <a:rPr lang="zh-TW" altLang="en-US" sz="2800" dirty="0"/>
              <a:t>游說對象的心理欲求</a:t>
            </a:r>
            <a:r>
              <a:rPr lang="en-GB" altLang="zh-TW" sz="1800" dirty="0">
                <a:solidFill>
                  <a:schemeClr val="tx2"/>
                </a:solidFill>
              </a:rPr>
              <a:t>(</a:t>
            </a:r>
            <a:r>
              <a:rPr lang="zh-TW" altLang="en-US" sz="1800" dirty="0">
                <a:solidFill>
                  <a:schemeClr val="tx2"/>
                </a:solidFill>
              </a:rPr>
              <a:t>參考</a:t>
            </a:r>
            <a:r>
              <a:rPr lang="en-GB" altLang="zh-TW" sz="1600" dirty="0">
                <a:solidFill>
                  <a:schemeClr val="tx2"/>
                </a:solidFill>
              </a:rPr>
              <a:t>Toward a Psychology of Being</a:t>
            </a:r>
            <a:r>
              <a:rPr lang="zh-TW" altLang="en-GB" sz="1800" dirty="0">
                <a:solidFill>
                  <a:schemeClr val="tx2"/>
                </a:solidFill>
              </a:rPr>
              <a:t>，</a:t>
            </a:r>
            <a:r>
              <a:rPr lang="en-GB" altLang="zh-TW" sz="1800" dirty="0">
                <a:solidFill>
                  <a:schemeClr val="tx2"/>
                </a:solidFill>
              </a:rPr>
              <a:t>16–17</a:t>
            </a:r>
            <a:r>
              <a:rPr lang="zh-TW" altLang="en-US" sz="1800" dirty="0">
                <a:solidFill>
                  <a:schemeClr val="tx2"/>
                </a:solidFill>
              </a:rPr>
              <a:t>頁</a:t>
            </a:r>
            <a:r>
              <a:rPr lang="en-GB" altLang="zh-TW" sz="1800" dirty="0">
                <a:solidFill>
                  <a:schemeClr val="tx2"/>
                </a:solidFill>
              </a:rPr>
              <a:t>) </a:t>
            </a:r>
            <a:r>
              <a:rPr lang="en-GB" altLang="zh-TW" sz="2400" dirty="0">
                <a:solidFill>
                  <a:schemeClr val="tx2"/>
                </a:solidFill>
              </a:rPr>
              <a:t>p.</a:t>
            </a:r>
            <a:r>
              <a:rPr lang="en-GB" altLang="zh-TW" sz="2000" dirty="0">
                <a:solidFill>
                  <a:schemeClr val="tx2"/>
                </a:solidFill>
              </a:rPr>
              <a:t>22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C644FDD6-84CF-AEB6-EB89-735CD47FBF6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生理需求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（</a:t>
            </a:r>
            <a:r>
              <a:rPr lang="en-US" altLang="zh-TW" sz="2800" b="0" i="0" dirty="0">
                <a:effectLst/>
                <a:latin typeface="Arial" panose="020B0604020202020204" pitchFamily="34" charset="0"/>
              </a:rPr>
              <a:t>physiological needs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）</a:t>
            </a:r>
            <a:endParaRPr lang="en-GB" altLang="zh-TW" sz="2800" b="0" i="0" dirty="0">
              <a:effectLst/>
              <a:latin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級別最低、最急迫的需求</a:t>
            </a:r>
            <a:endParaRPr lang="en-GB" altLang="zh-TW" sz="2800" b="0" i="0" dirty="0">
              <a:effectLst/>
              <a:latin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800" dirty="0">
                <a:latin typeface="Arial" panose="020B0604020202020204" pitchFamily="34" charset="0"/>
              </a:rPr>
              <a:t>例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如：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食物、水、空氣、睡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眠。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altLang="zh-TW" sz="2800" b="0" i="0" dirty="0"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未滿足生理需求的特徵</a:t>
            </a:r>
            <a:endParaRPr lang="en-GB" altLang="zh-TW" sz="2800" b="0" i="0" dirty="0">
              <a:solidFill>
                <a:srgbClr val="990099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zh-TW" altLang="en-US" sz="2800" dirty="0">
                <a:latin typeface="Arial" panose="020B0604020202020204" pitchFamily="34" charset="0"/>
              </a:rPr>
              <a:t>什麼都不想，只想讓自己活下去，</a:t>
            </a:r>
            <a:r>
              <a:rPr lang="zh-TW" altLang="en-US" sz="2800" dirty="0">
                <a:solidFill>
                  <a:srgbClr val="990099"/>
                </a:solidFill>
                <a:latin typeface="Arial" panose="020B0604020202020204" pitchFamily="34" charset="0"/>
              </a:rPr>
              <a:t>思考能力、道德觀</a:t>
            </a:r>
            <a:r>
              <a:rPr lang="zh-TW" altLang="en-US" sz="2800" dirty="0">
                <a:latin typeface="Arial" panose="020B0604020202020204" pitchFamily="34" charset="0"/>
              </a:rPr>
              <a:t>明顯</a:t>
            </a:r>
            <a:r>
              <a:rPr lang="zh-TW" altLang="en-US" sz="2800" dirty="0">
                <a:solidFill>
                  <a:srgbClr val="990099"/>
                </a:solidFill>
                <a:latin typeface="Arial" panose="020B0604020202020204" pitchFamily="34" charset="0"/>
              </a:rPr>
              <a:t>變得脆弱</a:t>
            </a:r>
            <a:r>
              <a:rPr lang="zh-TW" altLang="en-US" sz="2800" dirty="0">
                <a:latin typeface="Arial" panose="020B0604020202020204" pitchFamily="34" charset="0"/>
              </a:rPr>
              <a:t>。</a:t>
            </a:r>
            <a:endParaRPr lang="en-GB" altLang="zh-TW" sz="28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例如：當一個人極需求食物時，會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不擇手段的搶奪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食物。人民在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戰亂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時，是不會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排隊領麵包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的。</a:t>
            </a:r>
            <a:r>
              <a:rPr lang="zh-TW" altLang="en-US" sz="28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和尚拜師學藝被考驗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800" dirty="0"/>
          </a:p>
        </p:txBody>
      </p:sp>
      <p:pic>
        <p:nvPicPr>
          <p:cNvPr id="2050" name="Picture 2" descr="馬斯洛需求金字塔，你在哪一個層級？ - StockFeel 股感">
            <a:extLst>
              <a:ext uri="{FF2B5EF4-FFF2-40B4-BE49-F238E27FC236}">
                <a16:creationId xmlns:a16="http://schemas.microsoft.com/office/drawing/2014/main" id="{4E010522-9D32-8E65-0F1D-6AA89CA04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619" b="92991" l="6654" r="84389">
                        <a14:foregroundMark x1="8509" y1="79401" x2="51440" y2="82397"/>
                        <a14:foregroundMark x1="51440" y1="82397" x2="80422" y2="81915"/>
                        <a14:foregroundMark x1="80422" y1="81915" x2="78055" y2="89727"/>
                        <a14:foregroundMark x1="78055" y1="89727" x2="9661" y2="91172"/>
                        <a14:foregroundMark x1="9661" y1="91172" x2="18170" y2="85286"/>
                        <a14:foregroundMark x1="18170" y1="85286" x2="58093" y2="85714"/>
                        <a14:foregroundMark x1="58093" y1="85714" x2="70633" y2="84805"/>
                        <a14:foregroundMark x1="70633" y1="84805" x2="62444" y2="80203"/>
                        <a14:foregroundMark x1="62444" y1="80203" x2="55022" y2="88818"/>
                        <a14:foregroundMark x1="55022" y1="88818" x2="39411" y2="85661"/>
                        <a14:foregroundMark x1="39411" y1="85661" x2="30966" y2="80685"/>
                        <a14:foregroundMark x1="30966" y1="80685" x2="19450" y2="81648"/>
                        <a14:foregroundMark x1="19450" y1="81648" x2="30326" y2="78973"/>
                        <a14:foregroundMark x1="30326" y1="78973" x2="30710" y2="81113"/>
                        <a14:foregroundMark x1="15163" y1="91760" x2="28791" y2="91760"/>
                        <a14:foregroundMark x1="28791" y1="91760" x2="82853" y2="89888"/>
                        <a14:foregroundMark x1="82853" y1="89888" x2="79271" y2="82076"/>
                        <a14:foregroundMark x1="79271" y1="82076" x2="79271" y2="82076"/>
                        <a14:foregroundMark x1="79655" y1="82397" x2="84069" y2="83360"/>
                        <a14:foregroundMark x1="82150" y1="84484" x2="84389" y2="88122"/>
                        <a14:foregroundMark x1="18170" y1="83681" x2="29559" y2="82879"/>
                        <a14:foregroundMark x1="29559" y1="82879" x2="30902" y2="83360"/>
                        <a14:foregroundMark x1="31862" y1="89246" x2="50928" y2="87480"/>
                        <a14:foregroundMark x1="50928" y1="87480" x2="51376" y2="87480"/>
                        <a14:foregroundMark x1="24824" y1="88122" x2="61356" y2="88925"/>
                        <a14:foregroundMark x1="61356" y1="88925" x2="71721" y2="92563"/>
                        <a14:foregroundMark x1="71721" y1="92563" x2="75112" y2="90637"/>
                        <a14:foregroundMark x1="13244" y1="77475" x2="9213" y2="85340"/>
                        <a14:foregroundMark x1="9213" y1="85340" x2="14779" y2="90476"/>
                        <a14:foregroundMark x1="77607" y1="77154" x2="83493" y2="86035"/>
                        <a14:foregroundMark x1="9789" y1="85072" x2="7678" y2="93044"/>
                        <a14:foregroundMark x1="7678" y1="93044" x2="16763" y2="89674"/>
                        <a14:foregroundMark x1="16763" y1="89674" x2="16891" y2="89299"/>
                        <a14:foregroundMark x1="10621" y1="84002" x2="15483" y2="89299"/>
                        <a14:foregroundMark x1="78311" y1="76993" x2="82662" y2="85072"/>
                        <a14:foregroundMark x1="12540" y1="77368" x2="25656" y2="77528"/>
                        <a14:foregroundMark x1="25656" y1="77528" x2="35125" y2="77100"/>
                        <a14:foregroundMark x1="35125" y1="77100" x2="14203" y2="76833"/>
                        <a14:foregroundMark x1="57582" y1="77207" x2="70761" y2="76672"/>
                        <a14:foregroundMark x1="70761" y1="76672" x2="78055" y2="77742"/>
                        <a14:foregroundMark x1="8957" y1="84377" x2="8317" y2="89781"/>
                        <a14:foregroundMark x1="7678" y1="84216" x2="7486" y2="92937"/>
                        <a14:foregroundMark x1="6846" y1="87159" x2="6654" y2="92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0" t="76250" r="13578" b="6951"/>
          <a:stretch/>
        </p:blipFill>
        <p:spPr bwMode="auto">
          <a:xfrm>
            <a:off x="4607835" y="2636912"/>
            <a:ext cx="4176092" cy="104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onk kneeling in prayer hi-res stock photography and images - Alamy">
            <a:extLst>
              <a:ext uri="{FF2B5EF4-FFF2-40B4-BE49-F238E27FC236}">
                <a16:creationId xmlns:a16="http://schemas.microsoft.com/office/drawing/2014/main" id="{5C7689CD-C912-2335-ADAA-25783C55A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7168" r="22438" b="9309"/>
          <a:stretch/>
        </p:blipFill>
        <p:spPr bwMode="auto">
          <a:xfrm flipH="1">
            <a:off x="7092280" y="918842"/>
            <a:ext cx="1486674" cy="138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32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1797E8-529E-C2E1-EF94-FECFB41D9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85799"/>
          </a:xfrm>
        </p:spPr>
        <p:txBody>
          <a:bodyPr/>
          <a:lstStyle/>
          <a:p>
            <a:r>
              <a:rPr lang="en-GB" altLang="zh-TW" sz="2400" dirty="0"/>
              <a:t>1. </a:t>
            </a:r>
            <a:r>
              <a:rPr lang="zh-TW" altLang="en-US" sz="2800" dirty="0"/>
              <a:t>游說對象的心理欲求</a:t>
            </a:r>
            <a:r>
              <a:rPr lang="en-GB" altLang="zh-TW" sz="1800" dirty="0">
                <a:solidFill>
                  <a:schemeClr val="tx2"/>
                </a:solidFill>
              </a:rPr>
              <a:t>(</a:t>
            </a:r>
            <a:r>
              <a:rPr lang="zh-TW" altLang="en-US" sz="1800" dirty="0">
                <a:solidFill>
                  <a:schemeClr val="tx2"/>
                </a:solidFill>
              </a:rPr>
              <a:t>參考</a:t>
            </a:r>
            <a:r>
              <a:rPr lang="en-GB" altLang="zh-TW" sz="1600" dirty="0">
                <a:solidFill>
                  <a:schemeClr val="tx2"/>
                </a:solidFill>
              </a:rPr>
              <a:t>Toward a Psychology of Being</a:t>
            </a:r>
            <a:r>
              <a:rPr lang="zh-TW" altLang="en-GB" sz="1800" dirty="0">
                <a:solidFill>
                  <a:schemeClr val="tx2"/>
                </a:solidFill>
              </a:rPr>
              <a:t>，</a:t>
            </a:r>
            <a:r>
              <a:rPr lang="en-GB" altLang="zh-TW" sz="1800" dirty="0">
                <a:solidFill>
                  <a:schemeClr val="tx2"/>
                </a:solidFill>
              </a:rPr>
              <a:t>16–17</a:t>
            </a:r>
            <a:r>
              <a:rPr lang="zh-TW" altLang="en-US" sz="1800" dirty="0">
                <a:solidFill>
                  <a:schemeClr val="tx2"/>
                </a:solidFill>
              </a:rPr>
              <a:t>頁</a:t>
            </a:r>
            <a:r>
              <a:rPr lang="en-GB" altLang="zh-TW" sz="1800" dirty="0">
                <a:solidFill>
                  <a:schemeClr val="tx2"/>
                </a:solidFill>
              </a:rPr>
              <a:t>) </a:t>
            </a:r>
            <a:r>
              <a:rPr lang="en-GB" altLang="zh-TW" sz="2400" dirty="0">
                <a:solidFill>
                  <a:schemeClr val="tx2"/>
                </a:solidFill>
              </a:rPr>
              <a:t>p.</a:t>
            </a:r>
            <a:r>
              <a:rPr lang="en-GB" altLang="zh-TW" sz="2000" dirty="0">
                <a:solidFill>
                  <a:schemeClr val="tx2"/>
                </a:solidFill>
              </a:rPr>
              <a:t>22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C644FDD6-84CF-AEB6-EB89-735CD47FBF6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836712"/>
            <a:ext cx="9067800" cy="5867400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安全需求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（</a:t>
            </a:r>
            <a:r>
              <a:rPr lang="en-US" altLang="zh-TW" sz="2800" b="0" i="0" dirty="0">
                <a:effectLst/>
                <a:latin typeface="Arial" panose="020B0604020202020204" pitchFamily="34" charset="0"/>
              </a:rPr>
              <a:t>safety needs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）</a:t>
            </a:r>
            <a:endParaRPr lang="en-GB" altLang="zh-TW" sz="2800" b="0" i="0" dirty="0">
              <a:effectLst/>
              <a:latin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同樣屬於較低層的需求</a:t>
            </a:r>
            <a:endParaRPr lang="en-GB" altLang="zh-TW" sz="2800" b="0" i="0" dirty="0">
              <a:effectLst/>
              <a:latin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對人身</a:t>
            </a:r>
            <a:r>
              <a:rPr lang="zh-TW" altLang="en-US" sz="2800" b="0" i="0" u="none" strike="noStrike" dirty="0">
                <a:solidFill>
                  <a:srgbClr val="990099"/>
                </a:solidFill>
                <a:effectLst/>
                <a:latin typeface="Arial" panose="020B0604020202020204" pitchFamily="34" charset="0"/>
                <a:hlinkClick r:id="rId2" tooltip="安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安全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、生活穩定以及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免遭痛苦、威脅或疾病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、身體健康以及有自己的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財產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等與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自身安全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感有關的事情。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4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缺乏安全感的特徵</a:t>
            </a:r>
            <a:endParaRPr lang="en-GB" altLang="zh-TW" sz="2400" b="0" i="0" dirty="0">
              <a:solidFill>
                <a:srgbClr val="990099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b="0" i="0" dirty="0">
                <a:effectLst/>
                <a:latin typeface="Arial" panose="020B0604020202020204" pitchFamily="34" charset="0"/>
              </a:rPr>
              <a:t>感到自己對身邊的事物</a:t>
            </a:r>
            <a:r>
              <a:rPr lang="zh-TW" altLang="en-US" sz="24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受到威脅</a:t>
            </a:r>
            <a:r>
              <a:rPr lang="zh-TW" altLang="en-US" sz="2400" b="0" i="0" dirty="0">
                <a:effectLst/>
                <a:latin typeface="Arial" panose="020B0604020202020204" pitchFamily="34" charset="0"/>
              </a:rPr>
              <a:t>，覺得這</a:t>
            </a:r>
            <a:r>
              <a:rPr lang="zh-TW" altLang="en-US" sz="24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世界是不公平</a:t>
            </a:r>
            <a:r>
              <a:rPr lang="zh-TW" altLang="en-US" sz="2400" b="0" i="0" dirty="0">
                <a:effectLst/>
                <a:latin typeface="Arial" panose="020B0604020202020204" pitchFamily="34" charset="0"/>
              </a:rPr>
              <a:t>或是</a:t>
            </a:r>
            <a:r>
              <a:rPr lang="zh-TW" altLang="en-US" sz="24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危險的</a:t>
            </a:r>
            <a:r>
              <a:rPr lang="zh-TW" altLang="en-US" sz="2400" b="0" i="0" dirty="0">
                <a:effectLst/>
                <a:latin typeface="Arial" panose="020B0604020202020204" pitchFamily="34" charset="0"/>
              </a:rPr>
              <a:t>。</a:t>
            </a:r>
            <a:endParaRPr lang="en-GB" altLang="zh-TW" sz="2400" b="0" i="0" dirty="0">
              <a:effectLst/>
              <a:latin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b="0" i="0" dirty="0">
                <a:effectLst/>
                <a:latin typeface="Arial" panose="020B0604020202020204" pitchFamily="34" charset="0"/>
              </a:rPr>
              <a:t>例如：一個孩子，在學校</a:t>
            </a:r>
            <a:r>
              <a:rPr lang="zh-TW" altLang="en-US" sz="24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被同學欺負</a:t>
            </a:r>
            <a:r>
              <a:rPr lang="zh-TW" altLang="en-US" sz="2400" b="0" i="0" dirty="0">
                <a:effectLst/>
                <a:latin typeface="Arial" panose="020B0604020202020204" pitchFamily="34" charset="0"/>
              </a:rPr>
              <a:t>、受到</a:t>
            </a:r>
            <a:r>
              <a:rPr lang="zh-TW" altLang="en-US" sz="24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老師不公平</a:t>
            </a:r>
            <a:r>
              <a:rPr lang="zh-TW" altLang="en-US" sz="2400" b="0" i="0" dirty="0">
                <a:effectLst/>
                <a:latin typeface="Arial" panose="020B0604020202020204" pitchFamily="34" charset="0"/>
              </a:rPr>
              <a:t>的對待，而開始變得</a:t>
            </a:r>
            <a:r>
              <a:rPr lang="zh-TW" altLang="en-US" sz="24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不相信社會</a:t>
            </a:r>
            <a:r>
              <a:rPr lang="zh-TW" altLang="en-US" sz="2400" b="0" i="0" dirty="0">
                <a:effectLst/>
                <a:latin typeface="Arial" panose="020B0604020202020204" pitchFamily="34" charset="0"/>
              </a:rPr>
              <a:t>，變得</a:t>
            </a:r>
            <a:r>
              <a:rPr lang="zh-TW" altLang="en-US" sz="24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不敢表現自己</a:t>
            </a:r>
            <a:r>
              <a:rPr lang="zh-TW" altLang="en-US" sz="2400" b="0" i="0" dirty="0">
                <a:effectLst/>
                <a:latin typeface="Arial" panose="020B0604020202020204" pitchFamily="34" charset="0"/>
              </a:rPr>
              <a:t>、</a:t>
            </a:r>
            <a:r>
              <a:rPr lang="zh-TW" altLang="en-US" sz="24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不敢擁有社交生活</a:t>
            </a:r>
            <a:r>
              <a:rPr lang="zh-TW" altLang="en-US" sz="2400" b="0" i="0" dirty="0">
                <a:effectLst/>
                <a:latin typeface="Arial" panose="020B0604020202020204" pitchFamily="34" charset="0"/>
              </a:rPr>
              <a:t>（因為他認為社交是危險的），藉此來</a:t>
            </a:r>
            <a:r>
              <a:rPr lang="zh-TW" altLang="en-US" sz="24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保護自身安全</a:t>
            </a:r>
            <a:r>
              <a:rPr lang="zh-TW" altLang="en-US" sz="2400" b="0" i="0" dirty="0">
                <a:effectLst/>
                <a:latin typeface="Arial" panose="020B0604020202020204" pitchFamily="34" charset="0"/>
              </a:rPr>
              <a:t>。</a:t>
            </a:r>
            <a:endParaRPr lang="en-GB" altLang="zh-TW" sz="2400" b="0" i="0" dirty="0">
              <a:effectLst/>
              <a:latin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b="0" i="0" dirty="0">
                <a:effectLst/>
                <a:latin typeface="Arial" panose="020B0604020202020204" pitchFamily="34" charset="0"/>
              </a:rPr>
              <a:t>一個成人，</a:t>
            </a:r>
            <a:r>
              <a:rPr lang="zh-TW" altLang="en-US" sz="24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工作不順利</a:t>
            </a:r>
            <a:r>
              <a:rPr lang="zh-TW" altLang="en-US" sz="2400" b="0" i="0" dirty="0">
                <a:effectLst/>
                <a:latin typeface="Arial" panose="020B0604020202020204" pitchFamily="34" charset="0"/>
              </a:rPr>
              <a:t>，</a:t>
            </a:r>
            <a:r>
              <a:rPr lang="zh-TW" altLang="en-US" sz="24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薪水微薄</a:t>
            </a:r>
            <a:r>
              <a:rPr lang="zh-TW" altLang="en-US" sz="2400" b="0" i="0" dirty="0">
                <a:effectLst/>
                <a:latin typeface="Arial" panose="020B0604020202020204" pitchFamily="34" charset="0"/>
              </a:rPr>
              <a:t>，養不起家人，而變得</a:t>
            </a:r>
            <a:r>
              <a:rPr lang="zh-TW" altLang="en-US" sz="24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自暴自棄</a:t>
            </a:r>
            <a:r>
              <a:rPr lang="zh-TW" altLang="en-US" sz="2400" b="0" i="0" dirty="0">
                <a:effectLst/>
                <a:latin typeface="Arial" panose="020B0604020202020204" pitchFamily="34" charset="0"/>
              </a:rPr>
              <a:t>，每天利用</a:t>
            </a:r>
            <a:r>
              <a:rPr lang="zh-TW" altLang="en-US" sz="24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喝酒、吸煙</a:t>
            </a:r>
            <a:r>
              <a:rPr lang="zh-TW" altLang="en-US" sz="2400" b="0" i="0" dirty="0">
                <a:effectLst/>
                <a:latin typeface="Arial" panose="020B0604020202020204" pitchFamily="34" charset="0"/>
              </a:rPr>
              <a:t>來</a:t>
            </a:r>
            <a:r>
              <a:rPr lang="zh-TW" altLang="en-US" sz="24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尋找短暫的安逸感</a:t>
            </a:r>
            <a:r>
              <a:rPr lang="zh-TW" altLang="en-US" sz="2400" b="0" i="0" dirty="0">
                <a:effectLst/>
                <a:latin typeface="Arial" panose="020B0604020202020204" pitchFamily="34" charset="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800" dirty="0"/>
          </a:p>
        </p:txBody>
      </p:sp>
      <p:pic>
        <p:nvPicPr>
          <p:cNvPr id="3074" name="Picture 2" descr="企業需要對員工「心理安全感」負責嗎？打造職場信任So Easy - 譽耀科學溝通發展">
            <a:extLst>
              <a:ext uri="{FF2B5EF4-FFF2-40B4-BE49-F238E27FC236}">
                <a16:creationId xmlns:a16="http://schemas.microsoft.com/office/drawing/2014/main" id="{61AC2A52-8087-3A89-1D08-5A34CC2EC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52" b="87784" l="23145" r="75488">
                        <a14:foregroundMark x1="36035" y1="72443" x2="33496" y2="81960"/>
                        <a14:foregroundMark x1="33496" y1="81960" x2="39063" y2="86506"/>
                        <a14:foregroundMark x1="39063" y1="86506" x2="38672" y2="87926"/>
                        <a14:foregroundMark x1="66699" y1="80540" x2="68652" y2="80540"/>
                        <a14:foregroundMark x1="67285" y1="80966" x2="68457" y2="76136"/>
                        <a14:foregroundMark x1="74023" y1="74290" x2="75488" y2="77131"/>
                        <a14:backgroundMark x1="27734" y1="45455" x2="57031" y2="47585"/>
                        <a14:backgroundMark x1="57031" y1="47585" x2="65527" y2="47017"/>
                        <a14:backgroundMark x1="65527" y1="47017" x2="65723" y2="35795"/>
                        <a14:backgroundMark x1="65723" y1="35795" x2="54590" y2="15341"/>
                        <a14:backgroundMark x1="54590" y1="15341" x2="52051" y2="6392"/>
                        <a14:backgroundMark x1="52051" y1="6392" x2="46094" y2="14205"/>
                        <a14:backgroundMark x1="46094" y1="14205" x2="34570" y2="43040"/>
                        <a14:backgroundMark x1="34570" y1="43040" x2="65723" y2="41761"/>
                        <a14:backgroundMark x1="65723" y1="41761" x2="59570" y2="26278"/>
                        <a14:backgroundMark x1="59570" y1="26278" x2="48730" y2="30682"/>
                        <a14:backgroundMark x1="48730" y1="30682" x2="53418" y2="35085"/>
                        <a14:backgroundMark x1="23828" y1="65625" x2="27051" y2="73153"/>
                        <a14:backgroundMark x1="27051" y1="73153" x2="27148" y2="730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47709" r="24013" b="36255"/>
          <a:stretch/>
        </p:blipFill>
        <p:spPr bwMode="auto">
          <a:xfrm>
            <a:off x="3995936" y="837523"/>
            <a:ext cx="489654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32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1797E8-529E-C2E1-EF94-FECFB41D9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85799"/>
          </a:xfrm>
        </p:spPr>
        <p:txBody>
          <a:bodyPr/>
          <a:lstStyle/>
          <a:p>
            <a:r>
              <a:rPr lang="en-GB" altLang="zh-TW" sz="2400" dirty="0"/>
              <a:t>1. </a:t>
            </a:r>
            <a:r>
              <a:rPr lang="zh-TW" altLang="en-US" sz="2800" dirty="0"/>
              <a:t>游說對象的心理欲求</a:t>
            </a:r>
            <a:r>
              <a:rPr lang="en-GB" altLang="zh-TW" sz="1800" dirty="0">
                <a:solidFill>
                  <a:schemeClr val="tx2"/>
                </a:solidFill>
              </a:rPr>
              <a:t>(</a:t>
            </a:r>
            <a:r>
              <a:rPr lang="zh-TW" altLang="en-US" sz="1800" dirty="0">
                <a:solidFill>
                  <a:schemeClr val="tx2"/>
                </a:solidFill>
              </a:rPr>
              <a:t>參考</a:t>
            </a:r>
            <a:r>
              <a:rPr lang="en-GB" altLang="zh-TW" sz="1600" dirty="0">
                <a:solidFill>
                  <a:schemeClr val="tx2"/>
                </a:solidFill>
              </a:rPr>
              <a:t>Toward a Psychology of Being</a:t>
            </a:r>
            <a:r>
              <a:rPr lang="zh-TW" altLang="en-GB" sz="1800" dirty="0">
                <a:solidFill>
                  <a:schemeClr val="tx2"/>
                </a:solidFill>
              </a:rPr>
              <a:t>，</a:t>
            </a:r>
            <a:r>
              <a:rPr lang="en-GB" altLang="zh-TW" sz="1800" dirty="0">
                <a:solidFill>
                  <a:schemeClr val="tx2"/>
                </a:solidFill>
              </a:rPr>
              <a:t>16–17</a:t>
            </a:r>
            <a:r>
              <a:rPr lang="zh-TW" altLang="en-US" sz="1800" dirty="0">
                <a:solidFill>
                  <a:schemeClr val="tx2"/>
                </a:solidFill>
              </a:rPr>
              <a:t>頁</a:t>
            </a:r>
            <a:r>
              <a:rPr lang="en-GB" altLang="zh-TW" sz="1800" dirty="0">
                <a:solidFill>
                  <a:schemeClr val="tx2"/>
                </a:solidFill>
              </a:rPr>
              <a:t>) </a:t>
            </a:r>
            <a:r>
              <a:rPr lang="en-GB" altLang="zh-TW" sz="2400" dirty="0">
                <a:solidFill>
                  <a:schemeClr val="tx2"/>
                </a:solidFill>
              </a:rPr>
              <a:t>p.</a:t>
            </a:r>
            <a:r>
              <a:rPr lang="en-GB" altLang="zh-TW" sz="2000" dirty="0">
                <a:solidFill>
                  <a:schemeClr val="tx2"/>
                </a:solidFill>
              </a:rPr>
              <a:t>22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C644FDD6-84CF-AEB6-EB89-735CD47FBF6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愛和歸屬 </a:t>
            </a:r>
            <a:r>
              <a:rPr lang="en-US" altLang="zh-TW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/ 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社交的需求</a:t>
            </a:r>
            <a:r>
              <a:rPr lang="en-US" altLang="zh-TW" sz="2800" b="0" i="0" dirty="0">
                <a:effectLst/>
                <a:latin typeface="Arial" panose="020B0604020202020204" pitchFamily="34" charset="0"/>
              </a:rPr>
              <a:t>(Love and belonging needs)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較高層的需求，</a:t>
            </a:r>
            <a:endParaRPr lang="en-GB" altLang="zh-TW" sz="2800" b="0" i="0" dirty="0">
              <a:effectLst/>
              <a:latin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如：對</a:t>
            </a:r>
            <a:r>
              <a:rPr lang="zh-TW" altLang="en-US" sz="2800" b="0" i="0" u="none" strike="noStrike" dirty="0">
                <a:effectLst/>
                <a:latin typeface="Arial" panose="020B0604020202020204" pitchFamily="34" charset="0"/>
                <a:hlinkClick r:id="rId2" tooltip="友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友誼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、</a:t>
            </a:r>
            <a:r>
              <a:rPr lang="zh-TW" altLang="en-US" sz="2800" b="0" i="0" u="none" strike="noStrike" dirty="0">
                <a:effectLst/>
                <a:latin typeface="Arial" panose="020B0604020202020204" pitchFamily="34" charset="0"/>
                <a:hlinkClick r:id="rId3" tooltip="愛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愛情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以及隸屬關係的需求。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缺乏社交需求的特徵</a:t>
            </a:r>
            <a:endParaRPr lang="en-GB" altLang="zh-TW" sz="2800" b="0" i="0" dirty="0">
              <a:solidFill>
                <a:srgbClr val="990099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因為沒有感受到身邊人的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關懷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，而認為自己沒有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價值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活在這世界上。</a:t>
            </a:r>
            <a:endParaRPr lang="en-GB" altLang="zh-TW" sz="2800" b="0" i="0" dirty="0"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例如：一個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沒有受到父母關懷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的青少年，認為自己在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家庭中沒有價值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，所以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在學校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交朋友，無視道德觀和理性地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積極地尋找朋友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或是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同類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。</a:t>
            </a:r>
            <a:endParaRPr lang="en-GB" altLang="zh-TW" sz="2800" b="0" i="0" dirty="0"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譬如說：青少年為了讓自己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融入社交圈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中，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為別人做牛做馬，甚至吸煙，惡作劇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等。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800" dirty="0"/>
          </a:p>
        </p:txBody>
      </p:sp>
      <p:pic>
        <p:nvPicPr>
          <p:cNvPr id="4098" name="Picture 2" descr="11 Examples of Belongingness and Love Needs (Maslow's Hierarchy) –  StudiousGuy">
            <a:extLst>
              <a:ext uri="{FF2B5EF4-FFF2-40B4-BE49-F238E27FC236}">
                <a16:creationId xmlns:a16="http://schemas.microsoft.com/office/drawing/2014/main" id="{4AA76184-8A46-D12E-D2B8-6EB5F5C61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80" b="99450" l="12375" r="74125">
                        <a14:foregroundMark x1="14375" y1="95229" x2="42000" y2="24037"/>
                        <a14:foregroundMark x1="42000" y1="24037" x2="49750" y2="33761"/>
                        <a14:foregroundMark x1="49750" y1="33761" x2="74125" y2="99633"/>
                        <a14:foregroundMark x1="74125" y1="99633" x2="74125" y2="99633"/>
                        <a14:foregroundMark x1="18500" y1="86239" x2="25625" y2="99083"/>
                        <a14:foregroundMark x1="25625" y1="99083" x2="49625" y2="99450"/>
                        <a14:foregroundMark x1="49625" y1="99450" x2="72875" y2="98349"/>
                        <a14:foregroundMark x1="72875" y1="98349" x2="73500" y2="95229"/>
                        <a14:foregroundMark x1="15250" y1="91009" x2="14625" y2="97431"/>
                        <a14:foregroundMark x1="41750" y1="24587" x2="46750" y2="25872"/>
                        <a14:foregroundMark x1="47125" y1="19083" x2="39125" y2="18532"/>
                        <a14:foregroundMark x1="46250" y1="18716" x2="43625" y2="16147"/>
                        <a14:foregroundMark x1="46500" y1="18165" x2="42750" y2="16514"/>
                        <a14:foregroundMark x1="43875" y1="15963" x2="47000" y2="24220"/>
                        <a14:foregroundMark x1="19375" y1="82385" x2="13625" y2="97615"/>
                        <a14:foregroundMark x1="13625" y1="97615" x2="26000" y2="99450"/>
                        <a14:foregroundMark x1="13875" y1="94862" x2="12375" y2="99450"/>
                        <a14:foregroundMark x1="42750" y1="19083" x2="13375" y2="96697"/>
                        <a14:foregroundMark x1="13375" y1="96697" x2="13875" y2="977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14369" r="24608"/>
          <a:stretch/>
        </p:blipFill>
        <p:spPr bwMode="auto">
          <a:xfrm>
            <a:off x="7020272" y="1322888"/>
            <a:ext cx="2039753" cy="191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09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1797E8-529E-C2E1-EF94-FECFB41D9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85799"/>
          </a:xfrm>
        </p:spPr>
        <p:txBody>
          <a:bodyPr/>
          <a:lstStyle/>
          <a:p>
            <a:r>
              <a:rPr lang="en-GB" altLang="zh-TW" sz="2400" dirty="0"/>
              <a:t>1. </a:t>
            </a:r>
            <a:r>
              <a:rPr lang="zh-TW" altLang="en-US" sz="2800" dirty="0"/>
              <a:t>游說對象的心理欲求</a:t>
            </a:r>
            <a:r>
              <a:rPr lang="en-GB" altLang="zh-TW" sz="1800" dirty="0">
                <a:solidFill>
                  <a:schemeClr val="tx2"/>
                </a:solidFill>
              </a:rPr>
              <a:t>(</a:t>
            </a:r>
            <a:r>
              <a:rPr lang="zh-TW" altLang="en-US" sz="1800" dirty="0">
                <a:solidFill>
                  <a:schemeClr val="tx2"/>
                </a:solidFill>
              </a:rPr>
              <a:t>參考</a:t>
            </a:r>
            <a:r>
              <a:rPr lang="en-GB" altLang="zh-TW" sz="1600" dirty="0">
                <a:solidFill>
                  <a:schemeClr val="tx2"/>
                </a:solidFill>
              </a:rPr>
              <a:t>Toward a Psychology of Being</a:t>
            </a:r>
            <a:r>
              <a:rPr lang="zh-TW" altLang="en-GB" sz="1800" dirty="0">
                <a:solidFill>
                  <a:schemeClr val="tx2"/>
                </a:solidFill>
              </a:rPr>
              <a:t>，</a:t>
            </a:r>
            <a:r>
              <a:rPr lang="en-GB" altLang="zh-TW" sz="1800" dirty="0">
                <a:solidFill>
                  <a:schemeClr val="tx2"/>
                </a:solidFill>
              </a:rPr>
              <a:t>16–17</a:t>
            </a:r>
            <a:r>
              <a:rPr lang="zh-TW" altLang="en-US" sz="1800" dirty="0">
                <a:solidFill>
                  <a:schemeClr val="tx2"/>
                </a:solidFill>
              </a:rPr>
              <a:t>頁</a:t>
            </a:r>
            <a:r>
              <a:rPr lang="en-GB" altLang="zh-TW" sz="1800" dirty="0">
                <a:solidFill>
                  <a:schemeClr val="tx2"/>
                </a:solidFill>
              </a:rPr>
              <a:t>) </a:t>
            </a:r>
            <a:r>
              <a:rPr lang="en-GB" altLang="zh-TW" sz="2400" dirty="0">
                <a:solidFill>
                  <a:schemeClr val="tx2"/>
                </a:solidFill>
              </a:rPr>
              <a:t>p.</a:t>
            </a:r>
            <a:r>
              <a:rPr lang="en-GB" altLang="zh-TW" sz="2000" dirty="0">
                <a:solidFill>
                  <a:schemeClr val="tx2"/>
                </a:solidFill>
              </a:rPr>
              <a:t>22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C644FDD6-84CF-AEB6-EB89-735CD47FBF6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914400"/>
            <a:ext cx="9176320" cy="5867400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800" b="0" i="0" strike="noStrike" dirty="0">
                <a:solidFill>
                  <a:srgbClr val="990099"/>
                </a:solidFill>
                <a:effectLst/>
                <a:latin typeface="Arial" panose="020B0604020202020204" pitchFamily="34" charset="0"/>
                <a:hlinkClick r:id="rId2" tooltip="尊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尊嚴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需求（</a:t>
            </a:r>
            <a:r>
              <a:rPr lang="en-US" altLang="zh-TW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esteem needs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）</a:t>
            </a:r>
            <a:endParaRPr lang="en-GB" altLang="zh-TW" sz="2800" b="0" i="0" dirty="0">
              <a:solidFill>
                <a:srgbClr val="990099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屬於較高層的需求</a:t>
            </a:r>
            <a:endParaRPr lang="en-GB" altLang="zh-TW" sz="2800" b="0" i="0" dirty="0">
              <a:effectLst/>
              <a:latin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如：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成就、名聲、地位和晉升機會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等。</a:t>
            </a:r>
            <a:br>
              <a:rPr lang="en-GB" altLang="zh-TW" sz="2800" dirty="0">
                <a:latin typeface="Arial" panose="020B0604020202020204" pitchFamily="34" charset="0"/>
              </a:rPr>
            </a:b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既包括對成就或自我價值的個人感覺，也包括他人對自己的認可與尊重。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無法滿足尊嚴需求的特徵</a:t>
            </a:r>
            <a:endParaRPr lang="en-GB" altLang="zh-TW" sz="2800" b="0" i="0" dirty="0">
              <a:solidFill>
                <a:srgbClr val="990099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變得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很愛面子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，或是很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積極地用行動來讓別人認同自己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。</a:t>
            </a:r>
            <a:endParaRPr lang="en-GB" altLang="zh-TW" sz="2800" b="0" i="0" dirty="0"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例如：利用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暴力來證明自己的強悍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800" dirty="0"/>
          </a:p>
        </p:txBody>
      </p:sp>
      <p:pic>
        <p:nvPicPr>
          <p:cNvPr id="1026" name="Picture 2" descr="Esteem Needs Stock Illustrations – 966 Esteem Needs Stock Illustrations,  Vectors &amp; Clipart - Dreamstime">
            <a:extLst>
              <a:ext uri="{FF2B5EF4-FFF2-40B4-BE49-F238E27FC236}">
                <a16:creationId xmlns:a16="http://schemas.microsoft.com/office/drawing/2014/main" id="{3CA0C14E-8764-09FA-AC5F-011759A02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8" t="17451" r="26632" b="31100"/>
          <a:stretch/>
        </p:blipFill>
        <p:spPr bwMode="auto">
          <a:xfrm flipH="1">
            <a:off x="7273034" y="4581128"/>
            <a:ext cx="168557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6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1797E8-529E-C2E1-EF94-FECFB41D9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85799"/>
          </a:xfrm>
        </p:spPr>
        <p:txBody>
          <a:bodyPr/>
          <a:lstStyle/>
          <a:p>
            <a:r>
              <a:rPr lang="en-GB" altLang="zh-TW" sz="2400" dirty="0"/>
              <a:t>1. </a:t>
            </a:r>
            <a:r>
              <a:rPr lang="zh-TW" altLang="en-US" sz="2800" dirty="0"/>
              <a:t>游說對象的心理欲求</a:t>
            </a:r>
            <a:r>
              <a:rPr lang="en-GB" altLang="zh-TW" sz="1800" dirty="0">
                <a:solidFill>
                  <a:schemeClr val="tx2"/>
                </a:solidFill>
              </a:rPr>
              <a:t>(</a:t>
            </a:r>
            <a:r>
              <a:rPr lang="zh-TW" altLang="en-US" sz="1800" dirty="0">
                <a:solidFill>
                  <a:schemeClr val="tx2"/>
                </a:solidFill>
              </a:rPr>
              <a:t>參考</a:t>
            </a:r>
            <a:r>
              <a:rPr lang="en-GB" altLang="zh-TW" sz="1600" dirty="0">
                <a:solidFill>
                  <a:schemeClr val="tx2"/>
                </a:solidFill>
              </a:rPr>
              <a:t>Toward a Psychology of Being</a:t>
            </a:r>
            <a:r>
              <a:rPr lang="zh-TW" altLang="en-GB" sz="1800" dirty="0">
                <a:solidFill>
                  <a:schemeClr val="tx2"/>
                </a:solidFill>
              </a:rPr>
              <a:t>，</a:t>
            </a:r>
            <a:r>
              <a:rPr lang="en-GB" altLang="zh-TW" sz="1800" dirty="0">
                <a:solidFill>
                  <a:schemeClr val="tx2"/>
                </a:solidFill>
              </a:rPr>
              <a:t>16–17</a:t>
            </a:r>
            <a:r>
              <a:rPr lang="zh-TW" altLang="en-US" sz="1800" dirty="0">
                <a:solidFill>
                  <a:schemeClr val="tx2"/>
                </a:solidFill>
              </a:rPr>
              <a:t>頁</a:t>
            </a:r>
            <a:r>
              <a:rPr lang="en-GB" altLang="zh-TW" sz="1800" dirty="0">
                <a:solidFill>
                  <a:schemeClr val="tx2"/>
                </a:solidFill>
              </a:rPr>
              <a:t>) </a:t>
            </a:r>
            <a:r>
              <a:rPr lang="en-GB" altLang="zh-TW" sz="2400" dirty="0">
                <a:solidFill>
                  <a:schemeClr val="tx2"/>
                </a:solidFill>
              </a:rPr>
              <a:t>p.</a:t>
            </a:r>
            <a:r>
              <a:rPr lang="en-GB" altLang="zh-TW" sz="2000" dirty="0">
                <a:solidFill>
                  <a:schemeClr val="tx2"/>
                </a:solidFill>
              </a:rPr>
              <a:t>22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C644FDD6-84CF-AEB6-EB89-735CD47FBF6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800" b="0" i="0" u="none" strike="noStrike" dirty="0">
                <a:solidFill>
                  <a:srgbClr val="990099"/>
                </a:solidFill>
                <a:effectLst/>
                <a:latin typeface="Arial" panose="020B0604020202020204" pitchFamily="34" charset="0"/>
                <a:hlinkClick r:id="rId2" tooltip="自我實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自我實現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需求（</a:t>
            </a:r>
            <a:r>
              <a:rPr lang="en-US" altLang="zh-TW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need for self-actualization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）</a:t>
            </a:r>
            <a:endParaRPr lang="en-GB" altLang="zh-TW" sz="2800" b="0" i="0" dirty="0">
              <a:solidFill>
                <a:srgbClr val="990099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最高層的需求</a:t>
            </a:r>
            <a:endParaRPr lang="en-GB" altLang="zh-TW" sz="2800" b="0" i="0" dirty="0">
              <a:effectLst/>
              <a:latin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針對於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真善美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至高人生境界獲得的需求，前面四項需求都能滿足，最高層的需求方能相繼產生，是一種</a:t>
            </a:r>
            <a:r>
              <a:rPr lang="zh-TW" altLang="en-US" sz="2800" b="1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衍生性需求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，如：自我實現，發揮潛能等。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缺乏自我實現需求的特徵</a:t>
            </a:r>
            <a:endParaRPr lang="en-GB" altLang="zh-TW" sz="2800" b="0" i="0" dirty="0">
              <a:solidFill>
                <a:srgbClr val="990099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覺得自己的生活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被空虛感推動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着，要自己去做一些身為一個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「人」應該在這世上做的事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，需要有讓他能更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充實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自己的事物。</a:t>
            </a:r>
            <a:endParaRPr lang="en-GB" altLang="zh-TW" sz="2800" b="0" i="0" dirty="0"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例如：為了幫助他人而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捐款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。運動家把自己的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體能練到極致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，讓自己成為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世界一流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或是單純只為了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超越自己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。一位企業家，充心地經營他的事業為這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社會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帶來</a:t>
            </a:r>
            <a:r>
              <a:rPr lang="zh-TW" altLang="en-US" sz="2800" b="0" i="0" dirty="0">
                <a:solidFill>
                  <a:srgbClr val="990099"/>
                </a:solidFill>
                <a:effectLst/>
                <a:latin typeface="Arial" panose="020B0604020202020204" pitchFamily="34" charset="0"/>
              </a:rPr>
              <a:t>價值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800" dirty="0"/>
          </a:p>
        </p:txBody>
      </p:sp>
      <p:pic>
        <p:nvPicPr>
          <p:cNvPr id="2050" name="Picture 2" descr="Maslow's hierarchy of needs, Self actualization, Psychology">
            <a:extLst>
              <a:ext uri="{FF2B5EF4-FFF2-40B4-BE49-F238E27FC236}">
                <a16:creationId xmlns:a16="http://schemas.microsoft.com/office/drawing/2014/main" id="{6DC106D1-34B8-E7C7-1CFA-AFE18656F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25313" r="834" b="13584"/>
          <a:stretch/>
        </p:blipFill>
        <p:spPr bwMode="auto">
          <a:xfrm>
            <a:off x="6300192" y="3023254"/>
            <a:ext cx="2767608" cy="10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15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1797E8-529E-C2E1-EF94-FECFB41D9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85799"/>
          </a:xfrm>
        </p:spPr>
        <p:txBody>
          <a:bodyPr/>
          <a:lstStyle/>
          <a:p>
            <a:r>
              <a:rPr lang="en-US" sz="2800" spc="30" dirty="0">
                <a:effectLst/>
                <a:latin typeface="微軟正黑體" panose="020B0604030504040204" pitchFamily="34" charset="-120"/>
                <a:ea typeface="華康細明體(P)"/>
              </a:rPr>
              <a:t>2. </a:t>
            </a:r>
            <a:r>
              <a:rPr lang="zh-TW" sz="2800" spc="3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游說的基本策略</a:t>
            </a:r>
            <a:r>
              <a:rPr lang="en-GB" altLang="zh-TW" sz="2000" spc="30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sz="2000" spc="30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參考《精妙溝通技巧》，</a:t>
            </a:r>
            <a:r>
              <a:rPr lang="en-US" sz="2000" spc="30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華康細明體(P)"/>
              </a:rPr>
              <a:t>93–98</a:t>
            </a:r>
            <a:r>
              <a:rPr lang="zh-TW" sz="2000" spc="30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sz="2000" spc="30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華康細明體(P)"/>
              </a:rPr>
              <a:t>100–101</a:t>
            </a:r>
            <a:r>
              <a:rPr lang="zh-TW" sz="2000" spc="30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GB" altLang="zh-TW" sz="2000" spc="30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GB" altLang="zh-TW" sz="2800" dirty="0">
                <a:solidFill>
                  <a:schemeClr val="tx2"/>
                </a:solidFill>
              </a:rPr>
              <a:t>p.</a:t>
            </a:r>
            <a:r>
              <a:rPr lang="en-GB" altLang="zh-TW" sz="2400" dirty="0">
                <a:solidFill>
                  <a:schemeClr val="tx2"/>
                </a:solidFill>
              </a:rPr>
              <a:t>23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8EB446-648E-5F25-07FE-1286BE2C4F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661120"/>
            <a:ext cx="9067800" cy="5867400"/>
          </a:xfrm>
        </p:spPr>
        <p:txBody>
          <a:bodyPr/>
          <a:lstStyle/>
          <a:p>
            <a:pPr marL="304800" marR="139700" indent="-304800" hangingPunct="0">
              <a:lnSpc>
                <a:spcPct val="100000"/>
              </a:lnSpc>
              <a:spcAft>
                <a:spcPts val="0"/>
              </a:spcAft>
              <a:tabLst>
                <a:tab pos="612140" algn="l"/>
                <a:tab pos="918210" algn="l"/>
              </a:tabLst>
            </a:pPr>
            <a:r>
              <a:rPr lang="zh-TW" altLang="en-US" sz="2800" spc="3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建立雙方的共同意識，弱化敵我對立意識；</a:t>
            </a:r>
          </a:p>
          <a:p>
            <a:pPr marL="304800" marR="139700" indent="-304800" hangingPunct="0">
              <a:lnSpc>
                <a:spcPct val="100000"/>
              </a:lnSpc>
              <a:spcAft>
                <a:spcPts val="0"/>
              </a:spcAft>
              <a:tabLst>
                <a:tab pos="612140" algn="l"/>
                <a:tab pos="918210" algn="l"/>
              </a:tabLst>
            </a:pPr>
            <a:r>
              <a:rPr lang="en-US" altLang="zh-TW" sz="2800" spc="30" dirty="0"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zh-TW" altLang="en-US" sz="2800" spc="30" dirty="0">
                <a:solidFill>
                  <a:srgbClr val="CC00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從對方的利益着眼</a:t>
            </a:r>
            <a:r>
              <a:rPr lang="zh-TW" altLang="en-US" sz="2800" spc="3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，創建</a:t>
            </a:r>
            <a:r>
              <a:rPr lang="zh-TW" altLang="en-US" sz="2800" spc="30" dirty="0">
                <a:solidFill>
                  <a:srgbClr val="CC00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雙贏</a:t>
            </a:r>
            <a:r>
              <a:rPr lang="zh-TW" altLang="en-US" sz="2800" spc="3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的局面。</a:t>
            </a:r>
            <a:endParaRPr lang="en-GB" altLang="zh-TW" sz="2800" spc="3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04800" marR="139700" indent="-304800" hangingPunct="0">
              <a:lnSpc>
                <a:spcPct val="100000"/>
              </a:lnSpc>
              <a:spcAft>
                <a:spcPts val="0"/>
              </a:spcAft>
              <a:tabLst>
                <a:tab pos="612140" algn="l"/>
                <a:tab pos="918210" algn="l"/>
              </a:tabLst>
            </a:pPr>
            <a:r>
              <a:rPr lang="en-GB" altLang="zh-TW" sz="2800" spc="3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spc="3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老闆激勵員工</a:t>
            </a:r>
            <a:r>
              <a:rPr lang="zh-TW" altLang="en-US" sz="2800" spc="30" dirty="0">
                <a:cs typeface="Times New Roman" panose="02020603050405020304" pitchFamily="18" charset="0"/>
              </a:rPr>
              <a:t>例子</a:t>
            </a:r>
            <a:r>
              <a:rPr lang="en-US" altLang="zh-TW" sz="2800" spc="30" dirty="0">
                <a:cs typeface="Times New Roman" panose="02020603050405020304" pitchFamily="18" charset="0"/>
              </a:rPr>
              <a:t>:</a:t>
            </a:r>
            <a:endParaRPr lang="en-GB" altLang="zh-TW" sz="2800" spc="3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139700" indent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612140" algn="l"/>
                <a:tab pos="918210" algn="l"/>
              </a:tabLst>
            </a:pPr>
            <a:r>
              <a:rPr lang="zh-TW" altLang="en-US" sz="2400" spc="30" dirty="0">
                <a:solidFill>
                  <a:srgbClr val="9900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生理需求</a:t>
            </a:r>
            <a:endParaRPr lang="en-GB" altLang="zh-TW" sz="2400" spc="30" dirty="0">
              <a:solidFill>
                <a:srgbClr val="990099"/>
              </a:solidFill>
              <a:cs typeface="Times New Roman" panose="02020603050405020304" pitchFamily="18" charset="0"/>
            </a:endParaRPr>
          </a:p>
          <a:p>
            <a:pPr marL="0" marR="139700" indent="0" hangingPunct="0">
              <a:lnSpc>
                <a:spcPct val="100000"/>
              </a:lnSpc>
              <a:spcAft>
                <a:spcPts val="0"/>
              </a:spcAft>
              <a:buNone/>
              <a:tabLst>
                <a:tab pos="612140" algn="l"/>
                <a:tab pos="918210" algn="l"/>
              </a:tabLst>
            </a:pPr>
            <a:r>
              <a:rPr lang="zh-TW" altLang="en-US" sz="2400" spc="30" dirty="0">
                <a:solidFill>
                  <a:srgbClr val="0033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增加工資、改善勞動條件、更多的業餘時間和空間休息。</a:t>
            </a:r>
            <a:endParaRPr lang="en-GB" altLang="zh-TW" sz="2400" spc="30" dirty="0">
              <a:solidFill>
                <a:srgbClr val="0033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139700" indent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612140" algn="l"/>
                <a:tab pos="918210" algn="l"/>
              </a:tabLst>
            </a:pPr>
            <a:r>
              <a:rPr lang="zh-TW" altLang="en-US" sz="2400" spc="30" dirty="0">
                <a:solidFill>
                  <a:srgbClr val="9900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安全需求</a:t>
            </a:r>
            <a:endParaRPr lang="en-GB" altLang="zh-TW" sz="2400" spc="30" dirty="0">
              <a:solidFill>
                <a:srgbClr val="99009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139700" indent="0" hangingPunct="0">
              <a:lnSpc>
                <a:spcPct val="100000"/>
              </a:lnSpc>
              <a:spcAft>
                <a:spcPts val="0"/>
              </a:spcAft>
              <a:buNone/>
              <a:tabLst>
                <a:tab pos="612140" algn="l"/>
                <a:tab pos="918210" algn="l"/>
              </a:tabLst>
            </a:pPr>
            <a:r>
              <a:rPr lang="zh-TW" altLang="en-US" sz="2400" spc="30" dirty="0">
                <a:solidFill>
                  <a:srgbClr val="0033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強調規章制度、職業保障、福利待遇，並保護員工不致失業，提供醫療保險、失業保險和退休福利。</a:t>
            </a:r>
          </a:p>
          <a:p>
            <a:pPr marL="0" marR="139700" indent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612140" algn="l"/>
                <a:tab pos="918210" algn="l"/>
              </a:tabLst>
            </a:pPr>
            <a:r>
              <a:rPr lang="zh-TW" altLang="en-US" sz="2400" spc="30" dirty="0">
                <a:solidFill>
                  <a:srgbClr val="9900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愛和歸屬的需求</a:t>
            </a:r>
          </a:p>
          <a:p>
            <a:pPr marL="0" marR="139700" indent="0" hangingPunct="0">
              <a:lnSpc>
                <a:spcPct val="100000"/>
              </a:lnSpc>
              <a:spcAft>
                <a:spcPts val="0"/>
              </a:spcAft>
              <a:buNone/>
              <a:tabLst>
                <a:tab pos="612140" algn="l"/>
                <a:tab pos="918210" algn="l"/>
              </a:tabLst>
            </a:pPr>
            <a:r>
              <a:rPr lang="zh-TW" altLang="en-US" sz="2400" spc="30" dirty="0">
                <a:solidFill>
                  <a:srgbClr val="0033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提供同事間社交往來機會，支持與讚許員工尋找及建立和諧溫馨的人際關係，開展有組織的體育比賽和集體聚會。</a:t>
            </a:r>
          </a:p>
          <a:p>
            <a:pPr marL="0" marR="139700" indent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612140" algn="l"/>
                <a:tab pos="918210" algn="l"/>
              </a:tabLst>
            </a:pPr>
            <a:r>
              <a:rPr lang="zh-TW" altLang="en-US" sz="2400" spc="30" dirty="0">
                <a:solidFill>
                  <a:srgbClr val="9900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尊嚴需求</a:t>
            </a:r>
          </a:p>
          <a:p>
            <a:pPr marL="0" marR="139700" indent="0" hangingPunct="0">
              <a:lnSpc>
                <a:spcPct val="100000"/>
              </a:lnSpc>
              <a:spcAft>
                <a:spcPts val="0"/>
              </a:spcAft>
              <a:buNone/>
              <a:tabLst>
                <a:tab pos="612140" algn="l"/>
                <a:tab pos="918210" algn="l"/>
              </a:tabLst>
            </a:pPr>
            <a:r>
              <a:rPr lang="zh-TW" altLang="en-US" sz="2400" spc="30" dirty="0">
                <a:solidFill>
                  <a:srgbClr val="0033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公開獎勵和表揚，頒發榮譽獎章、在公司刊物發表文章表揚。</a:t>
            </a:r>
          </a:p>
          <a:p>
            <a:pPr marL="0" marR="139700" indent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612140" algn="l"/>
                <a:tab pos="918210" algn="l"/>
              </a:tabLst>
            </a:pPr>
            <a:r>
              <a:rPr lang="zh-TW" altLang="en-US" sz="2400" spc="30" dirty="0">
                <a:solidFill>
                  <a:srgbClr val="9900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自我實現需求</a:t>
            </a:r>
          </a:p>
          <a:p>
            <a:pPr marL="0" marR="139700" indent="0" hangingPunct="0">
              <a:lnSpc>
                <a:spcPct val="100000"/>
              </a:lnSpc>
              <a:spcAft>
                <a:spcPts val="0"/>
              </a:spcAft>
              <a:buNone/>
              <a:tabLst>
                <a:tab pos="612140" algn="l"/>
                <a:tab pos="918210" algn="l"/>
              </a:tabLst>
            </a:pPr>
            <a:r>
              <a:rPr lang="zh-TW" altLang="en-US" sz="2400" spc="30" dirty="0">
                <a:solidFill>
                  <a:srgbClr val="0033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給有特長的人委派特別任務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D51CE7F-745E-4D43-E98F-1B310E3F53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6" t="12771" r="7203" b="12520"/>
          <a:stretch/>
        </p:blipFill>
        <p:spPr>
          <a:xfrm>
            <a:off x="7512279" y="908720"/>
            <a:ext cx="152759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預設簡報設計">
  <a:themeElements>
    <a:clrScheme name="預設簡報設計 13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00FF"/>
      </a:hlink>
      <a:folHlink>
        <a:srgbClr val="00A800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sz="3600" b="1" i="0" u="none" strike="noStrike" cap="none" normalizeH="0" baseline="0" smtClean="0">
            <a:ln>
              <a:noFill/>
            </a:ln>
            <a:solidFill>
              <a:srgbClr val="CC0099"/>
            </a:solidFill>
            <a:effectLst/>
            <a:latin typeface="標楷體" pitchFamily="65" charset="-12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3600" b="1" i="0" u="none" strike="noStrike" cap="none" normalizeH="0" baseline="0" smtClean="0">
            <a:ln>
              <a:noFill/>
            </a:ln>
            <a:solidFill>
              <a:srgbClr val="CC0099"/>
            </a:solidFill>
            <a:effectLst/>
            <a:latin typeface="標楷體" pitchFamily="65" charset="-120"/>
            <a:ea typeface="標楷體" pitchFamily="65" charset="-12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3200" b="0" dirty="0" smtClean="0">
            <a:latin typeface="+mn-lt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00FF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spcBef>
            <a:spcPts val="600"/>
          </a:spcBef>
          <a:defRPr sz="2000" b="0" dirty="0">
            <a:solidFill>
              <a:schemeClr val="tx2"/>
            </a:solidFill>
            <a:effectLst/>
            <a:latin typeface="Arial" panose="020B0604020202020204" pitchFamily="34" charset="0"/>
            <a:ea typeface="新細明體" panose="02020500000000000000" pitchFamily="18" charset="-12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7183</TotalTime>
  <Words>2734</Words>
  <Application>Microsoft Office PowerPoint</Application>
  <PresentationFormat>如螢幕大小 (4:3)</PresentationFormat>
  <Paragraphs>258</Paragraphs>
  <Slides>33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33</vt:i4>
      </vt:variant>
    </vt:vector>
  </HeadingPairs>
  <TitlesOfParts>
    <vt:vector size="46" baseType="lpstr">
      <vt:lpstr>Arial Unicode MS</vt:lpstr>
      <vt:lpstr>Microsoft YaHei</vt:lpstr>
      <vt:lpstr>MicrosoftJhengHeiRegular</vt:lpstr>
      <vt:lpstr>微軟正黑體</vt:lpstr>
      <vt:lpstr>標楷體</vt:lpstr>
      <vt:lpstr>Arial</vt:lpstr>
      <vt:lpstr>Bookman Old Style</vt:lpstr>
      <vt:lpstr>Gill Sans MT</vt:lpstr>
      <vt:lpstr>Times New Roman</vt:lpstr>
      <vt:lpstr>Wingdings</vt:lpstr>
      <vt:lpstr>Wingdings 3</vt:lpstr>
      <vt:lpstr>預設簡報設計</vt:lpstr>
      <vt:lpstr>原創</vt:lpstr>
      <vt:lpstr>PowerPoint 簡報</vt:lpstr>
      <vt:lpstr>大綱</vt:lpstr>
      <vt:lpstr>1. 游說對象的心理欲求(參考Toward a Psychology of Being，16–17頁) p.22</vt:lpstr>
      <vt:lpstr>1. 游說對象的心理欲求(參考Toward a Psychology of Being，16–17頁) p.22</vt:lpstr>
      <vt:lpstr>1. 游說對象的心理欲求(參考Toward a Psychology of Being，16–17頁) p.22</vt:lpstr>
      <vt:lpstr>1. 游說對象的心理欲求(參考Toward a Psychology of Being，16–17頁) p.22</vt:lpstr>
      <vt:lpstr>1. 游說對象的心理欲求(參考Toward a Psychology of Being，16–17頁) p.22</vt:lpstr>
      <vt:lpstr>1. 游說對象的心理欲求(參考Toward a Psychology of Being，16–17頁) p.22</vt:lpstr>
      <vt:lpstr>2. 游說的基本策略(參考《精妙溝通技巧》，93–98、100–101頁) p.23</vt:lpstr>
      <vt:lpstr>3. 游說的基本技巧  p. 23</vt:lpstr>
      <vt:lpstr>3. 游說的基本技巧  p. 23</vt:lpstr>
      <vt:lpstr>4. 基本的談判解題模型  p. 24</vt:lpstr>
      <vt:lpstr>4. 基本的談判解題模型  p. 24</vt:lpstr>
      <vt:lpstr>4. 基本的談判解題模型  p. 24</vt:lpstr>
      <vt:lpstr>4. 基本的談判解題模型  p. 25</vt:lpstr>
      <vt:lpstr>小組討論</vt:lpstr>
      <vt:lpstr>問卷調查的設計及內容編製 單元五 p.4</vt:lpstr>
      <vt:lpstr>問卷調查的設計及內容編製 單元五 p.4</vt:lpstr>
      <vt:lpstr>問卷調查的設計及內容編製 單元五 p.4</vt:lpstr>
      <vt:lpstr>問卷調查的設計及內容編製 單元五 p.4</vt:lpstr>
      <vt:lpstr>問卷調查的設計及內容編製 單元五 p.4</vt:lpstr>
      <vt:lpstr>FACEBOOK/IG 與你的關係 單元四 第22-25頁 </vt:lpstr>
      <vt:lpstr>FACEBOOK/IG 與你的關係 單元四 第22-25頁 </vt:lpstr>
      <vt:lpstr>FACEBOOK/IG 與你的關係 單元四 第22-25頁 </vt:lpstr>
      <vt:lpstr>互聯網對溝通能力的影響  單元四 第22-25頁 </vt:lpstr>
      <vt:lpstr>互聯網對溝通能力的影響  單元四 第22-25頁 </vt:lpstr>
      <vt:lpstr>互聯網對溝通能力的影響  單元四 第22-25頁 </vt:lpstr>
      <vt:lpstr>互聯網對溝通能力的影響  單元四 第22-25頁 </vt:lpstr>
      <vt:lpstr>問卷調查原則  p.5</vt:lpstr>
      <vt:lpstr>兩份建議書比較</vt:lpstr>
      <vt:lpstr>撰寫專題研習報告(1) ─ 理念架構</vt:lpstr>
      <vt:lpstr>計劃理念分析架構</vt:lpstr>
      <vt:lpstr>The end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Yipsir</dc:creator>
  <cp:lastModifiedBy>Kam Hei YIP</cp:lastModifiedBy>
  <cp:revision>442</cp:revision>
  <cp:lastPrinted>2020-11-12T04:04:58Z</cp:lastPrinted>
  <dcterms:created xsi:type="dcterms:W3CDTF">2001-02-23T07:40:36Z</dcterms:created>
  <dcterms:modified xsi:type="dcterms:W3CDTF">2023-03-08T15:58:50Z</dcterms:modified>
</cp:coreProperties>
</file>