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6422" r:id="rId2"/>
    <p:sldId id="6420" r:id="rId3"/>
    <p:sldId id="926" r:id="rId4"/>
    <p:sldId id="963" r:id="rId5"/>
    <p:sldId id="965" r:id="rId6"/>
    <p:sldId id="964" r:id="rId7"/>
    <p:sldId id="974" r:id="rId8"/>
    <p:sldId id="966" r:id="rId9"/>
    <p:sldId id="975" r:id="rId10"/>
    <p:sldId id="967" r:id="rId11"/>
    <p:sldId id="958" r:id="rId12"/>
    <p:sldId id="968" r:id="rId13"/>
    <p:sldId id="969" r:id="rId14"/>
    <p:sldId id="978" r:id="rId15"/>
    <p:sldId id="983" r:id="rId16"/>
    <p:sldId id="960" r:id="rId17"/>
    <p:sldId id="981" r:id="rId18"/>
    <p:sldId id="980" r:id="rId19"/>
    <p:sldId id="982" r:id="rId20"/>
    <p:sldId id="6411" r:id="rId21"/>
    <p:sldId id="6412" r:id="rId22"/>
    <p:sldId id="6414" r:id="rId23"/>
    <p:sldId id="6413" r:id="rId24"/>
    <p:sldId id="6415" r:id="rId25"/>
    <p:sldId id="6416" r:id="rId26"/>
    <p:sldId id="6417" r:id="rId27"/>
    <p:sldId id="6440" r:id="rId28"/>
    <p:sldId id="6441" r:id="rId29"/>
    <p:sldId id="6442" r:id="rId30"/>
    <p:sldId id="6418" r:id="rId31"/>
    <p:sldId id="911" r:id="rId32"/>
    <p:sldId id="6419" r:id="rId33"/>
    <p:sldId id="6434" r:id="rId34"/>
    <p:sldId id="6435" r:id="rId35"/>
    <p:sldId id="6436" r:id="rId36"/>
    <p:sldId id="6437" r:id="rId37"/>
    <p:sldId id="6424" r:id="rId38"/>
    <p:sldId id="6438" r:id="rId39"/>
    <p:sldId id="6425" r:id="rId40"/>
    <p:sldId id="6421" r:id="rId41"/>
    <p:sldId id="6439" r:id="rId42"/>
    <p:sldId id="6423" r:id="rId43"/>
    <p:sldId id="6433" r:id="rId44"/>
    <p:sldId id="941" r:id="rId45"/>
  </p:sldIdLst>
  <p:sldSz cx="9144000" cy="6858000" type="screen4x3"/>
  <p:notesSz cx="6858000" cy="9144000"/>
  <p:defaultTex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6600CC"/>
    <a:srgbClr val="006666"/>
    <a:srgbClr val="0000FF"/>
    <a:srgbClr val="FF3300"/>
    <a:srgbClr val="FF0066"/>
    <a:srgbClr val="006600"/>
    <a:srgbClr val="A50021"/>
    <a:srgbClr val="66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803" autoAdjust="0"/>
    <p:restoredTop sz="94700" autoAdjust="0"/>
  </p:normalViewPr>
  <p:slideViewPr>
    <p:cSldViewPr>
      <p:cViewPr varScale="1">
        <p:scale>
          <a:sx n="61" d="100"/>
          <a:sy n="61" d="100"/>
        </p:scale>
        <p:origin x="183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883"/>
    </p:cViewPr>
  </p:sorterViewPr>
  <p:notesViewPr>
    <p:cSldViewPr>
      <p:cViewPr varScale="1">
        <p:scale>
          <a:sx n="51" d="100"/>
          <a:sy n="51" d="100"/>
        </p:scale>
        <p:origin x="-2726" y="-8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86022" name="Rectangle 6"/>
          <p:cNvSpPr>
            <a:spLocks noGrp="1" noChangeArrowheads="1"/>
          </p:cNvSpPr>
          <p:nvPr>
            <p:ph type="ftr" sz="quarter" idx="2"/>
          </p:nvPr>
        </p:nvSpPr>
        <p:spPr bwMode="auto">
          <a:xfrm>
            <a:off x="496888" y="8172450"/>
            <a:ext cx="437197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algn="l" defTabSz="990600">
              <a:defRPr sz="1100">
                <a:ea typeface="SimSun" pitchFamily="2" charset="-122"/>
              </a:defRPr>
            </a:lvl1pPr>
          </a:lstStyle>
          <a:p>
            <a:r>
              <a:rPr lang="zh-CN" altLang="en-US"/>
              <a:t>叶锦熙</a:t>
            </a:r>
            <a:r>
              <a:rPr lang="en-US" altLang="zh-TW">
                <a:ea typeface="新細明體" pitchFamily="18" charset="-120"/>
              </a:rPr>
              <a:t>www.yipsir.com.hk</a:t>
            </a:r>
          </a:p>
        </p:txBody>
      </p:sp>
      <p:sp>
        <p:nvSpPr>
          <p:cNvPr id="86023" name="Rectangle 7"/>
          <p:cNvSpPr>
            <a:spLocks noGrp="1" noChangeArrowheads="1"/>
          </p:cNvSpPr>
          <p:nvPr>
            <p:ph type="sldNum" sz="quarter" idx="3"/>
          </p:nvPr>
        </p:nvSpPr>
        <p:spPr bwMode="auto">
          <a:xfrm>
            <a:off x="5084763" y="8172450"/>
            <a:ext cx="134778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4" tIns="49517" rIns="99034" bIns="49517" numCol="1" anchor="b" anchorCtr="0" compatLnSpc="1">
            <a:prstTxWarp prst="textNoShape">
              <a:avLst/>
            </a:prstTxWarp>
          </a:bodyPr>
          <a:lstStyle>
            <a:lvl1pPr algn="r" defTabSz="990600">
              <a:defRPr sz="1300"/>
            </a:lvl1pPr>
          </a:lstStyle>
          <a:p>
            <a:fld id="{64F77FB2-281F-4B6E-AB82-A658B5FA6EF3}" type="slidenum">
              <a:rPr lang="en-US" altLang="zh-TW"/>
              <a:pPr/>
              <a:t>‹#›</a:t>
            </a:fld>
            <a:endParaRPr lang="en-US" altLang="zh-TW"/>
          </a:p>
        </p:txBody>
      </p:sp>
    </p:spTree>
    <p:extLst>
      <p:ext uri="{BB962C8B-B14F-4D97-AF65-F5344CB8AC3E}">
        <p14:creationId xmlns:p14="http://schemas.microsoft.com/office/powerpoint/2010/main" val="165342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665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按一下以编辑母片</a:t>
            </a:r>
          </a:p>
          <a:p>
            <a:pPr lvl="1"/>
            <a:r>
              <a:rPr lang="zh-TW" altLang="en-US"/>
              <a:t>第二层</a:t>
            </a:r>
          </a:p>
          <a:p>
            <a:pPr lvl="2"/>
            <a:r>
              <a:rPr lang="zh-TW" altLang="en-US"/>
              <a:t>第三层</a:t>
            </a:r>
          </a:p>
          <a:p>
            <a:pPr lvl="3"/>
            <a:r>
              <a:rPr lang="zh-TW" altLang="en-US"/>
              <a:t>第四层</a:t>
            </a:r>
          </a:p>
          <a:p>
            <a:pPr lvl="4"/>
            <a:r>
              <a:rPr lang="zh-TW" altLang="en-US"/>
              <a:t>第五层</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4ED2F35-65B9-48C5-8682-DDD7F9CC64DE}" type="slidenum">
              <a:rPr lang="en-US" altLang="zh-TW"/>
              <a:pPr/>
              <a:t>‹#›</a:t>
            </a:fld>
            <a:endParaRPr lang="en-US" altLang="zh-TW"/>
          </a:p>
        </p:txBody>
      </p:sp>
    </p:spTree>
    <p:extLst>
      <p:ext uri="{BB962C8B-B14F-4D97-AF65-F5344CB8AC3E}">
        <p14:creationId xmlns:p14="http://schemas.microsoft.com/office/powerpoint/2010/main" val="19794299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F029A-5FF5-4F34-A07F-8B6378CECDB8}" type="slidenum">
              <a:rPr lang="en-US" altLang="zh-TW"/>
              <a:pPr/>
              <a:t>31</a:t>
            </a:fld>
            <a:endParaRPr lang="en-US" altLang="zh-TW" dirty="0"/>
          </a:p>
        </p:txBody>
      </p:sp>
      <p:sp>
        <p:nvSpPr>
          <p:cNvPr id="1319938" name="Rectangle 2"/>
          <p:cNvSpPr>
            <a:spLocks noGrp="1" noRot="1" noChangeAspect="1" noChangeArrowheads="1" noTextEdit="1"/>
          </p:cNvSpPr>
          <p:nvPr>
            <p:ph type="sldImg"/>
          </p:nvPr>
        </p:nvSpPr>
        <p:spPr>
          <a:ln/>
        </p:spPr>
      </p:sp>
      <p:sp>
        <p:nvSpPr>
          <p:cNvPr id="1319939" name="Rectangle 3"/>
          <p:cNvSpPr>
            <a:spLocks noGrp="1" noChangeArrowheads="1"/>
          </p:cNvSpPr>
          <p:nvPr>
            <p:ph type="body" idx="1"/>
          </p:nvPr>
        </p:nvSpPr>
        <p:spPr/>
        <p:txBody>
          <a:bodyPr/>
          <a:lstStyle/>
          <a:p>
            <a:endParaRPr lang="en-GB" altLang="zh-HK" dirty="0"/>
          </a:p>
        </p:txBody>
      </p:sp>
    </p:spTree>
    <p:extLst>
      <p:ext uri="{BB962C8B-B14F-4D97-AF65-F5344CB8AC3E}">
        <p14:creationId xmlns:p14="http://schemas.microsoft.com/office/powerpoint/2010/main" val="16521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001474" name="Rectangle 2"/>
          <p:cNvSpPr>
            <a:spLocks noGrp="1" noChangeArrowheads="1"/>
          </p:cNvSpPr>
          <p:nvPr>
            <p:ph type="ctrTitle"/>
          </p:nvPr>
        </p:nvSpPr>
        <p:spPr>
          <a:xfrm>
            <a:off x="0" y="2130425"/>
            <a:ext cx="9144000" cy="1470025"/>
          </a:xfrm>
        </p:spPr>
        <p:txBody>
          <a:bodyPr/>
          <a:lstStyle>
            <a:lvl1pPr>
              <a:defRPr sz="6600"/>
            </a:lvl1pPr>
          </a:lstStyle>
          <a:p>
            <a:pPr lvl="0"/>
            <a:r>
              <a:rPr lang="zh-CN" altLang="en-US" noProof="0"/>
              <a:t>按一下以编辑母片标题样式</a:t>
            </a:r>
            <a:endParaRPr lang="zh-TW" altLang="en-US" noProof="0"/>
          </a:p>
        </p:txBody>
      </p:sp>
      <p:sp>
        <p:nvSpPr>
          <p:cNvPr id="1001475" name="Rectangle 3"/>
          <p:cNvSpPr>
            <a:spLocks noGrp="1" noChangeArrowheads="1"/>
          </p:cNvSpPr>
          <p:nvPr>
            <p:ph type="subTitle" idx="1"/>
          </p:nvPr>
        </p:nvSpPr>
        <p:spPr>
          <a:xfrm>
            <a:off x="0" y="3886200"/>
            <a:ext cx="9144000" cy="1752600"/>
          </a:xfrm>
        </p:spPr>
        <p:txBody>
          <a:bodyPr/>
          <a:lstStyle>
            <a:lvl1pPr marL="0" indent="0" algn="ctr">
              <a:buFontTx/>
              <a:buNone/>
              <a:defRPr sz="5500"/>
            </a:lvl1pPr>
          </a:lstStyle>
          <a:p>
            <a:pPr lvl="0"/>
            <a:r>
              <a:rPr lang="zh-CN" altLang="en-US" noProof="0"/>
              <a:t>按一下以编辑母片副标题样式</a:t>
            </a:r>
            <a:endParaRPr lang="zh-TW" altLang="en-US" noProof="0"/>
          </a:p>
        </p:txBody>
      </p:sp>
      <p:sp>
        <p:nvSpPr>
          <p:cNvPr id="1001476" name="Rectangle 4"/>
          <p:cNvSpPr>
            <a:spLocks noGrp="1" noChangeArrowheads="1"/>
          </p:cNvSpPr>
          <p:nvPr>
            <p:ph type="sldNum" sz="quarter" idx="4"/>
          </p:nvPr>
        </p:nvSpPr>
        <p:spPr>
          <a:xfrm>
            <a:off x="7092950" y="6597650"/>
            <a:ext cx="2133600" cy="476250"/>
          </a:xfrm>
        </p:spPr>
        <p:txBody>
          <a:bodyPr/>
          <a:lstStyle>
            <a:lvl1pPr>
              <a:defRPr/>
            </a:lvl1pPr>
          </a:lstStyle>
          <a:p>
            <a:fld id="{5F33DE5E-D27E-43D3-ADE7-DD07A2957FE5}" type="slidenum">
              <a:rPr lang="en-US" altLang="zh-TW"/>
              <a:pPr/>
              <a:t>‹#›</a:t>
            </a:fld>
            <a:endParaRPr lang="en-US" altLang="zh-TW"/>
          </a:p>
        </p:txBody>
      </p:sp>
    </p:spTree>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投影片編號版面配置區 3"/>
          <p:cNvSpPr>
            <a:spLocks noGrp="1"/>
          </p:cNvSpPr>
          <p:nvPr>
            <p:ph type="sldNum" sz="quarter" idx="10"/>
          </p:nvPr>
        </p:nvSpPr>
        <p:spPr/>
        <p:txBody>
          <a:bodyPr/>
          <a:lstStyle>
            <a:lvl1pPr>
              <a:defRPr/>
            </a:lvl1pPr>
          </a:lstStyle>
          <a:p>
            <a:fld id="{964FCF06-F82A-44D2-BD69-47E00A419004}" type="slidenum">
              <a:rPr lang="en-US" altLang="zh-TW"/>
              <a:pPr/>
              <a:t>‹#›</a:t>
            </a:fld>
            <a:endParaRPr lang="en-US" altLang="zh-TW"/>
          </a:p>
        </p:txBody>
      </p:sp>
    </p:spTree>
    <p:extLst>
      <p:ext uri="{BB962C8B-B14F-4D97-AF65-F5344CB8AC3E}">
        <p14:creationId xmlns:p14="http://schemas.microsoft.com/office/powerpoint/2010/main" val="361555066"/>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0"/>
            <a:ext cx="2286000" cy="6858000"/>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0" y="0"/>
            <a:ext cx="6705600" cy="6858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投影片編號版面配置區 3"/>
          <p:cNvSpPr>
            <a:spLocks noGrp="1"/>
          </p:cNvSpPr>
          <p:nvPr>
            <p:ph type="sldNum" sz="quarter" idx="10"/>
          </p:nvPr>
        </p:nvSpPr>
        <p:spPr/>
        <p:txBody>
          <a:bodyPr/>
          <a:lstStyle>
            <a:lvl1pPr>
              <a:defRPr/>
            </a:lvl1pPr>
          </a:lstStyle>
          <a:p>
            <a:fld id="{7B3622AC-9440-479A-8C57-8964EEF9BC05}" type="slidenum">
              <a:rPr lang="en-US" altLang="zh-TW"/>
              <a:pPr/>
              <a:t>‹#›</a:t>
            </a:fld>
            <a:endParaRPr lang="en-US" altLang="zh-TW"/>
          </a:p>
        </p:txBody>
      </p:sp>
    </p:spTree>
    <p:extLst>
      <p:ext uri="{BB962C8B-B14F-4D97-AF65-F5344CB8AC3E}">
        <p14:creationId xmlns:p14="http://schemas.microsoft.com/office/powerpoint/2010/main" val="996163626"/>
      </p:ext>
    </p:extLst>
  </p:cSld>
  <p:clrMapOvr>
    <a:masterClrMapping/>
  </p:clrMapOvr>
  <p:transition>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836613"/>
          </a:xfrm>
        </p:spPr>
        <p:txBody>
          <a:bodyPr/>
          <a:lstStyle/>
          <a:p>
            <a:r>
              <a:rPr lang="zh-TW" altLang="en-US"/>
              <a:t>按一下以編輯母片標題樣式</a:t>
            </a:r>
            <a:endParaRPr lang="zh-HK" altLang="en-US"/>
          </a:p>
        </p:txBody>
      </p:sp>
      <p:sp>
        <p:nvSpPr>
          <p:cNvPr id="3" name="SmartArt 版面配置區 2"/>
          <p:cNvSpPr>
            <a:spLocks noGrp="1"/>
          </p:cNvSpPr>
          <p:nvPr>
            <p:ph type="dgm" idx="1"/>
          </p:nvPr>
        </p:nvSpPr>
        <p:spPr>
          <a:xfrm>
            <a:off x="179388" y="981075"/>
            <a:ext cx="8964612" cy="5876925"/>
          </a:xfrm>
        </p:spPr>
        <p:txBody>
          <a:bodyPr/>
          <a:lstStyle/>
          <a:p>
            <a:endParaRPr lang="zh-HK" altLang="en-US"/>
          </a:p>
        </p:txBody>
      </p:sp>
      <p:sp>
        <p:nvSpPr>
          <p:cNvPr id="4" name="投影片編號版面配置區 3"/>
          <p:cNvSpPr>
            <a:spLocks noGrp="1"/>
          </p:cNvSpPr>
          <p:nvPr>
            <p:ph type="sldNum" sz="quarter" idx="10"/>
          </p:nvPr>
        </p:nvSpPr>
        <p:spPr>
          <a:xfrm>
            <a:off x="7275513" y="6572250"/>
            <a:ext cx="1905000" cy="457200"/>
          </a:xfrm>
        </p:spPr>
        <p:txBody>
          <a:bodyPr/>
          <a:lstStyle>
            <a:lvl1pPr>
              <a:defRPr/>
            </a:lvl1pPr>
          </a:lstStyle>
          <a:p>
            <a:fld id="{E84CD643-1296-4C06-91AD-45CB306DD610}" type="slidenum">
              <a:rPr lang="en-US" altLang="zh-TW"/>
              <a:pPr/>
              <a:t>‹#›</a:t>
            </a:fld>
            <a:endParaRPr lang="en-US" altLang="zh-TW"/>
          </a:p>
        </p:txBody>
      </p:sp>
    </p:spTree>
    <p:extLst>
      <p:ext uri="{BB962C8B-B14F-4D97-AF65-F5344CB8AC3E}">
        <p14:creationId xmlns:p14="http://schemas.microsoft.com/office/powerpoint/2010/main" val="861042277"/>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微軟正黑體" panose="020B0604030504040204" pitchFamily="34" charset="-120"/>
                <a:ea typeface="微軟正黑體" panose="020B0604030504040204" pitchFamily="34" charset="-120"/>
              </a:defRPr>
            </a:lvl1pPr>
          </a:lstStyle>
          <a:p>
            <a:r>
              <a:rPr lang="zh-TW" altLang="en-US" dirty="0"/>
              <a:t>按一下以編輯母片標題樣式</a:t>
            </a:r>
            <a:endParaRPr lang="zh-HK" altLang="en-US" dirty="0"/>
          </a:p>
        </p:txBody>
      </p:sp>
      <p:sp>
        <p:nvSpPr>
          <p:cNvPr id="3" name="內容版面配置區 2"/>
          <p:cNvSpPr>
            <a:spLocks noGrp="1"/>
          </p:cNvSpPr>
          <p:nvPr>
            <p:ph idx="1"/>
          </p:nvPr>
        </p:nvSpPr>
        <p:spPr>
          <a:xfrm>
            <a:off x="35496" y="981075"/>
            <a:ext cx="9108504" cy="5876925"/>
          </a:xfrm>
        </p:spPr>
        <p:txBody>
          <a:bodyPr/>
          <a:lstStyle>
            <a:lvl1pPr algn="just">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zh-HK" altLang="en-US" dirty="0"/>
          </a:p>
        </p:txBody>
      </p:sp>
      <p:sp>
        <p:nvSpPr>
          <p:cNvPr id="4" name="投影片編號版面配置區 3"/>
          <p:cNvSpPr>
            <a:spLocks noGrp="1"/>
          </p:cNvSpPr>
          <p:nvPr>
            <p:ph type="sldNum" sz="quarter" idx="10"/>
          </p:nvPr>
        </p:nvSpPr>
        <p:spPr/>
        <p:txBody>
          <a:bodyPr/>
          <a:lstStyle>
            <a:lvl1pPr>
              <a:defRPr/>
            </a:lvl1pPr>
          </a:lstStyle>
          <a:p>
            <a:fld id="{9828C201-1939-4DEE-BC48-CABD55C8A16B}" type="slidenum">
              <a:rPr lang="en-US" altLang="zh-TW"/>
              <a:pPr/>
              <a:t>‹#›</a:t>
            </a:fld>
            <a:endParaRPr lang="en-US" altLang="zh-TW"/>
          </a:p>
        </p:txBody>
      </p:sp>
    </p:spTree>
    <p:extLst>
      <p:ext uri="{BB962C8B-B14F-4D97-AF65-F5344CB8AC3E}">
        <p14:creationId xmlns:p14="http://schemas.microsoft.com/office/powerpoint/2010/main" val="2799375755"/>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投影片編號版面配置區 3"/>
          <p:cNvSpPr>
            <a:spLocks noGrp="1"/>
          </p:cNvSpPr>
          <p:nvPr>
            <p:ph type="sldNum" sz="quarter" idx="10"/>
          </p:nvPr>
        </p:nvSpPr>
        <p:spPr/>
        <p:txBody>
          <a:bodyPr/>
          <a:lstStyle>
            <a:lvl1pPr>
              <a:defRPr/>
            </a:lvl1pPr>
          </a:lstStyle>
          <a:p>
            <a:fld id="{F8B817C3-5BE1-4BEC-9674-A3A77B8D139C}" type="slidenum">
              <a:rPr lang="en-US" altLang="zh-TW"/>
              <a:pPr/>
              <a:t>‹#›</a:t>
            </a:fld>
            <a:endParaRPr lang="en-US" altLang="zh-TW"/>
          </a:p>
        </p:txBody>
      </p:sp>
    </p:spTree>
    <p:extLst>
      <p:ext uri="{BB962C8B-B14F-4D97-AF65-F5344CB8AC3E}">
        <p14:creationId xmlns:p14="http://schemas.microsoft.com/office/powerpoint/2010/main" val="131948712"/>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179388" y="981075"/>
            <a:ext cx="4405312" cy="587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737100" y="981075"/>
            <a:ext cx="4406900" cy="587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投影片編號版面配置區 4"/>
          <p:cNvSpPr>
            <a:spLocks noGrp="1"/>
          </p:cNvSpPr>
          <p:nvPr>
            <p:ph type="sldNum" sz="quarter" idx="10"/>
          </p:nvPr>
        </p:nvSpPr>
        <p:spPr/>
        <p:txBody>
          <a:bodyPr/>
          <a:lstStyle>
            <a:lvl1pPr>
              <a:defRPr/>
            </a:lvl1pPr>
          </a:lstStyle>
          <a:p>
            <a:fld id="{3EFFB87F-D8C1-4E45-A64D-E24875357573}" type="slidenum">
              <a:rPr lang="en-US" altLang="zh-TW"/>
              <a:pPr/>
              <a:t>‹#›</a:t>
            </a:fld>
            <a:endParaRPr lang="en-US" altLang="zh-TW"/>
          </a:p>
        </p:txBody>
      </p:sp>
    </p:spTree>
    <p:extLst>
      <p:ext uri="{BB962C8B-B14F-4D97-AF65-F5344CB8AC3E}">
        <p14:creationId xmlns:p14="http://schemas.microsoft.com/office/powerpoint/2010/main" val="993202944"/>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投影片編號版面配置區 6"/>
          <p:cNvSpPr>
            <a:spLocks noGrp="1"/>
          </p:cNvSpPr>
          <p:nvPr>
            <p:ph type="sldNum" sz="quarter" idx="10"/>
          </p:nvPr>
        </p:nvSpPr>
        <p:spPr/>
        <p:txBody>
          <a:bodyPr/>
          <a:lstStyle>
            <a:lvl1pPr>
              <a:defRPr/>
            </a:lvl1pPr>
          </a:lstStyle>
          <a:p>
            <a:fld id="{54BFA8E2-241F-44E3-9AEE-16D25135D211}" type="slidenum">
              <a:rPr lang="en-US" altLang="zh-TW"/>
              <a:pPr/>
              <a:t>‹#›</a:t>
            </a:fld>
            <a:endParaRPr lang="en-US" altLang="zh-TW"/>
          </a:p>
        </p:txBody>
      </p:sp>
    </p:spTree>
    <p:extLst>
      <p:ext uri="{BB962C8B-B14F-4D97-AF65-F5344CB8AC3E}">
        <p14:creationId xmlns:p14="http://schemas.microsoft.com/office/powerpoint/2010/main" val="2785677706"/>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投影片編號版面配置區 2"/>
          <p:cNvSpPr>
            <a:spLocks noGrp="1"/>
          </p:cNvSpPr>
          <p:nvPr>
            <p:ph type="sldNum" sz="quarter" idx="10"/>
          </p:nvPr>
        </p:nvSpPr>
        <p:spPr/>
        <p:txBody>
          <a:bodyPr/>
          <a:lstStyle>
            <a:lvl1pPr>
              <a:defRPr/>
            </a:lvl1pPr>
          </a:lstStyle>
          <a:p>
            <a:fld id="{E4D6ACA9-2083-4CBB-862B-302E5335B69A}" type="slidenum">
              <a:rPr lang="en-US" altLang="zh-TW"/>
              <a:pPr/>
              <a:t>‹#›</a:t>
            </a:fld>
            <a:endParaRPr lang="en-US" altLang="zh-TW"/>
          </a:p>
        </p:txBody>
      </p:sp>
    </p:spTree>
    <p:extLst>
      <p:ext uri="{BB962C8B-B14F-4D97-AF65-F5344CB8AC3E}">
        <p14:creationId xmlns:p14="http://schemas.microsoft.com/office/powerpoint/2010/main" val="1200562201"/>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1"/>
          <p:cNvSpPr>
            <a:spLocks noGrp="1"/>
          </p:cNvSpPr>
          <p:nvPr>
            <p:ph type="sldNum" sz="quarter" idx="10"/>
          </p:nvPr>
        </p:nvSpPr>
        <p:spPr/>
        <p:txBody>
          <a:bodyPr/>
          <a:lstStyle>
            <a:lvl1pPr>
              <a:defRPr/>
            </a:lvl1pPr>
          </a:lstStyle>
          <a:p>
            <a:fld id="{5443055B-8CBE-4E61-97EC-4A296ACA071B}" type="slidenum">
              <a:rPr lang="en-US" altLang="zh-TW"/>
              <a:pPr/>
              <a:t>‹#›</a:t>
            </a:fld>
            <a:endParaRPr lang="en-US" altLang="zh-TW"/>
          </a:p>
        </p:txBody>
      </p:sp>
    </p:spTree>
    <p:extLst>
      <p:ext uri="{BB962C8B-B14F-4D97-AF65-F5344CB8AC3E}">
        <p14:creationId xmlns:p14="http://schemas.microsoft.com/office/powerpoint/2010/main" val="253752287"/>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投影片編號版面配置區 4"/>
          <p:cNvSpPr>
            <a:spLocks noGrp="1"/>
          </p:cNvSpPr>
          <p:nvPr>
            <p:ph type="sldNum" sz="quarter" idx="10"/>
          </p:nvPr>
        </p:nvSpPr>
        <p:spPr/>
        <p:txBody>
          <a:bodyPr/>
          <a:lstStyle>
            <a:lvl1pPr>
              <a:defRPr/>
            </a:lvl1pPr>
          </a:lstStyle>
          <a:p>
            <a:fld id="{5B20D47A-9A8E-409C-80AC-298DDCE02ECF}" type="slidenum">
              <a:rPr lang="en-US" altLang="zh-TW"/>
              <a:pPr/>
              <a:t>‹#›</a:t>
            </a:fld>
            <a:endParaRPr lang="en-US" altLang="zh-TW"/>
          </a:p>
        </p:txBody>
      </p:sp>
    </p:spTree>
    <p:extLst>
      <p:ext uri="{BB962C8B-B14F-4D97-AF65-F5344CB8AC3E}">
        <p14:creationId xmlns:p14="http://schemas.microsoft.com/office/powerpoint/2010/main" val="1228873332"/>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投影片編號版面配置區 4"/>
          <p:cNvSpPr>
            <a:spLocks noGrp="1"/>
          </p:cNvSpPr>
          <p:nvPr>
            <p:ph type="sldNum" sz="quarter" idx="10"/>
          </p:nvPr>
        </p:nvSpPr>
        <p:spPr/>
        <p:txBody>
          <a:bodyPr/>
          <a:lstStyle>
            <a:lvl1pPr>
              <a:defRPr/>
            </a:lvl1pPr>
          </a:lstStyle>
          <a:p>
            <a:fld id="{D4D4CC56-D009-4232-A6AD-8D28C396D51E}" type="slidenum">
              <a:rPr lang="en-US" altLang="zh-TW"/>
              <a:pPr/>
              <a:t>‹#›</a:t>
            </a:fld>
            <a:endParaRPr lang="en-US" altLang="zh-TW"/>
          </a:p>
        </p:txBody>
      </p:sp>
    </p:spTree>
    <p:extLst>
      <p:ext uri="{BB962C8B-B14F-4D97-AF65-F5344CB8AC3E}">
        <p14:creationId xmlns:p14="http://schemas.microsoft.com/office/powerpoint/2010/main" val="1090628713"/>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按一下以编辑母片标题样式</a:t>
            </a:r>
            <a:endParaRPr lang="zh-TW" altLang="en-US"/>
          </a:p>
        </p:txBody>
      </p:sp>
      <p:sp>
        <p:nvSpPr>
          <p:cNvPr id="1027" name="Rectangle 3"/>
          <p:cNvSpPr>
            <a:spLocks noGrp="1" noChangeArrowheads="1"/>
          </p:cNvSpPr>
          <p:nvPr>
            <p:ph type="body" idx="1"/>
          </p:nvPr>
        </p:nvSpPr>
        <p:spPr bwMode="auto">
          <a:xfrm>
            <a:off x="179388" y="981075"/>
            <a:ext cx="8964612"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按一下以编辑母片</a:t>
            </a:r>
          </a:p>
          <a:p>
            <a:pPr lvl="1"/>
            <a:r>
              <a:rPr lang="zh-TW" altLang="en-US"/>
              <a:t>第二层</a:t>
            </a:r>
          </a:p>
          <a:p>
            <a:pPr lvl="1"/>
            <a:r>
              <a:rPr lang="zh-TW" altLang="en-US"/>
              <a:t>第三层</a:t>
            </a:r>
          </a:p>
          <a:p>
            <a:pPr lvl="2"/>
            <a:r>
              <a:rPr lang="zh-TW" altLang="en-US"/>
              <a:t>第四层</a:t>
            </a:r>
          </a:p>
          <a:p>
            <a:pPr lvl="3"/>
            <a:r>
              <a:rPr lang="zh-TW" altLang="en-US"/>
              <a:t>第五层</a:t>
            </a:r>
          </a:p>
        </p:txBody>
      </p:sp>
      <p:sp>
        <p:nvSpPr>
          <p:cNvPr id="1030" name="Rectangle 6"/>
          <p:cNvSpPr>
            <a:spLocks noGrp="1" noChangeArrowheads="1"/>
          </p:cNvSpPr>
          <p:nvPr>
            <p:ph type="sldNum" sz="quarter" idx="4"/>
          </p:nvPr>
        </p:nvSpPr>
        <p:spPr bwMode="auto">
          <a:xfrm>
            <a:off x="7275513" y="65722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1B9E4E-27F2-4AD3-814F-73D08430365B}"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u"/>
  </p:transition>
  <p:hf hdr="0" ftr="0" dt="0"/>
  <p:txStyles>
    <p:titleStyle>
      <a:lvl1pPr algn="ctr" rtl="0" fontAlgn="base">
        <a:spcBef>
          <a:spcPct val="0"/>
        </a:spcBef>
        <a:spcAft>
          <a:spcPct val="0"/>
        </a:spcAft>
        <a:defRPr kumimoji="1" sz="4400">
          <a:solidFill>
            <a:srgbClr val="A50021"/>
          </a:solidFill>
          <a:latin typeface="+mj-lt"/>
          <a:ea typeface="+mj-ea"/>
          <a:cs typeface="+mj-cs"/>
        </a:defRPr>
      </a:lvl1pPr>
      <a:lvl2pPr algn="ctr" rtl="0" fontAlgn="base">
        <a:spcBef>
          <a:spcPct val="0"/>
        </a:spcBef>
        <a:spcAft>
          <a:spcPct val="0"/>
        </a:spcAft>
        <a:defRPr kumimoji="1" sz="4400">
          <a:solidFill>
            <a:srgbClr val="A50021"/>
          </a:solidFill>
          <a:latin typeface="Tahoma" pitchFamily="34" charset="0"/>
          <a:ea typeface="標楷體" pitchFamily="65" charset="-120"/>
        </a:defRPr>
      </a:lvl2pPr>
      <a:lvl3pPr algn="ctr" rtl="0" fontAlgn="base">
        <a:spcBef>
          <a:spcPct val="0"/>
        </a:spcBef>
        <a:spcAft>
          <a:spcPct val="0"/>
        </a:spcAft>
        <a:defRPr kumimoji="1" sz="4400">
          <a:solidFill>
            <a:srgbClr val="A50021"/>
          </a:solidFill>
          <a:latin typeface="Tahoma" pitchFamily="34" charset="0"/>
          <a:ea typeface="標楷體" pitchFamily="65" charset="-120"/>
        </a:defRPr>
      </a:lvl3pPr>
      <a:lvl4pPr algn="ctr" rtl="0" fontAlgn="base">
        <a:spcBef>
          <a:spcPct val="0"/>
        </a:spcBef>
        <a:spcAft>
          <a:spcPct val="0"/>
        </a:spcAft>
        <a:defRPr kumimoji="1" sz="4400">
          <a:solidFill>
            <a:srgbClr val="A50021"/>
          </a:solidFill>
          <a:latin typeface="Tahoma" pitchFamily="34" charset="0"/>
          <a:ea typeface="標楷體" pitchFamily="65" charset="-120"/>
        </a:defRPr>
      </a:lvl4pPr>
      <a:lvl5pPr algn="ctr" rtl="0" fontAlgn="base">
        <a:spcBef>
          <a:spcPct val="0"/>
        </a:spcBef>
        <a:spcAft>
          <a:spcPct val="0"/>
        </a:spcAft>
        <a:defRPr kumimoji="1" sz="4400">
          <a:solidFill>
            <a:srgbClr val="A50021"/>
          </a:solidFill>
          <a:latin typeface="Tahoma" pitchFamily="34" charset="0"/>
          <a:ea typeface="標楷體" pitchFamily="65" charset="-120"/>
        </a:defRPr>
      </a:lvl5pPr>
      <a:lvl6pPr marL="457200" algn="ctr" rtl="0" fontAlgn="base">
        <a:spcBef>
          <a:spcPct val="0"/>
        </a:spcBef>
        <a:spcAft>
          <a:spcPct val="0"/>
        </a:spcAft>
        <a:defRPr kumimoji="1" sz="4400">
          <a:solidFill>
            <a:srgbClr val="A50021"/>
          </a:solidFill>
          <a:latin typeface="Tahoma" pitchFamily="34" charset="0"/>
          <a:ea typeface="標楷體" pitchFamily="65" charset="-120"/>
        </a:defRPr>
      </a:lvl6pPr>
      <a:lvl7pPr marL="914400" algn="ctr" rtl="0" fontAlgn="base">
        <a:spcBef>
          <a:spcPct val="0"/>
        </a:spcBef>
        <a:spcAft>
          <a:spcPct val="0"/>
        </a:spcAft>
        <a:defRPr kumimoji="1" sz="4400">
          <a:solidFill>
            <a:srgbClr val="A50021"/>
          </a:solidFill>
          <a:latin typeface="Tahoma" pitchFamily="34" charset="0"/>
          <a:ea typeface="標楷體" pitchFamily="65" charset="-120"/>
        </a:defRPr>
      </a:lvl7pPr>
      <a:lvl8pPr marL="1371600" algn="ctr" rtl="0" fontAlgn="base">
        <a:spcBef>
          <a:spcPct val="0"/>
        </a:spcBef>
        <a:spcAft>
          <a:spcPct val="0"/>
        </a:spcAft>
        <a:defRPr kumimoji="1" sz="4400">
          <a:solidFill>
            <a:srgbClr val="A50021"/>
          </a:solidFill>
          <a:latin typeface="Tahoma" pitchFamily="34" charset="0"/>
          <a:ea typeface="標楷體" pitchFamily="65" charset="-120"/>
        </a:defRPr>
      </a:lvl8pPr>
      <a:lvl9pPr marL="1828800" algn="ctr" rtl="0" fontAlgn="base">
        <a:spcBef>
          <a:spcPct val="0"/>
        </a:spcBef>
        <a:spcAft>
          <a:spcPct val="0"/>
        </a:spcAft>
        <a:defRPr kumimoji="1" sz="4400">
          <a:solidFill>
            <a:srgbClr val="A50021"/>
          </a:solidFill>
          <a:latin typeface="Tahoma" pitchFamily="34" charset="0"/>
          <a:ea typeface="標楷體" pitchFamily="65" charset="-120"/>
        </a:defRPr>
      </a:lvl9pPr>
    </p:titleStyle>
    <p:bodyStyle>
      <a:lvl1pPr marL="450850" indent="-450850" algn="l" rtl="0" fontAlgn="base">
        <a:spcBef>
          <a:spcPct val="20000"/>
        </a:spcBef>
        <a:spcAft>
          <a:spcPct val="0"/>
        </a:spcAft>
        <a:buSzPct val="80000"/>
        <a:buAutoNum type="arabicPeriod"/>
        <a:defRPr kumimoji="1" sz="3200">
          <a:solidFill>
            <a:srgbClr val="0000FF"/>
          </a:solidFill>
          <a:latin typeface="+mn-lt"/>
          <a:ea typeface="+mn-ea"/>
          <a:cs typeface="+mn-cs"/>
        </a:defRPr>
      </a:lvl1pPr>
      <a:lvl2pPr marL="1081088" indent="-450850" algn="l" rtl="0" fontAlgn="base">
        <a:spcBef>
          <a:spcPct val="20000"/>
        </a:spcBef>
        <a:spcAft>
          <a:spcPct val="0"/>
        </a:spcAft>
        <a:buChar char="–"/>
        <a:defRPr kumimoji="1" sz="2800">
          <a:solidFill>
            <a:srgbClr val="006600"/>
          </a:solidFill>
          <a:latin typeface="+mn-lt"/>
          <a:ea typeface="+mn-ea"/>
        </a:defRPr>
      </a:lvl2pPr>
      <a:lvl3pPr marL="1717675" indent="-457200" algn="l" rtl="0" fontAlgn="base">
        <a:spcBef>
          <a:spcPct val="20000"/>
        </a:spcBef>
        <a:spcAft>
          <a:spcPct val="0"/>
        </a:spcAft>
        <a:buChar char="•"/>
        <a:defRPr kumimoji="1" sz="2400">
          <a:solidFill>
            <a:srgbClr val="9900CC"/>
          </a:solidFill>
          <a:latin typeface="+mn-lt"/>
          <a:ea typeface="+mn-ea"/>
        </a:defRPr>
      </a:lvl3pPr>
      <a:lvl4pPr marL="2457450" indent="-381000" algn="l" rtl="0" fontAlgn="base">
        <a:spcBef>
          <a:spcPct val="20000"/>
        </a:spcBef>
        <a:spcAft>
          <a:spcPct val="0"/>
        </a:spcAft>
        <a:buChar char="–"/>
        <a:defRPr kumimoji="1" sz="2000">
          <a:solidFill>
            <a:schemeClr val="tx1"/>
          </a:solidFill>
          <a:latin typeface="+mn-lt"/>
          <a:ea typeface="+mn-ea"/>
        </a:defRPr>
      </a:lvl4pPr>
      <a:lvl5pPr marL="3100388" indent="-381000" algn="l" rtl="0" fontAlgn="base">
        <a:spcBef>
          <a:spcPct val="20000"/>
        </a:spcBef>
        <a:spcAft>
          <a:spcPct val="0"/>
        </a:spcAft>
        <a:buChar char="»"/>
        <a:defRPr kumimoji="1" sz="2000">
          <a:solidFill>
            <a:schemeClr val="tx1"/>
          </a:solidFill>
          <a:latin typeface="+mn-lt"/>
          <a:ea typeface="+mn-ea"/>
        </a:defRPr>
      </a:lvl5pPr>
      <a:lvl6pPr marL="3557588" indent="-381000" algn="l" rtl="0" fontAlgn="base">
        <a:spcBef>
          <a:spcPct val="20000"/>
        </a:spcBef>
        <a:spcAft>
          <a:spcPct val="0"/>
        </a:spcAft>
        <a:buChar char="»"/>
        <a:defRPr kumimoji="1" sz="2000">
          <a:solidFill>
            <a:schemeClr val="tx1"/>
          </a:solidFill>
          <a:latin typeface="+mn-lt"/>
          <a:ea typeface="+mn-ea"/>
        </a:defRPr>
      </a:lvl6pPr>
      <a:lvl7pPr marL="4014788" indent="-381000" algn="l" rtl="0" fontAlgn="base">
        <a:spcBef>
          <a:spcPct val="20000"/>
        </a:spcBef>
        <a:spcAft>
          <a:spcPct val="0"/>
        </a:spcAft>
        <a:buChar char="»"/>
        <a:defRPr kumimoji="1" sz="2000">
          <a:solidFill>
            <a:schemeClr val="tx1"/>
          </a:solidFill>
          <a:latin typeface="+mn-lt"/>
          <a:ea typeface="+mn-ea"/>
        </a:defRPr>
      </a:lvl7pPr>
      <a:lvl8pPr marL="4471988" indent="-381000" algn="l" rtl="0" fontAlgn="base">
        <a:spcBef>
          <a:spcPct val="20000"/>
        </a:spcBef>
        <a:spcAft>
          <a:spcPct val="0"/>
        </a:spcAft>
        <a:buChar char="»"/>
        <a:defRPr kumimoji="1" sz="2000">
          <a:solidFill>
            <a:schemeClr val="tx1"/>
          </a:solidFill>
          <a:latin typeface="+mn-lt"/>
          <a:ea typeface="+mn-ea"/>
        </a:defRPr>
      </a:lvl8pPr>
      <a:lvl9pPr marL="4929188" indent="-381000" algn="l" rtl="0" fontAlgn="base">
        <a:spcBef>
          <a:spcPct val="20000"/>
        </a:spcBef>
        <a:spcAft>
          <a:spcPct val="0"/>
        </a:spcAft>
        <a:buChar char="»"/>
        <a:defRPr kumimoji="1" sz="2000">
          <a:solidFill>
            <a:schemeClr val="tx1"/>
          </a:solidFill>
          <a:latin typeface="+mn-lt"/>
          <a:ea typeface="+mn-ea"/>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eteacher.edu.tw/ReadNews.aspx?id=2951" TargetMode="External"/><Relationship Id="rId3" Type="http://schemas.openxmlformats.org/officeDocument/2006/relationships/hyperlink" Target="https://ethics.truth-light.org.hk/nt/article/%E9%9D%92%E5%B0%91%E5%B9%B4%E4%B8%8A%E7%B6%B2%E8%A1%8C%E7%82%BA%E5%B0%8D%E7%AD%96%E5%8F%8A%E5%AE%B6%E9%95%B7%E7%9A%84%E8%A7%92%E8%89%B2" TargetMode="External"/><Relationship Id="rId7" Type="http://schemas.openxmlformats.org/officeDocument/2006/relationships/hyperlink" Target="https://soco.org.hk/pr20200316-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std.stheadline.com/smartparents/article/160/%E5%91%A8%E5%88%8A%E5%85%A7%E5%AE%B9-%E5%AE%B6%E9%95%B7%E7%86%B1%E8%A9%B1-%E5%AE%B6%E9%95%B7%E9%98%B2%E5%AD%90%E5%A5%B3%E6%B2%89%E8%BF%B7%E4%B8%8A%E7%B6%B2-%E5%A2%9E%E5%BC%B7%E6%BA%9D%E9%80%9A%E5%BB%BA%E5%AE%89%E5%85%A8%E5%AE%88%E5%89%87" TargetMode="External"/><Relationship Id="rId5" Type="http://schemas.openxmlformats.org/officeDocument/2006/relationships/hyperlink" Target="https://www.dab.org.hk/post/%E5%81%9C%E8%AA%B2%E5%B0%8D%E5%AD%B8%E7%94%9F%E5%8F%8A%E5%AE%B6%E9%95%B7%E5%BD%B1%E9%9F%BF%E8%AA%BF%E6%9F%A5" TargetMode="External"/><Relationship Id="rId4" Type="http://schemas.openxmlformats.org/officeDocument/2006/relationships/hyperlink" Target="https://internetaddiction.tungwahcsd.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ilc.cuhk.edu.hk/Chinese/APAMLA/APA/APAintext.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wordvicehttps://blog.wordvice.com.tw/apa-style-in-text-citation-guide-for-research-writing/" TargetMode="External"/><Relationship Id="rId2" Type="http://schemas.openxmlformats.org/officeDocument/2006/relationships/hyperlink" Target="https://www.ilc.cuhk.edu.hk/Chinese/APAMLA/APA/APAintext.aspx" TargetMode="External"/><Relationship Id="rId1" Type="http://schemas.openxmlformats.org/officeDocument/2006/relationships/slideLayout" Target="../slideLayouts/slideLayout2.xml"/><Relationship Id="rId4" Type="http://schemas.openxmlformats.org/officeDocument/2006/relationships/hyperlink" Target="https://elc.polyu.edu.hk/CILL/referenceMachine.aspx"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969719-8E52-C347-DFC0-7E2654B14C8A}"/>
              </a:ext>
            </a:extLst>
          </p:cNvPr>
          <p:cNvSpPr>
            <a:spLocks noGrp="1"/>
          </p:cNvSpPr>
          <p:nvPr>
            <p:ph type="title"/>
          </p:nvPr>
        </p:nvSpPr>
        <p:spPr/>
        <p:txBody>
          <a:bodyPr/>
          <a:lstStyle/>
          <a:p>
            <a:r>
              <a:rPr lang="zh-TW" altLang="en-US" dirty="0"/>
              <a:t>撰寫專題研習報告</a:t>
            </a:r>
            <a:r>
              <a:rPr lang="en-US" altLang="zh-TW" dirty="0"/>
              <a:t>(1) </a:t>
            </a:r>
            <a:r>
              <a:rPr lang="zh-TW" altLang="en-US" dirty="0"/>
              <a:t>─ 理念架構</a:t>
            </a:r>
            <a:endParaRPr lang="en-GB" dirty="0"/>
          </a:p>
        </p:txBody>
      </p:sp>
      <p:sp>
        <p:nvSpPr>
          <p:cNvPr id="14" name="Rectangle 29">
            <a:extLst>
              <a:ext uri="{FF2B5EF4-FFF2-40B4-BE49-F238E27FC236}">
                <a16:creationId xmlns:a16="http://schemas.microsoft.com/office/drawing/2014/main" id="{D38468AE-8C9E-EE8F-AA65-7CD32A67EF06}"/>
              </a:ext>
            </a:extLst>
          </p:cNvPr>
          <p:cNvSpPr>
            <a:spLocks noChangeArrowheads="1"/>
          </p:cNvSpPr>
          <p:nvPr/>
        </p:nvSpPr>
        <p:spPr bwMode="auto">
          <a:xfrm>
            <a:off x="2483768" y="5689139"/>
            <a:ext cx="3979202" cy="837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SzPct val="80000"/>
              <a:tabLst>
                <a:tab pos="1616075" algn="l"/>
              </a:tabLst>
              <a:defRPr kumimoji="1" sz="5500">
                <a:solidFill>
                  <a:srgbClr val="0000FF"/>
                </a:solidFill>
                <a:latin typeface="Tahoma" pitchFamily="34" charset="0"/>
                <a:ea typeface="標楷體" pitchFamily="65" charset="-120"/>
                <a:cs typeface="Arial" pitchFamily="34" charset="0"/>
              </a:defRPr>
            </a:lvl1pPr>
            <a:lvl2pPr marL="742950" indent="149225">
              <a:spcBef>
                <a:spcPct val="20000"/>
              </a:spcBef>
              <a:tabLst>
                <a:tab pos="1616075" algn="l"/>
              </a:tabLst>
              <a:defRPr kumimoji="1" sz="2800">
                <a:solidFill>
                  <a:srgbClr val="006600"/>
                </a:solidFill>
                <a:latin typeface="Tahoma" pitchFamily="34" charset="0"/>
                <a:ea typeface="標楷體" pitchFamily="65" charset="-120"/>
              </a:defRPr>
            </a:lvl2pPr>
            <a:lvl3pPr marL="1143000" indent="379413">
              <a:spcBef>
                <a:spcPct val="20000"/>
              </a:spcBef>
              <a:tabLst>
                <a:tab pos="1616075" algn="l"/>
              </a:tabLst>
              <a:defRPr kumimoji="1" sz="2400">
                <a:solidFill>
                  <a:srgbClr val="9900CC"/>
                </a:solidFill>
                <a:latin typeface="Tahoma" pitchFamily="34" charset="0"/>
                <a:ea typeface="標楷體" pitchFamily="65" charset="-120"/>
              </a:defRPr>
            </a:lvl3pPr>
            <a:lvl4pPr marL="1600200" indent="558800">
              <a:spcBef>
                <a:spcPct val="20000"/>
              </a:spcBef>
              <a:tabLst>
                <a:tab pos="1616075" algn="l"/>
              </a:tabLst>
              <a:defRPr kumimoji="1" sz="2000">
                <a:solidFill>
                  <a:schemeClr val="tx1"/>
                </a:solidFill>
                <a:latin typeface="Tahoma" pitchFamily="34" charset="0"/>
                <a:ea typeface="標楷體" pitchFamily="65" charset="-120"/>
              </a:defRPr>
            </a:lvl4pPr>
            <a:lvl5pPr marL="2057400" indent="661988">
              <a:spcBef>
                <a:spcPct val="20000"/>
              </a:spcBef>
              <a:tabLst>
                <a:tab pos="1616075" algn="l"/>
              </a:tabLst>
              <a:defRPr kumimoji="1" sz="2000">
                <a:solidFill>
                  <a:schemeClr val="tx1"/>
                </a:solidFill>
                <a:latin typeface="Tahoma" pitchFamily="34" charset="0"/>
                <a:ea typeface="標楷體" pitchFamily="65" charset="-120"/>
              </a:defRPr>
            </a:lvl5pPr>
            <a:lvl6pPr marL="2514600" indent="661988" algn="ctr" fontAlgn="base">
              <a:spcBef>
                <a:spcPct val="20000"/>
              </a:spcBef>
              <a:spcAft>
                <a:spcPct val="0"/>
              </a:spcAft>
              <a:tabLst>
                <a:tab pos="1616075" algn="l"/>
              </a:tabLst>
              <a:defRPr kumimoji="1" sz="2000">
                <a:solidFill>
                  <a:schemeClr val="tx1"/>
                </a:solidFill>
                <a:latin typeface="Tahoma" pitchFamily="34" charset="0"/>
                <a:ea typeface="標楷體" pitchFamily="65" charset="-120"/>
              </a:defRPr>
            </a:lvl6pPr>
            <a:lvl7pPr marL="2971800" indent="661988" algn="ctr" fontAlgn="base">
              <a:spcBef>
                <a:spcPct val="20000"/>
              </a:spcBef>
              <a:spcAft>
                <a:spcPct val="0"/>
              </a:spcAft>
              <a:tabLst>
                <a:tab pos="1616075" algn="l"/>
              </a:tabLst>
              <a:defRPr kumimoji="1" sz="2000">
                <a:solidFill>
                  <a:schemeClr val="tx1"/>
                </a:solidFill>
                <a:latin typeface="Tahoma" pitchFamily="34" charset="0"/>
                <a:ea typeface="標楷體" pitchFamily="65" charset="-120"/>
              </a:defRPr>
            </a:lvl7pPr>
            <a:lvl8pPr marL="3429000" indent="661988" algn="ctr" fontAlgn="base">
              <a:spcBef>
                <a:spcPct val="20000"/>
              </a:spcBef>
              <a:spcAft>
                <a:spcPct val="0"/>
              </a:spcAft>
              <a:tabLst>
                <a:tab pos="1616075" algn="l"/>
              </a:tabLst>
              <a:defRPr kumimoji="1" sz="2000">
                <a:solidFill>
                  <a:schemeClr val="tx1"/>
                </a:solidFill>
                <a:latin typeface="Tahoma" pitchFamily="34" charset="0"/>
                <a:ea typeface="標楷體" pitchFamily="65" charset="-120"/>
              </a:defRPr>
            </a:lvl8pPr>
            <a:lvl9pPr marL="3886200" indent="661988" algn="ctr" fontAlgn="base">
              <a:spcBef>
                <a:spcPct val="20000"/>
              </a:spcBef>
              <a:spcAft>
                <a:spcPct val="0"/>
              </a:spcAft>
              <a:tabLst>
                <a:tab pos="1616075" algn="l"/>
              </a:tabLst>
              <a:defRPr kumimoji="1" sz="2000">
                <a:solidFill>
                  <a:schemeClr val="tx1"/>
                </a:solidFill>
                <a:latin typeface="Tahoma" pitchFamily="34" charset="0"/>
                <a:ea typeface="標楷體" pitchFamily="65" charset="-120"/>
              </a:defRPr>
            </a:lvl9pPr>
          </a:lstStyle>
          <a:p>
            <a:pPr>
              <a:lnSpc>
                <a:spcPct val="80000"/>
              </a:lnSpc>
            </a:pPr>
            <a:r>
              <a:rPr lang="zh-TW" altLang="en-US" sz="3200" dirty="0"/>
              <a:t>葉錦熙</a:t>
            </a:r>
          </a:p>
          <a:p>
            <a:pPr>
              <a:lnSpc>
                <a:spcPct val="80000"/>
              </a:lnSpc>
            </a:pPr>
            <a:r>
              <a:rPr lang="en-US" altLang="zh-TW" sz="3200" dirty="0"/>
              <a:t>www.yipsir.com.hk</a:t>
            </a:r>
          </a:p>
        </p:txBody>
      </p:sp>
      <p:grpSp>
        <p:nvGrpSpPr>
          <p:cNvPr id="1037" name="群組 1036">
            <a:extLst>
              <a:ext uri="{FF2B5EF4-FFF2-40B4-BE49-F238E27FC236}">
                <a16:creationId xmlns:a16="http://schemas.microsoft.com/office/drawing/2014/main" id="{4F2D6179-8195-B29B-D735-AE6035BC39A0}"/>
              </a:ext>
            </a:extLst>
          </p:cNvPr>
          <p:cNvGrpSpPr/>
          <p:nvPr/>
        </p:nvGrpSpPr>
        <p:grpSpPr>
          <a:xfrm>
            <a:off x="703938" y="1065185"/>
            <a:ext cx="8476574" cy="4597487"/>
            <a:chOff x="-100558" y="1005389"/>
            <a:chExt cx="9188692" cy="4871410"/>
          </a:xfrm>
        </p:grpSpPr>
        <p:grpSp>
          <p:nvGrpSpPr>
            <p:cNvPr id="3" name="群組 2">
              <a:extLst>
                <a:ext uri="{FF2B5EF4-FFF2-40B4-BE49-F238E27FC236}">
                  <a16:creationId xmlns:a16="http://schemas.microsoft.com/office/drawing/2014/main" id="{D317A48E-CBBD-0751-9736-34A617002122}"/>
                </a:ext>
              </a:extLst>
            </p:cNvPr>
            <p:cNvGrpSpPr/>
            <p:nvPr/>
          </p:nvGrpSpPr>
          <p:grpSpPr>
            <a:xfrm>
              <a:off x="-100558" y="2088739"/>
              <a:ext cx="9188692" cy="3788060"/>
              <a:chOff x="-56051" y="1628800"/>
              <a:chExt cx="9188692" cy="3788060"/>
            </a:xfrm>
          </p:grpSpPr>
          <p:grpSp>
            <p:nvGrpSpPr>
              <p:cNvPr id="10" name="群組 9">
                <a:extLst>
                  <a:ext uri="{FF2B5EF4-FFF2-40B4-BE49-F238E27FC236}">
                    <a16:creationId xmlns:a16="http://schemas.microsoft.com/office/drawing/2014/main" id="{A43C050D-33D8-7885-3A17-6790D8616D40}"/>
                  </a:ext>
                </a:extLst>
              </p:cNvPr>
              <p:cNvGrpSpPr/>
              <p:nvPr/>
            </p:nvGrpSpPr>
            <p:grpSpPr>
              <a:xfrm>
                <a:off x="-56051" y="1628800"/>
                <a:ext cx="9188692" cy="3600400"/>
                <a:chOff x="-18186" y="1628800"/>
                <a:chExt cx="9188692" cy="3600400"/>
              </a:xfrm>
            </p:grpSpPr>
            <p:pic>
              <p:nvPicPr>
                <p:cNvPr id="1026" name="Picture 2" descr="國民小學教師知識管理與教學效能關係之研究~以南投縣為例">
                  <a:extLst>
                    <a:ext uri="{FF2B5EF4-FFF2-40B4-BE49-F238E27FC236}">
                      <a16:creationId xmlns:a16="http://schemas.microsoft.com/office/drawing/2014/main" id="{25998B31-90C1-6E7E-A7FB-ADFB429EC4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714"/>
                <a:stretch/>
              </p:blipFill>
              <p:spPr bwMode="auto">
                <a:xfrm>
                  <a:off x="-18186" y="1628800"/>
                  <a:ext cx="9188692" cy="3600400"/>
                </a:xfrm>
                <a:prstGeom prst="rect">
                  <a:avLst/>
                </a:prstGeom>
                <a:noFill/>
                <a:extLst>
                  <a:ext uri="{909E8E84-426E-40DD-AFC4-6F175D3DCCD1}">
                    <a14:hiddenFill xmlns:a14="http://schemas.microsoft.com/office/drawing/2010/main">
                      <a:solidFill>
                        <a:srgbClr val="FFFFFF"/>
                      </a:solidFill>
                    </a14:hiddenFill>
                  </a:ext>
                </a:extLst>
              </p:spPr>
            </p:pic>
            <p:sp>
              <p:nvSpPr>
                <p:cNvPr id="7" name="橢圓 6">
                  <a:extLst>
                    <a:ext uri="{FF2B5EF4-FFF2-40B4-BE49-F238E27FC236}">
                      <a16:creationId xmlns:a16="http://schemas.microsoft.com/office/drawing/2014/main" id="{95A31AAD-CA75-00F2-6E57-C358A1274E75}"/>
                    </a:ext>
                  </a:extLst>
                </p:cNvPr>
                <p:cNvSpPr/>
                <p:nvPr/>
              </p:nvSpPr>
              <p:spPr bwMode="auto">
                <a:xfrm>
                  <a:off x="1979712" y="1844824"/>
                  <a:ext cx="2016224"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8" name="橢圓 7">
                  <a:extLst>
                    <a:ext uri="{FF2B5EF4-FFF2-40B4-BE49-F238E27FC236}">
                      <a16:creationId xmlns:a16="http://schemas.microsoft.com/office/drawing/2014/main" id="{C87B0051-0EB6-7A6F-8E4A-CB162A2212A8}"/>
                    </a:ext>
                  </a:extLst>
                </p:cNvPr>
                <p:cNvSpPr/>
                <p:nvPr/>
              </p:nvSpPr>
              <p:spPr bwMode="auto">
                <a:xfrm>
                  <a:off x="1979712" y="2964568"/>
                  <a:ext cx="2160240"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9" name="橢圓 8">
                  <a:extLst>
                    <a:ext uri="{FF2B5EF4-FFF2-40B4-BE49-F238E27FC236}">
                      <a16:creationId xmlns:a16="http://schemas.microsoft.com/office/drawing/2014/main" id="{2A5374BB-CAFE-DCBE-306F-75AE99F43B19}"/>
                    </a:ext>
                  </a:extLst>
                </p:cNvPr>
                <p:cNvSpPr/>
                <p:nvPr/>
              </p:nvSpPr>
              <p:spPr bwMode="auto">
                <a:xfrm>
                  <a:off x="1835696" y="4005064"/>
                  <a:ext cx="2304256" cy="943344"/>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grpSp>
          <p:sp>
            <p:nvSpPr>
              <p:cNvPr id="11" name="文字方塊 10">
                <a:extLst>
                  <a:ext uri="{FF2B5EF4-FFF2-40B4-BE49-F238E27FC236}">
                    <a16:creationId xmlns:a16="http://schemas.microsoft.com/office/drawing/2014/main" id="{1ED5E6E1-A867-34D1-0093-9FA40A2D6C4A}"/>
                  </a:ext>
                </a:extLst>
              </p:cNvPr>
              <p:cNvSpPr txBox="1"/>
              <p:nvPr/>
            </p:nvSpPr>
            <p:spPr>
              <a:xfrm>
                <a:off x="1921427" y="1737477"/>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負面影響</a:t>
                </a:r>
                <a:br>
                  <a:rPr lang="en-GB" altLang="zh-TW" dirty="0">
                    <a:latin typeface="微軟正黑體" panose="020B0604030504040204" pitchFamily="34" charset="-120"/>
                    <a:ea typeface="微軟正黑體" panose="020B0604030504040204" pitchFamily="34" charset="-120"/>
                  </a:rPr>
                </a:b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正面功能</a:t>
                </a:r>
                <a:endParaRPr lang="en-GB" dirty="0">
                  <a:latin typeface="微軟正黑體" panose="020B0604030504040204" pitchFamily="34" charset="-120"/>
                  <a:ea typeface="微軟正黑體" panose="020B0604030504040204" pitchFamily="34" charset="-120"/>
                </a:endParaRPr>
              </a:p>
            </p:txBody>
          </p:sp>
          <p:sp>
            <p:nvSpPr>
              <p:cNvPr id="12" name="文字方塊 11">
                <a:extLst>
                  <a:ext uri="{FF2B5EF4-FFF2-40B4-BE49-F238E27FC236}">
                    <a16:creationId xmlns:a16="http://schemas.microsoft.com/office/drawing/2014/main" id="{F06726C3-8799-4369-29D7-62C2F61B1A23}"/>
                  </a:ext>
                </a:extLst>
              </p:cNvPr>
              <p:cNvSpPr txBox="1"/>
              <p:nvPr/>
            </p:nvSpPr>
            <p:spPr>
              <a:xfrm>
                <a:off x="2123727" y="2944586"/>
                <a:ext cx="1728192"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4. </a:t>
                </a:r>
                <a:r>
                  <a:rPr lang="zh-TW" altLang="en-US" dirty="0">
                    <a:latin typeface="微軟正黑體" panose="020B0604030504040204" pitchFamily="34" charset="-120"/>
                    <a:ea typeface="微軟正黑體" panose="020B0604030504040204" pitchFamily="34" charset="-120"/>
                  </a:rPr>
                  <a:t>定義</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5. </a:t>
                </a:r>
                <a:r>
                  <a:rPr lang="zh-TW" altLang="en-US" dirty="0">
                    <a:latin typeface="微軟正黑體" panose="020B0604030504040204" pitchFamily="34" charset="-120"/>
                    <a:ea typeface="微軟正黑體" panose="020B0604030504040204" pitchFamily="34" charset="-120"/>
                  </a:rPr>
                  <a:t>成因</a:t>
                </a:r>
                <a:endParaRPr lang="en-GB" altLang="zh-TW"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13BB6A39-E86C-DD31-F58A-574353887A23}"/>
                  </a:ext>
                </a:extLst>
              </p:cNvPr>
              <p:cNvSpPr txBox="1"/>
              <p:nvPr/>
            </p:nvSpPr>
            <p:spPr>
              <a:xfrm>
                <a:off x="2123727" y="4145014"/>
                <a:ext cx="1728192" cy="1271846"/>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6. </a:t>
                </a:r>
                <a:r>
                  <a:rPr lang="zh-TW" altLang="en-US" dirty="0">
                    <a:latin typeface="微軟正黑體" panose="020B0604030504040204" pitchFamily="34" charset="-120"/>
                    <a:ea typeface="微軟正黑體" panose="020B0604030504040204" pitchFamily="34" charset="-120"/>
                  </a:rPr>
                  <a:t>建議</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7. </a:t>
                </a:r>
                <a:r>
                  <a:rPr lang="zh-TW" altLang="en-US" dirty="0">
                    <a:latin typeface="微軟正黑體" panose="020B0604030504040204" pitchFamily="34" charset="-120"/>
                    <a:ea typeface="微軟正黑體" panose="020B0604030504040204" pitchFamily="34" charset="-120"/>
                  </a:rPr>
                  <a:t>正面改變</a:t>
                </a:r>
                <a:endParaRPr lang="en-GB" altLang="zh-TW" dirty="0">
                  <a:latin typeface="微軟正黑體" panose="020B0604030504040204" pitchFamily="34" charset="-120"/>
                  <a:ea typeface="微軟正黑體" panose="020B0604030504040204" pitchFamily="34" charset="-120"/>
                </a:endParaRPr>
              </a:p>
            </p:txBody>
          </p:sp>
        </p:grpSp>
        <p:sp>
          <p:nvSpPr>
            <p:cNvPr id="4" name="橢圓 3">
              <a:extLst>
                <a:ext uri="{FF2B5EF4-FFF2-40B4-BE49-F238E27FC236}">
                  <a16:creationId xmlns:a16="http://schemas.microsoft.com/office/drawing/2014/main" id="{3B20FC09-B103-5637-2C8C-788E34120BBB}"/>
                </a:ext>
              </a:extLst>
            </p:cNvPr>
            <p:cNvSpPr/>
            <p:nvPr/>
          </p:nvSpPr>
          <p:spPr bwMode="auto">
            <a:xfrm>
              <a:off x="1732904" y="1005389"/>
              <a:ext cx="2551063" cy="962546"/>
            </a:xfrm>
            <a:prstGeom prst="ellips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dirty="0">
                <a:ln>
                  <a:noFill/>
                </a:ln>
                <a:solidFill>
                  <a:schemeClr val="tx1"/>
                </a:solidFill>
                <a:effectLst/>
                <a:latin typeface="Times New Roman" pitchFamily="18" charset="0"/>
                <a:ea typeface="新細明體" pitchFamily="18" charset="-120"/>
              </a:endParaRPr>
            </a:p>
          </p:txBody>
        </p:sp>
        <p:sp>
          <p:nvSpPr>
            <p:cNvPr id="6" name="文字方塊 5">
              <a:extLst>
                <a:ext uri="{FF2B5EF4-FFF2-40B4-BE49-F238E27FC236}">
                  <a16:creationId xmlns:a16="http://schemas.microsoft.com/office/drawing/2014/main" id="{485E68AB-2649-BFC0-D047-85DCC10947CF}"/>
                </a:ext>
              </a:extLst>
            </p:cNvPr>
            <p:cNvSpPr txBox="1"/>
            <p:nvPr/>
          </p:nvSpPr>
          <p:spPr>
            <a:xfrm>
              <a:off x="1876920" y="1013828"/>
              <a:ext cx="2281357"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現象</a:t>
              </a:r>
              <a:r>
                <a:rPr lang="en-US" altLang="zh-TW" dirty="0">
                  <a:latin typeface="微軟正黑體" panose="020B0604030504040204" pitchFamily="34" charset="-120"/>
                  <a:ea typeface="微軟正黑體" panose="020B0604030504040204" pitchFamily="34" charset="-120"/>
                </a:rPr>
                <a:t>: </a:t>
              </a:r>
              <a:br>
                <a:rPr lang="en-US" altLang="zh-TW" dirty="0">
                  <a:latin typeface="微軟正黑體" panose="020B0604030504040204" pitchFamily="34" charset="-120"/>
                  <a:ea typeface="微軟正黑體" panose="020B0604030504040204" pitchFamily="34" charset="-120"/>
                </a:rPr>
              </a:br>
              <a:r>
                <a:rPr lang="zh-TW" altLang="en-US" dirty="0">
                  <a:latin typeface="微軟正黑體" panose="020B0604030504040204" pitchFamily="34" charset="-120"/>
                  <a:ea typeface="微軟正黑體" panose="020B0604030504040204" pitchFamily="34" charset="-120"/>
                </a:rPr>
                <a:t>普遍性</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嚴重性</a:t>
              </a:r>
              <a:endParaRPr lang="en-GB" dirty="0">
                <a:latin typeface="微軟正黑體" panose="020B0604030504040204" pitchFamily="34" charset="-120"/>
                <a:ea typeface="微軟正黑體" panose="020B0604030504040204" pitchFamily="34" charset="-120"/>
              </a:endParaRPr>
            </a:p>
          </p:txBody>
        </p:sp>
        <p:cxnSp>
          <p:nvCxnSpPr>
            <p:cNvPr id="15" name="直線單箭頭接點 14">
              <a:extLst>
                <a:ext uri="{FF2B5EF4-FFF2-40B4-BE49-F238E27FC236}">
                  <a16:creationId xmlns:a16="http://schemas.microsoft.com/office/drawing/2014/main" id="{6373CB3E-1C92-83D3-D91B-8C36AEF1A34C}"/>
                </a:ext>
              </a:extLst>
            </p:cNvPr>
            <p:cNvCxnSpPr>
              <a:cxnSpLocks/>
            </p:cNvCxnSpPr>
            <p:nvPr/>
          </p:nvCxnSpPr>
          <p:spPr bwMode="auto">
            <a:xfrm flipV="1">
              <a:off x="1135821" y="1700808"/>
              <a:ext cx="741100" cy="1723515"/>
            </a:xfrm>
            <a:prstGeom prst="straightConnector1">
              <a:avLst/>
            </a:prstGeom>
            <a:ln w="28575">
              <a:solidFill>
                <a:schemeClr val="tx1"/>
              </a:solidFill>
              <a:headEnd type="none" w="med" len="med"/>
              <a:tailEnd type="triangle" w="med" len="med"/>
            </a:ln>
          </p:spPr>
          <p:style>
            <a:lnRef idx="1">
              <a:schemeClr val="accent4"/>
            </a:lnRef>
            <a:fillRef idx="0">
              <a:schemeClr val="accent4"/>
            </a:fillRef>
            <a:effectRef idx="0">
              <a:schemeClr val="accent4"/>
            </a:effectRef>
            <a:fontRef idx="minor">
              <a:schemeClr val="tx1"/>
            </a:fontRef>
          </p:style>
        </p:cxnSp>
        <p:cxnSp>
          <p:nvCxnSpPr>
            <p:cNvPr id="21" name="直線接點 20">
              <a:extLst>
                <a:ext uri="{FF2B5EF4-FFF2-40B4-BE49-F238E27FC236}">
                  <a16:creationId xmlns:a16="http://schemas.microsoft.com/office/drawing/2014/main" id="{1E1B4E09-F4DF-07B6-CF4E-0C73B8C66486}"/>
                </a:ext>
              </a:extLst>
            </p:cNvPr>
            <p:cNvCxnSpPr>
              <a:cxnSpLocks/>
              <a:stCxn id="4" idx="6"/>
            </p:cNvCxnSpPr>
            <p:nvPr/>
          </p:nvCxnSpPr>
          <p:spPr bwMode="auto">
            <a:xfrm>
              <a:off x="4283967" y="1486662"/>
              <a:ext cx="209821" cy="0"/>
            </a:xfrm>
            <a:prstGeom prst="line">
              <a:avLst/>
            </a:prstGeom>
            <a:ln w="19050">
              <a:solidFill>
                <a:schemeClr val="tx1"/>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4" name="直線接點 23">
              <a:extLst>
                <a:ext uri="{FF2B5EF4-FFF2-40B4-BE49-F238E27FC236}">
                  <a16:creationId xmlns:a16="http://schemas.microsoft.com/office/drawing/2014/main" id="{2FD357E4-3B0A-84A1-CCB8-C88504CB5DDE}"/>
                </a:ext>
              </a:extLst>
            </p:cNvPr>
            <p:cNvCxnSpPr>
              <a:cxnSpLocks/>
            </p:cNvCxnSpPr>
            <p:nvPr/>
          </p:nvCxnSpPr>
          <p:spPr bwMode="auto">
            <a:xfrm>
              <a:off x="4499992" y="1486662"/>
              <a:ext cx="0" cy="1126252"/>
            </a:xfrm>
            <a:prstGeom prst="line">
              <a:avLst/>
            </a:prstGeom>
            <a:ln w="19050">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sp>
        <p:nvSpPr>
          <p:cNvPr id="27" name="橢圓 26">
            <a:extLst>
              <a:ext uri="{FF2B5EF4-FFF2-40B4-BE49-F238E27FC236}">
                <a16:creationId xmlns:a16="http://schemas.microsoft.com/office/drawing/2014/main" id="{68D56F80-9620-7B72-244A-85EA35B94224}"/>
              </a:ext>
            </a:extLst>
          </p:cNvPr>
          <p:cNvSpPr/>
          <p:nvPr/>
        </p:nvSpPr>
        <p:spPr bwMode="auto">
          <a:xfrm>
            <a:off x="76577" y="2534800"/>
            <a:ext cx="1456129"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自身經驗</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28" name="橢圓 27">
            <a:extLst>
              <a:ext uri="{FF2B5EF4-FFF2-40B4-BE49-F238E27FC236}">
                <a16:creationId xmlns:a16="http://schemas.microsoft.com/office/drawing/2014/main" id="{EA4735EB-B795-D0F3-A3D2-B5C0C0FB542F}"/>
              </a:ext>
            </a:extLst>
          </p:cNvPr>
          <p:cNvSpPr/>
          <p:nvPr/>
        </p:nvSpPr>
        <p:spPr bwMode="auto">
          <a:xfrm>
            <a:off x="72008" y="4159058"/>
            <a:ext cx="1512168"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概念應用</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1700366"/>
      </p:ext>
    </p:extLst>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CN" altLang="en-US" dirty="0">
                <a:solidFill>
                  <a:schemeClr val="tx1">
                    <a:lumMod val="85000"/>
                    <a:lumOff val="15000"/>
                  </a:schemeClr>
                </a:solidFill>
              </a:rPr>
              <a:t>？</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lnSpc>
                <a:spcPct val="120000"/>
              </a:lnSpc>
              <a:spcBef>
                <a:spcPts val="0"/>
              </a:spcBef>
              <a:spcAft>
                <a:spcPts val="0"/>
              </a:spcAft>
              <a:buNone/>
            </a:pPr>
            <a:r>
              <a:rPr lang="zh-TW" altLang="en-US" dirty="0">
                <a:solidFill>
                  <a:schemeClr val="tx1"/>
                </a:solidFill>
              </a:rPr>
              <a:t>　　香港家庭議會主席、理大應用社會科學系講座教授石丹理與調查團隊自</a:t>
            </a:r>
            <a:r>
              <a:rPr lang="en-US" altLang="zh-TW" dirty="0">
                <a:solidFill>
                  <a:schemeClr val="tx1"/>
                </a:solidFill>
              </a:rPr>
              <a:t>2009</a:t>
            </a:r>
            <a:r>
              <a:rPr lang="zh-TW" altLang="en-US" dirty="0">
                <a:solidFill>
                  <a:schemeClr val="tx1"/>
                </a:solidFill>
              </a:rPr>
              <a:t>年起，連續</a:t>
            </a:r>
            <a:r>
              <a:rPr lang="en-US" altLang="zh-TW" dirty="0">
                <a:solidFill>
                  <a:schemeClr val="tx1"/>
                </a:solidFill>
              </a:rPr>
              <a:t>6</a:t>
            </a:r>
            <a:r>
              <a:rPr lang="zh-TW" altLang="en-US" dirty="0">
                <a:solidFill>
                  <a:schemeClr val="tx1"/>
                </a:solidFill>
              </a:rPr>
              <a:t>年追蹤</a:t>
            </a:r>
            <a:r>
              <a:rPr lang="en-US" altLang="zh-TW" dirty="0">
                <a:solidFill>
                  <a:schemeClr val="tx1"/>
                </a:solidFill>
              </a:rPr>
              <a:t>28</a:t>
            </a:r>
            <a:r>
              <a:rPr lang="zh-TW" altLang="en-US" dirty="0">
                <a:solidFill>
                  <a:schemeClr val="tx1"/>
                </a:solidFill>
              </a:rPr>
              <a:t>所中學共</a:t>
            </a:r>
            <a:r>
              <a:rPr lang="en-US" altLang="zh-TW" dirty="0">
                <a:solidFill>
                  <a:schemeClr val="tx1"/>
                </a:solidFill>
              </a:rPr>
              <a:t>3300</a:t>
            </a:r>
            <a:r>
              <a:rPr lang="zh-TW" altLang="en-US" dirty="0">
                <a:solidFill>
                  <a:schemeClr val="tx1"/>
                </a:solidFill>
              </a:rPr>
              <a:t>名學生，要求他們每年回答同一份問卷，以瞭解</a:t>
            </a:r>
            <a:r>
              <a:rPr lang="en-US" altLang="zh-TW" dirty="0">
                <a:solidFill>
                  <a:schemeClr val="tx1"/>
                </a:solidFill>
              </a:rPr>
              <a:t>6</a:t>
            </a:r>
            <a:r>
              <a:rPr lang="zh-TW" altLang="en-US" dirty="0">
                <a:solidFill>
                  <a:schemeClr val="tx1"/>
                </a:solidFill>
              </a:rPr>
              <a:t>年間接受父母管教的感受。</a:t>
            </a:r>
          </a:p>
          <a:p>
            <a:pPr marL="0" indent="0">
              <a:lnSpc>
                <a:spcPct val="120000"/>
              </a:lnSpc>
              <a:spcBef>
                <a:spcPts val="0"/>
              </a:spcBef>
              <a:spcAft>
                <a:spcPts val="0"/>
              </a:spcAft>
              <a:buNone/>
            </a:pPr>
            <a:r>
              <a:rPr lang="zh-TW" altLang="en-US" dirty="0">
                <a:solidFill>
                  <a:schemeClr val="tx1"/>
                </a:solidFill>
              </a:rPr>
              <a:t>　　結果顯示，在</a:t>
            </a:r>
            <a:r>
              <a:rPr lang="en-US" altLang="zh-TW" dirty="0">
                <a:solidFill>
                  <a:schemeClr val="tx1"/>
                </a:solidFill>
              </a:rPr>
              <a:t>6</a:t>
            </a:r>
            <a:r>
              <a:rPr lang="zh-TW" altLang="en-US" dirty="0">
                <a:solidFill>
                  <a:schemeClr val="tx1"/>
                </a:solidFill>
              </a:rPr>
              <a:t>年中學生涯中，</a:t>
            </a:r>
            <a:r>
              <a:rPr lang="zh-TW" altLang="en-US" dirty="0">
                <a:solidFill>
                  <a:srgbClr val="CC0099"/>
                </a:solidFill>
              </a:rPr>
              <a:t>父親在控制子女心理、行為，以及與子女關係上得分均較母親低</a:t>
            </a:r>
            <a:r>
              <a:rPr lang="zh-TW" altLang="en-US" dirty="0">
                <a:solidFill>
                  <a:schemeClr val="tx1"/>
                </a:solidFill>
              </a:rPr>
              <a:t>。以中一時期為例，僅</a:t>
            </a:r>
            <a:r>
              <a:rPr lang="zh-TW" altLang="en-US" dirty="0">
                <a:solidFill>
                  <a:srgbClr val="CC0099"/>
                </a:solidFill>
              </a:rPr>
              <a:t>五成半</a:t>
            </a:r>
            <a:r>
              <a:rPr lang="zh-TW" altLang="en-US" dirty="0">
                <a:solidFill>
                  <a:schemeClr val="tx1"/>
                </a:solidFill>
              </a:rPr>
              <a:t>受訪者指</a:t>
            </a:r>
            <a:r>
              <a:rPr lang="zh-TW" altLang="en-US" dirty="0">
                <a:solidFill>
                  <a:srgbClr val="CC0099"/>
                </a:solidFill>
              </a:rPr>
              <a:t>父親</a:t>
            </a:r>
            <a:r>
              <a:rPr lang="zh-TW" altLang="en-US" dirty="0">
                <a:solidFill>
                  <a:schemeClr val="tx1"/>
                </a:solidFill>
              </a:rPr>
              <a:t>清楚</a:t>
            </a:r>
            <a:r>
              <a:rPr lang="zh-TW" altLang="en-US" dirty="0">
                <a:solidFill>
                  <a:srgbClr val="CC0099"/>
                </a:solidFill>
              </a:rPr>
              <a:t>知悉其校內情況</a:t>
            </a:r>
            <a:r>
              <a:rPr lang="zh-TW" altLang="en-US" dirty="0">
                <a:solidFill>
                  <a:schemeClr val="tx1"/>
                </a:solidFill>
              </a:rPr>
              <a:t>，認為</a:t>
            </a:r>
            <a:r>
              <a:rPr lang="zh-TW" altLang="en-US" dirty="0">
                <a:solidFill>
                  <a:srgbClr val="CC0099"/>
                </a:solidFill>
              </a:rPr>
              <a:t>母親</a:t>
            </a:r>
            <a:r>
              <a:rPr lang="zh-TW" altLang="en-US" dirty="0">
                <a:solidFill>
                  <a:schemeClr val="tx1"/>
                </a:solidFill>
              </a:rPr>
              <a:t>瞭解者則有</a:t>
            </a:r>
            <a:r>
              <a:rPr lang="zh-TW" altLang="en-US" dirty="0">
                <a:solidFill>
                  <a:srgbClr val="CC0099"/>
                </a:solidFill>
              </a:rPr>
              <a:t>逾八成</a:t>
            </a:r>
            <a:r>
              <a:rPr lang="zh-TW" altLang="en-US" dirty="0">
                <a:solidFill>
                  <a:schemeClr val="tx1"/>
                </a:solidFill>
              </a:rPr>
              <a:t>；又僅得</a:t>
            </a:r>
            <a:r>
              <a:rPr lang="zh-TW" altLang="en-US" dirty="0">
                <a:solidFill>
                  <a:srgbClr val="CC0099"/>
                </a:solidFill>
              </a:rPr>
              <a:t>四成七學生</a:t>
            </a:r>
            <a:r>
              <a:rPr lang="zh-TW" altLang="en-US" dirty="0">
                <a:solidFill>
                  <a:schemeClr val="tx1"/>
                </a:solidFill>
              </a:rPr>
              <a:t>表示</a:t>
            </a:r>
            <a:r>
              <a:rPr lang="zh-TW" altLang="en-US" dirty="0">
                <a:solidFill>
                  <a:srgbClr val="CC0099"/>
                </a:solidFill>
              </a:rPr>
              <a:t>父親主動</a:t>
            </a:r>
            <a:r>
              <a:rPr lang="zh-TW" altLang="en-US" dirty="0">
                <a:solidFill>
                  <a:schemeClr val="tx1"/>
                </a:solidFill>
              </a:rPr>
              <a:t>瞭解其</a:t>
            </a:r>
            <a:r>
              <a:rPr lang="zh-TW" altLang="en-US" dirty="0">
                <a:solidFill>
                  <a:srgbClr val="CC0099"/>
                </a:solidFill>
              </a:rPr>
              <a:t>交友情況</a:t>
            </a:r>
            <a:r>
              <a:rPr lang="zh-TW" altLang="en-US" dirty="0">
                <a:solidFill>
                  <a:schemeClr val="tx1"/>
                </a:solidFill>
              </a:rPr>
              <a:t>，</a:t>
            </a:r>
            <a:r>
              <a:rPr lang="zh-TW" altLang="en-US" dirty="0">
                <a:solidFill>
                  <a:srgbClr val="CC0099"/>
                </a:solidFill>
              </a:rPr>
              <a:t>較母親少二成六</a:t>
            </a:r>
            <a:r>
              <a:rPr lang="zh-TW" altLang="en-US" dirty="0">
                <a:solidFill>
                  <a:schemeClr val="tx1"/>
                </a:solidFill>
              </a:rPr>
              <a:t>。</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10</a:t>
            </a:fld>
            <a:endParaRPr lang="en-US" altLang="zh-TW" dirty="0"/>
          </a:p>
        </p:txBody>
      </p:sp>
    </p:spTree>
    <p:extLst>
      <p:ext uri="{BB962C8B-B14F-4D97-AF65-F5344CB8AC3E}">
        <p14:creationId xmlns:p14="http://schemas.microsoft.com/office/powerpoint/2010/main" val="3137359302"/>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現況</a:t>
            </a:r>
            <a:r>
              <a:rPr lang="zh-TW" altLang="en-US" dirty="0">
                <a:solidFill>
                  <a:schemeClr val="tx1">
                    <a:lumMod val="85000"/>
                    <a:lumOff val="15000"/>
                  </a:schemeClr>
                </a:solidFill>
              </a:rPr>
              <a:t>分析</a:t>
            </a:r>
            <a:r>
              <a:rPr lang="en-US" altLang="zh-TW" sz="3600" dirty="0">
                <a:solidFill>
                  <a:schemeClr val="bg1">
                    <a:lumMod val="50000"/>
                  </a:schemeClr>
                </a:solidFill>
              </a:rPr>
              <a:t>(</a:t>
            </a:r>
            <a:r>
              <a:rPr lang="zh-TW" altLang="en-US" sz="3600" dirty="0">
                <a:solidFill>
                  <a:schemeClr val="bg1">
                    <a:lumMod val="50000"/>
                  </a:schemeClr>
                </a:solidFill>
              </a:rPr>
              <a:t>來自學術研究 </a:t>
            </a:r>
            <a:r>
              <a:rPr lang="en-US" altLang="zh-TW" sz="3600" dirty="0">
                <a:solidFill>
                  <a:schemeClr val="bg1">
                    <a:lumMod val="50000"/>
                  </a:schemeClr>
                </a:solidFill>
              </a:rPr>
              <a:t>/ </a:t>
            </a:r>
            <a:r>
              <a:rPr lang="zh-TW" altLang="en-US" sz="3600" dirty="0">
                <a:solidFill>
                  <a:schemeClr val="bg1">
                    <a:lumMod val="50000"/>
                  </a:schemeClr>
                </a:solidFill>
              </a:rPr>
              <a:t>二手資料</a:t>
            </a:r>
            <a:r>
              <a:rPr lang="en-US" altLang="zh-TW" sz="3600" dirty="0">
                <a:solidFill>
                  <a:schemeClr val="bg1">
                    <a:lumMod val="50000"/>
                  </a:schemeClr>
                </a:solidFill>
              </a:rPr>
              <a:t>)</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lnSpc>
                <a:spcPct val="120000"/>
              </a:lnSpc>
              <a:spcBef>
                <a:spcPts val="0"/>
              </a:spcBef>
              <a:spcAft>
                <a:spcPts val="0"/>
              </a:spcAft>
              <a:buNone/>
            </a:pPr>
            <a:r>
              <a:rPr lang="zh-TW" altLang="en-US" dirty="0">
                <a:solidFill>
                  <a:schemeClr val="tx1"/>
                </a:solidFill>
              </a:rPr>
              <a:t>　　香港家庭議會主席、理大應用社會科學系講座教授石丹理與調查團隊自</a:t>
            </a:r>
            <a:r>
              <a:rPr lang="en-US" altLang="zh-TW" dirty="0">
                <a:solidFill>
                  <a:schemeClr val="tx1"/>
                </a:solidFill>
              </a:rPr>
              <a:t>2009</a:t>
            </a:r>
            <a:r>
              <a:rPr lang="zh-TW" altLang="en-US" dirty="0">
                <a:solidFill>
                  <a:schemeClr val="tx1"/>
                </a:solidFill>
              </a:rPr>
              <a:t>年起，連續</a:t>
            </a:r>
            <a:r>
              <a:rPr lang="en-US" altLang="zh-TW" dirty="0">
                <a:solidFill>
                  <a:schemeClr val="tx1"/>
                </a:solidFill>
              </a:rPr>
              <a:t>6</a:t>
            </a:r>
            <a:r>
              <a:rPr lang="zh-TW" altLang="en-US" dirty="0">
                <a:solidFill>
                  <a:schemeClr val="tx1"/>
                </a:solidFill>
              </a:rPr>
              <a:t>年追蹤</a:t>
            </a:r>
            <a:r>
              <a:rPr lang="en-US" altLang="zh-TW" dirty="0">
                <a:solidFill>
                  <a:schemeClr val="tx1"/>
                </a:solidFill>
              </a:rPr>
              <a:t>28</a:t>
            </a:r>
            <a:r>
              <a:rPr lang="zh-TW" altLang="en-US" dirty="0">
                <a:solidFill>
                  <a:schemeClr val="tx1"/>
                </a:solidFill>
              </a:rPr>
              <a:t>所中學共</a:t>
            </a:r>
            <a:r>
              <a:rPr lang="en-US" altLang="zh-TW" dirty="0">
                <a:solidFill>
                  <a:schemeClr val="tx1"/>
                </a:solidFill>
              </a:rPr>
              <a:t>3300</a:t>
            </a:r>
            <a:r>
              <a:rPr lang="zh-TW" altLang="en-US" dirty="0">
                <a:solidFill>
                  <a:schemeClr val="tx1"/>
                </a:solidFill>
              </a:rPr>
              <a:t>名學生，要求他們每年回答同一份問卷，以瞭解</a:t>
            </a:r>
            <a:r>
              <a:rPr lang="en-US" altLang="zh-TW" dirty="0">
                <a:solidFill>
                  <a:schemeClr val="tx1"/>
                </a:solidFill>
              </a:rPr>
              <a:t>6</a:t>
            </a:r>
            <a:r>
              <a:rPr lang="zh-TW" altLang="en-US" dirty="0">
                <a:solidFill>
                  <a:schemeClr val="tx1"/>
                </a:solidFill>
              </a:rPr>
              <a:t>年間接受父母管教的感受。</a:t>
            </a:r>
          </a:p>
          <a:p>
            <a:pPr marL="0" indent="0">
              <a:lnSpc>
                <a:spcPct val="120000"/>
              </a:lnSpc>
              <a:spcBef>
                <a:spcPts val="0"/>
              </a:spcBef>
              <a:spcAft>
                <a:spcPts val="0"/>
              </a:spcAft>
              <a:buNone/>
            </a:pPr>
            <a:r>
              <a:rPr lang="zh-TW" altLang="en-US" dirty="0">
                <a:solidFill>
                  <a:schemeClr val="tx1"/>
                </a:solidFill>
              </a:rPr>
              <a:t>　　結果顯示，在</a:t>
            </a:r>
            <a:r>
              <a:rPr lang="en-US" altLang="zh-TW" dirty="0">
                <a:solidFill>
                  <a:schemeClr val="tx1"/>
                </a:solidFill>
              </a:rPr>
              <a:t>6</a:t>
            </a:r>
            <a:r>
              <a:rPr lang="zh-TW" altLang="en-US" dirty="0">
                <a:solidFill>
                  <a:schemeClr val="tx1"/>
                </a:solidFill>
              </a:rPr>
              <a:t>年中學生涯中，</a:t>
            </a:r>
            <a:r>
              <a:rPr lang="zh-TW" altLang="en-US" dirty="0">
                <a:solidFill>
                  <a:srgbClr val="CC0099"/>
                </a:solidFill>
              </a:rPr>
              <a:t>父親在控制子女心理、行為，以及與子女關係上得分均較母親低</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。以中一時期為例，僅</a:t>
            </a:r>
            <a:r>
              <a:rPr lang="zh-TW" altLang="en-US" dirty="0">
                <a:solidFill>
                  <a:srgbClr val="CC0099"/>
                </a:solidFill>
              </a:rPr>
              <a:t>五成半</a:t>
            </a:r>
            <a:r>
              <a:rPr lang="zh-TW" altLang="en-US" dirty="0">
                <a:solidFill>
                  <a:schemeClr val="tx1"/>
                </a:solidFill>
              </a:rPr>
              <a:t>受訪者指</a:t>
            </a:r>
            <a:r>
              <a:rPr lang="zh-TW" altLang="en-US" dirty="0">
                <a:solidFill>
                  <a:srgbClr val="CC0099"/>
                </a:solidFill>
              </a:rPr>
              <a:t>父親</a:t>
            </a:r>
            <a:r>
              <a:rPr lang="zh-TW" altLang="en-US" dirty="0">
                <a:solidFill>
                  <a:schemeClr val="tx1"/>
                </a:solidFill>
              </a:rPr>
              <a:t>清楚</a:t>
            </a:r>
            <a:r>
              <a:rPr lang="zh-TW" altLang="en-US" dirty="0">
                <a:solidFill>
                  <a:srgbClr val="CC0099"/>
                </a:solidFill>
              </a:rPr>
              <a:t>知悉其校內情況</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2</a:t>
            </a:r>
            <a:r>
              <a:rPr lang="en-US" altLang="zh-TW" dirty="0">
                <a:solidFill>
                  <a:schemeClr val="tx1"/>
                </a:solidFill>
              </a:rPr>
              <a:t>)</a:t>
            </a:r>
            <a:r>
              <a:rPr lang="zh-TW" altLang="en-US" dirty="0">
                <a:solidFill>
                  <a:schemeClr val="tx1"/>
                </a:solidFill>
              </a:rPr>
              <a:t>，認為</a:t>
            </a:r>
            <a:r>
              <a:rPr lang="zh-TW" altLang="en-US" dirty="0">
                <a:solidFill>
                  <a:srgbClr val="CC0099"/>
                </a:solidFill>
              </a:rPr>
              <a:t>母親</a:t>
            </a:r>
            <a:r>
              <a:rPr lang="zh-TW" altLang="en-US" dirty="0">
                <a:solidFill>
                  <a:schemeClr val="tx1"/>
                </a:solidFill>
              </a:rPr>
              <a:t>瞭解者則有</a:t>
            </a:r>
            <a:r>
              <a:rPr lang="zh-TW" altLang="en-US" dirty="0">
                <a:solidFill>
                  <a:srgbClr val="CC0099"/>
                </a:solidFill>
              </a:rPr>
              <a:t>逾八成</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3</a:t>
            </a:r>
            <a:r>
              <a:rPr lang="en-US" altLang="zh-TW" dirty="0">
                <a:solidFill>
                  <a:schemeClr val="tx1"/>
                </a:solidFill>
              </a:rPr>
              <a:t>)</a:t>
            </a:r>
            <a:r>
              <a:rPr lang="zh-TW" altLang="en-US" dirty="0">
                <a:solidFill>
                  <a:schemeClr val="tx1"/>
                </a:solidFill>
              </a:rPr>
              <a:t>；又僅得</a:t>
            </a:r>
            <a:r>
              <a:rPr lang="zh-TW" altLang="en-US" dirty="0">
                <a:solidFill>
                  <a:srgbClr val="CC0099"/>
                </a:solidFill>
              </a:rPr>
              <a:t>四成七學生</a:t>
            </a:r>
            <a:r>
              <a:rPr lang="zh-TW" altLang="en-US" dirty="0">
                <a:solidFill>
                  <a:schemeClr val="tx1"/>
                </a:solidFill>
              </a:rPr>
              <a:t>表示</a:t>
            </a:r>
            <a:r>
              <a:rPr lang="zh-TW" altLang="en-US" dirty="0">
                <a:solidFill>
                  <a:srgbClr val="CC0099"/>
                </a:solidFill>
              </a:rPr>
              <a:t>父親主動</a:t>
            </a:r>
            <a:r>
              <a:rPr lang="zh-TW" altLang="en-US" dirty="0">
                <a:solidFill>
                  <a:schemeClr val="tx1"/>
                </a:solidFill>
              </a:rPr>
              <a:t>瞭解其</a:t>
            </a:r>
            <a:r>
              <a:rPr lang="zh-TW" altLang="en-US" dirty="0">
                <a:solidFill>
                  <a:srgbClr val="CC0099"/>
                </a:solidFill>
              </a:rPr>
              <a:t>交友情況</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4</a:t>
            </a:r>
            <a:r>
              <a:rPr lang="en-US" altLang="zh-TW" dirty="0">
                <a:solidFill>
                  <a:schemeClr val="tx1"/>
                </a:solidFill>
              </a:rPr>
              <a:t>)</a:t>
            </a:r>
            <a:r>
              <a:rPr lang="zh-TW" altLang="en-US" dirty="0">
                <a:solidFill>
                  <a:schemeClr val="tx1"/>
                </a:solidFill>
              </a:rPr>
              <a:t>，</a:t>
            </a:r>
            <a:r>
              <a:rPr lang="zh-TW" altLang="en-US" dirty="0">
                <a:solidFill>
                  <a:srgbClr val="CC0099"/>
                </a:solidFill>
              </a:rPr>
              <a:t>較母親少二成六</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5</a:t>
            </a:r>
            <a:r>
              <a:rPr lang="en-US" altLang="zh-TW" dirty="0">
                <a:solidFill>
                  <a:schemeClr val="tx1"/>
                </a:solidFill>
              </a:rPr>
              <a:t>)</a:t>
            </a:r>
            <a:r>
              <a:rPr lang="zh-TW" altLang="en-US" dirty="0">
                <a:solidFill>
                  <a:schemeClr val="tx1"/>
                </a:solidFill>
              </a:rPr>
              <a:t>。</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11</a:t>
            </a:fld>
            <a:endParaRPr lang="en-US" altLang="zh-TW" dirty="0"/>
          </a:p>
        </p:txBody>
      </p:sp>
    </p:spTree>
    <p:extLst>
      <p:ext uri="{BB962C8B-B14F-4D97-AF65-F5344CB8AC3E}">
        <p14:creationId xmlns:p14="http://schemas.microsoft.com/office/powerpoint/2010/main" val="365009996"/>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lnSpc>
                <a:spcPct val="120000"/>
              </a:lnSpc>
              <a:spcBef>
                <a:spcPts val="0"/>
              </a:spcBef>
              <a:buNone/>
            </a:pPr>
            <a:r>
              <a:rPr lang="zh-TW" altLang="en-US" dirty="0">
                <a:solidFill>
                  <a:schemeClr val="tx1"/>
                </a:solidFill>
              </a:rPr>
              <a:t>　　另外，近五成受訪者稱不會主動告訴父親生活瑣事或分享感受，而不願與母親溝通者僅得三成。</a:t>
            </a: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12</a:t>
            </a:fld>
            <a:endParaRPr lang="en-US" altLang="zh-TW" dirty="0"/>
          </a:p>
        </p:txBody>
      </p:sp>
    </p:spTree>
    <p:extLst>
      <p:ext uri="{BB962C8B-B14F-4D97-AF65-F5344CB8AC3E}">
        <p14:creationId xmlns:p14="http://schemas.microsoft.com/office/powerpoint/2010/main" val="2237899954"/>
      </p:ext>
    </p:extLst>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現況</a:t>
            </a:r>
            <a:r>
              <a:rPr lang="en-GB" altLang="zh-TW" dirty="0">
                <a:solidFill>
                  <a:srgbClr val="CC0099"/>
                </a:solidFill>
              </a:rPr>
              <a:t>/</a:t>
            </a:r>
            <a:r>
              <a:rPr lang="zh-TW" altLang="en-US" dirty="0">
                <a:solidFill>
                  <a:srgbClr val="CC0099"/>
                </a:solidFill>
              </a:rPr>
              <a:t>後果</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lnSpc>
                <a:spcPct val="120000"/>
              </a:lnSpc>
              <a:spcBef>
                <a:spcPts val="0"/>
              </a:spcBef>
              <a:buNone/>
            </a:pPr>
            <a:r>
              <a:rPr lang="zh-TW" altLang="en-US" dirty="0"/>
              <a:t>　　</a:t>
            </a:r>
            <a:r>
              <a:rPr lang="zh-TW" altLang="en-US" dirty="0">
                <a:solidFill>
                  <a:schemeClr val="tx1"/>
                </a:solidFill>
              </a:rPr>
              <a:t>另外，近五成受訪者稱不會主動告訴父親生活瑣事或分享感受，而不願與母親溝通者僅得三成。</a:t>
            </a:r>
            <a:endParaRPr lang="en-GB" altLang="zh-TW" dirty="0">
              <a:solidFill>
                <a:schemeClr val="tx1"/>
              </a:solidFill>
            </a:endParaRPr>
          </a:p>
          <a:p>
            <a:pPr marL="0" indent="0">
              <a:lnSpc>
                <a:spcPct val="120000"/>
              </a:lnSpc>
              <a:spcBef>
                <a:spcPts val="0"/>
              </a:spcBef>
              <a:buNone/>
            </a:pPr>
            <a:endParaRPr lang="en-GB" altLang="zh-HK" dirty="0">
              <a:solidFill>
                <a:schemeClr val="tx1"/>
              </a:solidFill>
            </a:endParaRPr>
          </a:p>
          <a:p>
            <a:pPr marL="0" indent="0">
              <a:lnSpc>
                <a:spcPct val="120000"/>
              </a:lnSpc>
              <a:spcBef>
                <a:spcPts val="0"/>
              </a:spcBef>
              <a:buNone/>
            </a:pPr>
            <a:r>
              <a:rPr lang="zh-TW" altLang="en-US" dirty="0"/>
              <a:t>二手資料 </a:t>
            </a:r>
            <a:r>
              <a:rPr lang="en-US" altLang="zh-TW" dirty="0"/>
              <a:t>(</a:t>
            </a:r>
            <a:r>
              <a:rPr lang="zh-TW" altLang="en-US" dirty="0"/>
              <a:t>來自週查研究、傳媒報導</a:t>
            </a:r>
            <a:r>
              <a:rPr lang="en-US" altLang="zh-TW" dirty="0"/>
              <a:t>)</a:t>
            </a:r>
          </a:p>
          <a:p>
            <a:pPr marL="0" indent="0">
              <a:lnSpc>
                <a:spcPct val="120000"/>
              </a:lnSpc>
              <a:spcBef>
                <a:spcPts val="0"/>
              </a:spcBef>
              <a:buNone/>
            </a:pPr>
            <a:r>
              <a:rPr lang="en-US" altLang="zh-TW" dirty="0"/>
              <a:t>↓</a:t>
            </a:r>
          </a:p>
          <a:p>
            <a:pPr marL="0" indent="0">
              <a:lnSpc>
                <a:spcPct val="120000"/>
              </a:lnSpc>
              <a:spcBef>
                <a:spcPts val="0"/>
              </a:spcBef>
              <a:buNone/>
            </a:pPr>
            <a:r>
              <a:rPr lang="zh-TW" altLang="en-US" dirty="0"/>
              <a:t>一手資料 </a:t>
            </a:r>
            <a:r>
              <a:rPr lang="en-US" altLang="zh-TW" dirty="0"/>
              <a:t>(</a:t>
            </a:r>
            <a:r>
              <a:rPr lang="zh-TW" altLang="en-US" dirty="0"/>
              <a:t>設計一份問卷</a:t>
            </a:r>
            <a:r>
              <a:rPr lang="en-US" altLang="zh-TW" dirty="0"/>
              <a:t>, 10-20</a:t>
            </a:r>
            <a:r>
              <a:rPr lang="zh-TW" altLang="en-US" dirty="0"/>
              <a:t>道題目</a:t>
            </a:r>
            <a:r>
              <a:rPr lang="en-US" altLang="zh-TW" dirty="0"/>
              <a:t>, </a:t>
            </a:r>
            <a:r>
              <a:rPr lang="zh-TW" altLang="en-US" dirty="0"/>
              <a:t>去印證二手資料</a:t>
            </a:r>
            <a:r>
              <a:rPr lang="en-US" altLang="zh-TW" dirty="0"/>
              <a:t>, </a:t>
            </a:r>
            <a:r>
              <a:rPr lang="zh-TW" altLang="en-US" dirty="0"/>
              <a:t>或去找出二手沒有研究過的</a:t>
            </a:r>
            <a:r>
              <a:rPr lang="zh-TW" altLang="en-US" b="1" dirty="0">
                <a:solidFill>
                  <a:srgbClr val="FF0000"/>
                </a:solidFill>
              </a:rPr>
              <a:t>現況</a:t>
            </a:r>
            <a:r>
              <a:rPr lang="en-US" altLang="zh-TW" b="1" dirty="0">
                <a:solidFill>
                  <a:srgbClr val="FF0000"/>
                </a:solidFill>
              </a:rPr>
              <a:t>/</a:t>
            </a:r>
            <a:r>
              <a:rPr lang="zh-TW" altLang="en-US" b="1" dirty="0">
                <a:solidFill>
                  <a:srgbClr val="FF0000"/>
                </a:solidFill>
              </a:rPr>
              <a:t>後果</a:t>
            </a:r>
            <a:r>
              <a:rPr lang="en-US" altLang="zh-TW" dirty="0"/>
              <a:t>)</a:t>
            </a:r>
            <a:endParaRPr lang="zh-HK" altLang="en-US" dirty="0"/>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13</a:t>
            </a:fld>
            <a:endParaRPr lang="en-US" altLang="zh-TW" dirty="0"/>
          </a:p>
        </p:txBody>
      </p:sp>
    </p:spTree>
    <p:extLst>
      <p:ext uri="{BB962C8B-B14F-4D97-AF65-F5344CB8AC3E}">
        <p14:creationId xmlns:p14="http://schemas.microsoft.com/office/powerpoint/2010/main" val="1903409872"/>
      </p:ext>
    </p:extLst>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spcBef>
                <a:spcPts val="0"/>
              </a:spcBef>
              <a:spcAft>
                <a:spcPts val="1200"/>
              </a:spcAft>
              <a:buNone/>
            </a:pPr>
            <a:r>
              <a:rPr lang="zh-TW" altLang="en-US" dirty="0">
                <a:solidFill>
                  <a:schemeClr val="tx1"/>
                </a:solidFill>
              </a:rPr>
              <a:t>調查結果反映，疏於管教子女的“</a:t>
            </a:r>
            <a:r>
              <a:rPr lang="zh-TW" altLang="en-US" dirty="0">
                <a:solidFill>
                  <a:srgbClr val="CC0099"/>
                </a:solidFill>
              </a:rPr>
              <a:t>貓爸</a:t>
            </a:r>
            <a:r>
              <a:rPr lang="zh-TW" altLang="en-US" dirty="0">
                <a:solidFill>
                  <a:schemeClr val="tx1"/>
                </a:solidFill>
              </a:rPr>
              <a:t>”雖然</a:t>
            </a:r>
            <a:r>
              <a:rPr lang="zh-TW" altLang="en-US" dirty="0">
                <a:solidFill>
                  <a:srgbClr val="CC0099"/>
                </a:solidFill>
              </a:rPr>
              <a:t>不打罵孩子，惟存在感低</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a:t>
            </a:r>
            <a:r>
              <a:rPr lang="zh-TW" altLang="en-US" dirty="0">
                <a:solidFill>
                  <a:srgbClr val="CC0099"/>
                </a:solidFill>
              </a:rPr>
              <a:t>形象不討好</a:t>
            </a:r>
            <a:r>
              <a:rPr lang="en-GB" altLang="zh-TW" dirty="0">
                <a:solidFill>
                  <a:schemeClr val="bg2"/>
                </a:solidFill>
              </a:rPr>
              <a:t>(</a:t>
            </a:r>
            <a:r>
              <a:rPr lang="zh-TW" altLang="en-US" b="1" dirty="0">
                <a:solidFill>
                  <a:srgbClr val="FF3300"/>
                </a:solidFill>
              </a:rPr>
              <a:t>果</a:t>
            </a:r>
            <a:r>
              <a:rPr lang="en-US" altLang="zh-TW" dirty="0">
                <a:solidFill>
                  <a:schemeClr val="bg2"/>
                </a:solidFill>
              </a:rPr>
              <a:t>)</a:t>
            </a:r>
            <a:r>
              <a:rPr lang="zh-TW" altLang="en-US" dirty="0">
                <a:solidFill>
                  <a:schemeClr val="tx1"/>
                </a:solidFill>
              </a:rPr>
              <a:t>。反觀“</a:t>
            </a:r>
            <a:r>
              <a:rPr lang="zh-TW" altLang="en-US" dirty="0">
                <a:solidFill>
                  <a:srgbClr val="CC0099"/>
                </a:solidFill>
              </a:rPr>
              <a:t>虎媽</a:t>
            </a:r>
            <a:r>
              <a:rPr lang="zh-TW" altLang="en-US" dirty="0">
                <a:solidFill>
                  <a:schemeClr val="tx1"/>
                </a:solidFill>
              </a:rPr>
              <a:t>”雖嚴厲，但由於</a:t>
            </a:r>
            <a:r>
              <a:rPr lang="zh-TW" altLang="en-US" dirty="0">
                <a:solidFill>
                  <a:srgbClr val="CC0099"/>
                </a:solidFill>
              </a:rPr>
              <a:t>更願意花時間照顧及與子女聊天</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a:t>
            </a:r>
            <a:r>
              <a:rPr lang="zh-TW" altLang="en-US" b="1" dirty="0">
                <a:solidFill>
                  <a:srgbClr val="FF3300"/>
                </a:solidFill>
              </a:rPr>
              <a:t>故</a:t>
            </a:r>
            <a:r>
              <a:rPr lang="zh-TW" altLang="en-US" dirty="0">
                <a:solidFill>
                  <a:srgbClr val="CC0099"/>
                </a:solidFill>
              </a:rPr>
              <a:t>親子關係更融洽</a:t>
            </a:r>
            <a:r>
              <a:rPr lang="en-GB" altLang="zh-TW" dirty="0">
                <a:solidFill>
                  <a:schemeClr val="bg2"/>
                </a:solidFill>
              </a:rPr>
              <a:t>(</a:t>
            </a:r>
            <a:r>
              <a:rPr lang="zh-TW" altLang="en-US" b="1" dirty="0">
                <a:solidFill>
                  <a:srgbClr val="FF3300"/>
                </a:solidFill>
              </a:rPr>
              <a:t>果</a:t>
            </a:r>
            <a:r>
              <a:rPr lang="en-US" altLang="zh-TW" dirty="0">
                <a:solidFill>
                  <a:schemeClr val="bg2"/>
                </a:solidFill>
              </a:rPr>
              <a:t>)</a:t>
            </a:r>
            <a:r>
              <a:rPr lang="zh-TW" altLang="en-US" dirty="0">
                <a:solidFill>
                  <a:schemeClr val="tx1"/>
                </a:solidFill>
              </a:rPr>
              <a:t>。</a:t>
            </a:r>
            <a:endParaRPr lang="en-GB" altLang="zh-TW" dirty="0">
              <a:solidFill>
                <a:schemeClr val="tx1"/>
              </a:solidFill>
            </a:endParaRPr>
          </a:p>
          <a:p>
            <a:pPr marL="0" indent="0">
              <a:spcBef>
                <a:spcPts val="0"/>
              </a:spcBef>
              <a:spcAft>
                <a:spcPts val="1200"/>
              </a:spcAft>
              <a:buNone/>
            </a:pPr>
            <a:r>
              <a:rPr lang="zh-TW" altLang="en-US" dirty="0">
                <a:solidFill>
                  <a:schemeClr val="tx1"/>
                </a:solidFill>
              </a:rPr>
              <a:t>　　家庭議會主席石丹理直指，“養不教父之過”已不適用現今社會，父親礙於工作忙碌</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，甚少主動關心子女生活</a:t>
            </a:r>
            <a:r>
              <a:rPr lang="en-GB" altLang="zh-TW" dirty="0">
                <a:solidFill>
                  <a:schemeClr val="bg2"/>
                </a:solidFill>
              </a:rPr>
              <a:t>(</a:t>
            </a:r>
            <a:r>
              <a:rPr lang="zh-TW" altLang="en-US" b="1" dirty="0">
                <a:solidFill>
                  <a:srgbClr val="FF3300"/>
                </a:solidFill>
              </a:rPr>
              <a:t>果</a:t>
            </a:r>
            <a:r>
              <a:rPr lang="en-US" altLang="zh-TW" b="1" baseline="-25000" dirty="0">
                <a:solidFill>
                  <a:srgbClr val="FF3300"/>
                </a:solidFill>
              </a:rPr>
              <a:t>1</a:t>
            </a:r>
            <a:r>
              <a:rPr lang="en-US" altLang="zh-TW" dirty="0">
                <a:solidFill>
                  <a:schemeClr val="bg2"/>
                </a:solidFill>
              </a:rPr>
              <a:t>)</a:t>
            </a:r>
            <a:r>
              <a:rPr lang="zh-TW" altLang="en-US" dirty="0">
                <a:solidFill>
                  <a:schemeClr val="tx1"/>
                </a:solidFill>
              </a:rPr>
              <a:t>，加上不懂表達對兒女的愛</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，再增父子間隔閡</a:t>
            </a:r>
            <a:r>
              <a:rPr lang="en-GB" altLang="zh-TW" dirty="0">
                <a:solidFill>
                  <a:schemeClr val="bg2"/>
                </a:solidFill>
              </a:rPr>
              <a:t>(</a:t>
            </a:r>
            <a:r>
              <a:rPr lang="zh-TW" altLang="en-US" b="1" dirty="0">
                <a:solidFill>
                  <a:srgbClr val="FF3300"/>
                </a:solidFill>
              </a:rPr>
              <a:t>果</a:t>
            </a:r>
            <a:r>
              <a:rPr lang="zh-TW" altLang="en-US" b="1" baseline="-25000" dirty="0">
                <a:solidFill>
                  <a:srgbClr val="FF3300"/>
                </a:solidFill>
              </a:rPr>
              <a:t>終</a:t>
            </a:r>
            <a:r>
              <a:rPr lang="en-US" altLang="zh-TW" dirty="0">
                <a:solidFill>
                  <a:schemeClr val="bg2"/>
                </a:solidFill>
              </a:rPr>
              <a:t>)</a:t>
            </a:r>
            <a:r>
              <a:rPr lang="zh-TW" altLang="en-US" dirty="0">
                <a:solidFill>
                  <a:schemeClr val="tx1"/>
                </a:solidFill>
              </a:rPr>
              <a:t>。</a:t>
            </a: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14</a:t>
            </a:fld>
            <a:endParaRPr lang="en-US" altLang="zh-TW" dirty="0"/>
          </a:p>
        </p:txBody>
      </p:sp>
    </p:spTree>
    <p:extLst>
      <p:ext uri="{BB962C8B-B14F-4D97-AF65-F5344CB8AC3E}">
        <p14:creationId xmlns:p14="http://schemas.microsoft.com/office/powerpoint/2010/main" val="3092473883"/>
      </p:ext>
    </p:extLst>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FF3300"/>
                </a:solidFill>
              </a:rPr>
              <a:t>成因</a:t>
            </a:r>
            <a:r>
              <a:rPr lang="en-US" altLang="zh-TW" dirty="0">
                <a:solidFill>
                  <a:srgbClr val="FF3300"/>
                </a:solidFill>
              </a:rPr>
              <a:t>/</a:t>
            </a:r>
            <a:r>
              <a:rPr lang="zh-TW" altLang="en-US" dirty="0">
                <a:solidFill>
                  <a:srgbClr val="FF3300"/>
                </a:solidFill>
              </a:rPr>
              <a:t>因果</a:t>
            </a:r>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179388" y="836712"/>
            <a:ext cx="8964612" cy="5876925"/>
          </a:xfrm>
        </p:spPr>
        <p:txBody>
          <a:bodyPr/>
          <a:lstStyle/>
          <a:p>
            <a:pPr marL="0" indent="0">
              <a:spcBef>
                <a:spcPts val="0"/>
              </a:spcBef>
              <a:spcAft>
                <a:spcPts val="1200"/>
              </a:spcAft>
              <a:buNone/>
            </a:pPr>
            <a:r>
              <a:rPr lang="zh-TW" altLang="en-US" dirty="0">
                <a:solidFill>
                  <a:schemeClr val="tx1"/>
                </a:solidFill>
              </a:rPr>
              <a:t>調查結果反映，疏於管教子女的“</a:t>
            </a:r>
            <a:r>
              <a:rPr lang="zh-TW" altLang="en-US" dirty="0">
                <a:solidFill>
                  <a:srgbClr val="CC0099"/>
                </a:solidFill>
              </a:rPr>
              <a:t>貓爸</a:t>
            </a:r>
            <a:r>
              <a:rPr lang="zh-TW" altLang="en-US" dirty="0">
                <a:solidFill>
                  <a:schemeClr val="tx1"/>
                </a:solidFill>
              </a:rPr>
              <a:t>”雖然</a:t>
            </a:r>
            <a:r>
              <a:rPr lang="zh-TW" altLang="en-US" dirty="0">
                <a:solidFill>
                  <a:srgbClr val="CC0099"/>
                </a:solidFill>
              </a:rPr>
              <a:t>不打罵孩子，惟存在感低</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a:t>
            </a:r>
            <a:r>
              <a:rPr lang="zh-TW" altLang="en-US" dirty="0">
                <a:solidFill>
                  <a:srgbClr val="CC0099"/>
                </a:solidFill>
              </a:rPr>
              <a:t>形象不討好</a:t>
            </a:r>
            <a:r>
              <a:rPr lang="en-GB" altLang="zh-TW" dirty="0">
                <a:solidFill>
                  <a:schemeClr val="bg2"/>
                </a:solidFill>
              </a:rPr>
              <a:t>(</a:t>
            </a:r>
            <a:r>
              <a:rPr lang="zh-TW" altLang="en-US" b="1" dirty="0">
                <a:solidFill>
                  <a:srgbClr val="FF3300"/>
                </a:solidFill>
              </a:rPr>
              <a:t>果</a:t>
            </a:r>
            <a:r>
              <a:rPr lang="en-US" altLang="zh-TW" dirty="0">
                <a:solidFill>
                  <a:schemeClr val="bg2"/>
                </a:solidFill>
              </a:rPr>
              <a:t>)</a:t>
            </a:r>
            <a:r>
              <a:rPr lang="zh-TW" altLang="en-US" dirty="0">
                <a:solidFill>
                  <a:schemeClr val="tx1"/>
                </a:solidFill>
              </a:rPr>
              <a:t>。反觀“</a:t>
            </a:r>
            <a:r>
              <a:rPr lang="zh-TW" altLang="en-US" dirty="0">
                <a:solidFill>
                  <a:srgbClr val="CC0099"/>
                </a:solidFill>
              </a:rPr>
              <a:t>虎媽</a:t>
            </a:r>
            <a:r>
              <a:rPr lang="zh-TW" altLang="en-US" dirty="0">
                <a:solidFill>
                  <a:schemeClr val="tx1"/>
                </a:solidFill>
              </a:rPr>
              <a:t>”雖嚴厲，但由於</a:t>
            </a:r>
            <a:r>
              <a:rPr lang="zh-TW" altLang="en-US" dirty="0">
                <a:solidFill>
                  <a:srgbClr val="CC0099"/>
                </a:solidFill>
              </a:rPr>
              <a:t>更願意花時間照顧及與子女聊天</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a:t>
            </a:r>
            <a:r>
              <a:rPr lang="zh-TW" altLang="en-US" b="1" dirty="0">
                <a:solidFill>
                  <a:srgbClr val="FF3300"/>
                </a:solidFill>
              </a:rPr>
              <a:t>故</a:t>
            </a:r>
            <a:r>
              <a:rPr lang="zh-TW" altLang="en-US" dirty="0">
                <a:solidFill>
                  <a:srgbClr val="CC0099"/>
                </a:solidFill>
              </a:rPr>
              <a:t>親子關係更融洽</a:t>
            </a:r>
            <a:r>
              <a:rPr lang="en-GB" altLang="zh-TW" dirty="0">
                <a:solidFill>
                  <a:schemeClr val="bg2"/>
                </a:solidFill>
              </a:rPr>
              <a:t>(</a:t>
            </a:r>
            <a:r>
              <a:rPr lang="zh-TW" altLang="en-US" b="1" dirty="0">
                <a:solidFill>
                  <a:srgbClr val="FF3300"/>
                </a:solidFill>
              </a:rPr>
              <a:t>果</a:t>
            </a:r>
            <a:r>
              <a:rPr lang="en-US" altLang="zh-TW" dirty="0">
                <a:solidFill>
                  <a:schemeClr val="bg2"/>
                </a:solidFill>
              </a:rPr>
              <a:t>)</a:t>
            </a:r>
            <a:r>
              <a:rPr lang="zh-TW" altLang="en-US" dirty="0">
                <a:solidFill>
                  <a:schemeClr val="tx1"/>
                </a:solidFill>
              </a:rPr>
              <a:t>。</a:t>
            </a:r>
            <a:endParaRPr lang="en-GB" altLang="zh-TW" dirty="0">
              <a:solidFill>
                <a:schemeClr val="tx1"/>
              </a:solidFill>
            </a:endParaRPr>
          </a:p>
          <a:p>
            <a:pPr marL="0" indent="0">
              <a:spcBef>
                <a:spcPts val="0"/>
              </a:spcBef>
              <a:spcAft>
                <a:spcPts val="1200"/>
              </a:spcAft>
              <a:buNone/>
            </a:pPr>
            <a:r>
              <a:rPr lang="zh-TW" altLang="en-US" dirty="0">
                <a:solidFill>
                  <a:schemeClr val="tx1"/>
                </a:solidFill>
              </a:rPr>
              <a:t>　　家庭議會主席石丹理直指，“養不教父之過”已不適用現今社會，父親礙於工作忙碌</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，甚少主動關心子女生活</a:t>
            </a:r>
            <a:r>
              <a:rPr lang="en-GB" altLang="zh-TW" dirty="0">
                <a:solidFill>
                  <a:schemeClr val="bg2"/>
                </a:solidFill>
              </a:rPr>
              <a:t>(</a:t>
            </a:r>
            <a:r>
              <a:rPr lang="zh-TW" altLang="en-US" b="1" dirty="0">
                <a:solidFill>
                  <a:srgbClr val="FF3300"/>
                </a:solidFill>
              </a:rPr>
              <a:t>果</a:t>
            </a:r>
            <a:r>
              <a:rPr lang="en-US" altLang="zh-TW" b="1" baseline="-25000" dirty="0">
                <a:solidFill>
                  <a:srgbClr val="FF3300"/>
                </a:solidFill>
              </a:rPr>
              <a:t>1</a:t>
            </a:r>
            <a:r>
              <a:rPr lang="en-US" altLang="zh-TW" dirty="0">
                <a:solidFill>
                  <a:schemeClr val="bg2"/>
                </a:solidFill>
              </a:rPr>
              <a:t>)</a:t>
            </a:r>
            <a:r>
              <a:rPr lang="zh-TW" altLang="en-US" dirty="0">
                <a:solidFill>
                  <a:schemeClr val="tx1"/>
                </a:solidFill>
              </a:rPr>
              <a:t>，加上不懂表達對兒女的愛</a:t>
            </a:r>
            <a:r>
              <a:rPr lang="en-US" altLang="zh-TW" dirty="0">
                <a:solidFill>
                  <a:schemeClr val="bg2"/>
                </a:solidFill>
              </a:rPr>
              <a:t>(</a:t>
            </a:r>
            <a:r>
              <a:rPr lang="zh-TW" altLang="en-US" b="1" dirty="0">
                <a:solidFill>
                  <a:srgbClr val="FF3300"/>
                </a:solidFill>
              </a:rPr>
              <a:t>因</a:t>
            </a:r>
            <a:r>
              <a:rPr lang="en-US" altLang="zh-TW" dirty="0">
                <a:solidFill>
                  <a:schemeClr val="bg2"/>
                </a:solidFill>
              </a:rPr>
              <a:t>)</a:t>
            </a:r>
            <a:r>
              <a:rPr lang="zh-TW" altLang="en-US" dirty="0">
                <a:solidFill>
                  <a:schemeClr val="tx1"/>
                </a:solidFill>
              </a:rPr>
              <a:t>，再增父子間隔閡</a:t>
            </a:r>
            <a:r>
              <a:rPr lang="en-GB" altLang="zh-TW" dirty="0">
                <a:solidFill>
                  <a:schemeClr val="bg2"/>
                </a:solidFill>
              </a:rPr>
              <a:t>(</a:t>
            </a:r>
            <a:r>
              <a:rPr lang="zh-TW" altLang="en-US" b="1" dirty="0">
                <a:solidFill>
                  <a:srgbClr val="FF3300"/>
                </a:solidFill>
              </a:rPr>
              <a:t>果</a:t>
            </a:r>
            <a:r>
              <a:rPr lang="zh-TW" altLang="en-US" b="1" baseline="-25000" dirty="0">
                <a:solidFill>
                  <a:srgbClr val="FF3300"/>
                </a:solidFill>
              </a:rPr>
              <a:t>終</a:t>
            </a:r>
            <a:r>
              <a:rPr lang="en-US" altLang="zh-TW" dirty="0">
                <a:solidFill>
                  <a:schemeClr val="bg2"/>
                </a:solidFill>
              </a:rPr>
              <a:t>)</a:t>
            </a:r>
            <a:r>
              <a:rPr lang="zh-TW" altLang="en-US" dirty="0">
                <a:solidFill>
                  <a:schemeClr val="tx1"/>
                </a:solidFill>
              </a:rPr>
              <a:t>。</a:t>
            </a:r>
            <a:endParaRPr lang="en-GB" altLang="zh-TW" dirty="0">
              <a:solidFill>
                <a:schemeClr val="tx1"/>
              </a:solidFill>
            </a:endParaRPr>
          </a:p>
          <a:p>
            <a:pPr marL="0" indent="0">
              <a:lnSpc>
                <a:spcPct val="120000"/>
              </a:lnSpc>
              <a:spcBef>
                <a:spcPts val="0"/>
              </a:spcBef>
              <a:buNone/>
            </a:pPr>
            <a:r>
              <a:rPr lang="zh-TW" altLang="en-US" sz="2800" dirty="0"/>
              <a:t>二手資料 </a:t>
            </a:r>
            <a:r>
              <a:rPr lang="en-US" altLang="zh-TW" sz="2800" dirty="0"/>
              <a:t>(</a:t>
            </a:r>
            <a:r>
              <a:rPr lang="zh-TW" altLang="en-US" sz="2800" dirty="0"/>
              <a:t>來自週查研究、傳媒報導</a:t>
            </a:r>
            <a:r>
              <a:rPr lang="en-US" altLang="zh-TW" sz="2800" dirty="0"/>
              <a:t>) →</a:t>
            </a:r>
          </a:p>
          <a:p>
            <a:pPr marL="0" indent="0">
              <a:lnSpc>
                <a:spcPct val="120000"/>
              </a:lnSpc>
              <a:spcBef>
                <a:spcPts val="0"/>
              </a:spcBef>
              <a:buNone/>
            </a:pPr>
            <a:r>
              <a:rPr lang="zh-TW" altLang="en-US" sz="2800" dirty="0"/>
              <a:t>一手資料 </a:t>
            </a:r>
            <a:r>
              <a:rPr lang="en-US" altLang="zh-TW" sz="2800" dirty="0"/>
              <a:t>(</a:t>
            </a:r>
            <a:r>
              <a:rPr lang="zh-TW" altLang="en-US" sz="2800" dirty="0"/>
              <a:t>設計一份問卷</a:t>
            </a:r>
            <a:r>
              <a:rPr lang="en-US" altLang="zh-TW" sz="2800" dirty="0"/>
              <a:t>, 10-20</a:t>
            </a:r>
            <a:r>
              <a:rPr lang="zh-TW" altLang="en-US" sz="2800" dirty="0"/>
              <a:t>道題目</a:t>
            </a:r>
            <a:r>
              <a:rPr lang="en-US" altLang="zh-TW" sz="2800" dirty="0"/>
              <a:t>, </a:t>
            </a:r>
            <a:r>
              <a:rPr lang="zh-TW" altLang="en-US" sz="2800" dirty="0"/>
              <a:t>去印證二手資料</a:t>
            </a:r>
            <a:r>
              <a:rPr lang="en-US" altLang="zh-TW" sz="2800" dirty="0"/>
              <a:t>, </a:t>
            </a:r>
            <a:r>
              <a:rPr lang="zh-TW" altLang="en-US" sz="2800" dirty="0"/>
              <a:t>或去找出二手沒有研究過的</a:t>
            </a:r>
            <a:r>
              <a:rPr lang="zh-TW" altLang="en-US" sz="2800" b="1" dirty="0">
                <a:solidFill>
                  <a:srgbClr val="FF0000"/>
                </a:solidFill>
              </a:rPr>
              <a:t>因果關係</a:t>
            </a:r>
            <a:r>
              <a:rPr lang="en-US" altLang="zh-TW" sz="2800" b="1" dirty="0">
                <a:solidFill>
                  <a:srgbClr val="FF0000"/>
                </a:solidFill>
              </a:rPr>
              <a:t>, </a:t>
            </a:r>
            <a:r>
              <a:rPr lang="zh-TW" altLang="en-US" sz="2800" b="1" dirty="0">
                <a:solidFill>
                  <a:srgbClr val="FF0000"/>
                </a:solidFill>
              </a:rPr>
              <a:t>尤其是人際溝溝</a:t>
            </a:r>
            <a:r>
              <a:rPr lang="en-US" altLang="zh-TW" sz="2800" dirty="0"/>
              <a:t>)</a:t>
            </a:r>
            <a:endParaRPr lang="zh-HK" altLang="en-US" sz="2800" dirty="0"/>
          </a:p>
          <a:p>
            <a:pPr marL="0" indent="0">
              <a:spcBef>
                <a:spcPts val="0"/>
              </a:spcBef>
              <a:spcAft>
                <a:spcPts val="1200"/>
              </a:spcAft>
              <a:buNone/>
            </a:pP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15</a:t>
            </a:fld>
            <a:endParaRPr lang="en-US" altLang="zh-TW" dirty="0"/>
          </a:p>
        </p:txBody>
      </p:sp>
    </p:spTree>
    <p:extLst>
      <p:ext uri="{BB962C8B-B14F-4D97-AF65-F5344CB8AC3E}">
        <p14:creationId xmlns:p14="http://schemas.microsoft.com/office/powerpoint/2010/main" val="1489124558"/>
      </p:ext>
    </p:extLst>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0" y="908721"/>
            <a:ext cx="9144000" cy="5949280"/>
          </a:xfrm>
        </p:spPr>
        <p:txBody>
          <a:bodyPr/>
          <a:lstStyle/>
          <a:p>
            <a:pPr marL="0" indent="0">
              <a:spcBef>
                <a:spcPts val="0"/>
              </a:spcBef>
              <a:buNone/>
            </a:pPr>
            <a:r>
              <a:rPr lang="zh-TW" altLang="en-US" dirty="0">
                <a:solidFill>
                  <a:schemeClr val="tx1"/>
                </a:solidFill>
              </a:rPr>
              <a:t>不過，本地及國外研究均指出，</a:t>
            </a:r>
            <a:r>
              <a:rPr lang="zh-TW" altLang="en-US" dirty="0">
                <a:solidFill>
                  <a:srgbClr val="CC0099"/>
                </a:solidFill>
              </a:rPr>
              <a:t>父親的指導和陪伴</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是孩子取得學業成績</a:t>
            </a:r>
            <a:r>
              <a:rPr lang="en-US" altLang="zh-TW" dirty="0">
                <a:solidFill>
                  <a:schemeClr val="tx1"/>
                </a:solidFill>
              </a:rPr>
              <a:t>(</a:t>
            </a:r>
            <a:r>
              <a:rPr lang="zh-TW" altLang="en-US" dirty="0">
                <a:solidFill>
                  <a:srgbClr val="CC0099"/>
                </a:solidFill>
              </a:rPr>
              <a:t>變</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及維持心理健康的關鍵</a:t>
            </a:r>
            <a:r>
              <a:rPr lang="en-US" altLang="zh-TW" dirty="0">
                <a:solidFill>
                  <a:schemeClr val="tx1"/>
                </a:solidFill>
              </a:rPr>
              <a:t>(</a:t>
            </a:r>
            <a:r>
              <a:rPr lang="zh-TW" altLang="en-US" dirty="0">
                <a:solidFill>
                  <a:srgbClr val="CC0099"/>
                </a:solidFill>
              </a:rPr>
              <a:t>變</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。他建議為人父親反思與子女關係</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，並增強對子女的行為管制</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，如定期檢查功課</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、查問校內表現</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2</a:t>
            </a:r>
            <a:r>
              <a:rPr lang="en-US" altLang="zh-TW" dirty="0">
                <a:solidFill>
                  <a:schemeClr val="tx1"/>
                </a:solidFill>
              </a:rPr>
              <a:t>)</a:t>
            </a:r>
            <a:r>
              <a:rPr lang="zh-TW" altLang="en-US" dirty="0">
                <a:solidFill>
                  <a:schemeClr val="tx1"/>
                </a:solidFill>
              </a:rPr>
              <a:t>及交友情況</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3</a:t>
            </a:r>
            <a:r>
              <a:rPr lang="en-US" altLang="zh-TW" dirty="0">
                <a:solidFill>
                  <a:schemeClr val="tx1"/>
                </a:solidFill>
              </a:rPr>
              <a:t>)</a:t>
            </a:r>
            <a:r>
              <a:rPr lang="zh-TW" altLang="en-US" dirty="0">
                <a:solidFill>
                  <a:schemeClr val="tx1"/>
                </a:solidFill>
              </a:rPr>
              <a:t>等，亦要撥冗參與子女的學校活動</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4</a:t>
            </a:r>
            <a:r>
              <a:rPr lang="en-US" altLang="zh-TW" dirty="0">
                <a:solidFill>
                  <a:schemeClr val="tx1"/>
                </a:solidFill>
              </a:rPr>
              <a:t>)</a:t>
            </a:r>
            <a:r>
              <a:rPr lang="zh-TW" altLang="en-US" dirty="0">
                <a:solidFill>
                  <a:schemeClr val="tx1"/>
                </a:solidFill>
              </a:rPr>
              <a:t>，不能將管教責任推予妻子。</a:t>
            </a:r>
          </a:p>
          <a:p>
            <a:pPr marL="0" indent="0">
              <a:spcBef>
                <a:spcPts val="0"/>
              </a:spcBef>
              <a:buNone/>
            </a:pPr>
            <a:r>
              <a:rPr lang="zh-TW" altLang="en-US" dirty="0">
                <a:solidFill>
                  <a:schemeClr val="tx1"/>
                </a:solidFill>
              </a:rPr>
              <a:t>　　</a:t>
            </a: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16</a:t>
            </a:fld>
            <a:endParaRPr lang="en-US" altLang="zh-TW" dirty="0"/>
          </a:p>
        </p:txBody>
      </p:sp>
    </p:spTree>
    <p:extLst>
      <p:ext uri="{BB962C8B-B14F-4D97-AF65-F5344CB8AC3E}">
        <p14:creationId xmlns:p14="http://schemas.microsoft.com/office/powerpoint/2010/main" val="365009996"/>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介入</a:t>
            </a:r>
            <a:r>
              <a:rPr lang="en-US" altLang="zh-TW" dirty="0">
                <a:solidFill>
                  <a:srgbClr val="CC0099"/>
                </a:solidFill>
              </a:rPr>
              <a:t>/</a:t>
            </a:r>
            <a:r>
              <a:rPr lang="zh-TW" altLang="en-US" dirty="0">
                <a:solidFill>
                  <a:srgbClr val="CC0099"/>
                </a:solidFill>
              </a:rPr>
              <a:t>建議</a:t>
            </a:r>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0" y="908721"/>
            <a:ext cx="9144000" cy="5949280"/>
          </a:xfrm>
        </p:spPr>
        <p:txBody>
          <a:bodyPr/>
          <a:lstStyle/>
          <a:p>
            <a:pPr marL="0" indent="0">
              <a:spcBef>
                <a:spcPts val="0"/>
              </a:spcBef>
              <a:buNone/>
            </a:pPr>
            <a:r>
              <a:rPr lang="zh-TW" altLang="en-US" dirty="0">
                <a:solidFill>
                  <a:schemeClr val="tx1"/>
                </a:solidFill>
              </a:rPr>
              <a:t>不過，本地及國外研究均指出，</a:t>
            </a:r>
            <a:r>
              <a:rPr lang="zh-TW" altLang="en-US" dirty="0">
                <a:solidFill>
                  <a:srgbClr val="CC0099"/>
                </a:solidFill>
              </a:rPr>
              <a:t>父親的指導和陪伴</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是孩子取得學業成績</a:t>
            </a:r>
            <a:r>
              <a:rPr lang="en-US" altLang="zh-TW" dirty="0">
                <a:solidFill>
                  <a:schemeClr val="tx1"/>
                </a:solidFill>
              </a:rPr>
              <a:t>(</a:t>
            </a:r>
            <a:r>
              <a:rPr lang="zh-TW" altLang="en-US" dirty="0">
                <a:solidFill>
                  <a:srgbClr val="CC0099"/>
                </a:solidFill>
              </a:rPr>
              <a:t>變</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及維持心理健康的關鍵</a:t>
            </a:r>
            <a:r>
              <a:rPr lang="en-US" altLang="zh-TW" dirty="0">
                <a:solidFill>
                  <a:schemeClr val="tx1"/>
                </a:solidFill>
              </a:rPr>
              <a:t>(</a:t>
            </a:r>
            <a:r>
              <a:rPr lang="zh-TW" altLang="en-US" dirty="0">
                <a:solidFill>
                  <a:srgbClr val="CC0099"/>
                </a:solidFill>
              </a:rPr>
              <a:t>變</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。他建議為人父親反思與子女關係</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，並增強對子女的行為管制</a:t>
            </a:r>
            <a:r>
              <a:rPr lang="en-US" altLang="zh-TW" dirty="0">
                <a:solidFill>
                  <a:schemeClr val="tx1"/>
                </a:solidFill>
              </a:rPr>
              <a:t>(</a:t>
            </a:r>
            <a:r>
              <a:rPr lang="zh-TW" altLang="en-US" dirty="0">
                <a:solidFill>
                  <a:srgbClr val="CC0099"/>
                </a:solidFill>
              </a:rPr>
              <a:t>建</a:t>
            </a:r>
            <a:r>
              <a:rPr lang="en-US" altLang="zh-TW" dirty="0">
                <a:solidFill>
                  <a:schemeClr val="tx1"/>
                </a:solidFill>
              </a:rPr>
              <a:t>)</a:t>
            </a:r>
            <a:r>
              <a:rPr lang="zh-TW" altLang="en-US" dirty="0">
                <a:solidFill>
                  <a:schemeClr val="tx1"/>
                </a:solidFill>
              </a:rPr>
              <a:t>，如定期檢查功課</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、查問校內表現</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2</a:t>
            </a:r>
            <a:r>
              <a:rPr lang="en-US" altLang="zh-TW" dirty="0">
                <a:solidFill>
                  <a:schemeClr val="tx1"/>
                </a:solidFill>
              </a:rPr>
              <a:t>)</a:t>
            </a:r>
            <a:r>
              <a:rPr lang="zh-TW" altLang="en-US" dirty="0">
                <a:solidFill>
                  <a:schemeClr val="tx1"/>
                </a:solidFill>
              </a:rPr>
              <a:t>及交友情況</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3</a:t>
            </a:r>
            <a:r>
              <a:rPr lang="en-US" altLang="zh-TW" dirty="0">
                <a:solidFill>
                  <a:schemeClr val="tx1"/>
                </a:solidFill>
              </a:rPr>
              <a:t>)</a:t>
            </a:r>
            <a:r>
              <a:rPr lang="zh-TW" altLang="en-US" dirty="0">
                <a:solidFill>
                  <a:schemeClr val="tx1"/>
                </a:solidFill>
              </a:rPr>
              <a:t>等，亦要撥冗參與子女的學校活動</a:t>
            </a:r>
            <a:r>
              <a:rPr lang="en-US" altLang="zh-TW" dirty="0">
                <a:solidFill>
                  <a:schemeClr val="tx1"/>
                </a:solidFill>
              </a:rPr>
              <a:t>(</a:t>
            </a:r>
            <a:r>
              <a:rPr lang="zh-TW" altLang="en-US" dirty="0">
                <a:solidFill>
                  <a:srgbClr val="CC0099"/>
                </a:solidFill>
              </a:rPr>
              <a:t>建</a:t>
            </a:r>
            <a:r>
              <a:rPr lang="en-US" altLang="zh-TW" baseline="-25000" dirty="0">
                <a:solidFill>
                  <a:srgbClr val="CC0099"/>
                </a:solidFill>
              </a:rPr>
              <a:t>4</a:t>
            </a:r>
            <a:r>
              <a:rPr lang="en-US" altLang="zh-TW" dirty="0">
                <a:solidFill>
                  <a:schemeClr val="tx1"/>
                </a:solidFill>
              </a:rPr>
              <a:t>)</a:t>
            </a:r>
            <a:r>
              <a:rPr lang="zh-TW" altLang="en-US" dirty="0">
                <a:solidFill>
                  <a:schemeClr val="tx1"/>
                </a:solidFill>
              </a:rPr>
              <a:t>，不能將管教責任推予妻子。</a:t>
            </a:r>
            <a:endParaRPr lang="en-GB" altLang="zh-TW" dirty="0">
              <a:solidFill>
                <a:schemeClr val="tx1"/>
              </a:solidFill>
            </a:endParaRPr>
          </a:p>
          <a:p>
            <a:pPr marL="0" indent="0">
              <a:lnSpc>
                <a:spcPct val="120000"/>
              </a:lnSpc>
              <a:spcBef>
                <a:spcPts val="0"/>
              </a:spcBef>
              <a:buNone/>
            </a:pPr>
            <a:r>
              <a:rPr lang="zh-TW" altLang="en-US" dirty="0"/>
              <a:t>二手資料 </a:t>
            </a:r>
            <a:r>
              <a:rPr lang="en-US" altLang="zh-TW" dirty="0"/>
              <a:t>(</a:t>
            </a:r>
            <a:r>
              <a:rPr lang="zh-TW" altLang="en-US" dirty="0"/>
              <a:t>來自週查研究、傳媒報導</a:t>
            </a:r>
            <a:r>
              <a:rPr lang="en-US" altLang="zh-TW" dirty="0"/>
              <a:t>)</a:t>
            </a:r>
          </a:p>
          <a:p>
            <a:pPr marL="0" indent="0">
              <a:lnSpc>
                <a:spcPct val="120000"/>
              </a:lnSpc>
              <a:spcBef>
                <a:spcPts val="0"/>
              </a:spcBef>
              <a:buNone/>
            </a:pPr>
            <a:r>
              <a:rPr lang="en-US" altLang="zh-TW" dirty="0"/>
              <a:t>↓</a:t>
            </a:r>
          </a:p>
          <a:p>
            <a:pPr marL="0" indent="0">
              <a:lnSpc>
                <a:spcPct val="120000"/>
              </a:lnSpc>
              <a:spcBef>
                <a:spcPts val="0"/>
              </a:spcBef>
              <a:buNone/>
            </a:pPr>
            <a:r>
              <a:rPr lang="zh-TW" altLang="en-US" dirty="0"/>
              <a:t>一手資料 </a:t>
            </a:r>
            <a:r>
              <a:rPr lang="en-US" altLang="zh-TW" dirty="0"/>
              <a:t>(</a:t>
            </a:r>
            <a:r>
              <a:rPr lang="zh-TW" altLang="en-US" dirty="0"/>
              <a:t>設計一份問卷</a:t>
            </a:r>
            <a:r>
              <a:rPr lang="en-US" altLang="zh-TW" dirty="0"/>
              <a:t>, 10-20</a:t>
            </a:r>
            <a:r>
              <a:rPr lang="zh-TW" altLang="en-US" dirty="0"/>
              <a:t>道題目</a:t>
            </a:r>
            <a:r>
              <a:rPr lang="en-US" altLang="zh-TW" dirty="0"/>
              <a:t>, </a:t>
            </a:r>
            <a:r>
              <a:rPr lang="zh-TW" altLang="en-US" dirty="0"/>
              <a:t>去探討</a:t>
            </a:r>
            <a:r>
              <a:rPr lang="zh-TW" altLang="en-US" dirty="0">
                <a:solidFill>
                  <a:srgbClr val="FF0000"/>
                </a:solidFill>
              </a:rPr>
              <a:t>你提出的一些建議</a:t>
            </a:r>
            <a:r>
              <a:rPr lang="zh-TW" altLang="en-US" dirty="0"/>
              <a:t>是否受到受訪者的認同</a:t>
            </a:r>
            <a:r>
              <a:rPr lang="en-US" altLang="zh-TW" dirty="0"/>
              <a:t>)</a:t>
            </a:r>
            <a:endParaRPr lang="zh-HK" altLang="en-US" dirty="0"/>
          </a:p>
          <a:p>
            <a:pPr marL="0" indent="0">
              <a:spcBef>
                <a:spcPts val="0"/>
              </a:spcBef>
              <a:buNone/>
            </a:pPr>
            <a:endParaRPr lang="en-GB" altLang="zh-TW" dirty="0">
              <a:solidFill>
                <a:schemeClr val="tx1"/>
              </a:solidFill>
            </a:endParaRPr>
          </a:p>
          <a:p>
            <a:pPr marL="0" indent="0">
              <a:spcBef>
                <a:spcPts val="0"/>
              </a:spcBef>
              <a:buNone/>
            </a:pPr>
            <a:endParaRPr lang="en-GB" altLang="zh-TW" dirty="0">
              <a:solidFill>
                <a:schemeClr val="tx1"/>
              </a:solidFill>
            </a:endParaRPr>
          </a:p>
          <a:p>
            <a:pPr marL="0" indent="0">
              <a:spcBef>
                <a:spcPts val="0"/>
              </a:spcBef>
              <a:buNone/>
            </a:pPr>
            <a:endParaRPr lang="zh-TW" altLang="en-US" dirty="0"/>
          </a:p>
          <a:p>
            <a:pPr marL="0" indent="0">
              <a:spcBef>
                <a:spcPts val="0"/>
              </a:spcBef>
              <a:buNone/>
            </a:pPr>
            <a:r>
              <a:rPr lang="zh-TW" altLang="en-US" dirty="0">
                <a:solidFill>
                  <a:schemeClr val="tx1"/>
                </a:solidFill>
              </a:rPr>
              <a:t>　　</a:t>
            </a: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17</a:t>
            </a:fld>
            <a:endParaRPr lang="en-US" altLang="zh-TW" dirty="0"/>
          </a:p>
        </p:txBody>
      </p:sp>
    </p:spTree>
    <p:extLst>
      <p:ext uri="{BB962C8B-B14F-4D97-AF65-F5344CB8AC3E}">
        <p14:creationId xmlns:p14="http://schemas.microsoft.com/office/powerpoint/2010/main" val="2098499763"/>
      </p:ext>
    </p:ext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0" y="908721"/>
            <a:ext cx="9144000" cy="5949280"/>
          </a:xfrm>
        </p:spPr>
        <p:txBody>
          <a:bodyPr/>
          <a:lstStyle/>
          <a:p>
            <a:pPr marL="0" indent="0">
              <a:lnSpc>
                <a:spcPct val="150000"/>
              </a:lnSpc>
              <a:spcBef>
                <a:spcPts val="0"/>
              </a:spcBef>
              <a:buNone/>
            </a:pPr>
            <a:r>
              <a:rPr lang="zh-TW" altLang="en-US" dirty="0">
                <a:solidFill>
                  <a:schemeClr val="tx1"/>
                </a:solidFill>
              </a:rPr>
              <a:t>　　深培中英文幼稚園校長黃月麗坦言，日常接送放學的家長以母親為主</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，有學生甚至反映父親在家只看報及玩電腦</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2</a:t>
            </a:r>
            <a:r>
              <a:rPr lang="en-US" altLang="zh-TW" dirty="0">
                <a:solidFill>
                  <a:schemeClr val="tx1"/>
                </a:solidFill>
              </a:rPr>
              <a:t>)</a:t>
            </a:r>
            <a:r>
              <a:rPr lang="zh-TW" altLang="en-US" dirty="0">
                <a:solidFill>
                  <a:schemeClr val="tx1"/>
                </a:solidFill>
              </a:rPr>
              <a:t>，顯示父親與子女溝通不足</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3</a:t>
            </a:r>
            <a:r>
              <a:rPr lang="en-US" altLang="zh-TW" dirty="0">
                <a:solidFill>
                  <a:schemeClr val="tx1"/>
                </a:solidFill>
              </a:rPr>
              <a:t>)</a:t>
            </a:r>
            <a:r>
              <a:rPr lang="zh-TW" altLang="en-US" dirty="0">
                <a:solidFill>
                  <a:schemeClr val="tx1"/>
                </a:solidFill>
              </a:rPr>
              <a:t>，憂慮父母會因管教模式不一而爭吵</a:t>
            </a:r>
            <a:r>
              <a:rPr lang="en-US" altLang="zh-TW" dirty="0">
                <a:solidFill>
                  <a:schemeClr val="tx1"/>
                </a:solidFill>
              </a:rPr>
              <a:t>(</a:t>
            </a:r>
            <a:r>
              <a:rPr lang="zh-TW" altLang="en-US" dirty="0">
                <a:solidFill>
                  <a:srgbClr val="CC0099"/>
                </a:solidFill>
              </a:rPr>
              <a:t>因</a:t>
            </a:r>
            <a:r>
              <a:rPr lang="en-US" altLang="zh-TW" dirty="0">
                <a:solidFill>
                  <a:schemeClr val="tx1"/>
                </a:solidFill>
              </a:rPr>
              <a:t>)</a:t>
            </a:r>
            <a:r>
              <a:rPr lang="zh-TW" altLang="en-US" dirty="0">
                <a:solidFill>
                  <a:schemeClr val="tx1"/>
                </a:solidFill>
              </a:rPr>
              <a:t>，影響孩子身心健康</a:t>
            </a:r>
            <a:r>
              <a:rPr lang="en-US" altLang="zh-TW" dirty="0">
                <a:solidFill>
                  <a:schemeClr val="tx1"/>
                </a:solidFill>
              </a:rPr>
              <a:t>(</a:t>
            </a:r>
            <a:r>
              <a:rPr lang="zh-TW" altLang="en-US" dirty="0">
                <a:solidFill>
                  <a:srgbClr val="CC0099"/>
                </a:solidFill>
              </a:rPr>
              <a:t>果</a:t>
            </a:r>
            <a:r>
              <a:rPr lang="en-US" altLang="zh-TW" dirty="0">
                <a:solidFill>
                  <a:schemeClr val="tx1"/>
                </a:solidFill>
              </a:rPr>
              <a:t>)</a:t>
            </a:r>
            <a:r>
              <a:rPr lang="zh-TW" altLang="en-US" dirty="0">
                <a:solidFill>
                  <a:schemeClr val="tx1"/>
                </a:solidFill>
              </a:rPr>
              <a:t>。</a:t>
            </a:r>
            <a:endParaRPr lang="en-US" altLang="zh-TW" dirty="0">
              <a:solidFill>
                <a:schemeClr val="tx1"/>
              </a:solidFill>
            </a:endParaRPr>
          </a:p>
          <a:p>
            <a:pPr marL="0" indent="0">
              <a:lnSpc>
                <a:spcPct val="110000"/>
              </a:lnSpc>
              <a:spcBef>
                <a:spcPts val="0"/>
              </a:spcBef>
              <a:buNone/>
            </a:pP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18</a:t>
            </a:fld>
            <a:endParaRPr lang="en-US" altLang="zh-TW" dirty="0"/>
          </a:p>
        </p:txBody>
      </p:sp>
    </p:spTree>
    <p:extLst>
      <p:ext uri="{BB962C8B-B14F-4D97-AF65-F5344CB8AC3E}">
        <p14:creationId xmlns:p14="http://schemas.microsoft.com/office/powerpoint/2010/main" val="3490122568"/>
      </p:ext>
    </p:extLst>
  </p:cSld>
  <p:clrMapOvr>
    <a:masterClrMapping/>
  </p:clrMapOvr>
  <p:transition>
    <p:pull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現況、因果</a:t>
            </a:r>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a:xfrm>
            <a:off x="0" y="908721"/>
            <a:ext cx="9144000" cy="5949280"/>
          </a:xfrm>
        </p:spPr>
        <p:txBody>
          <a:bodyPr/>
          <a:lstStyle/>
          <a:p>
            <a:pPr marL="0" indent="0">
              <a:lnSpc>
                <a:spcPct val="150000"/>
              </a:lnSpc>
              <a:spcBef>
                <a:spcPts val="0"/>
              </a:spcBef>
              <a:buNone/>
            </a:pPr>
            <a:r>
              <a:rPr lang="zh-TW" altLang="en-US" dirty="0">
                <a:solidFill>
                  <a:schemeClr val="tx1"/>
                </a:solidFill>
              </a:rPr>
              <a:t>　　深培中英文幼稚園校長黃月麗坦言，日常接送放學的家長以母親為主</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1</a:t>
            </a:r>
            <a:r>
              <a:rPr lang="en-US" altLang="zh-TW" dirty="0">
                <a:solidFill>
                  <a:schemeClr val="tx1"/>
                </a:solidFill>
              </a:rPr>
              <a:t>)</a:t>
            </a:r>
            <a:r>
              <a:rPr lang="zh-TW" altLang="en-US" dirty="0">
                <a:solidFill>
                  <a:schemeClr val="tx1"/>
                </a:solidFill>
              </a:rPr>
              <a:t>，有學生甚至反映父親在家只看報及玩電腦</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2</a:t>
            </a:r>
            <a:r>
              <a:rPr lang="en-US" altLang="zh-TW" dirty="0">
                <a:solidFill>
                  <a:schemeClr val="tx1"/>
                </a:solidFill>
              </a:rPr>
              <a:t>)</a:t>
            </a:r>
            <a:r>
              <a:rPr lang="zh-TW" altLang="en-US" dirty="0">
                <a:solidFill>
                  <a:schemeClr val="tx1"/>
                </a:solidFill>
              </a:rPr>
              <a:t>，顯示父親與子女溝通不足</a:t>
            </a:r>
            <a:r>
              <a:rPr lang="en-US" altLang="zh-TW" dirty="0">
                <a:solidFill>
                  <a:schemeClr val="tx1"/>
                </a:solidFill>
              </a:rPr>
              <a:t>(</a:t>
            </a:r>
            <a:r>
              <a:rPr lang="zh-TW" altLang="en-US" dirty="0">
                <a:solidFill>
                  <a:srgbClr val="CC0099"/>
                </a:solidFill>
              </a:rPr>
              <a:t>現</a:t>
            </a:r>
            <a:r>
              <a:rPr lang="en-US" altLang="zh-TW" baseline="-25000" dirty="0">
                <a:solidFill>
                  <a:srgbClr val="CC0099"/>
                </a:solidFill>
              </a:rPr>
              <a:t>3</a:t>
            </a:r>
            <a:r>
              <a:rPr lang="en-US" altLang="zh-TW" dirty="0">
                <a:solidFill>
                  <a:schemeClr val="tx1"/>
                </a:solidFill>
              </a:rPr>
              <a:t>)</a:t>
            </a:r>
            <a:r>
              <a:rPr lang="zh-TW" altLang="en-US" dirty="0">
                <a:solidFill>
                  <a:schemeClr val="tx1"/>
                </a:solidFill>
              </a:rPr>
              <a:t>，憂慮父母會因管教模式不一而爭吵</a:t>
            </a:r>
            <a:r>
              <a:rPr lang="en-US" altLang="zh-TW" dirty="0">
                <a:solidFill>
                  <a:schemeClr val="tx1"/>
                </a:solidFill>
              </a:rPr>
              <a:t>(</a:t>
            </a:r>
            <a:r>
              <a:rPr lang="zh-TW" altLang="en-US" dirty="0">
                <a:solidFill>
                  <a:srgbClr val="CC0099"/>
                </a:solidFill>
              </a:rPr>
              <a:t>因</a:t>
            </a:r>
            <a:r>
              <a:rPr lang="en-US" altLang="zh-TW" dirty="0">
                <a:solidFill>
                  <a:schemeClr val="tx1"/>
                </a:solidFill>
              </a:rPr>
              <a:t>)</a:t>
            </a:r>
            <a:r>
              <a:rPr lang="zh-TW" altLang="en-US" dirty="0">
                <a:solidFill>
                  <a:schemeClr val="tx1"/>
                </a:solidFill>
              </a:rPr>
              <a:t>，影響孩子身心健康</a:t>
            </a:r>
            <a:r>
              <a:rPr lang="en-US" altLang="zh-TW" dirty="0">
                <a:solidFill>
                  <a:schemeClr val="tx1"/>
                </a:solidFill>
              </a:rPr>
              <a:t>(</a:t>
            </a:r>
            <a:r>
              <a:rPr lang="zh-TW" altLang="en-US" dirty="0">
                <a:solidFill>
                  <a:srgbClr val="CC0099"/>
                </a:solidFill>
              </a:rPr>
              <a:t>果</a:t>
            </a:r>
            <a:r>
              <a:rPr lang="en-US" altLang="zh-TW" dirty="0">
                <a:solidFill>
                  <a:schemeClr val="tx1"/>
                </a:solidFill>
              </a:rPr>
              <a:t>)</a:t>
            </a:r>
            <a:r>
              <a:rPr lang="zh-TW" altLang="en-US" dirty="0">
                <a:solidFill>
                  <a:schemeClr val="tx1"/>
                </a:solidFill>
              </a:rPr>
              <a:t>。</a:t>
            </a:r>
            <a:endParaRPr lang="en-US" altLang="zh-TW" dirty="0">
              <a:solidFill>
                <a:schemeClr val="tx1"/>
              </a:solidFill>
            </a:endParaRPr>
          </a:p>
          <a:p>
            <a:pPr marL="0" indent="0">
              <a:lnSpc>
                <a:spcPct val="110000"/>
              </a:lnSpc>
              <a:spcBef>
                <a:spcPts val="0"/>
              </a:spcBef>
              <a:buNone/>
            </a:pPr>
            <a:endParaRPr lang="zh-HK" altLang="en-US" dirty="0">
              <a:solidFill>
                <a:schemeClr val="tx1"/>
              </a:solidFill>
            </a:endParaRP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19</a:t>
            </a:fld>
            <a:endParaRPr lang="en-US" altLang="zh-TW" dirty="0"/>
          </a:p>
        </p:txBody>
      </p:sp>
    </p:spTree>
    <p:extLst>
      <p:ext uri="{BB962C8B-B14F-4D97-AF65-F5344CB8AC3E}">
        <p14:creationId xmlns:p14="http://schemas.microsoft.com/office/powerpoint/2010/main" val="1994118999"/>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BF754B-4C7A-BB00-06EA-0A68421C2112}"/>
              </a:ext>
            </a:extLst>
          </p:cNvPr>
          <p:cNvSpPr>
            <a:spLocks noGrp="1"/>
          </p:cNvSpPr>
          <p:nvPr>
            <p:ph type="title"/>
          </p:nvPr>
        </p:nvSpPr>
        <p:spPr/>
        <p:txBody>
          <a:bodyPr/>
          <a:lstStyle/>
          <a:p>
            <a:r>
              <a:rPr lang="zh-TW" altLang="en-US" dirty="0"/>
              <a:t>擬定專題研習題目的建議準則</a:t>
            </a:r>
          </a:p>
        </p:txBody>
      </p:sp>
      <p:sp>
        <p:nvSpPr>
          <p:cNvPr id="3" name="內容版面配置區 2">
            <a:extLst>
              <a:ext uri="{FF2B5EF4-FFF2-40B4-BE49-F238E27FC236}">
                <a16:creationId xmlns:a16="http://schemas.microsoft.com/office/drawing/2014/main" id="{8EA481F9-DE0C-AD9A-BAEB-CF85914635D2}"/>
              </a:ext>
            </a:extLst>
          </p:cNvPr>
          <p:cNvSpPr>
            <a:spLocks noGrp="1"/>
          </p:cNvSpPr>
          <p:nvPr>
            <p:ph sz="quarter" idx="1"/>
          </p:nvPr>
        </p:nvSpPr>
        <p:spPr>
          <a:xfrm>
            <a:off x="76200" y="836612"/>
            <a:ext cx="9067800" cy="6097587"/>
          </a:xfrm>
        </p:spPr>
        <p:txBody>
          <a:bodyPr/>
          <a:lstStyle/>
          <a:p>
            <a:pPr>
              <a:lnSpc>
                <a:spcPct val="150000"/>
              </a:lnSpc>
              <a:spcBef>
                <a:spcPts val="0"/>
              </a:spcBef>
              <a:spcAft>
                <a:spcPts val="0"/>
              </a:spcAft>
            </a:pPr>
            <a:r>
              <a:rPr lang="zh-TW" altLang="en-US" dirty="0">
                <a:solidFill>
                  <a:srgbClr val="CC0099"/>
                </a:solidFill>
              </a:rPr>
              <a:t>自己</a:t>
            </a:r>
            <a:r>
              <a:rPr lang="zh-TW" altLang="en-US" dirty="0"/>
              <a:t>有類似的</a:t>
            </a:r>
            <a:r>
              <a:rPr lang="zh-TW" altLang="en-US" dirty="0">
                <a:solidFill>
                  <a:srgbClr val="CC0099"/>
                </a:solidFill>
              </a:rPr>
              <a:t>經歷</a:t>
            </a:r>
            <a:r>
              <a:rPr lang="en-US" altLang="zh-TW" dirty="0"/>
              <a:t>(WS, IG, </a:t>
            </a:r>
            <a:r>
              <a:rPr lang="zh-TW" altLang="en-US" dirty="0"/>
              <a:t>網癮、打機、欺凌</a:t>
            </a:r>
            <a:r>
              <a:rPr lang="en-US" altLang="zh-TW" dirty="0"/>
              <a:t>….)</a:t>
            </a:r>
            <a:endParaRPr lang="en-GB" altLang="zh-TW" dirty="0"/>
          </a:p>
          <a:p>
            <a:pPr>
              <a:lnSpc>
                <a:spcPct val="150000"/>
              </a:lnSpc>
              <a:spcBef>
                <a:spcPts val="0"/>
              </a:spcBef>
              <a:spcAft>
                <a:spcPts val="0"/>
              </a:spcAft>
            </a:pPr>
            <a:r>
              <a:rPr lang="zh-TW" altLang="en-US" dirty="0"/>
              <a:t>身邊</a:t>
            </a:r>
            <a:r>
              <a:rPr lang="zh-TW" altLang="en-US" dirty="0">
                <a:solidFill>
                  <a:srgbClr val="CC0099"/>
                </a:solidFill>
              </a:rPr>
              <a:t>朋友</a:t>
            </a:r>
            <a:r>
              <a:rPr lang="zh-TW" altLang="en-US" dirty="0"/>
              <a:t>有類似的</a:t>
            </a:r>
            <a:r>
              <a:rPr lang="zh-TW" altLang="en-US" dirty="0">
                <a:solidFill>
                  <a:srgbClr val="CC0099"/>
                </a:solidFill>
              </a:rPr>
              <a:t>經歷</a:t>
            </a:r>
            <a:endParaRPr lang="en-GB" altLang="zh-TW" dirty="0">
              <a:solidFill>
                <a:srgbClr val="CC0099"/>
              </a:solidFill>
            </a:endParaRPr>
          </a:p>
          <a:p>
            <a:pPr>
              <a:lnSpc>
                <a:spcPct val="150000"/>
              </a:lnSpc>
              <a:spcBef>
                <a:spcPts val="0"/>
              </a:spcBef>
              <a:spcAft>
                <a:spcPts val="0"/>
              </a:spcAft>
            </a:pPr>
            <a:r>
              <a:rPr lang="zh-TW" altLang="en-US" dirty="0">
                <a:solidFill>
                  <a:srgbClr val="CC0099"/>
                </a:solidFill>
              </a:rPr>
              <a:t>前人</a:t>
            </a:r>
            <a:r>
              <a:rPr lang="zh-TW" altLang="en-US" dirty="0"/>
              <a:t>曾做過的類似</a:t>
            </a:r>
            <a:r>
              <a:rPr lang="zh-TW" altLang="en-US" dirty="0">
                <a:solidFill>
                  <a:srgbClr val="CC0099"/>
                </a:solidFill>
              </a:rPr>
              <a:t>研究</a:t>
            </a:r>
            <a:endParaRPr lang="en-GB" altLang="zh-TW" dirty="0">
              <a:solidFill>
                <a:srgbClr val="CC0099"/>
              </a:solidFill>
            </a:endParaRPr>
          </a:p>
          <a:p>
            <a:pPr>
              <a:lnSpc>
                <a:spcPct val="150000"/>
              </a:lnSpc>
              <a:spcBef>
                <a:spcPts val="0"/>
              </a:spcBef>
              <a:spcAft>
                <a:spcPts val="1200"/>
              </a:spcAft>
            </a:pPr>
            <a:r>
              <a:rPr lang="zh-TW" altLang="en-US" dirty="0"/>
              <a:t>能否容易</a:t>
            </a:r>
            <a:r>
              <a:rPr lang="zh-TW" altLang="en-US" dirty="0">
                <a:solidFill>
                  <a:srgbClr val="CC0099"/>
                </a:solidFill>
              </a:rPr>
              <a:t>找到</a:t>
            </a:r>
            <a:r>
              <a:rPr lang="en-US" altLang="zh-TW" dirty="0">
                <a:solidFill>
                  <a:srgbClr val="CC0099"/>
                </a:solidFill>
              </a:rPr>
              <a:t>20</a:t>
            </a:r>
            <a:r>
              <a:rPr lang="zh-TW" altLang="en-US" dirty="0">
                <a:solidFill>
                  <a:srgbClr val="CC0099"/>
                </a:solidFill>
              </a:rPr>
              <a:t>個目標對象</a:t>
            </a:r>
            <a:r>
              <a:rPr lang="zh-TW" altLang="en-US" dirty="0"/>
              <a:t>做訪問</a:t>
            </a:r>
            <a:endParaRPr lang="en-GB" altLang="zh-TW" dirty="0"/>
          </a:p>
          <a:p>
            <a:pPr>
              <a:spcBef>
                <a:spcPts val="0"/>
              </a:spcBef>
              <a:spcAft>
                <a:spcPts val="0"/>
              </a:spcAft>
            </a:pPr>
            <a:r>
              <a:rPr lang="zh-TW" altLang="en-US" dirty="0"/>
              <a:t>擬定一些有</a:t>
            </a:r>
            <a:r>
              <a:rPr lang="zh-TW" altLang="en-US" dirty="0">
                <a:solidFill>
                  <a:srgbClr val="CC0099"/>
                </a:solidFill>
              </a:rPr>
              <a:t>原創性、新鮮感、有價值</a:t>
            </a:r>
            <a:r>
              <a:rPr lang="zh-TW" altLang="en-US" dirty="0"/>
              <a:t>的題目</a:t>
            </a:r>
            <a:r>
              <a:rPr lang="en-US" altLang="zh-TW" dirty="0"/>
              <a:t>, </a:t>
            </a:r>
            <a:r>
              <a:rPr lang="zh-TW" altLang="en-US" dirty="0"/>
              <a:t>如</a:t>
            </a:r>
            <a:r>
              <a:rPr lang="en-US" altLang="zh-TW" dirty="0"/>
              <a:t>: </a:t>
            </a:r>
            <a:r>
              <a:rPr lang="zh-TW" altLang="en-US" dirty="0"/>
              <a:t>「青少年如何透過</a:t>
            </a:r>
            <a:r>
              <a:rPr lang="en-US" altLang="zh-TW" dirty="0"/>
              <a:t>WhatsApp </a:t>
            </a:r>
            <a:r>
              <a:rPr lang="zh-TW" altLang="en-US" dirty="0"/>
              <a:t>通訊工具建立及發展親密的朋輩關係」</a:t>
            </a:r>
            <a:endParaRPr lang="en-GB" dirty="0"/>
          </a:p>
        </p:txBody>
      </p:sp>
    </p:spTree>
    <p:extLst>
      <p:ext uri="{BB962C8B-B14F-4D97-AF65-F5344CB8AC3E}">
        <p14:creationId xmlns:p14="http://schemas.microsoft.com/office/powerpoint/2010/main" val="2424747263"/>
      </p:ext>
    </p:extLst>
  </p:cSld>
  <p:clrMapOvr>
    <a:masterClrMapping/>
  </p:clrMapOvr>
  <p:transition>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2C1B71-B931-ABAA-F69F-0AF081EB7DAB}"/>
              </a:ext>
            </a:extLst>
          </p:cNvPr>
          <p:cNvSpPr>
            <a:spLocks noGrp="1"/>
          </p:cNvSpPr>
          <p:nvPr>
            <p:ph type="title"/>
          </p:nvPr>
        </p:nvSpPr>
        <p:spPr>
          <a:xfrm>
            <a:off x="0" y="-27384"/>
            <a:ext cx="9144000" cy="836613"/>
          </a:xfrm>
        </p:spPr>
        <p:txBody>
          <a:bodyPr/>
          <a:lstStyle/>
          <a:p>
            <a:r>
              <a:rPr lang="zh-TW" altLang="en-US" dirty="0"/>
              <a:t>引言範本 </a:t>
            </a:r>
            <a:r>
              <a:rPr lang="en-GB" altLang="zh-TW" sz="4000" dirty="0">
                <a:solidFill>
                  <a:schemeClr val="bg1">
                    <a:lumMod val="50000"/>
                  </a:schemeClr>
                </a:solidFill>
              </a:rPr>
              <a:t>(</a:t>
            </a:r>
            <a:r>
              <a:rPr lang="zh-TW" altLang="en-US" sz="4000" dirty="0">
                <a:solidFill>
                  <a:schemeClr val="bg1">
                    <a:lumMod val="50000"/>
                  </a:schemeClr>
                </a:solidFill>
              </a:rPr>
              <a:t>現況分析</a:t>
            </a:r>
            <a:r>
              <a:rPr lang="en-US" altLang="zh-TW" sz="4000" dirty="0">
                <a:solidFill>
                  <a:schemeClr val="bg1">
                    <a:lumMod val="50000"/>
                  </a:schemeClr>
                </a:solidFill>
              </a:rPr>
              <a:t>)</a:t>
            </a:r>
            <a:endParaRPr lang="en-GB" sz="4000" dirty="0">
              <a:solidFill>
                <a:schemeClr val="bg1">
                  <a:lumMod val="50000"/>
                </a:schemeClr>
              </a:solidFill>
            </a:endParaRPr>
          </a:p>
        </p:txBody>
      </p:sp>
      <p:sp>
        <p:nvSpPr>
          <p:cNvPr id="3" name="內容版面配置區 2">
            <a:extLst>
              <a:ext uri="{FF2B5EF4-FFF2-40B4-BE49-F238E27FC236}">
                <a16:creationId xmlns:a16="http://schemas.microsoft.com/office/drawing/2014/main" id="{4614846A-801A-D4AC-8F6A-7591CF6B1BDD}"/>
              </a:ext>
            </a:extLst>
          </p:cNvPr>
          <p:cNvSpPr>
            <a:spLocks noGrp="1"/>
          </p:cNvSpPr>
          <p:nvPr>
            <p:ph idx="1"/>
          </p:nvPr>
        </p:nvSpPr>
        <p:spPr>
          <a:xfrm>
            <a:off x="107504" y="980728"/>
            <a:ext cx="8964612" cy="5588893"/>
          </a:xfrm>
        </p:spPr>
        <p:txBody>
          <a:bodyPr/>
          <a:lstStyle/>
          <a:p>
            <a:pPr marL="0" indent="0">
              <a:lnSpc>
                <a:spcPct val="120000"/>
              </a:lnSpc>
              <a:spcBef>
                <a:spcPts val="0"/>
              </a:spcBef>
              <a:spcAft>
                <a:spcPts val="600"/>
              </a:spcAft>
              <a:buNone/>
            </a:pPr>
            <a:r>
              <a:rPr lang="en-GB" altLang="zh-TW" b="0" i="0" dirty="0">
                <a:solidFill>
                  <a:srgbClr val="2C3E50"/>
                </a:solidFill>
                <a:effectLst/>
                <a:latin typeface="arial" panose="020B0604020202020204" pitchFamily="34" charset="0"/>
              </a:rPr>
              <a:t>	</a:t>
            </a:r>
            <a:r>
              <a:rPr lang="zh-TW" altLang="en-US" b="0" i="0" dirty="0">
                <a:solidFill>
                  <a:srgbClr val="2C3E50"/>
                </a:solidFill>
                <a:effectLst/>
                <a:latin typeface="arial" panose="020B0604020202020204" pitchFamily="34" charset="0"/>
              </a:rPr>
              <a:t>進入廿一世紀時，青少年的新興玩意莫過於在家中或到網吧玩電腦遊戲，而在香港的報章上，我們也不難發現「</a:t>
            </a:r>
            <a:r>
              <a:rPr lang="en-US" altLang="zh-TW" b="0" i="0" dirty="0">
                <a:solidFill>
                  <a:srgbClr val="CC0099"/>
                </a:solidFill>
                <a:effectLst/>
                <a:latin typeface="arial" panose="020B0604020202020204" pitchFamily="34" charset="0"/>
              </a:rPr>
              <a:t>20</a:t>
            </a:r>
            <a:r>
              <a:rPr lang="zh-TW" altLang="en-US" b="0" i="0" dirty="0">
                <a:solidFill>
                  <a:srgbClr val="CC0099"/>
                </a:solidFill>
                <a:effectLst/>
                <a:latin typeface="arial" panose="020B0604020202020204" pitchFamily="34" charset="0"/>
              </a:rPr>
              <a:t>萬學生變網癡</a:t>
            </a:r>
            <a:r>
              <a:rPr lang="zh-TW" altLang="en-US" b="0" i="0" dirty="0">
                <a:solidFill>
                  <a:srgbClr val="2C3E50"/>
                </a:solidFill>
                <a:effectLst/>
                <a:latin typeface="arial" panose="020B0604020202020204" pitchFamily="34" charset="0"/>
              </a:rPr>
              <a:t>」</a:t>
            </a:r>
            <a:r>
              <a:rPr lang="en-GB" altLang="zh-TW" dirty="0">
                <a:solidFill>
                  <a:srgbClr val="FF0000"/>
                </a:solidFill>
                <a:latin typeface="arial" panose="020B0604020202020204" pitchFamily="34" charset="0"/>
              </a:rPr>
              <a:t>(</a:t>
            </a:r>
            <a:r>
              <a:rPr lang="zh-TW" altLang="en-US" b="0" i="0" dirty="0">
                <a:solidFill>
                  <a:srgbClr val="FF0000"/>
                </a:solidFill>
                <a:effectLst/>
                <a:latin typeface="arial" panose="020B0604020202020204" pitchFamily="34" charset="0"/>
              </a:rPr>
              <a:t>問題普遍性</a:t>
            </a:r>
            <a:r>
              <a:rPr lang="en-GB" altLang="zh-TW" b="0" i="0" dirty="0">
                <a:solidFill>
                  <a:srgbClr val="FF0000"/>
                </a:solidFill>
                <a:effectLst/>
                <a:latin typeface="arial" panose="020B0604020202020204" pitchFamily="34" charset="0"/>
              </a:rPr>
              <a:t>)</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東方日報，</a:t>
            </a:r>
            <a:r>
              <a:rPr lang="en-US" altLang="zh-TW" b="0" i="0" dirty="0">
                <a:solidFill>
                  <a:srgbClr val="2C3E50"/>
                </a:solidFill>
                <a:effectLst/>
                <a:latin typeface="arial" panose="020B0604020202020204" pitchFamily="34" charset="0"/>
              </a:rPr>
              <a:t>06</a:t>
            </a:r>
            <a:r>
              <a:rPr lang="zh-TW" altLang="en-US" b="0" i="0" dirty="0">
                <a:solidFill>
                  <a:srgbClr val="2C3E50"/>
                </a:solidFill>
                <a:effectLst/>
                <a:latin typeface="arial" panose="020B0604020202020204" pitchFamily="34" charset="0"/>
              </a:rPr>
              <a:t>年</a:t>
            </a:r>
            <a:r>
              <a:rPr lang="en-US" altLang="zh-TW" b="0" i="0" dirty="0">
                <a:solidFill>
                  <a:srgbClr val="2C3E50"/>
                </a:solidFill>
                <a:effectLst/>
                <a:latin typeface="arial" panose="020B0604020202020204" pitchFamily="34" charset="0"/>
              </a:rPr>
              <a:t>5</a:t>
            </a:r>
            <a:r>
              <a:rPr lang="zh-TW" altLang="en-US" b="0" i="0" dirty="0">
                <a:solidFill>
                  <a:srgbClr val="2C3E50"/>
                </a:solidFill>
                <a:effectLst/>
                <a:latin typeface="arial" panose="020B0604020202020204" pitchFamily="34" charset="0"/>
              </a:rPr>
              <a:t>月</a:t>
            </a:r>
            <a:r>
              <a:rPr lang="en-US" altLang="zh-TW" b="0" i="0" dirty="0">
                <a:solidFill>
                  <a:srgbClr val="2C3E50"/>
                </a:solidFill>
                <a:effectLst/>
                <a:latin typeface="arial" panose="020B0604020202020204" pitchFamily="34" charset="0"/>
              </a:rPr>
              <a:t>21</a:t>
            </a:r>
            <a:r>
              <a:rPr lang="zh-TW" altLang="en-US" b="0" i="0" dirty="0">
                <a:solidFill>
                  <a:srgbClr val="2C3E50"/>
                </a:solidFill>
                <a:effectLst/>
                <a:latin typeface="arial" panose="020B0604020202020204" pitchFamily="34" charset="0"/>
              </a:rPr>
              <a:t>日</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 。一名中五男生</a:t>
            </a:r>
            <a:r>
              <a:rPr lang="zh-TW" altLang="en-US" b="0" i="0" dirty="0">
                <a:solidFill>
                  <a:srgbClr val="CC0099"/>
                </a:solidFill>
                <a:effectLst/>
                <a:latin typeface="arial" panose="020B0604020202020204" pitchFamily="34" charset="0"/>
              </a:rPr>
              <a:t>沉迷於網上古代武俠人物格鬥遊戲</a:t>
            </a:r>
            <a:r>
              <a:rPr lang="zh-TW" altLang="en-US" b="0" i="0" dirty="0">
                <a:solidFill>
                  <a:srgbClr val="2C3E50"/>
                </a:solidFill>
                <a:effectLst/>
                <a:latin typeface="arial" panose="020B0604020202020204" pitchFamily="34" charset="0"/>
              </a:rPr>
              <a:t>，後疑</a:t>
            </a:r>
            <a:r>
              <a:rPr lang="zh-TW" altLang="en-US" b="0" i="0" dirty="0">
                <a:solidFill>
                  <a:srgbClr val="CC0099"/>
                </a:solidFill>
                <a:effectLst/>
                <a:latin typeface="arial" panose="020B0604020202020204" pitchFamily="34" charset="0"/>
              </a:rPr>
              <a:t>因「武器」被盜而自殺喪生</a:t>
            </a:r>
            <a:r>
              <a:rPr lang="en-GB" altLang="zh-TW" dirty="0">
                <a:solidFill>
                  <a:srgbClr val="FF0000"/>
                </a:solidFill>
                <a:latin typeface="arial" panose="020B0604020202020204" pitchFamily="34" charset="0"/>
              </a:rPr>
              <a:t>(</a:t>
            </a:r>
            <a:r>
              <a:rPr lang="zh-TW" altLang="en-US" dirty="0">
                <a:solidFill>
                  <a:srgbClr val="FF0000"/>
                </a:solidFill>
                <a:latin typeface="arial" panose="020B0604020202020204" pitchFamily="34" charset="0"/>
              </a:rPr>
              <a:t>問題嚴重性</a:t>
            </a:r>
            <a:r>
              <a:rPr lang="en-GB" altLang="zh-TW" dirty="0">
                <a:solidFill>
                  <a:srgbClr val="FF0000"/>
                </a:solidFill>
                <a:latin typeface="arial" panose="020B0604020202020204" pitchFamily="34" charset="0"/>
              </a:rPr>
              <a:t>)</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東方日報，</a:t>
            </a:r>
            <a:r>
              <a:rPr lang="en-US" altLang="zh-TW" b="0" i="0" dirty="0">
                <a:solidFill>
                  <a:srgbClr val="2C3E50"/>
                </a:solidFill>
                <a:effectLst/>
                <a:latin typeface="arial" panose="020B0604020202020204" pitchFamily="34" charset="0"/>
              </a:rPr>
              <a:t>02</a:t>
            </a:r>
            <a:r>
              <a:rPr lang="zh-TW" altLang="en-US" b="0" i="0" dirty="0">
                <a:solidFill>
                  <a:srgbClr val="2C3E50"/>
                </a:solidFill>
                <a:effectLst/>
                <a:latin typeface="arial" panose="020B0604020202020204" pitchFamily="34" charset="0"/>
              </a:rPr>
              <a:t>年</a:t>
            </a:r>
            <a:r>
              <a:rPr lang="en-US" altLang="zh-TW" b="0" i="0" dirty="0">
                <a:solidFill>
                  <a:srgbClr val="2C3E50"/>
                </a:solidFill>
                <a:effectLst/>
                <a:latin typeface="arial" panose="020B0604020202020204" pitchFamily="34" charset="0"/>
              </a:rPr>
              <a:t>10</a:t>
            </a:r>
            <a:r>
              <a:rPr lang="zh-TW" altLang="en-US" b="0" i="0" dirty="0">
                <a:solidFill>
                  <a:srgbClr val="2C3E50"/>
                </a:solidFill>
                <a:effectLst/>
                <a:latin typeface="arial" panose="020B0604020202020204" pitchFamily="34" charset="0"/>
              </a:rPr>
              <a:t>月</a:t>
            </a:r>
            <a:r>
              <a:rPr lang="en-US" altLang="zh-TW" b="0" i="0" dirty="0">
                <a:solidFill>
                  <a:srgbClr val="2C3E50"/>
                </a:solidFill>
                <a:effectLst/>
                <a:latin typeface="arial" panose="020B0604020202020204" pitchFamily="34" charset="0"/>
              </a:rPr>
              <a:t>17</a:t>
            </a:r>
            <a:r>
              <a:rPr lang="zh-TW" altLang="en-US" b="0" i="0" dirty="0">
                <a:solidFill>
                  <a:srgbClr val="2C3E50"/>
                </a:solidFill>
                <a:effectLst/>
                <a:latin typeface="arial" panose="020B0604020202020204" pitchFamily="34" charset="0"/>
              </a:rPr>
              <a:t>日</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。本文嘗試探討香港青少年沉溺於科網行為的現象和建議一些改善方法。</a:t>
            </a:r>
            <a:endParaRPr lang="en-GB" dirty="0"/>
          </a:p>
        </p:txBody>
      </p:sp>
      <p:sp>
        <p:nvSpPr>
          <p:cNvPr id="4" name="投影片編號版面配置區 3">
            <a:extLst>
              <a:ext uri="{FF2B5EF4-FFF2-40B4-BE49-F238E27FC236}">
                <a16:creationId xmlns:a16="http://schemas.microsoft.com/office/drawing/2014/main" id="{9CF8C6AD-351A-FE1F-BA7B-BF2435D746FA}"/>
              </a:ext>
            </a:extLst>
          </p:cNvPr>
          <p:cNvSpPr>
            <a:spLocks noGrp="1"/>
          </p:cNvSpPr>
          <p:nvPr>
            <p:ph type="sldNum" sz="quarter" idx="10"/>
          </p:nvPr>
        </p:nvSpPr>
        <p:spPr/>
        <p:txBody>
          <a:bodyPr/>
          <a:lstStyle/>
          <a:p>
            <a:fld id="{9828C201-1939-4DEE-BC48-CABD55C8A16B}" type="slidenum">
              <a:rPr lang="en-US" altLang="zh-TW" smtClean="0"/>
              <a:pPr/>
              <a:t>20</a:t>
            </a:fld>
            <a:endParaRPr lang="en-US" altLang="zh-TW"/>
          </a:p>
        </p:txBody>
      </p:sp>
    </p:spTree>
    <p:extLst>
      <p:ext uri="{BB962C8B-B14F-4D97-AF65-F5344CB8AC3E}">
        <p14:creationId xmlns:p14="http://schemas.microsoft.com/office/powerpoint/2010/main" val="3808163110"/>
      </p:ext>
    </p:extLst>
  </p:cSld>
  <p:clrMapOvr>
    <a:masterClrMapping/>
  </p:clrMapOvr>
  <p:transition>
    <p:pull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2C1B71-B931-ABAA-F69F-0AF081EB7DAB}"/>
              </a:ext>
            </a:extLst>
          </p:cNvPr>
          <p:cNvSpPr>
            <a:spLocks noGrp="1"/>
          </p:cNvSpPr>
          <p:nvPr>
            <p:ph type="title"/>
          </p:nvPr>
        </p:nvSpPr>
        <p:spPr/>
        <p:txBody>
          <a:bodyPr/>
          <a:lstStyle/>
          <a:p>
            <a:r>
              <a:rPr lang="zh-TW" altLang="en-US" dirty="0"/>
              <a:t>引言範本 </a:t>
            </a:r>
            <a:r>
              <a:rPr lang="en-GB" altLang="zh-TW" sz="4000" dirty="0">
                <a:solidFill>
                  <a:schemeClr val="bg1">
                    <a:lumMod val="50000"/>
                  </a:schemeClr>
                </a:solidFill>
              </a:rPr>
              <a:t>(</a:t>
            </a:r>
            <a:r>
              <a:rPr lang="zh-TW" altLang="en-US" sz="4000" dirty="0">
                <a:solidFill>
                  <a:schemeClr val="bg1">
                    <a:lumMod val="50000"/>
                  </a:schemeClr>
                </a:solidFill>
              </a:rPr>
              <a:t>現況分析</a:t>
            </a:r>
            <a:r>
              <a:rPr lang="en-US" altLang="zh-TW" sz="4000" dirty="0">
                <a:solidFill>
                  <a:schemeClr val="bg1">
                    <a:lumMod val="50000"/>
                  </a:schemeClr>
                </a:solidFill>
              </a:rPr>
              <a:t>)</a:t>
            </a:r>
            <a:endParaRPr lang="en-GB" sz="4000" dirty="0">
              <a:solidFill>
                <a:schemeClr val="bg1">
                  <a:lumMod val="50000"/>
                </a:schemeClr>
              </a:solidFill>
            </a:endParaRPr>
          </a:p>
        </p:txBody>
      </p:sp>
      <p:sp>
        <p:nvSpPr>
          <p:cNvPr id="3" name="內容版面配置區 2">
            <a:extLst>
              <a:ext uri="{FF2B5EF4-FFF2-40B4-BE49-F238E27FC236}">
                <a16:creationId xmlns:a16="http://schemas.microsoft.com/office/drawing/2014/main" id="{4614846A-801A-D4AC-8F6A-7591CF6B1BDD}"/>
              </a:ext>
            </a:extLst>
          </p:cNvPr>
          <p:cNvSpPr>
            <a:spLocks noGrp="1"/>
          </p:cNvSpPr>
          <p:nvPr>
            <p:ph idx="1"/>
          </p:nvPr>
        </p:nvSpPr>
        <p:spPr>
          <a:xfrm>
            <a:off x="179388" y="836712"/>
            <a:ext cx="8964612" cy="5876925"/>
          </a:xfrm>
        </p:spPr>
        <p:txBody>
          <a:bodyPr/>
          <a:lstStyle/>
          <a:p>
            <a:pPr marL="0" indent="0">
              <a:spcBef>
                <a:spcPts val="0"/>
              </a:spcBef>
              <a:spcAft>
                <a:spcPts val="600"/>
              </a:spcAft>
              <a:buNone/>
            </a:pPr>
            <a:r>
              <a:rPr lang="en-GB" altLang="zh-TW" sz="2600" dirty="0">
                <a:solidFill>
                  <a:srgbClr val="2C3E50"/>
                </a:solidFill>
                <a:latin typeface="arial" panose="020B0604020202020204" pitchFamily="34" charset="0"/>
              </a:rPr>
              <a:t>	</a:t>
            </a:r>
            <a:r>
              <a:rPr lang="zh-TW" altLang="en-US" sz="2600" b="0" i="0" dirty="0">
                <a:solidFill>
                  <a:srgbClr val="CC0099"/>
                </a:solidFill>
                <a:effectLst/>
                <a:latin typeface="arial" panose="020B0604020202020204" pitchFamily="34" charset="0"/>
              </a:rPr>
              <a:t>突破</a:t>
            </a:r>
            <a:r>
              <a:rPr lang="zh-TW" altLang="en-US" sz="2600" b="0" i="0" dirty="0">
                <a:solidFill>
                  <a:srgbClr val="2C3E50"/>
                </a:solidFill>
                <a:effectLst/>
                <a:latin typeface="arial" panose="020B0604020202020204" pitchFamily="34" charset="0"/>
              </a:rPr>
              <a:t>機構</a:t>
            </a:r>
            <a:r>
              <a:rPr lang="en-US" altLang="zh-TW" sz="2600" b="0" i="0" dirty="0">
                <a:solidFill>
                  <a:srgbClr val="2C3E50"/>
                </a:solidFill>
                <a:effectLst/>
                <a:latin typeface="arial" panose="020B0604020202020204" pitchFamily="34" charset="0"/>
              </a:rPr>
              <a:t>(</a:t>
            </a:r>
            <a:r>
              <a:rPr lang="en-US" altLang="zh-TW" sz="2600" b="0" i="0" dirty="0">
                <a:solidFill>
                  <a:srgbClr val="CC0099"/>
                </a:solidFill>
                <a:effectLst/>
                <a:latin typeface="arial" panose="020B0604020202020204" pitchFamily="34" charset="0"/>
              </a:rPr>
              <a:t>2003</a:t>
            </a:r>
            <a:r>
              <a:rPr lang="en-US" altLang="zh-TW" sz="2600" b="0" i="0" dirty="0">
                <a:solidFill>
                  <a:srgbClr val="2C3E50"/>
                </a:solidFill>
                <a:effectLst/>
                <a:latin typeface="arial" panose="020B0604020202020204" pitchFamily="34" charset="0"/>
              </a:rPr>
              <a:t>)</a:t>
            </a:r>
            <a:r>
              <a:rPr lang="zh-TW" altLang="en-US" sz="2600" b="0" i="0" dirty="0">
                <a:solidFill>
                  <a:srgbClr val="2C3E50"/>
                </a:solidFill>
                <a:effectLst/>
                <a:latin typeface="arial" panose="020B0604020202020204" pitchFamily="34" charset="0"/>
              </a:rPr>
              <a:t>曾於</a:t>
            </a:r>
            <a:r>
              <a:rPr lang="en-US" altLang="zh-TW" sz="2600" b="0" i="0" dirty="0">
                <a:solidFill>
                  <a:srgbClr val="2C3E50"/>
                </a:solidFill>
                <a:effectLst/>
                <a:latin typeface="arial" panose="020B0604020202020204" pitchFamily="34" charset="0"/>
              </a:rPr>
              <a:t>2002</a:t>
            </a:r>
            <a:r>
              <a:rPr lang="zh-TW" altLang="en-US" sz="2600" b="0" i="0" dirty="0">
                <a:solidFill>
                  <a:srgbClr val="2C3E50"/>
                </a:solidFill>
                <a:effectLst/>
                <a:latin typeface="arial" panose="020B0604020202020204" pitchFamily="34" charset="0"/>
              </a:rPr>
              <a:t>年</a:t>
            </a:r>
            <a:r>
              <a:rPr lang="en-US" altLang="zh-TW" sz="2600" b="0" i="0" dirty="0">
                <a:solidFill>
                  <a:srgbClr val="2C3E50"/>
                </a:solidFill>
                <a:effectLst/>
                <a:latin typeface="arial" panose="020B0604020202020204" pitchFamily="34" charset="0"/>
              </a:rPr>
              <a:t>7</a:t>
            </a:r>
            <a:r>
              <a:rPr lang="zh-TW" altLang="en-US" sz="2600" b="0" i="0" dirty="0">
                <a:solidFill>
                  <a:srgbClr val="2C3E50"/>
                </a:solidFill>
                <a:effectLst/>
                <a:latin typeface="arial" panose="020B0604020202020204" pitchFamily="34" charset="0"/>
              </a:rPr>
              <a:t>月至</a:t>
            </a:r>
            <a:r>
              <a:rPr lang="en-US" altLang="zh-TW" sz="2600" b="0" i="0" dirty="0">
                <a:solidFill>
                  <a:srgbClr val="2C3E50"/>
                </a:solidFill>
                <a:effectLst/>
                <a:latin typeface="arial" panose="020B0604020202020204" pitchFamily="34" charset="0"/>
              </a:rPr>
              <a:t>9</a:t>
            </a:r>
            <a:r>
              <a:rPr lang="zh-TW" altLang="en-US" sz="2600" b="0" i="0" dirty="0">
                <a:solidFill>
                  <a:srgbClr val="2C3E50"/>
                </a:solidFill>
                <a:effectLst/>
                <a:latin typeface="arial" panose="020B0604020202020204" pitchFamily="34" charset="0"/>
              </a:rPr>
              <a:t>月期間，進行一項</a:t>
            </a:r>
            <a:r>
              <a:rPr lang="en-US" altLang="zh-TW" sz="2600" b="0" i="0" dirty="0">
                <a:solidFill>
                  <a:srgbClr val="2C3E50"/>
                </a:solidFill>
                <a:effectLst/>
                <a:latin typeface="arial" panose="020B0604020202020204" pitchFamily="34" charset="0"/>
              </a:rPr>
              <a:t>《</a:t>
            </a:r>
            <a:r>
              <a:rPr lang="zh-TW" altLang="en-US" sz="2600" b="0" i="0" dirty="0">
                <a:solidFill>
                  <a:srgbClr val="CC0099"/>
                </a:solidFill>
                <a:effectLst/>
                <a:latin typeface="arial" panose="020B0604020202020204" pitchFamily="34" charset="0"/>
              </a:rPr>
              <a:t>青少年網絡危機研究</a:t>
            </a:r>
            <a:r>
              <a:rPr lang="en-US" altLang="zh-TW" sz="2600" b="0" i="0" dirty="0">
                <a:solidFill>
                  <a:srgbClr val="2C3E50"/>
                </a:solidFill>
                <a:effectLst/>
                <a:latin typeface="arial" panose="020B0604020202020204" pitchFamily="34" charset="0"/>
              </a:rPr>
              <a:t>》</a:t>
            </a:r>
            <a:r>
              <a:rPr lang="zh-TW" altLang="en-US" sz="2600" b="0" i="0" dirty="0">
                <a:solidFill>
                  <a:srgbClr val="2C3E50"/>
                </a:solidFill>
                <a:effectLst/>
                <a:latin typeface="arial" panose="020B0604020202020204" pitchFamily="34" charset="0"/>
              </a:rPr>
              <a:t>，研究透過抽樣電話調查的方式，訪問了本地</a:t>
            </a:r>
            <a:r>
              <a:rPr lang="en-US" altLang="zh-TW" sz="2600" b="0" i="0" dirty="0">
                <a:solidFill>
                  <a:srgbClr val="2C3E50"/>
                </a:solidFill>
                <a:effectLst/>
                <a:latin typeface="arial" panose="020B0604020202020204" pitchFamily="34" charset="0"/>
              </a:rPr>
              <a:t>1,058</a:t>
            </a:r>
            <a:r>
              <a:rPr lang="zh-TW" altLang="en-US" sz="2600" b="0" i="0" dirty="0">
                <a:solidFill>
                  <a:srgbClr val="2C3E50"/>
                </a:solidFill>
                <a:effectLst/>
                <a:latin typeface="arial" panose="020B0604020202020204" pitchFamily="34" charset="0"/>
              </a:rPr>
              <a:t>名年齡介乎</a:t>
            </a:r>
            <a:r>
              <a:rPr lang="en-US" altLang="zh-TW" sz="2600" b="0" i="0" dirty="0">
                <a:solidFill>
                  <a:srgbClr val="2C3E50"/>
                </a:solidFill>
                <a:effectLst/>
                <a:latin typeface="arial" panose="020B0604020202020204" pitchFamily="34" charset="0"/>
              </a:rPr>
              <a:t>10-29</a:t>
            </a:r>
            <a:r>
              <a:rPr lang="zh-TW" altLang="en-US" sz="2600" b="0" i="0" dirty="0">
                <a:solidFill>
                  <a:srgbClr val="2C3E50"/>
                </a:solidFill>
                <a:effectLst/>
                <a:latin typeface="arial" panose="020B0604020202020204" pitchFamily="34" charset="0"/>
              </a:rPr>
              <a:t>歲青少年，結果顯示，</a:t>
            </a:r>
            <a:r>
              <a:rPr lang="zh-TW" altLang="en-US" sz="2600" b="0" i="0" dirty="0">
                <a:solidFill>
                  <a:srgbClr val="CC0099"/>
                </a:solidFill>
                <a:effectLst/>
                <a:latin typeface="arial" panose="020B0604020202020204" pitchFamily="34" charset="0"/>
              </a:rPr>
              <a:t>青少年有沉溺上網傾向的比率由</a:t>
            </a:r>
            <a:r>
              <a:rPr lang="en-US" altLang="zh-TW" sz="2600" b="0" i="0" dirty="0">
                <a:solidFill>
                  <a:srgbClr val="CC0099"/>
                </a:solidFill>
                <a:effectLst/>
                <a:latin typeface="arial" panose="020B0604020202020204" pitchFamily="34" charset="0"/>
              </a:rPr>
              <a:t>2000</a:t>
            </a:r>
            <a:r>
              <a:rPr lang="zh-TW" altLang="en-US" sz="2600" b="0" i="0" dirty="0">
                <a:solidFill>
                  <a:srgbClr val="CC0099"/>
                </a:solidFill>
                <a:effectLst/>
                <a:latin typeface="arial" panose="020B0604020202020204" pitchFamily="34" charset="0"/>
              </a:rPr>
              <a:t>年之</a:t>
            </a:r>
            <a:r>
              <a:rPr lang="en-US" altLang="zh-TW" sz="2600" b="0" i="0" dirty="0">
                <a:solidFill>
                  <a:srgbClr val="CC0099"/>
                </a:solidFill>
                <a:effectLst/>
                <a:latin typeface="arial" panose="020B0604020202020204" pitchFamily="34" charset="0"/>
              </a:rPr>
              <a:t>3.0%</a:t>
            </a:r>
            <a:r>
              <a:rPr lang="zh-TW" altLang="en-US" sz="2600" b="0" i="0" dirty="0">
                <a:solidFill>
                  <a:srgbClr val="CC0099"/>
                </a:solidFill>
                <a:effectLst/>
                <a:latin typeface="arial" panose="020B0604020202020204" pitchFamily="34" charset="0"/>
              </a:rPr>
              <a:t>，急升至</a:t>
            </a:r>
            <a:r>
              <a:rPr lang="en-US" altLang="zh-TW" sz="2600" b="0" i="0" dirty="0">
                <a:solidFill>
                  <a:srgbClr val="CC0099"/>
                </a:solidFill>
                <a:effectLst/>
                <a:latin typeface="arial" panose="020B0604020202020204" pitchFamily="34" charset="0"/>
              </a:rPr>
              <a:t>2002</a:t>
            </a:r>
            <a:r>
              <a:rPr lang="zh-TW" altLang="en-US" sz="2600" b="0" i="0" dirty="0">
                <a:solidFill>
                  <a:srgbClr val="CC0099"/>
                </a:solidFill>
                <a:effectLst/>
                <a:latin typeface="arial" panose="020B0604020202020204" pitchFamily="34" charset="0"/>
              </a:rPr>
              <a:t>年之</a:t>
            </a:r>
            <a:r>
              <a:rPr lang="en-US" altLang="zh-TW" sz="2600" b="0" i="0" dirty="0">
                <a:solidFill>
                  <a:srgbClr val="CC0099"/>
                </a:solidFill>
                <a:effectLst/>
                <a:latin typeface="arial" panose="020B0604020202020204" pitchFamily="34" charset="0"/>
              </a:rPr>
              <a:t>14.7%</a:t>
            </a:r>
            <a:r>
              <a:rPr lang="zh-TW" altLang="en-US" sz="2600" b="0" i="0" dirty="0">
                <a:solidFill>
                  <a:srgbClr val="CC0099"/>
                </a:solidFill>
                <a:effectLst/>
                <a:latin typeface="arial" panose="020B0604020202020204" pitchFamily="34" charset="0"/>
              </a:rPr>
              <a:t>，升幅接近</a:t>
            </a:r>
            <a:r>
              <a:rPr lang="en-US" altLang="zh-TW" sz="2600" b="0" i="0" dirty="0">
                <a:solidFill>
                  <a:srgbClr val="CC0099"/>
                </a:solidFill>
                <a:effectLst/>
                <a:latin typeface="arial" panose="020B0604020202020204" pitchFamily="34" charset="0"/>
              </a:rPr>
              <a:t>5</a:t>
            </a:r>
            <a:r>
              <a:rPr lang="zh-TW" altLang="en-US" sz="2600" b="0" i="0" dirty="0">
                <a:solidFill>
                  <a:srgbClr val="CC0099"/>
                </a:solidFill>
                <a:effectLst/>
                <a:latin typeface="arial" panose="020B0604020202020204" pitchFamily="34" charset="0"/>
              </a:rPr>
              <a:t>倍</a:t>
            </a:r>
            <a:r>
              <a:rPr lang="zh-TW" altLang="en-US" sz="2600" b="0" i="0" dirty="0">
                <a:solidFill>
                  <a:srgbClr val="2C3E50"/>
                </a:solidFill>
                <a:effectLst/>
                <a:latin typeface="arial" panose="020B0604020202020204" pitchFamily="34" charset="0"/>
              </a:rPr>
              <a:t>，顯示現今沉溺上網之青少年數目激增。有沉溺上網傾向的受訪者，經常</a:t>
            </a:r>
            <a:r>
              <a:rPr lang="zh-TW" altLang="en-US" sz="2600" b="0" i="0" dirty="0">
                <a:solidFill>
                  <a:srgbClr val="CC0099"/>
                </a:solidFill>
                <a:effectLst/>
                <a:latin typeface="arial" panose="020B0604020202020204" pitchFamily="34" charset="0"/>
              </a:rPr>
              <a:t>出現兩項或以上的癥狀</a:t>
            </a:r>
            <a:r>
              <a:rPr lang="zh-TW" altLang="en-US" sz="2600" b="0" i="0" dirty="0">
                <a:solidFill>
                  <a:srgbClr val="2C3E50"/>
                </a:solidFill>
                <a:effectLst/>
                <a:latin typeface="arial" panose="020B0604020202020204" pitchFamily="34" charset="0"/>
              </a:rPr>
              <a:t>，如：「上網時間總會</a:t>
            </a:r>
            <a:r>
              <a:rPr lang="zh-TW" altLang="en-US" sz="2600" b="0" i="0" dirty="0">
                <a:solidFill>
                  <a:srgbClr val="CC0099"/>
                </a:solidFill>
                <a:effectLst/>
                <a:latin typeface="arial" panose="020B0604020202020204" pitchFamily="34" charset="0"/>
              </a:rPr>
              <a:t>超過自己想用的時間</a:t>
            </a:r>
            <a:r>
              <a:rPr lang="zh-TW" altLang="en-US" sz="2600" b="0" i="0" dirty="0">
                <a:solidFill>
                  <a:srgbClr val="2C3E50"/>
                </a:solidFill>
                <a:effectLst/>
                <a:latin typeface="arial" panose="020B0604020202020204" pitchFamily="34" charset="0"/>
              </a:rPr>
              <a:t>」、「</a:t>
            </a:r>
            <a:r>
              <a:rPr lang="zh-TW" altLang="en-US" sz="2600" b="0" i="0" dirty="0">
                <a:solidFill>
                  <a:srgbClr val="CC0099"/>
                </a:solidFill>
                <a:effectLst/>
                <a:latin typeface="arial" panose="020B0604020202020204" pitchFamily="34" charset="0"/>
              </a:rPr>
              <a:t>返屋企第一時間就要上網</a:t>
            </a:r>
            <a:r>
              <a:rPr lang="zh-TW" altLang="en-US" sz="2600" b="0" i="0" dirty="0">
                <a:solidFill>
                  <a:srgbClr val="2C3E50"/>
                </a:solidFill>
                <a:effectLst/>
                <a:latin typeface="arial" panose="020B0604020202020204" pitchFamily="34" charset="0"/>
              </a:rPr>
              <a:t>」或「</a:t>
            </a:r>
            <a:r>
              <a:rPr lang="zh-TW" altLang="en-US" sz="2600" b="0" i="0" dirty="0">
                <a:solidFill>
                  <a:srgbClr val="CC0099"/>
                </a:solidFill>
                <a:effectLst/>
                <a:latin typeface="arial" panose="020B0604020202020204" pitchFamily="34" charset="0"/>
              </a:rPr>
              <a:t>家人或朋友投訴</a:t>
            </a:r>
            <a:r>
              <a:rPr lang="zh-TW" altLang="en-US" sz="2600" b="0" i="0" dirty="0">
                <a:solidFill>
                  <a:srgbClr val="2C3E50"/>
                </a:solidFill>
                <a:effectLst/>
                <a:latin typeface="arial" panose="020B0604020202020204" pitchFamily="34" charset="0"/>
              </a:rPr>
              <a:t>自己用太多時間上網」等。當中</a:t>
            </a:r>
            <a:r>
              <a:rPr lang="en-US" altLang="zh-TW" sz="2600" b="0" i="0" dirty="0">
                <a:solidFill>
                  <a:srgbClr val="CC0099"/>
                </a:solidFill>
                <a:effectLst/>
                <a:latin typeface="arial" panose="020B0604020202020204" pitchFamily="34" charset="0"/>
              </a:rPr>
              <a:t>10</a:t>
            </a:r>
            <a:r>
              <a:rPr lang="zh-TW" altLang="en-US" sz="2600" b="0" i="0" dirty="0">
                <a:solidFill>
                  <a:srgbClr val="CC0099"/>
                </a:solidFill>
                <a:effectLst/>
                <a:latin typeface="arial" panose="020B0604020202020204" pitchFamily="34" charset="0"/>
              </a:rPr>
              <a:t>至</a:t>
            </a:r>
            <a:r>
              <a:rPr lang="en-US" altLang="zh-TW" sz="2600" b="0" i="0" dirty="0">
                <a:solidFill>
                  <a:srgbClr val="CC0099"/>
                </a:solidFill>
                <a:effectLst/>
                <a:latin typeface="arial" panose="020B0604020202020204" pitchFamily="34" charset="0"/>
              </a:rPr>
              <a:t>29</a:t>
            </a:r>
            <a:r>
              <a:rPr lang="zh-TW" altLang="en-US" sz="2600" b="0" i="0" dirty="0">
                <a:solidFill>
                  <a:srgbClr val="CC0099"/>
                </a:solidFill>
                <a:effectLst/>
                <a:latin typeface="arial" panose="020B0604020202020204" pitchFamily="34" charset="0"/>
              </a:rPr>
              <a:t>歲</a:t>
            </a:r>
            <a:r>
              <a:rPr lang="zh-TW" altLang="en-US" sz="2600" b="0" i="0" dirty="0">
                <a:solidFill>
                  <a:srgbClr val="2C3E50"/>
                </a:solidFill>
                <a:effectLst/>
                <a:latin typeface="arial" panose="020B0604020202020204" pitchFamily="34" charset="0"/>
              </a:rPr>
              <a:t>青少年網絡人口更高達</a:t>
            </a:r>
            <a:r>
              <a:rPr lang="en-US" altLang="zh-TW" sz="2600" b="0" i="0" dirty="0">
                <a:solidFill>
                  <a:srgbClr val="CC0099"/>
                </a:solidFill>
                <a:effectLst/>
                <a:latin typeface="arial" panose="020B0604020202020204" pitchFamily="34" charset="0"/>
              </a:rPr>
              <a:t>136</a:t>
            </a:r>
            <a:r>
              <a:rPr lang="zh-TW" altLang="en-US" sz="2600" b="0" i="0" dirty="0">
                <a:solidFill>
                  <a:srgbClr val="CC0099"/>
                </a:solidFill>
                <a:effectLst/>
                <a:latin typeface="arial" panose="020B0604020202020204" pitchFamily="34" charset="0"/>
              </a:rPr>
              <a:t>萬人</a:t>
            </a:r>
            <a:r>
              <a:rPr lang="zh-TW" altLang="en-US" sz="2600" b="0" i="0" dirty="0">
                <a:solidFill>
                  <a:srgbClr val="2C3E50"/>
                </a:solidFill>
                <a:effectLst/>
                <a:latin typeface="arial" panose="020B0604020202020204" pitchFamily="34" charset="0"/>
              </a:rPr>
              <a:t>，他們平均每星期上網</a:t>
            </a:r>
            <a:r>
              <a:rPr lang="en-US" altLang="zh-TW" sz="2600" b="0" i="0" dirty="0">
                <a:solidFill>
                  <a:srgbClr val="2C3E50"/>
                </a:solidFill>
                <a:effectLst/>
                <a:latin typeface="arial" panose="020B0604020202020204" pitchFamily="34" charset="0"/>
              </a:rPr>
              <a:t>5</a:t>
            </a:r>
            <a:r>
              <a:rPr lang="zh-TW" altLang="en-US" sz="2600" b="0" i="0" dirty="0">
                <a:solidFill>
                  <a:srgbClr val="2C3E50"/>
                </a:solidFill>
                <a:effectLst/>
                <a:latin typeface="arial" panose="020B0604020202020204" pitchFamily="34" charset="0"/>
              </a:rPr>
              <a:t>天之多，而</a:t>
            </a:r>
            <a:r>
              <a:rPr lang="zh-TW" altLang="en-US" sz="2600" b="0" i="0" dirty="0">
                <a:solidFill>
                  <a:srgbClr val="CC0099"/>
                </a:solidFill>
                <a:effectLst/>
                <a:latin typeface="arial" panose="020B0604020202020204" pitchFamily="34" charset="0"/>
              </a:rPr>
              <a:t>每日</a:t>
            </a:r>
            <a:r>
              <a:rPr lang="zh-TW" altLang="en-US" sz="2600" b="0" i="0" dirty="0">
                <a:solidFill>
                  <a:srgbClr val="2C3E50"/>
                </a:solidFill>
                <a:effectLst/>
                <a:latin typeface="arial" panose="020B0604020202020204" pitchFamily="34" charset="0"/>
              </a:rPr>
              <a:t>平均上網時間亦達</a:t>
            </a:r>
            <a:r>
              <a:rPr lang="en-US" altLang="zh-TW" sz="2600" b="0" i="0" dirty="0">
                <a:solidFill>
                  <a:srgbClr val="CC0099"/>
                </a:solidFill>
                <a:effectLst/>
                <a:latin typeface="arial" panose="020B0604020202020204" pitchFamily="34" charset="0"/>
              </a:rPr>
              <a:t>3.1</a:t>
            </a:r>
            <a:r>
              <a:rPr lang="zh-TW" altLang="en-US" sz="2600" b="0" i="0" dirty="0">
                <a:solidFill>
                  <a:srgbClr val="CC0099"/>
                </a:solidFill>
                <a:effectLst/>
                <a:latin typeface="arial" panose="020B0604020202020204" pitchFamily="34" charset="0"/>
              </a:rPr>
              <a:t>小時</a:t>
            </a:r>
            <a:r>
              <a:rPr lang="zh-TW" altLang="en-US" sz="2600" b="0" i="0" dirty="0">
                <a:solidFill>
                  <a:srgbClr val="2C3E50"/>
                </a:solidFill>
                <a:effectLst/>
                <a:latin typeface="arial" panose="020B0604020202020204" pitchFamily="34" charset="0"/>
              </a:rPr>
              <a:t>。另一項由</a:t>
            </a:r>
            <a:r>
              <a:rPr lang="zh-TW" altLang="en-US" sz="2600" b="0" i="0" dirty="0">
                <a:solidFill>
                  <a:srgbClr val="CC0099"/>
                </a:solidFill>
                <a:effectLst/>
                <a:latin typeface="arial" panose="020B0604020202020204" pitchFamily="34" charset="0"/>
              </a:rPr>
              <a:t>香港中華基督教青年會荃灣會</a:t>
            </a:r>
            <a:r>
              <a:rPr lang="zh-TW" altLang="en-US" sz="2600" b="0" i="0" dirty="0">
                <a:solidFill>
                  <a:srgbClr val="2C3E50"/>
                </a:solidFill>
                <a:effectLst/>
                <a:latin typeface="arial" panose="020B0604020202020204" pitchFamily="34" charset="0"/>
              </a:rPr>
              <a:t>所在</a:t>
            </a:r>
            <a:r>
              <a:rPr lang="en-US" altLang="zh-TW" sz="2600" b="0" i="0" dirty="0">
                <a:solidFill>
                  <a:srgbClr val="CC0099"/>
                </a:solidFill>
                <a:effectLst/>
                <a:latin typeface="arial" panose="020B0604020202020204" pitchFamily="34" charset="0"/>
              </a:rPr>
              <a:t>2004</a:t>
            </a:r>
            <a:r>
              <a:rPr lang="zh-TW" altLang="en-US" sz="2600" b="0" i="0" dirty="0">
                <a:solidFill>
                  <a:srgbClr val="2C3E50"/>
                </a:solidFill>
                <a:effectLst/>
                <a:latin typeface="arial" panose="020B0604020202020204" pitchFamily="34" charset="0"/>
              </a:rPr>
              <a:t>年</a:t>
            </a:r>
            <a:r>
              <a:rPr lang="en-US" altLang="zh-TW" sz="2600" b="0" i="0" dirty="0">
                <a:solidFill>
                  <a:srgbClr val="2C3E50"/>
                </a:solidFill>
                <a:effectLst/>
                <a:latin typeface="arial" panose="020B0604020202020204" pitchFamily="34" charset="0"/>
              </a:rPr>
              <a:t>6</a:t>
            </a:r>
            <a:r>
              <a:rPr lang="zh-TW" altLang="en-US" sz="2600" b="0" i="0" dirty="0">
                <a:solidFill>
                  <a:srgbClr val="2C3E50"/>
                </a:solidFill>
                <a:effectLst/>
                <a:latin typeface="arial" panose="020B0604020202020204" pitchFamily="34" charset="0"/>
              </a:rPr>
              <a:t>月至</a:t>
            </a:r>
            <a:r>
              <a:rPr lang="en-US" altLang="zh-TW" sz="2600" b="0" i="0" dirty="0">
                <a:solidFill>
                  <a:srgbClr val="2C3E50"/>
                </a:solidFill>
                <a:effectLst/>
                <a:latin typeface="arial" panose="020B0604020202020204" pitchFamily="34" charset="0"/>
              </a:rPr>
              <a:t>8</a:t>
            </a:r>
            <a:r>
              <a:rPr lang="zh-TW" altLang="en-US" sz="2600" b="0" i="0" dirty="0">
                <a:solidFill>
                  <a:srgbClr val="2C3E50"/>
                </a:solidFill>
                <a:effectLst/>
                <a:latin typeface="arial" panose="020B0604020202020204" pitchFamily="34" charset="0"/>
              </a:rPr>
              <a:t>月期間進行的青少年上網習慣調查發現，在受訪之</a:t>
            </a:r>
            <a:r>
              <a:rPr lang="en-US" altLang="zh-TW" sz="2600" b="0" i="0" dirty="0">
                <a:solidFill>
                  <a:srgbClr val="CC0099"/>
                </a:solidFill>
                <a:effectLst/>
                <a:latin typeface="arial" panose="020B0604020202020204" pitchFamily="34" charset="0"/>
              </a:rPr>
              <a:t>1000</a:t>
            </a:r>
            <a:r>
              <a:rPr lang="zh-TW" altLang="en-US" sz="2600" b="0" i="0" dirty="0">
                <a:solidFill>
                  <a:srgbClr val="CC0099"/>
                </a:solidFill>
                <a:effectLst/>
                <a:latin typeface="arial" panose="020B0604020202020204" pitchFamily="34" charset="0"/>
              </a:rPr>
              <a:t>名小五至大專程度的青少年</a:t>
            </a:r>
            <a:r>
              <a:rPr lang="zh-TW" altLang="en-US" sz="2600" b="0" i="0" dirty="0">
                <a:solidFill>
                  <a:srgbClr val="2C3E50"/>
                </a:solidFill>
                <a:effectLst/>
                <a:latin typeface="arial" panose="020B0604020202020204" pitchFamily="34" charset="0"/>
              </a:rPr>
              <a:t>中，有</a:t>
            </a:r>
            <a:r>
              <a:rPr lang="zh-TW" altLang="en-US" sz="2600" b="0" i="0" dirty="0">
                <a:solidFill>
                  <a:srgbClr val="CC0099"/>
                </a:solidFill>
                <a:effectLst/>
                <a:latin typeface="arial" panose="020B0604020202020204" pitchFamily="34" charset="0"/>
              </a:rPr>
              <a:t>九成</a:t>
            </a:r>
            <a:r>
              <a:rPr lang="zh-TW" altLang="en-US" sz="2600" b="0" i="0" dirty="0">
                <a:solidFill>
                  <a:srgbClr val="2C3E50"/>
                </a:solidFill>
                <a:effectLst/>
                <a:latin typeface="arial" panose="020B0604020202020204" pitchFamily="34" charset="0"/>
              </a:rPr>
              <a:t>受訪者</a:t>
            </a:r>
            <a:r>
              <a:rPr lang="zh-TW" altLang="en-US" sz="2600" b="0" i="0" dirty="0">
                <a:solidFill>
                  <a:srgbClr val="CC0099"/>
                </a:solidFill>
                <a:effectLst/>
                <a:latin typeface="arial" panose="020B0604020202020204" pitchFamily="34" charset="0"/>
              </a:rPr>
              <a:t>出現沉溺上網危機</a:t>
            </a:r>
            <a:r>
              <a:rPr lang="zh-TW" altLang="en-US" sz="2600" b="0" i="0" dirty="0">
                <a:solidFill>
                  <a:srgbClr val="2C3E50"/>
                </a:solidFill>
                <a:effectLst/>
                <a:latin typeface="arial" panose="020B0604020202020204" pitchFamily="34" charset="0"/>
              </a:rPr>
              <a:t>，中六至中七及大專或以上的組別，更分別有</a:t>
            </a:r>
            <a:r>
              <a:rPr lang="zh-TW" altLang="en-US" sz="2600" b="0" i="0" dirty="0">
                <a:solidFill>
                  <a:srgbClr val="CC0099"/>
                </a:solidFill>
                <a:effectLst/>
                <a:latin typeface="arial" panose="020B0604020202020204" pitchFamily="34" charset="0"/>
              </a:rPr>
              <a:t>逾三成半屬嚴重沉溺危機</a:t>
            </a:r>
            <a:r>
              <a:rPr lang="en-US" altLang="zh-TW" sz="2600" b="0" i="0" dirty="0">
                <a:solidFill>
                  <a:srgbClr val="2C3E50"/>
                </a:solidFill>
                <a:effectLst/>
                <a:latin typeface="arial" panose="020B0604020202020204" pitchFamily="34" charset="0"/>
              </a:rPr>
              <a:t>(</a:t>
            </a:r>
            <a:r>
              <a:rPr lang="zh-TW" altLang="en-US" sz="2600" b="0" i="0" dirty="0">
                <a:solidFill>
                  <a:srgbClr val="2C3E50"/>
                </a:solidFill>
                <a:effectLst/>
                <a:latin typeface="arial" panose="020B0604020202020204" pitchFamily="34" charset="0"/>
              </a:rPr>
              <a:t>星島日報，</a:t>
            </a:r>
            <a:r>
              <a:rPr lang="en-US" altLang="zh-TW" sz="2600" b="0" i="0" dirty="0">
                <a:solidFill>
                  <a:srgbClr val="2C3E50"/>
                </a:solidFill>
                <a:effectLst/>
                <a:latin typeface="arial" panose="020B0604020202020204" pitchFamily="34" charset="0"/>
              </a:rPr>
              <a:t>2004</a:t>
            </a:r>
            <a:r>
              <a:rPr lang="zh-TW" altLang="en-US" sz="2600" b="0" i="0" dirty="0">
                <a:solidFill>
                  <a:srgbClr val="2C3E50"/>
                </a:solidFill>
                <a:effectLst/>
                <a:latin typeface="arial" panose="020B0604020202020204" pitchFamily="34" charset="0"/>
              </a:rPr>
              <a:t>年</a:t>
            </a:r>
            <a:r>
              <a:rPr lang="en-US" altLang="zh-TW" sz="2600" b="0" i="0" dirty="0">
                <a:solidFill>
                  <a:srgbClr val="2C3E50"/>
                </a:solidFill>
                <a:effectLst/>
                <a:latin typeface="arial" panose="020B0604020202020204" pitchFamily="34" charset="0"/>
              </a:rPr>
              <a:t>11</a:t>
            </a:r>
            <a:r>
              <a:rPr lang="zh-TW" altLang="en-US" sz="2600" b="0" i="0" dirty="0">
                <a:solidFill>
                  <a:srgbClr val="2C3E50"/>
                </a:solidFill>
                <a:effectLst/>
                <a:latin typeface="arial" panose="020B0604020202020204" pitchFamily="34" charset="0"/>
              </a:rPr>
              <a:t>月</a:t>
            </a:r>
            <a:r>
              <a:rPr lang="en-US" altLang="zh-TW" sz="2600" b="0" i="0" dirty="0">
                <a:solidFill>
                  <a:srgbClr val="2C3E50"/>
                </a:solidFill>
                <a:effectLst/>
                <a:latin typeface="arial" panose="020B0604020202020204" pitchFamily="34" charset="0"/>
              </a:rPr>
              <a:t>8 </a:t>
            </a:r>
            <a:r>
              <a:rPr lang="zh-TW" altLang="en-US" sz="2600" b="0" i="0" dirty="0">
                <a:solidFill>
                  <a:srgbClr val="2C3E50"/>
                </a:solidFill>
                <a:effectLst/>
                <a:latin typeface="arial" panose="020B0604020202020204" pitchFamily="34" charset="0"/>
              </a:rPr>
              <a:t>日</a:t>
            </a:r>
            <a:r>
              <a:rPr lang="en-US" altLang="zh-TW" sz="2600" b="0" i="0" dirty="0">
                <a:solidFill>
                  <a:srgbClr val="2C3E50"/>
                </a:solidFill>
                <a:effectLst/>
                <a:latin typeface="arial" panose="020B0604020202020204" pitchFamily="34" charset="0"/>
              </a:rPr>
              <a:t>)</a:t>
            </a:r>
            <a:r>
              <a:rPr lang="zh-TW" altLang="en-US" sz="2600" b="0" i="0" dirty="0">
                <a:solidFill>
                  <a:srgbClr val="2C3E50"/>
                </a:solidFill>
                <a:effectLst/>
                <a:latin typeface="arial" panose="020B0604020202020204" pitchFamily="34" charset="0"/>
              </a:rPr>
              <a:t>。</a:t>
            </a:r>
            <a:endParaRPr lang="en-GB" sz="2600" dirty="0"/>
          </a:p>
        </p:txBody>
      </p:sp>
      <p:sp>
        <p:nvSpPr>
          <p:cNvPr id="4" name="投影片編號版面配置區 3">
            <a:extLst>
              <a:ext uri="{FF2B5EF4-FFF2-40B4-BE49-F238E27FC236}">
                <a16:creationId xmlns:a16="http://schemas.microsoft.com/office/drawing/2014/main" id="{9CF8C6AD-351A-FE1F-BA7B-BF2435D746FA}"/>
              </a:ext>
            </a:extLst>
          </p:cNvPr>
          <p:cNvSpPr>
            <a:spLocks noGrp="1"/>
          </p:cNvSpPr>
          <p:nvPr>
            <p:ph type="sldNum" sz="quarter" idx="10"/>
          </p:nvPr>
        </p:nvSpPr>
        <p:spPr/>
        <p:txBody>
          <a:bodyPr/>
          <a:lstStyle/>
          <a:p>
            <a:fld id="{9828C201-1939-4DEE-BC48-CABD55C8A16B}" type="slidenum">
              <a:rPr lang="en-US" altLang="zh-TW" smtClean="0"/>
              <a:pPr/>
              <a:t>21</a:t>
            </a:fld>
            <a:endParaRPr lang="en-US" altLang="zh-TW"/>
          </a:p>
        </p:txBody>
      </p:sp>
    </p:spTree>
    <p:extLst>
      <p:ext uri="{BB962C8B-B14F-4D97-AF65-F5344CB8AC3E}">
        <p14:creationId xmlns:p14="http://schemas.microsoft.com/office/powerpoint/2010/main" val="2818445338"/>
      </p:ext>
    </p:extLst>
  </p:cSld>
  <p:clrMapOvr>
    <a:masterClrMapping/>
  </p:clrMapOvr>
  <p:transition>
    <p:pull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2C1B71-B931-ABAA-F69F-0AF081EB7DAB}"/>
              </a:ext>
            </a:extLst>
          </p:cNvPr>
          <p:cNvSpPr>
            <a:spLocks noGrp="1"/>
          </p:cNvSpPr>
          <p:nvPr>
            <p:ph type="title"/>
          </p:nvPr>
        </p:nvSpPr>
        <p:spPr/>
        <p:txBody>
          <a:bodyPr/>
          <a:lstStyle/>
          <a:p>
            <a:r>
              <a:rPr lang="zh-TW" altLang="en-US" dirty="0"/>
              <a:t>沉迷上網的案例及相關影響</a:t>
            </a:r>
            <a:r>
              <a:rPr lang="en-GB" altLang="zh-TW" sz="4000" dirty="0">
                <a:solidFill>
                  <a:schemeClr val="bg1">
                    <a:lumMod val="50000"/>
                  </a:schemeClr>
                </a:solidFill>
              </a:rPr>
              <a:t>(</a:t>
            </a:r>
            <a:r>
              <a:rPr lang="zh-TW" altLang="en-US" sz="4000" dirty="0">
                <a:solidFill>
                  <a:schemeClr val="bg1">
                    <a:lumMod val="50000"/>
                  </a:schemeClr>
                </a:solidFill>
              </a:rPr>
              <a:t>後果分析</a:t>
            </a:r>
            <a:r>
              <a:rPr lang="en-US" altLang="zh-TW" sz="4000" dirty="0">
                <a:solidFill>
                  <a:schemeClr val="bg1">
                    <a:lumMod val="50000"/>
                  </a:schemeClr>
                </a:solidFill>
              </a:rPr>
              <a:t>)</a:t>
            </a:r>
            <a:endParaRPr lang="en-GB" dirty="0">
              <a:solidFill>
                <a:schemeClr val="bg1">
                  <a:lumMod val="50000"/>
                </a:schemeClr>
              </a:solidFill>
            </a:endParaRPr>
          </a:p>
        </p:txBody>
      </p:sp>
      <p:sp>
        <p:nvSpPr>
          <p:cNvPr id="3" name="內容版面配置區 2">
            <a:extLst>
              <a:ext uri="{FF2B5EF4-FFF2-40B4-BE49-F238E27FC236}">
                <a16:creationId xmlns:a16="http://schemas.microsoft.com/office/drawing/2014/main" id="{4614846A-801A-D4AC-8F6A-7591CF6B1BDD}"/>
              </a:ext>
            </a:extLst>
          </p:cNvPr>
          <p:cNvSpPr>
            <a:spLocks noGrp="1"/>
          </p:cNvSpPr>
          <p:nvPr>
            <p:ph idx="1"/>
          </p:nvPr>
        </p:nvSpPr>
        <p:spPr>
          <a:xfrm>
            <a:off x="35496" y="864443"/>
            <a:ext cx="9108504" cy="5876925"/>
          </a:xfrm>
        </p:spPr>
        <p:txBody>
          <a:bodyPr/>
          <a:lstStyle/>
          <a:p>
            <a:pPr marL="0" indent="0">
              <a:spcBef>
                <a:spcPts val="0"/>
              </a:spcBef>
              <a:spcAft>
                <a:spcPts val="600"/>
              </a:spcAft>
              <a:buNone/>
            </a:pPr>
            <a:r>
              <a:rPr lang="en-GB" altLang="zh-TW" sz="3000" b="0" i="0" dirty="0">
                <a:solidFill>
                  <a:srgbClr val="2C3E50"/>
                </a:solidFill>
                <a:effectLst/>
                <a:latin typeface="arial" panose="020B0604020202020204" pitchFamily="34" charset="0"/>
              </a:rPr>
              <a:t>	</a:t>
            </a:r>
            <a:r>
              <a:rPr lang="zh-TW" altLang="en-US" sz="3000" b="0" i="0" dirty="0">
                <a:solidFill>
                  <a:srgbClr val="2C3E50"/>
                </a:solidFill>
                <a:effectLst/>
                <a:latin typeface="arial" panose="020B0604020202020204" pitchFamily="34" charset="0"/>
              </a:rPr>
              <a:t>一名就讀中二的青年，差不多每天放學後就會跑到網吧玩網上遊戲，玩到家人催促他回家吃飯時才離開，而在周末時更會一直玩到深夜，甚至天亮才回家。由於常花很長時間進行網絡遊戲，此舉令他感到</a:t>
            </a:r>
            <a:r>
              <a:rPr lang="zh-TW" altLang="en-US" sz="3000" b="0" i="0" dirty="0">
                <a:solidFill>
                  <a:srgbClr val="CC0099"/>
                </a:solidFill>
                <a:effectLst/>
                <a:latin typeface="arial" panose="020B0604020202020204" pitchFamily="34" charset="0"/>
              </a:rPr>
              <a:t>體力透支</a:t>
            </a:r>
            <a:r>
              <a:rPr lang="zh-TW" altLang="en-US" sz="3000" b="0" i="0" dirty="0">
                <a:solidFill>
                  <a:srgbClr val="2C3E50"/>
                </a:solidFill>
                <a:effectLst/>
                <a:latin typeface="arial" panose="020B0604020202020204" pitchFamily="34" charset="0"/>
              </a:rPr>
              <a:t>及在</a:t>
            </a:r>
            <a:r>
              <a:rPr lang="zh-TW" altLang="en-US" sz="3000" b="0" i="0" dirty="0">
                <a:solidFill>
                  <a:srgbClr val="CC0099"/>
                </a:solidFill>
                <a:effectLst/>
                <a:latin typeface="arial" panose="020B0604020202020204" pitchFamily="34" charset="0"/>
              </a:rPr>
              <a:t>上課時亦顯得沒精打采</a:t>
            </a:r>
            <a:r>
              <a:rPr lang="en-US" altLang="zh-TW" sz="3000" b="0" i="0" dirty="0">
                <a:solidFill>
                  <a:srgbClr val="2C3E50"/>
                </a:solidFill>
                <a:effectLst/>
                <a:latin typeface="arial" panose="020B0604020202020204" pitchFamily="34" charset="0"/>
              </a:rPr>
              <a:t>(</a:t>
            </a:r>
            <a:r>
              <a:rPr lang="zh-TW" altLang="en-US" sz="3000" b="0" i="0" dirty="0">
                <a:solidFill>
                  <a:srgbClr val="2C3E50"/>
                </a:solidFill>
                <a:effectLst/>
                <a:latin typeface="arial" panose="020B0604020202020204" pitchFamily="34" charset="0"/>
              </a:rPr>
              <a:t>星島日報，</a:t>
            </a:r>
            <a:r>
              <a:rPr lang="en-US" altLang="zh-TW" sz="3000" b="0" i="0" dirty="0">
                <a:solidFill>
                  <a:srgbClr val="2C3E50"/>
                </a:solidFill>
                <a:effectLst/>
                <a:latin typeface="arial" panose="020B0604020202020204" pitchFamily="34" charset="0"/>
              </a:rPr>
              <a:t>03</a:t>
            </a:r>
            <a:r>
              <a:rPr lang="zh-TW" altLang="en-US" sz="3000" b="0" i="0" dirty="0">
                <a:solidFill>
                  <a:srgbClr val="2C3E50"/>
                </a:solidFill>
                <a:effectLst/>
                <a:latin typeface="arial" panose="020B0604020202020204" pitchFamily="34" charset="0"/>
              </a:rPr>
              <a:t>年</a:t>
            </a:r>
            <a:r>
              <a:rPr lang="en-US" altLang="zh-TW" sz="3000" b="0" i="0" dirty="0">
                <a:solidFill>
                  <a:srgbClr val="2C3E50"/>
                </a:solidFill>
                <a:effectLst/>
                <a:latin typeface="arial" panose="020B0604020202020204" pitchFamily="34" charset="0"/>
              </a:rPr>
              <a:t>1</a:t>
            </a:r>
            <a:r>
              <a:rPr lang="zh-TW" altLang="en-US" sz="3000" b="0" i="0" dirty="0">
                <a:solidFill>
                  <a:srgbClr val="2C3E50"/>
                </a:solidFill>
                <a:effectLst/>
                <a:latin typeface="arial" panose="020B0604020202020204" pitchFamily="34" charset="0"/>
              </a:rPr>
              <a:t>月</a:t>
            </a:r>
            <a:r>
              <a:rPr lang="en-US" altLang="zh-TW" sz="3000" b="0" i="0" dirty="0">
                <a:solidFill>
                  <a:srgbClr val="2C3E50"/>
                </a:solidFill>
                <a:effectLst/>
                <a:latin typeface="arial" panose="020B0604020202020204" pitchFamily="34" charset="0"/>
              </a:rPr>
              <a:t>15</a:t>
            </a:r>
            <a:r>
              <a:rPr lang="zh-TW" altLang="en-US" sz="3000" b="0" i="0" dirty="0">
                <a:solidFill>
                  <a:srgbClr val="2C3E50"/>
                </a:solidFill>
                <a:effectLst/>
                <a:latin typeface="arial" panose="020B0604020202020204" pitchFamily="34" charset="0"/>
              </a:rPr>
              <a:t>日</a:t>
            </a:r>
            <a:r>
              <a:rPr lang="en-US" altLang="zh-TW" sz="3000" b="0" i="0" dirty="0">
                <a:solidFill>
                  <a:srgbClr val="2C3E50"/>
                </a:solidFill>
                <a:effectLst/>
                <a:latin typeface="arial" panose="020B0604020202020204" pitchFamily="34" charset="0"/>
              </a:rPr>
              <a:t>)</a:t>
            </a:r>
            <a:r>
              <a:rPr lang="zh-TW" altLang="en-US" sz="3000" b="0" i="0" dirty="0">
                <a:solidFill>
                  <a:srgbClr val="2C3E50"/>
                </a:solidFill>
                <a:effectLst/>
                <a:latin typeface="arial" panose="020B0604020202020204" pitchFamily="34" charset="0"/>
              </a:rPr>
              <a:t>。</a:t>
            </a:r>
            <a:endParaRPr lang="en-GB" altLang="zh-TW" sz="3000" b="0" i="0" dirty="0">
              <a:solidFill>
                <a:srgbClr val="2C3E50"/>
              </a:solidFill>
              <a:effectLst/>
              <a:latin typeface="arial" panose="020B0604020202020204" pitchFamily="34" charset="0"/>
            </a:endParaRPr>
          </a:p>
          <a:p>
            <a:pPr marL="0" indent="0">
              <a:spcBef>
                <a:spcPts val="0"/>
              </a:spcBef>
              <a:spcAft>
                <a:spcPts val="600"/>
              </a:spcAft>
              <a:buNone/>
            </a:pPr>
            <a:r>
              <a:rPr lang="en-GB" altLang="zh-TW" sz="3000" dirty="0">
                <a:solidFill>
                  <a:srgbClr val="2C3E50"/>
                </a:solidFill>
                <a:latin typeface="arial" panose="020B0604020202020204" pitchFamily="34" charset="0"/>
              </a:rPr>
              <a:t>	</a:t>
            </a:r>
            <a:r>
              <a:rPr lang="zh-TW" altLang="en-US" sz="3000" b="0" i="0" dirty="0">
                <a:solidFill>
                  <a:srgbClr val="2C3E50"/>
                </a:solidFill>
                <a:effectLst/>
                <a:latin typeface="arial" panose="020B0604020202020204" pitchFamily="34" charset="0"/>
              </a:rPr>
              <a:t>於</a:t>
            </a:r>
            <a:r>
              <a:rPr lang="en-US" altLang="zh-TW" sz="3000" b="0" i="0" dirty="0">
                <a:solidFill>
                  <a:srgbClr val="2C3E50"/>
                </a:solidFill>
                <a:effectLst/>
                <a:latin typeface="arial" panose="020B0604020202020204" pitchFamily="34" charset="0"/>
              </a:rPr>
              <a:t>03</a:t>
            </a:r>
            <a:r>
              <a:rPr lang="zh-TW" altLang="en-US" sz="3000" b="0" i="0" dirty="0">
                <a:solidFill>
                  <a:srgbClr val="2C3E50"/>
                </a:solidFill>
                <a:effectLst/>
                <a:latin typeface="arial" panose="020B0604020202020204" pitchFamily="34" charset="0"/>
              </a:rPr>
              <a:t>年</a:t>
            </a:r>
            <a:r>
              <a:rPr lang="en-US" altLang="zh-TW" sz="3000" b="0" i="0" dirty="0">
                <a:solidFill>
                  <a:srgbClr val="2C3E50"/>
                </a:solidFill>
                <a:effectLst/>
                <a:latin typeface="arial" panose="020B0604020202020204" pitchFamily="34" charset="0"/>
              </a:rPr>
              <a:t>2</a:t>
            </a:r>
            <a:r>
              <a:rPr lang="zh-TW" altLang="en-US" sz="3000" b="0" i="0" dirty="0">
                <a:solidFill>
                  <a:srgbClr val="2C3E50"/>
                </a:solidFill>
                <a:effectLst/>
                <a:latin typeface="arial" panose="020B0604020202020204" pitchFamily="34" charset="0"/>
              </a:rPr>
              <a:t>月，一名</a:t>
            </a:r>
            <a:r>
              <a:rPr lang="en-US" altLang="zh-TW" sz="3000" b="0" i="0" dirty="0">
                <a:solidFill>
                  <a:srgbClr val="2C3E50"/>
                </a:solidFill>
                <a:effectLst/>
                <a:latin typeface="arial" panose="020B0604020202020204" pitchFamily="34" charset="0"/>
              </a:rPr>
              <a:t>22</a:t>
            </a:r>
            <a:r>
              <a:rPr lang="zh-TW" altLang="en-US" sz="3000" b="0" i="0" dirty="0">
                <a:solidFill>
                  <a:srgbClr val="2C3E50"/>
                </a:solidFill>
                <a:effectLst/>
                <a:latin typeface="arial" panose="020B0604020202020204" pitchFamily="34" charset="0"/>
              </a:rPr>
              <a:t>歲的失業青年，因年前被公司裁掉，加上與家人不和，於是離家出走及過著</a:t>
            </a:r>
            <a:r>
              <a:rPr lang="zh-TW" altLang="en-US" sz="3000" dirty="0">
                <a:solidFill>
                  <a:srgbClr val="CC0099"/>
                </a:solidFill>
                <a:latin typeface="arial" panose="020B0604020202020204" pitchFamily="34" charset="0"/>
              </a:rPr>
              <a:t>「</a:t>
            </a:r>
            <a:r>
              <a:rPr lang="zh-TW" altLang="en-US" sz="3000" b="0" i="0" dirty="0">
                <a:solidFill>
                  <a:srgbClr val="CC0099"/>
                </a:solidFill>
                <a:effectLst/>
                <a:latin typeface="arial" panose="020B0604020202020204" pitchFamily="34" charset="0"/>
              </a:rPr>
              <a:t>寄居」網吧</a:t>
            </a:r>
            <a:r>
              <a:rPr lang="zh-TW" altLang="en-US" sz="3000" b="0" i="0" dirty="0">
                <a:solidFill>
                  <a:srgbClr val="2C3E50"/>
                </a:solidFill>
                <a:effectLst/>
                <a:latin typeface="arial" panose="020B0604020202020204" pitchFamily="34" charset="0"/>
              </a:rPr>
              <a:t>的生活，個多月來都沒有離開過網吧，累了便伏在桌上睡覺，醒來又繼續打機，每天斷斷續續打二十多個小時。他的上網成癮行為</a:t>
            </a:r>
            <a:r>
              <a:rPr lang="zh-TW" altLang="en-US" sz="3000" b="0" i="0" dirty="0">
                <a:solidFill>
                  <a:srgbClr val="CC0099"/>
                </a:solidFill>
                <a:effectLst/>
                <a:latin typeface="arial" panose="020B0604020202020204" pitchFamily="34" charset="0"/>
              </a:rPr>
              <a:t>影響其個人衛生及正常生活</a:t>
            </a:r>
            <a:r>
              <a:rPr lang="en-US" altLang="zh-TW" sz="3000" b="0" i="0" dirty="0">
                <a:solidFill>
                  <a:srgbClr val="2C3E50"/>
                </a:solidFill>
                <a:effectLst/>
                <a:latin typeface="arial" panose="020B0604020202020204" pitchFamily="34" charset="0"/>
              </a:rPr>
              <a:t>(</a:t>
            </a:r>
            <a:r>
              <a:rPr lang="zh-TW" altLang="en-US" sz="3000" b="0" i="0" dirty="0">
                <a:solidFill>
                  <a:srgbClr val="2C3E50"/>
                </a:solidFill>
                <a:effectLst/>
                <a:latin typeface="arial" panose="020B0604020202020204" pitchFamily="34" charset="0"/>
              </a:rPr>
              <a:t>星島日報，</a:t>
            </a:r>
            <a:r>
              <a:rPr lang="en-US" altLang="zh-TW" sz="3000" b="0" i="0" dirty="0">
                <a:solidFill>
                  <a:srgbClr val="2C3E50"/>
                </a:solidFill>
                <a:effectLst/>
                <a:latin typeface="arial" panose="020B0604020202020204" pitchFamily="34" charset="0"/>
              </a:rPr>
              <a:t>03</a:t>
            </a:r>
            <a:r>
              <a:rPr lang="zh-TW" altLang="en-US" sz="3000" b="0" i="0" dirty="0">
                <a:solidFill>
                  <a:srgbClr val="2C3E50"/>
                </a:solidFill>
                <a:effectLst/>
                <a:latin typeface="arial" panose="020B0604020202020204" pitchFamily="34" charset="0"/>
              </a:rPr>
              <a:t>年</a:t>
            </a:r>
            <a:r>
              <a:rPr lang="en-US" altLang="zh-TW" sz="3000" b="0" i="0" dirty="0">
                <a:solidFill>
                  <a:srgbClr val="2C3E50"/>
                </a:solidFill>
                <a:effectLst/>
                <a:latin typeface="arial" panose="020B0604020202020204" pitchFamily="34" charset="0"/>
              </a:rPr>
              <a:t>2</a:t>
            </a:r>
            <a:r>
              <a:rPr lang="zh-TW" altLang="en-US" sz="3000" b="0" i="0" dirty="0">
                <a:solidFill>
                  <a:srgbClr val="2C3E50"/>
                </a:solidFill>
                <a:effectLst/>
                <a:latin typeface="arial" panose="020B0604020202020204" pitchFamily="34" charset="0"/>
              </a:rPr>
              <a:t>月</a:t>
            </a:r>
            <a:r>
              <a:rPr lang="en-US" altLang="zh-TW" sz="3000" b="0" i="0" dirty="0">
                <a:solidFill>
                  <a:srgbClr val="2C3E50"/>
                </a:solidFill>
                <a:effectLst/>
                <a:latin typeface="arial" panose="020B0604020202020204" pitchFamily="34" charset="0"/>
              </a:rPr>
              <a:t>25</a:t>
            </a:r>
            <a:r>
              <a:rPr lang="zh-TW" altLang="en-US" sz="3000" b="0" i="0" dirty="0">
                <a:solidFill>
                  <a:srgbClr val="2C3E50"/>
                </a:solidFill>
                <a:effectLst/>
                <a:latin typeface="arial" panose="020B0604020202020204" pitchFamily="34" charset="0"/>
              </a:rPr>
              <a:t>日</a:t>
            </a:r>
            <a:r>
              <a:rPr lang="en-US" altLang="zh-TW" sz="3000" b="0" i="0" dirty="0">
                <a:solidFill>
                  <a:srgbClr val="2C3E50"/>
                </a:solidFill>
                <a:effectLst/>
                <a:latin typeface="arial" panose="020B0604020202020204" pitchFamily="34" charset="0"/>
              </a:rPr>
              <a:t>)</a:t>
            </a:r>
            <a:r>
              <a:rPr lang="zh-TW" altLang="en-US" sz="3000" b="0" i="0" dirty="0">
                <a:solidFill>
                  <a:srgbClr val="2C3E50"/>
                </a:solidFill>
                <a:effectLst/>
                <a:latin typeface="arial" panose="020B0604020202020204" pitchFamily="34" charset="0"/>
              </a:rPr>
              <a:t>。</a:t>
            </a:r>
            <a:endParaRPr lang="en-GB" sz="3000" dirty="0"/>
          </a:p>
        </p:txBody>
      </p:sp>
      <p:sp>
        <p:nvSpPr>
          <p:cNvPr id="4" name="投影片編號版面配置區 3">
            <a:extLst>
              <a:ext uri="{FF2B5EF4-FFF2-40B4-BE49-F238E27FC236}">
                <a16:creationId xmlns:a16="http://schemas.microsoft.com/office/drawing/2014/main" id="{9CF8C6AD-351A-FE1F-BA7B-BF2435D746FA}"/>
              </a:ext>
            </a:extLst>
          </p:cNvPr>
          <p:cNvSpPr>
            <a:spLocks noGrp="1"/>
          </p:cNvSpPr>
          <p:nvPr>
            <p:ph type="sldNum" sz="quarter" idx="10"/>
          </p:nvPr>
        </p:nvSpPr>
        <p:spPr/>
        <p:txBody>
          <a:bodyPr/>
          <a:lstStyle/>
          <a:p>
            <a:fld id="{9828C201-1939-4DEE-BC48-CABD55C8A16B}" type="slidenum">
              <a:rPr lang="en-US" altLang="zh-TW" smtClean="0"/>
              <a:pPr/>
              <a:t>22</a:t>
            </a:fld>
            <a:endParaRPr lang="en-US" altLang="zh-TW"/>
          </a:p>
        </p:txBody>
      </p:sp>
    </p:spTree>
    <p:extLst>
      <p:ext uri="{BB962C8B-B14F-4D97-AF65-F5344CB8AC3E}">
        <p14:creationId xmlns:p14="http://schemas.microsoft.com/office/powerpoint/2010/main" val="3878893988"/>
      </p:ext>
    </p:extLst>
  </p:cSld>
  <p:clrMapOvr>
    <a:masterClrMapping/>
  </p:clrMapOvr>
  <p:transition>
    <p:pull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2C1B71-B931-ABAA-F69F-0AF081EB7DAB}"/>
              </a:ext>
            </a:extLst>
          </p:cNvPr>
          <p:cNvSpPr>
            <a:spLocks noGrp="1"/>
          </p:cNvSpPr>
          <p:nvPr>
            <p:ph type="title"/>
          </p:nvPr>
        </p:nvSpPr>
        <p:spPr/>
        <p:txBody>
          <a:bodyPr/>
          <a:lstStyle/>
          <a:p>
            <a:r>
              <a:rPr lang="zh-TW" altLang="en-US" dirty="0"/>
              <a:t>沉迷上網的案例及相關影響</a:t>
            </a:r>
            <a:r>
              <a:rPr lang="en-GB" altLang="zh-TW" sz="4000" dirty="0">
                <a:solidFill>
                  <a:schemeClr val="bg1">
                    <a:lumMod val="50000"/>
                  </a:schemeClr>
                </a:solidFill>
              </a:rPr>
              <a:t>(</a:t>
            </a:r>
            <a:r>
              <a:rPr lang="zh-TW" altLang="en-US" sz="4000" dirty="0">
                <a:solidFill>
                  <a:schemeClr val="bg1">
                    <a:lumMod val="50000"/>
                  </a:schemeClr>
                </a:solidFill>
              </a:rPr>
              <a:t>後果分析</a:t>
            </a:r>
            <a:r>
              <a:rPr lang="en-US" altLang="zh-TW" sz="4000" dirty="0">
                <a:solidFill>
                  <a:schemeClr val="bg1">
                    <a:lumMod val="50000"/>
                  </a:schemeClr>
                </a:solidFill>
              </a:rPr>
              <a:t>)</a:t>
            </a:r>
            <a:endParaRPr lang="en-GB" dirty="0">
              <a:solidFill>
                <a:schemeClr val="bg1">
                  <a:lumMod val="50000"/>
                </a:schemeClr>
              </a:solidFill>
            </a:endParaRPr>
          </a:p>
        </p:txBody>
      </p:sp>
      <p:sp>
        <p:nvSpPr>
          <p:cNvPr id="3" name="內容版面配置區 2">
            <a:extLst>
              <a:ext uri="{FF2B5EF4-FFF2-40B4-BE49-F238E27FC236}">
                <a16:creationId xmlns:a16="http://schemas.microsoft.com/office/drawing/2014/main" id="{4614846A-801A-D4AC-8F6A-7591CF6B1BDD}"/>
              </a:ext>
            </a:extLst>
          </p:cNvPr>
          <p:cNvSpPr>
            <a:spLocks noGrp="1"/>
          </p:cNvSpPr>
          <p:nvPr>
            <p:ph idx="1"/>
          </p:nvPr>
        </p:nvSpPr>
        <p:spPr>
          <a:xfrm>
            <a:off x="35496" y="792435"/>
            <a:ext cx="9108504" cy="5876925"/>
          </a:xfrm>
        </p:spPr>
        <p:txBody>
          <a:bodyPr/>
          <a:lstStyle/>
          <a:p>
            <a:pPr marL="0" indent="0">
              <a:spcBef>
                <a:spcPts val="0"/>
              </a:spcBef>
              <a:spcAft>
                <a:spcPts val="600"/>
              </a:spcAft>
              <a:buNone/>
            </a:pPr>
            <a:r>
              <a:rPr lang="en-GB" altLang="zh-TW" b="0" i="0" dirty="0">
                <a:solidFill>
                  <a:srgbClr val="2C3E50"/>
                </a:solidFill>
                <a:effectLst/>
                <a:latin typeface="arial" panose="020B0604020202020204" pitchFamily="34" charset="0"/>
              </a:rPr>
              <a:t>	</a:t>
            </a:r>
            <a:r>
              <a:rPr lang="zh-TW" altLang="en-US" b="0" i="0" dirty="0">
                <a:solidFill>
                  <a:srgbClr val="2C3E50"/>
                </a:solidFill>
                <a:effectLst/>
                <a:latin typeface="arial" panose="020B0604020202020204" pitchFamily="34" charset="0"/>
              </a:rPr>
              <a:t>一名</a:t>
            </a:r>
            <a:r>
              <a:rPr lang="en-US" altLang="zh-TW" b="0" i="0" dirty="0">
                <a:solidFill>
                  <a:srgbClr val="2C3E50"/>
                </a:solidFill>
                <a:effectLst/>
                <a:latin typeface="arial" panose="020B0604020202020204" pitchFamily="34" charset="0"/>
              </a:rPr>
              <a:t>13</a:t>
            </a:r>
            <a:r>
              <a:rPr lang="zh-TW" altLang="en-US" b="0" i="0" dirty="0">
                <a:solidFill>
                  <a:srgbClr val="2C3E50"/>
                </a:solidFill>
                <a:effectLst/>
                <a:latin typeface="arial" panose="020B0604020202020204" pitchFamily="34" charset="0"/>
              </a:rPr>
              <a:t>歲小機癡，因父親發現連續打機十九小時至凌晨二時，父親因此而拔掉電腦電掣，且在糾纏間被父親抓傷</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星島日報，</a:t>
            </a:r>
            <a:r>
              <a:rPr lang="en-US" altLang="zh-TW" b="0" i="0" dirty="0">
                <a:solidFill>
                  <a:srgbClr val="2C3E50"/>
                </a:solidFill>
                <a:effectLst/>
                <a:latin typeface="arial" panose="020B0604020202020204" pitchFamily="34" charset="0"/>
              </a:rPr>
              <a:t>06</a:t>
            </a:r>
            <a:r>
              <a:rPr lang="zh-TW" altLang="en-US" b="0" i="0" dirty="0">
                <a:solidFill>
                  <a:srgbClr val="2C3E50"/>
                </a:solidFill>
                <a:effectLst/>
                <a:latin typeface="arial" panose="020B0604020202020204" pitchFamily="34" charset="0"/>
              </a:rPr>
              <a:t>年</a:t>
            </a:r>
            <a:r>
              <a:rPr lang="en-US" altLang="zh-TW" b="0" i="0" dirty="0">
                <a:solidFill>
                  <a:srgbClr val="2C3E50"/>
                </a:solidFill>
                <a:effectLst/>
                <a:latin typeface="arial" panose="020B0604020202020204" pitchFamily="34" charset="0"/>
              </a:rPr>
              <a:t>5</a:t>
            </a:r>
            <a:r>
              <a:rPr lang="zh-TW" altLang="en-US" b="0" i="0" dirty="0">
                <a:solidFill>
                  <a:srgbClr val="2C3E50"/>
                </a:solidFill>
                <a:effectLst/>
                <a:latin typeface="arial" panose="020B0604020202020204" pitchFamily="34" charset="0"/>
              </a:rPr>
              <a:t>月</a:t>
            </a:r>
            <a:r>
              <a:rPr lang="en-US" altLang="zh-TW" b="0" i="0" dirty="0">
                <a:solidFill>
                  <a:srgbClr val="2C3E50"/>
                </a:solidFill>
                <a:effectLst/>
                <a:latin typeface="arial" panose="020B0604020202020204" pitchFamily="34" charset="0"/>
              </a:rPr>
              <a:t>17</a:t>
            </a:r>
            <a:r>
              <a:rPr lang="zh-TW" altLang="en-US" b="0" i="0" dirty="0">
                <a:solidFill>
                  <a:srgbClr val="2C3E50"/>
                </a:solidFill>
                <a:effectLst/>
                <a:latin typeface="arial" panose="020B0604020202020204" pitchFamily="34" charset="0"/>
              </a:rPr>
              <a:t>日</a:t>
            </a:r>
            <a:r>
              <a:rPr lang="en-US" altLang="zh-TW" b="0" i="0" dirty="0">
                <a:solidFill>
                  <a:srgbClr val="2C3E50"/>
                </a:solidFill>
                <a:effectLst/>
                <a:latin typeface="arial" panose="020B0604020202020204" pitchFamily="34" charset="0"/>
              </a:rPr>
              <a:t>)</a:t>
            </a:r>
            <a:r>
              <a:rPr lang="zh-TW" altLang="en-US" b="0" i="0" dirty="0">
                <a:solidFill>
                  <a:srgbClr val="2C3E50"/>
                </a:solidFill>
                <a:effectLst/>
                <a:latin typeface="arial" panose="020B0604020202020204" pitchFamily="34" charset="0"/>
              </a:rPr>
              <a:t>。</a:t>
            </a:r>
            <a:endParaRPr lang="en-GB" altLang="zh-TW" b="0" i="0" dirty="0">
              <a:solidFill>
                <a:srgbClr val="2C3E50"/>
              </a:solidFill>
              <a:effectLst/>
              <a:latin typeface="arial" panose="020B0604020202020204" pitchFamily="34" charset="0"/>
            </a:endParaRPr>
          </a:p>
          <a:p>
            <a:pPr marL="0" indent="0">
              <a:spcBef>
                <a:spcPts val="0"/>
              </a:spcBef>
              <a:spcAft>
                <a:spcPts val="600"/>
              </a:spcAft>
              <a:buNone/>
            </a:pPr>
            <a:r>
              <a:rPr lang="en-GB" altLang="zh-TW" dirty="0">
                <a:solidFill>
                  <a:srgbClr val="2C3E50"/>
                </a:solidFill>
                <a:latin typeface="arial" panose="020B0604020202020204" pitchFamily="34" charset="0"/>
              </a:rPr>
              <a:t>	</a:t>
            </a:r>
            <a:r>
              <a:rPr lang="zh-TW" altLang="en-US" b="0" i="0" dirty="0">
                <a:solidFill>
                  <a:srgbClr val="2C3E50"/>
                </a:solidFill>
                <a:effectLst/>
                <a:latin typeface="arial" panose="020B0604020202020204" pitchFamily="34" charset="0"/>
              </a:rPr>
              <a:t>從以上的個案得知，網上成癮行為分別對成癮者的個人生活、</a:t>
            </a:r>
            <a:r>
              <a:rPr lang="zh-TW" altLang="en-US" b="0" i="0" dirty="0">
                <a:solidFill>
                  <a:srgbClr val="CC0099"/>
                </a:solidFill>
                <a:effectLst/>
                <a:latin typeface="arial" panose="020B0604020202020204" pitchFamily="34" charset="0"/>
              </a:rPr>
              <a:t>精神健康</a:t>
            </a:r>
            <a:r>
              <a:rPr lang="zh-TW" altLang="en-US" b="0" i="0" dirty="0">
                <a:solidFill>
                  <a:srgbClr val="2C3E50"/>
                </a:solidFill>
                <a:effectLst/>
                <a:latin typeface="arial" panose="020B0604020202020204" pitchFamily="34" charset="0"/>
              </a:rPr>
              <a:t>、</a:t>
            </a:r>
            <a:r>
              <a:rPr lang="zh-TW" altLang="en-US" b="0" i="0" dirty="0">
                <a:solidFill>
                  <a:srgbClr val="CC0099"/>
                </a:solidFill>
                <a:effectLst/>
                <a:latin typeface="arial" panose="020B0604020202020204" pitchFamily="34" charset="0"/>
              </a:rPr>
              <a:t>學業</a:t>
            </a:r>
            <a:r>
              <a:rPr lang="zh-TW" altLang="en-US" b="0" i="0" dirty="0">
                <a:solidFill>
                  <a:srgbClr val="2C3E50"/>
                </a:solidFill>
                <a:effectLst/>
                <a:latin typeface="arial" panose="020B0604020202020204" pitchFamily="34" charset="0"/>
              </a:rPr>
              <a:t>、</a:t>
            </a:r>
            <a:r>
              <a:rPr lang="zh-TW" altLang="en-US" b="0" i="0" dirty="0">
                <a:solidFill>
                  <a:srgbClr val="CC0099"/>
                </a:solidFill>
                <a:effectLst/>
                <a:latin typeface="arial" panose="020B0604020202020204" pitchFamily="34" charset="0"/>
              </a:rPr>
              <a:t>工作及家人關係</a:t>
            </a:r>
            <a:r>
              <a:rPr lang="zh-TW" altLang="en-US" b="0" i="0" dirty="0">
                <a:solidFill>
                  <a:srgbClr val="2C3E50"/>
                </a:solidFill>
                <a:effectLst/>
                <a:latin typeface="arial" panose="020B0604020202020204" pitchFamily="34" charset="0"/>
              </a:rPr>
              <a:t>都有著深遠的</a:t>
            </a:r>
            <a:r>
              <a:rPr lang="zh-TW" altLang="en-US" b="0" i="0" dirty="0">
                <a:solidFill>
                  <a:srgbClr val="CC0099"/>
                </a:solidFill>
                <a:effectLst/>
                <a:latin typeface="arial" panose="020B0604020202020204" pitchFamily="34" charset="0"/>
              </a:rPr>
              <a:t>影響</a:t>
            </a:r>
            <a:r>
              <a:rPr lang="zh-TW" altLang="en-US" b="0" i="0" dirty="0">
                <a:solidFill>
                  <a:srgbClr val="2C3E50"/>
                </a:solidFill>
                <a:effectLst/>
                <a:latin typeface="arial" panose="020B0604020202020204" pitchFamily="34" charset="0"/>
              </a:rPr>
              <a:t>。</a:t>
            </a:r>
            <a:r>
              <a:rPr lang="zh-TW" altLang="en-US" b="0" i="0" dirty="0">
                <a:solidFill>
                  <a:srgbClr val="CC0099"/>
                </a:solidFill>
                <a:effectLst/>
                <a:latin typeface="arial" panose="020B0604020202020204" pitchFamily="34" charset="0"/>
              </a:rPr>
              <a:t>病態網絡使用者</a:t>
            </a:r>
            <a:r>
              <a:rPr lang="zh-TW" altLang="en-US" b="0" i="0" dirty="0">
                <a:solidFill>
                  <a:srgbClr val="2C3E50"/>
                </a:solidFill>
                <a:effectLst/>
                <a:latin typeface="arial" panose="020B0604020202020204" pitchFamily="34" charset="0"/>
              </a:rPr>
              <a:t>似乎已出現重要的</a:t>
            </a:r>
            <a:r>
              <a:rPr lang="zh-TW" altLang="en-US" b="0" i="0" dirty="0">
                <a:solidFill>
                  <a:srgbClr val="CC0099"/>
                </a:solidFill>
                <a:effectLst/>
                <a:latin typeface="arial" panose="020B0604020202020204" pitchFamily="34" charset="0"/>
              </a:rPr>
              <a:t>社交、心理及職業損害</a:t>
            </a:r>
            <a:r>
              <a:rPr lang="zh-TW" altLang="en-US" b="0" i="0" dirty="0">
                <a:solidFill>
                  <a:srgbClr val="2C3E50"/>
                </a:solidFill>
                <a:effectLst/>
                <a:latin typeface="arial" panose="020B0604020202020204" pitchFamily="34" charset="0"/>
              </a:rPr>
              <a:t>。最令人擔心的是，成癮者往往已沉溺網上活動當中，難以自拔。羅拔臣與巴尼爾</a:t>
            </a:r>
            <a:r>
              <a:rPr lang="en-US" altLang="zh-TW" b="0" i="0" dirty="0">
                <a:solidFill>
                  <a:srgbClr val="2C3E50"/>
                </a:solidFill>
                <a:effectLst/>
                <a:latin typeface="arial" panose="020B0604020202020204" pitchFamily="34" charset="0"/>
              </a:rPr>
              <a:t>(Robinson &amp; </a:t>
            </a:r>
            <a:r>
              <a:rPr lang="en-US" altLang="zh-TW" b="0" i="0" dirty="0" err="1">
                <a:solidFill>
                  <a:srgbClr val="2C3E50"/>
                </a:solidFill>
                <a:effectLst/>
                <a:latin typeface="arial" panose="020B0604020202020204" pitchFamily="34" charset="0"/>
              </a:rPr>
              <a:t>Berridge</a:t>
            </a:r>
            <a:r>
              <a:rPr lang="en-US" altLang="zh-TW" b="0" i="0" dirty="0">
                <a:solidFill>
                  <a:srgbClr val="2C3E50"/>
                </a:solidFill>
                <a:effectLst/>
                <a:latin typeface="arial" panose="020B0604020202020204" pitchFamily="34" charset="0"/>
              </a:rPr>
              <a:t>, as cited in Deutsch &amp; </a:t>
            </a:r>
            <a:r>
              <a:rPr lang="en-US" altLang="zh-TW" b="0" i="0" dirty="0" err="1">
                <a:solidFill>
                  <a:srgbClr val="2C3E50"/>
                </a:solidFill>
                <a:effectLst/>
                <a:latin typeface="arial" panose="020B0604020202020204" pitchFamily="34" charset="0"/>
              </a:rPr>
              <a:t>Strack</a:t>
            </a:r>
            <a:r>
              <a:rPr lang="en-US" altLang="zh-TW" b="0" i="0" dirty="0">
                <a:solidFill>
                  <a:srgbClr val="2C3E50"/>
                </a:solidFill>
                <a:effectLst/>
                <a:latin typeface="arial" panose="020B0604020202020204" pitchFamily="34" charset="0"/>
              </a:rPr>
              <a:t>, 2006)</a:t>
            </a:r>
            <a:r>
              <a:rPr lang="zh-TW" altLang="en-US" b="0" i="0" dirty="0">
                <a:solidFill>
                  <a:srgbClr val="2C3E50"/>
                </a:solidFill>
                <a:effectLst/>
                <a:latin typeface="arial" panose="020B0604020202020204" pitchFamily="34" charset="0"/>
              </a:rPr>
              <a:t>指出，成癮者通常</a:t>
            </a:r>
            <a:r>
              <a:rPr lang="zh-TW" altLang="en-US" b="0" i="0" dirty="0">
                <a:solidFill>
                  <a:srgbClr val="FF0000"/>
                </a:solidFill>
                <a:effectLst/>
                <a:latin typeface="arial" panose="020B0604020202020204" pitchFamily="34" charset="0"/>
              </a:rPr>
              <a:t>會十分察覺</a:t>
            </a:r>
            <a:r>
              <a:rPr lang="zh-TW" altLang="en-US" b="0" i="0" dirty="0">
                <a:solidFill>
                  <a:srgbClr val="2C3E50"/>
                </a:solidFill>
                <a:effectLst/>
                <a:latin typeface="arial" panose="020B0604020202020204" pitchFamily="34" charset="0"/>
              </a:rPr>
              <a:t>到成癮行為本身存在</a:t>
            </a:r>
            <a:r>
              <a:rPr lang="zh-TW" altLang="en-US" b="0" i="0" dirty="0">
                <a:solidFill>
                  <a:srgbClr val="FF0000"/>
                </a:solidFill>
                <a:effectLst/>
                <a:latin typeface="arial" panose="020B0604020202020204" pitchFamily="34" charset="0"/>
              </a:rPr>
              <a:t>有害的長遠影響</a:t>
            </a:r>
            <a:r>
              <a:rPr lang="zh-TW" altLang="en-US" b="0" i="0" dirty="0">
                <a:solidFill>
                  <a:srgbClr val="2C3E50"/>
                </a:solidFill>
                <a:effectLst/>
                <a:latin typeface="arial" panose="020B0604020202020204" pitchFamily="34" charset="0"/>
              </a:rPr>
              <a:t>，</a:t>
            </a:r>
            <a:r>
              <a:rPr lang="zh-TW" altLang="en-US" b="0" i="0" dirty="0">
                <a:solidFill>
                  <a:srgbClr val="CC0099"/>
                </a:solidFill>
                <a:effectLst/>
                <a:latin typeface="arial" panose="020B0604020202020204" pitchFamily="34" charset="0"/>
              </a:rPr>
              <a:t>但他們仍繼續進行</a:t>
            </a:r>
            <a:r>
              <a:rPr lang="zh-TW" altLang="en-US" b="0" i="0" dirty="0">
                <a:solidFill>
                  <a:srgbClr val="2C3E50"/>
                </a:solidFill>
                <a:effectLst/>
                <a:latin typeface="arial" panose="020B0604020202020204" pitchFamily="34" charset="0"/>
              </a:rPr>
              <a:t>。</a:t>
            </a:r>
            <a:endParaRPr lang="en-GB" dirty="0"/>
          </a:p>
        </p:txBody>
      </p:sp>
      <p:sp>
        <p:nvSpPr>
          <p:cNvPr id="4" name="投影片編號版面配置區 3">
            <a:extLst>
              <a:ext uri="{FF2B5EF4-FFF2-40B4-BE49-F238E27FC236}">
                <a16:creationId xmlns:a16="http://schemas.microsoft.com/office/drawing/2014/main" id="{9CF8C6AD-351A-FE1F-BA7B-BF2435D746FA}"/>
              </a:ext>
            </a:extLst>
          </p:cNvPr>
          <p:cNvSpPr>
            <a:spLocks noGrp="1"/>
          </p:cNvSpPr>
          <p:nvPr>
            <p:ph type="sldNum" sz="quarter" idx="10"/>
          </p:nvPr>
        </p:nvSpPr>
        <p:spPr/>
        <p:txBody>
          <a:bodyPr/>
          <a:lstStyle/>
          <a:p>
            <a:fld id="{9828C201-1939-4DEE-BC48-CABD55C8A16B}" type="slidenum">
              <a:rPr lang="en-US" altLang="zh-TW" smtClean="0"/>
              <a:pPr/>
              <a:t>23</a:t>
            </a:fld>
            <a:endParaRPr lang="en-US" altLang="zh-TW"/>
          </a:p>
        </p:txBody>
      </p:sp>
    </p:spTree>
    <p:extLst>
      <p:ext uri="{BB962C8B-B14F-4D97-AF65-F5344CB8AC3E}">
        <p14:creationId xmlns:p14="http://schemas.microsoft.com/office/powerpoint/2010/main" val="2846221950"/>
      </p:ext>
    </p:extLst>
  </p:cSld>
  <p:clrMapOvr>
    <a:masterClrMapping/>
  </p:clrMapOvr>
  <p:transition>
    <p:pull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15A14C-1CDD-721D-9109-C778355D53AC}"/>
              </a:ext>
            </a:extLst>
          </p:cNvPr>
          <p:cNvSpPr>
            <a:spLocks noGrp="1"/>
          </p:cNvSpPr>
          <p:nvPr>
            <p:ph type="title"/>
          </p:nvPr>
        </p:nvSpPr>
        <p:spPr/>
        <p:txBody>
          <a:bodyPr/>
          <a:lstStyle/>
          <a:p>
            <a:r>
              <a:rPr lang="zh-TW" altLang="en-US" dirty="0"/>
              <a:t>「上網成癮」定義</a:t>
            </a:r>
            <a:endParaRPr lang="en-GB" dirty="0"/>
          </a:p>
        </p:txBody>
      </p:sp>
      <p:sp>
        <p:nvSpPr>
          <p:cNvPr id="3" name="內容版面配置區 2">
            <a:extLst>
              <a:ext uri="{FF2B5EF4-FFF2-40B4-BE49-F238E27FC236}">
                <a16:creationId xmlns:a16="http://schemas.microsoft.com/office/drawing/2014/main" id="{DB755EF8-579F-49C6-9464-166734734F29}"/>
              </a:ext>
            </a:extLst>
          </p:cNvPr>
          <p:cNvSpPr>
            <a:spLocks noGrp="1"/>
          </p:cNvSpPr>
          <p:nvPr>
            <p:ph idx="1"/>
          </p:nvPr>
        </p:nvSpPr>
        <p:spPr>
          <a:xfrm>
            <a:off x="35496" y="764704"/>
            <a:ext cx="9108504" cy="5876925"/>
          </a:xfrm>
        </p:spPr>
        <p:txBody>
          <a:bodyPr/>
          <a:lstStyle/>
          <a:p>
            <a:pPr marL="0" indent="0">
              <a:buNone/>
            </a:pPr>
            <a:r>
              <a:rPr lang="zh-TW" altLang="en-US" sz="2600" b="0" i="0" dirty="0">
                <a:solidFill>
                  <a:srgbClr val="2C3E50"/>
                </a:solidFill>
                <a:effectLst/>
                <a:latin typeface="arial" panose="020B0604020202020204" pitchFamily="34" charset="0"/>
              </a:rPr>
              <a:t>有機構指出「上網成癮」行為其實是一種神經控制性之失調行為，猶如病態賭博般</a:t>
            </a:r>
            <a:r>
              <a:rPr lang="en-US" altLang="zh-TW" sz="2600" b="0" i="0" dirty="0">
                <a:solidFill>
                  <a:srgbClr val="2C3E50"/>
                </a:solidFill>
                <a:effectLst/>
                <a:latin typeface="arial" panose="020B0604020202020204" pitchFamily="34" charset="0"/>
              </a:rPr>
              <a:t>(Illinois Institute for Addiction Recovery, 2005)</a:t>
            </a:r>
            <a:r>
              <a:rPr lang="zh-TW" altLang="en-US" sz="2600" b="0" i="0" dirty="0">
                <a:solidFill>
                  <a:srgbClr val="2C3E50"/>
                </a:solidFill>
                <a:effectLst/>
                <a:latin typeface="arial" panose="020B0604020202020204" pitchFamily="34" charset="0"/>
              </a:rPr>
              <a:t>。較常被引述的定義是來自美國心理醫生</a:t>
            </a:r>
            <a:r>
              <a:rPr lang="en-US" altLang="zh-TW" sz="2600" b="0" i="0" dirty="0">
                <a:solidFill>
                  <a:srgbClr val="2C3E50"/>
                </a:solidFill>
                <a:effectLst/>
                <a:latin typeface="arial" panose="020B0604020202020204" pitchFamily="34" charset="0"/>
              </a:rPr>
              <a:t>Ivan Goldberg</a:t>
            </a:r>
            <a:r>
              <a:rPr lang="zh-TW" altLang="en-US" sz="2600" b="0" i="0" dirty="0">
                <a:solidFill>
                  <a:srgbClr val="2C3E50"/>
                </a:solidFill>
                <a:effectLst/>
                <a:latin typeface="arial" panose="020B0604020202020204" pitchFamily="34" charset="0"/>
              </a:rPr>
              <a:t>定下的一些準則</a:t>
            </a:r>
            <a:r>
              <a:rPr lang="en-US" altLang="zh-TW" sz="2600" b="0" i="0" dirty="0">
                <a:solidFill>
                  <a:srgbClr val="2C3E50"/>
                </a:solidFill>
                <a:effectLst/>
                <a:latin typeface="arial" panose="020B0604020202020204" pitchFamily="34" charset="0"/>
              </a:rPr>
              <a:t>(</a:t>
            </a:r>
            <a:r>
              <a:rPr lang="zh-TW" altLang="en-US" sz="2600" b="0" i="0" dirty="0">
                <a:solidFill>
                  <a:srgbClr val="2C3E50"/>
                </a:solidFill>
                <a:effectLst/>
                <a:latin typeface="arial" panose="020B0604020202020204" pitchFamily="34" charset="0"/>
              </a:rPr>
              <a:t>見李曉君，</a:t>
            </a:r>
            <a:r>
              <a:rPr lang="en-US" altLang="zh-TW" sz="2600" b="0" i="0" dirty="0">
                <a:solidFill>
                  <a:srgbClr val="2C3E50"/>
                </a:solidFill>
                <a:effectLst/>
                <a:latin typeface="arial" panose="020B0604020202020204" pitchFamily="34" charset="0"/>
              </a:rPr>
              <a:t>2006)</a:t>
            </a:r>
            <a:r>
              <a:rPr lang="zh-TW" altLang="en-US" sz="2600" b="0" i="0" dirty="0">
                <a:solidFill>
                  <a:srgbClr val="2C3E50"/>
                </a:solidFill>
                <a:effectLst/>
                <a:latin typeface="arial" panose="020B0604020202020204" pitchFamily="34" charset="0"/>
              </a:rPr>
              <a:t>。</a:t>
            </a:r>
            <a:r>
              <a:rPr lang="en-US" altLang="zh-TW" sz="2600" b="0" i="0" dirty="0">
                <a:solidFill>
                  <a:srgbClr val="2C3E50"/>
                </a:solidFill>
                <a:effectLst/>
                <a:latin typeface="arial" panose="020B0604020202020204" pitchFamily="34" charset="0"/>
              </a:rPr>
              <a:t>Goldberg</a:t>
            </a:r>
            <a:r>
              <a:rPr lang="zh-TW" altLang="en-US" sz="2600" b="0" i="0" dirty="0">
                <a:solidFill>
                  <a:srgbClr val="2C3E50"/>
                </a:solidFill>
                <a:effectLst/>
                <a:latin typeface="arial" panose="020B0604020202020204" pitchFamily="34" charset="0"/>
              </a:rPr>
              <a:t>指出，網路使用者在</a:t>
            </a:r>
            <a:r>
              <a:rPr lang="en-US" altLang="zh-TW" sz="2600" b="0" i="0" dirty="0">
                <a:solidFill>
                  <a:srgbClr val="CC0099"/>
                </a:solidFill>
                <a:effectLst/>
                <a:latin typeface="arial" panose="020B0604020202020204" pitchFamily="34" charset="0"/>
              </a:rPr>
              <a:t>12</a:t>
            </a:r>
            <a:r>
              <a:rPr lang="zh-TW" altLang="en-US" sz="2600" b="0" i="0" dirty="0">
                <a:solidFill>
                  <a:srgbClr val="CC0099"/>
                </a:solidFill>
                <a:effectLst/>
                <a:latin typeface="arial" panose="020B0604020202020204" pitchFamily="34" charset="0"/>
              </a:rPr>
              <a:t>個月內</a:t>
            </a:r>
            <a:r>
              <a:rPr lang="zh-TW" altLang="en-US" sz="2600" b="0" i="0" dirty="0">
                <a:solidFill>
                  <a:srgbClr val="2C3E50"/>
                </a:solidFill>
                <a:effectLst/>
                <a:latin typeface="arial" panose="020B0604020202020204" pitchFamily="34" charset="0"/>
              </a:rPr>
              <a:t>，曾出現下列</a:t>
            </a:r>
            <a:r>
              <a:rPr lang="en-US" altLang="zh-TW" sz="2600" b="0" i="0" dirty="0">
                <a:solidFill>
                  <a:srgbClr val="CC0099"/>
                </a:solidFill>
                <a:effectLst/>
                <a:latin typeface="arial" panose="020B0604020202020204" pitchFamily="34" charset="0"/>
              </a:rPr>
              <a:t>3</a:t>
            </a:r>
            <a:r>
              <a:rPr lang="zh-TW" altLang="en-US" sz="2600" b="0" i="0" dirty="0">
                <a:solidFill>
                  <a:srgbClr val="CC0099"/>
                </a:solidFill>
                <a:effectLst/>
                <a:latin typeface="arial" panose="020B0604020202020204" pitchFamily="34" charset="0"/>
              </a:rPr>
              <a:t>個或以上的特徵</a:t>
            </a:r>
            <a:r>
              <a:rPr lang="zh-TW" altLang="en-US" sz="2600" b="0" i="0" dirty="0">
                <a:solidFill>
                  <a:srgbClr val="2C3E50"/>
                </a:solidFill>
                <a:effectLst/>
                <a:latin typeface="arial" panose="020B0604020202020204" pitchFamily="34" charset="0"/>
              </a:rPr>
              <a:t>，則可被診斷為「</a:t>
            </a:r>
            <a:r>
              <a:rPr lang="zh-TW" altLang="en-US" sz="2600" b="0" i="0" dirty="0">
                <a:solidFill>
                  <a:srgbClr val="CC0099"/>
                </a:solidFill>
                <a:effectLst/>
                <a:latin typeface="arial" panose="020B0604020202020204" pitchFamily="34" charset="0"/>
              </a:rPr>
              <a:t>上網成癮失調</a:t>
            </a:r>
            <a:r>
              <a:rPr lang="zh-TW" altLang="en-US" sz="2600" b="0" i="0" dirty="0">
                <a:solidFill>
                  <a:srgbClr val="2C3E50"/>
                </a:solidFill>
                <a:effectLst/>
                <a:latin typeface="arial" panose="020B0604020202020204" pitchFamily="34" charset="0"/>
              </a:rPr>
              <a:t>」</a:t>
            </a:r>
            <a:r>
              <a:rPr lang="en-US" altLang="zh-TW" sz="2600" b="0" i="0" dirty="0">
                <a:solidFill>
                  <a:srgbClr val="2C3E50"/>
                </a:solidFill>
                <a:effectLst/>
                <a:latin typeface="arial" panose="020B0604020202020204" pitchFamily="34" charset="0"/>
              </a:rPr>
              <a:t>(Internet Addiction Disorder)</a:t>
            </a:r>
            <a:r>
              <a:rPr lang="zh-TW" altLang="en-US" sz="2600" b="0" i="0" dirty="0">
                <a:solidFill>
                  <a:srgbClr val="2C3E50"/>
                </a:solidFill>
                <a:effectLst/>
                <a:latin typeface="arial" panose="020B0604020202020204" pitchFamily="34" charset="0"/>
              </a:rPr>
              <a:t>。這些特徵包括：</a:t>
            </a:r>
            <a:endParaRPr lang="en-GB" altLang="zh-TW" sz="2600" b="0" i="0" dirty="0">
              <a:solidFill>
                <a:srgbClr val="2C3E50"/>
              </a:solidFill>
              <a:effectLst/>
              <a:latin typeface="arial" panose="020B0604020202020204" pitchFamily="34" charset="0"/>
            </a:endParaRPr>
          </a:p>
          <a:p>
            <a:pPr marL="446088" indent="-446088"/>
            <a:r>
              <a:rPr lang="zh-TW" altLang="en-US" sz="2800" b="0" i="0" dirty="0">
                <a:solidFill>
                  <a:srgbClr val="CC0099"/>
                </a:solidFill>
                <a:effectLst/>
                <a:latin typeface="arial" panose="020B0604020202020204" pitchFamily="34" charset="0"/>
              </a:rPr>
              <a:t>耐受性</a:t>
            </a:r>
            <a:r>
              <a:rPr lang="zh-TW" altLang="en-US" sz="2800" b="0" i="0" dirty="0">
                <a:solidFill>
                  <a:srgbClr val="2C3E50"/>
                </a:solidFill>
                <a:effectLst/>
                <a:latin typeface="arial" panose="020B0604020202020204" pitchFamily="34" charset="0"/>
              </a:rPr>
              <a:t>：指需要</a:t>
            </a:r>
            <a:r>
              <a:rPr lang="zh-TW" altLang="en-US" sz="2800" b="0" i="0" dirty="0">
                <a:solidFill>
                  <a:srgbClr val="CC0099"/>
                </a:solidFill>
                <a:effectLst/>
                <a:latin typeface="arial" panose="020B0604020202020204" pitchFamily="34" charset="0"/>
              </a:rPr>
              <a:t>增加上網時間</a:t>
            </a:r>
            <a:r>
              <a:rPr lang="zh-TW" altLang="en-US" sz="2800" b="0" i="0" dirty="0">
                <a:solidFill>
                  <a:srgbClr val="2C3E50"/>
                </a:solidFill>
                <a:effectLst/>
                <a:latin typeface="arial" panose="020B0604020202020204" pitchFamily="34" charset="0"/>
              </a:rPr>
              <a:t>以達致滿足及</a:t>
            </a:r>
            <a:r>
              <a:rPr lang="en-US" altLang="zh-TW" sz="2800" b="0" i="0" dirty="0">
                <a:solidFill>
                  <a:srgbClr val="2C3E50"/>
                </a:solidFill>
                <a:effectLst/>
                <a:latin typeface="arial" panose="020B0604020202020204" pitchFamily="34" charset="0"/>
              </a:rPr>
              <a:t>/</a:t>
            </a:r>
            <a:r>
              <a:rPr lang="zh-TW" altLang="en-US" sz="2800" b="0" i="0" dirty="0">
                <a:solidFill>
                  <a:srgbClr val="2C3E50"/>
                </a:solidFill>
                <a:effectLst/>
                <a:latin typeface="arial" panose="020B0604020202020204" pitchFamily="34" charset="0"/>
              </a:rPr>
              <a:t>或繼續使用</a:t>
            </a:r>
            <a:r>
              <a:rPr lang="zh-TW" altLang="en-US" sz="2800" b="0" i="0" dirty="0">
                <a:solidFill>
                  <a:srgbClr val="CC0099"/>
                </a:solidFill>
                <a:effectLst/>
                <a:latin typeface="arial" panose="020B0604020202020204" pitchFamily="34" charset="0"/>
              </a:rPr>
              <a:t>同等時間上網而滿足感顯著減少</a:t>
            </a:r>
            <a:r>
              <a:rPr lang="zh-TW" altLang="en-US" sz="2800" b="0" i="0" dirty="0">
                <a:solidFill>
                  <a:srgbClr val="2C3E50"/>
                </a:solidFill>
                <a:effectLst/>
                <a:latin typeface="arial" panose="020B0604020202020204" pitchFamily="34" charset="0"/>
              </a:rPr>
              <a:t>；</a:t>
            </a:r>
            <a:endParaRPr lang="en-GB" altLang="zh-TW" sz="2800" b="0" i="0" dirty="0">
              <a:solidFill>
                <a:srgbClr val="2C3E50"/>
              </a:solidFill>
              <a:effectLst/>
              <a:latin typeface="arial" panose="020B0604020202020204" pitchFamily="34" charset="0"/>
            </a:endParaRPr>
          </a:p>
          <a:p>
            <a:pPr marL="446088" indent="-446088">
              <a:buNone/>
            </a:pPr>
            <a:r>
              <a:rPr lang="en-US" altLang="zh-TW" sz="2800" b="0" i="0" dirty="0">
                <a:solidFill>
                  <a:srgbClr val="2C3E50"/>
                </a:solidFill>
                <a:effectLst/>
                <a:latin typeface="arial" panose="020B0604020202020204" pitchFamily="34" charset="0"/>
              </a:rPr>
              <a:t>2. </a:t>
            </a:r>
            <a:r>
              <a:rPr lang="zh-TW" altLang="en-US" sz="2800" dirty="0">
                <a:solidFill>
                  <a:srgbClr val="2C3E50"/>
                </a:solidFill>
                <a:latin typeface="arial" panose="020B0604020202020204" pitchFamily="34" charset="0"/>
              </a:rPr>
              <a:t>因減少上網時間或中斷上網而出現兩個或以上的</a:t>
            </a:r>
            <a:r>
              <a:rPr lang="zh-TW" altLang="en-US" sz="2800" dirty="0">
                <a:solidFill>
                  <a:srgbClr val="CC0099"/>
                </a:solidFill>
                <a:latin typeface="arial" panose="020B0604020202020204" pitchFamily="34" charset="0"/>
              </a:rPr>
              <a:t>退隱癥狀</a:t>
            </a:r>
            <a:r>
              <a:rPr lang="zh-TW" altLang="en-US" sz="2800" dirty="0">
                <a:solidFill>
                  <a:srgbClr val="2C3E50"/>
                </a:solidFill>
                <a:latin typeface="arial" panose="020B0604020202020204" pitchFamily="34" charset="0"/>
              </a:rPr>
              <a:t>，並會引致憂慮社會、個人及職業功能受損。此包括會出現心理性肌肉震動，即：</a:t>
            </a:r>
            <a:r>
              <a:rPr lang="zh-TW" altLang="en-US" sz="2800" dirty="0">
                <a:solidFill>
                  <a:srgbClr val="CC0099"/>
                </a:solidFill>
                <a:latin typeface="arial" panose="020B0604020202020204" pitchFamily="34" charset="0"/>
              </a:rPr>
              <a:t>發抖、顫抖、焦慮、強迫性思想</a:t>
            </a:r>
            <a:r>
              <a:rPr lang="zh-TW" altLang="en-US" sz="2800" dirty="0">
                <a:solidFill>
                  <a:srgbClr val="2C3E50"/>
                </a:solidFill>
                <a:latin typeface="arial" panose="020B0604020202020204" pitchFamily="34" charset="0"/>
              </a:rPr>
              <a:t>有關網絡事情、有關網絡的幻想及夢、自願及非自願性的打字狀手指震動；</a:t>
            </a:r>
          </a:p>
          <a:p>
            <a:endParaRPr lang="zh-TW" altLang="en-US" b="0" i="0" dirty="0">
              <a:solidFill>
                <a:srgbClr val="2C3E50"/>
              </a:solidFill>
              <a:effectLst/>
              <a:latin typeface="arial" panose="020B0604020202020204" pitchFamily="34" charset="0"/>
            </a:endParaRPr>
          </a:p>
        </p:txBody>
      </p:sp>
      <p:sp>
        <p:nvSpPr>
          <p:cNvPr id="4" name="投影片編號版面配置區 3">
            <a:extLst>
              <a:ext uri="{FF2B5EF4-FFF2-40B4-BE49-F238E27FC236}">
                <a16:creationId xmlns:a16="http://schemas.microsoft.com/office/drawing/2014/main" id="{83C92919-0FF6-9E5D-0720-C4F7C2E895A7}"/>
              </a:ext>
            </a:extLst>
          </p:cNvPr>
          <p:cNvSpPr>
            <a:spLocks noGrp="1"/>
          </p:cNvSpPr>
          <p:nvPr>
            <p:ph type="sldNum" sz="quarter" idx="10"/>
          </p:nvPr>
        </p:nvSpPr>
        <p:spPr/>
        <p:txBody>
          <a:bodyPr/>
          <a:lstStyle/>
          <a:p>
            <a:fld id="{9828C201-1939-4DEE-BC48-CABD55C8A16B}" type="slidenum">
              <a:rPr lang="en-US" altLang="zh-TW" smtClean="0"/>
              <a:pPr/>
              <a:t>24</a:t>
            </a:fld>
            <a:endParaRPr lang="en-US" altLang="zh-TW"/>
          </a:p>
        </p:txBody>
      </p:sp>
    </p:spTree>
    <p:extLst>
      <p:ext uri="{BB962C8B-B14F-4D97-AF65-F5344CB8AC3E}">
        <p14:creationId xmlns:p14="http://schemas.microsoft.com/office/powerpoint/2010/main" val="2933233605"/>
      </p:ext>
    </p:extLst>
  </p:cSld>
  <p:clrMapOvr>
    <a:masterClrMapping/>
  </p:clrMapOvr>
  <p:transition>
    <p:pull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15A14C-1CDD-721D-9109-C778355D53AC}"/>
              </a:ext>
            </a:extLst>
          </p:cNvPr>
          <p:cNvSpPr>
            <a:spLocks noGrp="1"/>
          </p:cNvSpPr>
          <p:nvPr>
            <p:ph type="title"/>
          </p:nvPr>
        </p:nvSpPr>
        <p:spPr/>
        <p:txBody>
          <a:bodyPr/>
          <a:lstStyle/>
          <a:p>
            <a:r>
              <a:rPr lang="zh-TW" altLang="en-US" dirty="0"/>
              <a:t>「上網成癮」定義</a:t>
            </a:r>
            <a:endParaRPr lang="en-GB" dirty="0"/>
          </a:p>
        </p:txBody>
      </p:sp>
      <p:sp>
        <p:nvSpPr>
          <p:cNvPr id="3" name="內容版面配置區 2">
            <a:extLst>
              <a:ext uri="{FF2B5EF4-FFF2-40B4-BE49-F238E27FC236}">
                <a16:creationId xmlns:a16="http://schemas.microsoft.com/office/drawing/2014/main" id="{DB755EF8-579F-49C6-9464-166734734F29}"/>
              </a:ext>
            </a:extLst>
          </p:cNvPr>
          <p:cNvSpPr>
            <a:spLocks noGrp="1"/>
          </p:cNvSpPr>
          <p:nvPr>
            <p:ph idx="1"/>
          </p:nvPr>
        </p:nvSpPr>
        <p:spPr>
          <a:xfrm>
            <a:off x="35496" y="908720"/>
            <a:ext cx="9108504" cy="5876925"/>
          </a:xfrm>
        </p:spPr>
        <p:txBody>
          <a:bodyPr/>
          <a:lstStyle/>
          <a:p>
            <a:pPr marL="446088" indent="-446088">
              <a:buNone/>
            </a:pPr>
            <a:r>
              <a:rPr lang="en-US" altLang="zh-TW" sz="2800" dirty="0">
                <a:solidFill>
                  <a:srgbClr val="2C3E50"/>
                </a:solidFill>
                <a:latin typeface="arial" panose="020B0604020202020204" pitchFamily="34" charset="0"/>
              </a:rPr>
              <a:t>3. </a:t>
            </a:r>
            <a:r>
              <a:rPr lang="zh-TW" altLang="en-US" sz="2800" dirty="0">
                <a:solidFill>
                  <a:srgbClr val="CC0099"/>
                </a:solidFill>
                <a:latin typeface="arial" panose="020B0604020202020204" pitchFamily="34" charset="0"/>
              </a:rPr>
              <a:t>利用上網</a:t>
            </a:r>
            <a:r>
              <a:rPr lang="zh-TW" altLang="en-US" sz="2800" dirty="0">
                <a:solidFill>
                  <a:srgbClr val="2C3E50"/>
                </a:solidFill>
                <a:latin typeface="arial" panose="020B0604020202020204" pitchFamily="34" charset="0"/>
              </a:rPr>
              <a:t>以</a:t>
            </a:r>
            <a:r>
              <a:rPr lang="zh-TW" altLang="en-US" sz="2800" dirty="0">
                <a:solidFill>
                  <a:srgbClr val="CC0099"/>
                </a:solidFill>
                <a:latin typeface="arial" panose="020B0604020202020204" pitchFamily="34" charset="0"/>
              </a:rPr>
              <a:t>減少</a:t>
            </a:r>
            <a:r>
              <a:rPr lang="zh-TW" altLang="en-US" sz="2800" dirty="0">
                <a:solidFill>
                  <a:srgbClr val="2C3E50"/>
                </a:solidFill>
                <a:latin typeface="arial" panose="020B0604020202020204" pitchFamily="34" charset="0"/>
              </a:rPr>
              <a:t>或避免</a:t>
            </a:r>
            <a:r>
              <a:rPr lang="zh-TW" altLang="en-US" sz="2800" dirty="0">
                <a:solidFill>
                  <a:srgbClr val="CC0099"/>
                </a:solidFill>
                <a:latin typeface="arial" panose="020B0604020202020204" pitchFamily="34" charset="0"/>
              </a:rPr>
              <a:t>退隱癥狀</a:t>
            </a:r>
            <a:r>
              <a:rPr lang="zh-TW" altLang="en-US" sz="2800" dirty="0">
                <a:solidFill>
                  <a:srgbClr val="2C3E50"/>
                </a:solidFill>
                <a:latin typeface="arial" panose="020B0604020202020204" pitchFamily="34" charset="0"/>
              </a:rPr>
              <a:t>的出現；</a:t>
            </a:r>
          </a:p>
          <a:p>
            <a:pPr marL="446088" indent="-446088">
              <a:buNone/>
            </a:pPr>
            <a:r>
              <a:rPr lang="en-US" altLang="zh-TW" sz="2800" dirty="0">
                <a:solidFill>
                  <a:srgbClr val="2C3E50"/>
                </a:solidFill>
                <a:latin typeface="arial" panose="020B0604020202020204" pitchFamily="34" charset="0"/>
              </a:rPr>
              <a:t>4. </a:t>
            </a:r>
            <a:r>
              <a:rPr lang="zh-TW" altLang="en-US" sz="2800" dirty="0">
                <a:solidFill>
                  <a:srgbClr val="2C3E50"/>
                </a:solidFill>
                <a:latin typeface="arial" panose="020B0604020202020204" pitchFamily="34" charset="0"/>
              </a:rPr>
              <a:t>實際上網時間往往</a:t>
            </a:r>
            <a:r>
              <a:rPr lang="zh-TW" altLang="en-US" sz="2800" dirty="0">
                <a:solidFill>
                  <a:srgbClr val="CC0099"/>
                </a:solidFill>
                <a:latin typeface="arial" panose="020B0604020202020204" pitchFamily="34" charset="0"/>
              </a:rPr>
              <a:t>超出所預計</a:t>
            </a:r>
            <a:r>
              <a:rPr lang="zh-TW" altLang="en-US" sz="2800" dirty="0">
                <a:solidFill>
                  <a:srgbClr val="2C3E50"/>
                </a:solidFill>
                <a:latin typeface="arial" panose="020B0604020202020204" pitchFamily="34" charset="0"/>
              </a:rPr>
              <a:t>的；</a:t>
            </a:r>
          </a:p>
          <a:p>
            <a:pPr marL="446088" indent="-446088">
              <a:buNone/>
            </a:pPr>
            <a:r>
              <a:rPr lang="en-US" altLang="zh-TW" sz="2800" dirty="0">
                <a:solidFill>
                  <a:srgbClr val="2C3E50"/>
                </a:solidFill>
                <a:latin typeface="arial" panose="020B0604020202020204" pitchFamily="34" charset="0"/>
              </a:rPr>
              <a:t>5. </a:t>
            </a:r>
            <a:r>
              <a:rPr lang="zh-TW" altLang="en-US" sz="2800" dirty="0">
                <a:solidFill>
                  <a:srgbClr val="2C3E50"/>
                </a:solidFill>
                <a:latin typeface="arial" panose="020B0604020202020204" pitchFamily="34" charset="0"/>
              </a:rPr>
              <a:t>生活上有</a:t>
            </a:r>
            <a:r>
              <a:rPr lang="zh-TW" altLang="en-US" sz="2800" dirty="0">
                <a:solidFill>
                  <a:srgbClr val="CC0099"/>
                </a:solidFill>
                <a:latin typeface="arial" panose="020B0604020202020204" pitchFamily="34" charset="0"/>
              </a:rPr>
              <a:t>大部份的時間</a:t>
            </a:r>
            <a:r>
              <a:rPr lang="zh-TW" altLang="en-US" sz="2800" dirty="0">
                <a:solidFill>
                  <a:srgbClr val="2C3E50"/>
                </a:solidFill>
                <a:latin typeface="arial" panose="020B0604020202020204" pitchFamily="34" charset="0"/>
              </a:rPr>
              <a:t>是用於</a:t>
            </a:r>
            <a:r>
              <a:rPr lang="zh-TW" altLang="en-US" sz="2800" dirty="0">
                <a:solidFill>
                  <a:srgbClr val="CC0099"/>
                </a:solidFill>
                <a:latin typeface="arial" panose="020B0604020202020204" pitchFamily="34" charset="0"/>
              </a:rPr>
              <a:t>與上網有關</a:t>
            </a:r>
            <a:r>
              <a:rPr lang="zh-TW" altLang="en-US" sz="2800" dirty="0">
                <a:solidFill>
                  <a:srgbClr val="2C3E50"/>
                </a:solidFill>
                <a:latin typeface="arial" panose="020B0604020202020204" pitchFamily="34" charset="0"/>
              </a:rPr>
              <a:t>的活動</a:t>
            </a:r>
            <a:r>
              <a:rPr lang="en-US" altLang="zh-TW" sz="2800" dirty="0">
                <a:solidFill>
                  <a:srgbClr val="2C3E50"/>
                </a:solidFill>
                <a:latin typeface="arial" panose="020B0604020202020204" pitchFamily="34" charset="0"/>
              </a:rPr>
              <a:t>(</a:t>
            </a:r>
            <a:r>
              <a:rPr lang="zh-TW" altLang="en-US" sz="2800" dirty="0">
                <a:solidFill>
                  <a:srgbClr val="2C3E50"/>
                </a:solidFill>
                <a:latin typeface="arial" panose="020B0604020202020204" pitchFamily="34" charset="0"/>
              </a:rPr>
              <a:t>例如：網上書籍、瀏覽新的網址、探究網絡叫賣者等</a:t>
            </a:r>
            <a:r>
              <a:rPr lang="en-US" altLang="zh-TW" sz="2800" dirty="0">
                <a:solidFill>
                  <a:srgbClr val="2C3E50"/>
                </a:solidFill>
                <a:latin typeface="arial" panose="020B0604020202020204" pitchFamily="34" charset="0"/>
              </a:rPr>
              <a:t>)</a:t>
            </a:r>
            <a:r>
              <a:rPr lang="zh-TW" altLang="en-US" sz="2800" dirty="0">
                <a:solidFill>
                  <a:srgbClr val="2C3E50"/>
                </a:solidFill>
                <a:latin typeface="arial" panose="020B0604020202020204" pitchFamily="34" charset="0"/>
              </a:rPr>
              <a:t>；</a:t>
            </a:r>
          </a:p>
          <a:p>
            <a:pPr marL="446088" indent="-446088">
              <a:buNone/>
            </a:pPr>
            <a:r>
              <a:rPr lang="en-US" altLang="zh-TW" sz="2800" dirty="0">
                <a:solidFill>
                  <a:srgbClr val="2C3E50"/>
                </a:solidFill>
                <a:latin typeface="arial" panose="020B0604020202020204" pitchFamily="34" charset="0"/>
              </a:rPr>
              <a:t>6. </a:t>
            </a:r>
            <a:r>
              <a:rPr lang="zh-TW" altLang="en-US" sz="2800" dirty="0">
                <a:solidFill>
                  <a:srgbClr val="2C3E50"/>
                </a:solidFill>
                <a:latin typeface="arial" panose="020B0604020202020204" pitchFamily="34" charset="0"/>
              </a:rPr>
              <a:t>因上網而放棄或</a:t>
            </a:r>
            <a:r>
              <a:rPr lang="zh-TW" altLang="en-US" sz="2800" b="1" dirty="0">
                <a:solidFill>
                  <a:srgbClr val="FF0000"/>
                </a:solidFill>
                <a:latin typeface="arial" panose="020B0604020202020204" pitchFamily="34" charset="0"/>
              </a:rPr>
              <a:t>減少進行重要的社交</a:t>
            </a:r>
            <a:r>
              <a:rPr lang="zh-TW" altLang="en-US" sz="2800" dirty="0">
                <a:solidFill>
                  <a:srgbClr val="CC0099"/>
                </a:solidFill>
                <a:latin typeface="arial" panose="020B0604020202020204" pitchFamily="34" charset="0"/>
              </a:rPr>
              <a:t>、職業或娛樂性活動</a:t>
            </a:r>
            <a:r>
              <a:rPr lang="zh-TW" altLang="en-US" sz="2800" dirty="0">
                <a:solidFill>
                  <a:srgbClr val="2C3E50"/>
                </a:solidFill>
                <a:latin typeface="arial" panose="020B0604020202020204" pitchFamily="34" charset="0"/>
              </a:rPr>
              <a:t>；</a:t>
            </a:r>
          </a:p>
          <a:p>
            <a:pPr marL="446088" indent="-446088">
              <a:buNone/>
            </a:pPr>
            <a:r>
              <a:rPr lang="en-US" altLang="zh-TW" sz="2800" dirty="0">
                <a:solidFill>
                  <a:srgbClr val="2C3E50"/>
                </a:solidFill>
                <a:latin typeface="arial" panose="020B0604020202020204" pitchFamily="34" charset="0"/>
              </a:rPr>
              <a:t>7. </a:t>
            </a:r>
            <a:r>
              <a:rPr lang="zh-TW" altLang="en-US" sz="2800" dirty="0">
                <a:solidFill>
                  <a:srgbClr val="2C3E50"/>
                </a:solidFill>
                <a:latin typeface="arial" panose="020B0604020202020204" pitchFamily="34" charset="0"/>
              </a:rPr>
              <a:t>因過度上網而導致</a:t>
            </a:r>
            <a:r>
              <a:rPr lang="zh-TW" altLang="en-US" sz="2800" b="1" dirty="0">
                <a:solidFill>
                  <a:srgbClr val="FF0000"/>
                </a:solidFill>
                <a:latin typeface="arial" panose="020B0604020202020204" pitchFamily="34" charset="0"/>
              </a:rPr>
              <a:t>失去人際關係</a:t>
            </a:r>
            <a:r>
              <a:rPr lang="zh-TW" altLang="en-US" sz="2800" dirty="0">
                <a:solidFill>
                  <a:srgbClr val="CC0099"/>
                </a:solidFill>
                <a:latin typeface="arial" panose="020B0604020202020204" pitchFamily="34" charset="0"/>
              </a:rPr>
              <a:t>網絡、工作、在學或就業機會</a:t>
            </a:r>
            <a:r>
              <a:rPr lang="zh-TW" altLang="en-US" sz="2800" dirty="0">
                <a:solidFill>
                  <a:srgbClr val="2C3E50"/>
                </a:solidFill>
                <a:latin typeface="arial" panose="020B0604020202020204" pitchFamily="34" charset="0"/>
              </a:rPr>
              <a:t>。</a:t>
            </a:r>
            <a:endParaRPr lang="en-GB" altLang="zh-TW" sz="2800" dirty="0">
              <a:solidFill>
                <a:srgbClr val="2C3E50"/>
              </a:solidFill>
              <a:latin typeface="arial" panose="020B0604020202020204" pitchFamily="34" charset="0"/>
            </a:endParaRPr>
          </a:p>
          <a:p>
            <a:pPr marL="446088" indent="-446088">
              <a:buNone/>
            </a:pPr>
            <a:endParaRPr lang="zh-TW" altLang="en-US" sz="2800" dirty="0">
              <a:solidFill>
                <a:srgbClr val="2C3E50"/>
              </a:solidFill>
              <a:latin typeface="arial" panose="020B0604020202020204" pitchFamily="34" charset="0"/>
            </a:endParaRPr>
          </a:p>
          <a:p>
            <a:pPr marL="0" indent="0">
              <a:buNone/>
            </a:pPr>
            <a:r>
              <a:rPr lang="zh-TW" altLang="en-US" sz="2800" dirty="0">
                <a:solidFill>
                  <a:srgbClr val="2C3E50"/>
                </a:solidFill>
                <a:latin typeface="arial" panose="020B0604020202020204" pitchFamily="34" charset="0"/>
              </a:rPr>
              <a:t>由此看來，上網成癮是指使用者</a:t>
            </a:r>
            <a:r>
              <a:rPr lang="zh-TW" altLang="en-US" sz="2800" dirty="0">
                <a:solidFill>
                  <a:srgbClr val="CC0099"/>
                </a:solidFill>
                <a:latin typeface="arial" panose="020B0604020202020204" pitchFamily="34" charset="0"/>
              </a:rPr>
              <a:t>重複地</a:t>
            </a:r>
            <a:r>
              <a:rPr lang="zh-TW" altLang="en-US" sz="2800" dirty="0">
                <a:solidFill>
                  <a:srgbClr val="2C3E50"/>
                </a:solidFill>
                <a:latin typeface="arial" panose="020B0604020202020204" pitchFamily="34" charset="0"/>
              </a:rPr>
              <a:t>或</a:t>
            </a:r>
            <a:r>
              <a:rPr lang="zh-TW" altLang="en-US" sz="2800" dirty="0">
                <a:solidFill>
                  <a:srgbClr val="CC0099"/>
                </a:solidFill>
                <a:latin typeface="arial" panose="020B0604020202020204" pitchFamily="34" charset="0"/>
              </a:rPr>
              <a:t>週期性</a:t>
            </a:r>
            <a:r>
              <a:rPr lang="zh-TW" altLang="en-US" sz="2800" dirty="0">
                <a:solidFill>
                  <a:srgbClr val="2C3E50"/>
                </a:solidFill>
                <a:latin typeface="arial" panose="020B0604020202020204" pitchFamily="34" charset="0"/>
              </a:rPr>
              <a:t>的著迷狀態，</a:t>
            </a:r>
            <a:r>
              <a:rPr lang="zh-TW" altLang="en-US" sz="2800" dirty="0">
                <a:solidFill>
                  <a:srgbClr val="CC0099"/>
                </a:solidFill>
                <a:latin typeface="arial" panose="020B0604020202020204" pitchFamily="34" charset="0"/>
              </a:rPr>
              <a:t>難以抗拒上網的慾望</a:t>
            </a:r>
            <a:r>
              <a:rPr lang="zh-TW" altLang="en-US" sz="2800" dirty="0">
                <a:solidFill>
                  <a:srgbClr val="2C3E50"/>
                </a:solidFill>
                <a:latin typeface="arial" panose="020B0604020202020204" pitchFamily="34" charset="0"/>
              </a:rPr>
              <a:t>，當</a:t>
            </a:r>
            <a:r>
              <a:rPr lang="zh-TW" altLang="en-US" sz="2800" dirty="0">
                <a:solidFill>
                  <a:srgbClr val="CC0099"/>
                </a:solidFill>
                <a:latin typeface="arial" panose="020B0604020202020204" pitchFamily="34" charset="0"/>
              </a:rPr>
              <a:t>停止使用</a:t>
            </a:r>
            <a:r>
              <a:rPr lang="zh-TW" altLang="en-US" sz="2800" dirty="0">
                <a:solidFill>
                  <a:srgbClr val="2C3E50"/>
                </a:solidFill>
                <a:latin typeface="arial" panose="020B0604020202020204" pitchFamily="34" charset="0"/>
              </a:rPr>
              <a:t>時，會產生</a:t>
            </a:r>
            <a:r>
              <a:rPr lang="zh-TW" altLang="en-US" sz="2800" dirty="0">
                <a:solidFill>
                  <a:srgbClr val="CC0099"/>
                </a:solidFill>
                <a:latin typeface="arial" panose="020B0604020202020204" pitchFamily="34" charset="0"/>
              </a:rPr>
              <a:t>煩躁不安</a:t>
            </a:r>
            <a:r>
              <a:rPr lang="zh-TW" altLang="en-US" sz="2800" dirty="0">
                <a:solidFill>
                  <a:srgbClr val="2C3E50"/>
                </a:solidFill>
                <a:latin typeface="arial" panose="020B0604020202020204" pitchFamily="34" charset="0"/>
              </a:rPr>
              <a:t>等現象，反映一種</a:t>
            </a:r>
            <a:r>
              <a:rPr lang="zh-TW" altLang="en-US" sz="2800" dirty="0">
                <a:solidFill>
                  <a:srgbClr val="CC0099"/>
                </a:solidFill>
                <a:latin typeface="arial" panose="020B0604020202020204" pitchFamily="34" charset="0"/>
              </a:rPr>
              <a:t>心理與生理上的依賴</a:t>
            </a:r>
            <a:r>
              <a:rPr lang="zh-TW" altLang="en-US" sz="2800" dirty="0">
                <a:solidFill>
                  <a:srgbClr val="2C3E50"/>
                </a:solidFill>
                <a:latin typeface="arial" panose="020B0604020202020204" pitchFamily="34" charset="0"/>
              </a:rPr>
              <a:t>。</a:t>
            </a:r>
          </a:p>
          <a:p>
            <a:endParaRPr lang="en-GB" sz="2800" dirty="0"/>
          </a:p>
        </p:txBody>
      </p:sp>
      <p:sp>
        <p:nvSpPr>
          <p:cNvPr id="4" name="投影片編號版面配置區 3">
            <a:extLst>
              <a:ext uri="{FF2B5EF4-FFF2-40B4-BE49-F238E27FC236}">
                <a16:creationId xmlns:a16="http://schemas.microsoft.com/office/drawing/2014/main" id="{83C92919-0FF6-9E5D-0720-C4F7C2E895A7}"/>
              </a:ext>
            </a:extLst>
          </p:cNvPr>
          <p:cNvSpPr>
            <a:spLocks noGrp="1"/>
          </p:cNvSpPr>
          <p:nvPr>
            <p:ph type="sldNum" sz="quarter" idx="10"/>
          </p:nvPr>
        </p:nvSpPr>
        <p:spPr/>
        <p:txBody>
          <a:bodyPr/>
          <a:lstStyle/>
          <a:p>
            <a:fld id="{9828C201-1939-4DEE-BC48-CABD55C8A16B}" type="slidenum">
              <a:rPr lang="en-US" altLang="zh-TW" smtClean="0"/>
              <a:pPr/>
              <a:t>25</a:t>
            </a:fld>
            <a:endParaRPr lang="en-US" altLang="zh-TW"/>
          </a:p>
        </p:txBody>
      </p:sp>
    </p:spTree>
    <p:extLst>
      <p:ext uri="{BB962C8B-B14F-4D97-AF65-F5344CB8AC3E}">
        <p14:creationId xmlns:p14="http://schemas.microsoft.com/office/powerpoint/2010/main" val="1560401137"/>
      </p:ext>
    </p:extLst>
  </p:cSld>
  <p:clrMapOvr>
    <a:masterClrMapping/>
  </p:clrMapOvr>
  <p:transition>
    <p:pull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2BD351-7D5B-7261-D652-D494C5105F86}"/>
              </a:ext>
            </a:extLst>
          </p:cNvPr>
          <p:cNvSpPr>
            <a:spLocks noGrp="1"/>
          </p:cNvSpPr>
          <p:nvPr>
            <p:ph type="title"/>
          </p:nvPr>
        </p:nvSpPr>
        <p:spPr/>
        <p:txBody>
          <a:bodyPr/>
          <a:lstStyle/>
          <a:p>
            <a:r>
              <a:rPr lang="zh-TW" altLang="en-US" dirty="0"/>
              <a:t>「上網成癮」的成因及解決方法</a:t>
            </a:r>
            <a:endParaRPr lang="en-GB" dirty="0"/>
          </a:p>
        </p:txBody>
      </p:sp>
      <p:sp>
        <p:nvSpPr>
          <p:cNvPr id="3" name="內容版面配置區 2">
            <a:extLst>
              <a:ext uri="{FF2B5EF4-FFF2-40B4-BE49-F238E27FC236}">
                <a16:creationId xmlns:a16="http://schemas.microsoft.com/office/drawing/2014/main" id="{6A3F2296-D9D6-2AB2-B07F-C9D652DD0B9D}"/>
              </a:ext>
            </a:extLst>
          </p:cNvPr>
          <p:cNvSpPr>
            <a:spLocks noGrp="1"/>
          </p:cNvSpPr>
          <p:nvPr>
            <p:ph idx="1"/>
          </p:nvPr>
        </p:nvSpPr>
        <p:spPr/>
        <p:txBody>
          <a:bodyPr/>
          <a:lstStyle/>
          <a:p>
            <a:pPr algn="l"/>
            <a:r>
              <a:rPr lang="zh-TW" altLang="en-US" dirty="0"/>
              <a:t>逃避現實</a:t>
            </a:r>
            <a:r>
              <a:rPr lang="en-US" altLang="zh-TW" dirty="0"/>
              <a:t>(</a:t>
            </a:r>
            <a:r>
              <a:rPr lang="zh-TW" altLang="en-US" dirty="0"/>
              <a:t>學業、工作、人際、家庭關係的壓力</a:t>
            </a:r>
            <a:r>
              <a:rPr lang="en-US" altLang="zh-TW" dirty="0"/>
              <a:t>) &gt; </a:t>
            </a:r>
            <a:r>
              <a:rPr lang="zh-TW" altLang="en-US" dirty="0"/>
              <a:t>處理壓力源頭 </a:t>
            </a:r>
            <a:r>
              <a:rPr lang="en-US" altLang="zh-TW" sz="2800" dirty="0">
                <a:solidFill>
                  <a:schemeClr val="bg1">
                    <a:lumMod val="50000"/>
                  </a:schemeClr>
                </a:solidFill>
              </a:rPr>
              <a:t>(</a:t>
            </a:r>
            <a:r>
              <a:rPr lang="zh-TW" altLang="en-US" sz="2800" dirty="0">
                <a:solidFill>
                  <a:schemeClr val="bg1">
                    <a:lumMod val="50000"/>
                  </a:schemeClr>
                </a:solidFill>
              </a:rPr>
              <a:t>選擇興趣科目</a:t>
            </a:r>
            <a:r>
              <a:rPr lang="en-US" altLang="zh-TW" sz="2800" dirty="0">
                <a:solidFill>
                  <a:schemeClr val="bg1">
                    <a:lumMod val="50000"/>
                  </a:schemeClr>
                </a:solidFill>
              </a:rPr>
              <a:t>/</a:t>
            </a:r>
            <a:r>
              <a:rPr lang="zh-TW" altLang="en-US" sz="2800" dirty="0">
                <a:solidFill>
                  <a:schemeClr val="bg1">
                    <a:lumMod val="50000"/>
                  </a:schemeClr>
                </a:solidFill>
              </a:rPr>
              <a:t>工作</a:t>
            </a:r>
            <a:r>
              <a:rPr lang="en-US" altLang="zh-TW" sz="2800" dirty="0">
                <a:solidFill>
                  <a:schemeClr val="bg1">
                    <a:lumMod val="50000"/>
                  </a:schemeClr>
                </a:solidFill>
              </a:rPr>
              <a:t>, </a:t>
            </a:r>
            <a:r>
              <a:rPr lang="zh-TW" altLang="en-US" sz="2800" dirty="0">
                <a:solidFill>
                  <a:schemeClr val="bg1">
                    <a:lumMod val="50000"/>
                  </a:schemeClr>
                </a:solidFill>
              </a:rPr>
              <a:t>時間管理</a:t>
            </a:r>
            <a:r>
              <a:rPr lang="en-US" altLang="zh-TW" sz="2800" dirty="0">
                <a:solidFill>
                  <a:schemeClr val="bg1">
                    <a:lumMod val="50000"/>
                  </a:schemeClr>
                </a:solidFill>
              </a:rPr>
              <a:t>…)</a:t>
            </a:r>
            <a:br>
              <a:rPr lang="en-US" altLang="zh-TW" dirty="0"/>
            </a:br>
            <a:r>
              <a:rPr lang="en-US" altLang="zh-TW" dirty="0"/>
              <a:t>&gt; </a:t>
            </a:r>
            <a:r>
              <a:rPr lang="zh-TW" altLang="en-US" dirty="0"/>
              <a:t>處理壓力徵狀 </a:t>
            </a:r>
            <a:r>
              <a:rPr lang="en-US" altLang="zh-TW" sz="2800" dirty="0">
                <a:solidFill>
                  <a:schemeClr val="bg1">
                    <a:lumMod val="50000"/>
                  </a:schemeClr>
                </a:solidFill>
              </a:rPr>
              <a:t>(</a:t>
            </a:r>
            <a:r>
              <a:rPr lang="zh-TW" altLang="en-US" sz="2800" dirty="0">
                <a:solidFill>
                  <a:schemeClr val="bg1">
                    <a:lumMod val="50000"/>
                  </a:schemeClr>
                </a:solidFill>
              </a:rPr>
              <a:t>腹式呼級、意像鬆弛、帶氧運動</a:t>
            </a:r>
            <a:r>
              <a:rPr lang="en-US" altLang="zh-TW" sz="2800" dirty="0">
                <a:solidFill>
                  <a:schemeClr val="bg1">
                    <a:lumMod val="50000"/>
                  </a:schemeClr>
                </a:solidFill>
              </a:rPr>
              <a:t>…)</a:t>
            </a:r>
          </a:p>
          <a:p>
            <a:r>
              <a:rPr lang="en-US" altLang="zh-TW" dirty="0"/>
              <a:t>(</a:t>
            </a:r>
            <a:r>
              <a:rPr lang="zh-TW" altLang="en-US" dirty="0"/>
              <a:t>經濟上</a:t>
            </a:r>
            <a:r>
              <a:rPr lang="en-US" altLang="zh-TW" dirty="0"/>
              <a:t>)</a:t>
            </a:r>
            <a:r>
              <a:rPr lang="zh-TW" altLang="en-US" dirty="0"/>
              <a:t>可承受性</a:t>
            </a:r>
            <a:r>
              <a:rPr lang="en-GB" altLang="zh-TW" dirty="0"/>
              <a:t>(affordability)</a:t>
            </a:r>
            <a:r>
              <a:rPr lang="zh-TW" altLang="en-US" dirty="0"/>
              <a:t>和可獲得性</a:t>
            </a:r>
            <a:r>
              <a:rPr lang="en-US" altLang="zh-TW" dirty="0"/>
              <a:t>(availability) </a:t>
            </a:r>
            <a:r>
              <a:rPr lang="en-US" altLang="zh-TW" sz="2800" dirty="0">
                <a:solidFill>
                  <a:schemeClr val="bg1">
                    <a:lumMod val="50000"/>
                  </a:schemeClr>
                </a:solidFill>
              </a:rPr>
              <a:t>(</a:t>
            </a:r>
            <a:r>
              <a:rPr lang="zh-TW" altLang="en-US" sz="2800" dirty="0">
                <a:solidFill>
                  <a:schemeClr val="bg1">
                    <a:lumMod val="50000"/>
                  </a:schemeClr>
                </a:solidFill>
              </a:rPr>
              <a:t>行為介入法</a:t>
            </a:r>
            <a:r>
              <a:rPr lang="en-US" altLang="zh-TW" sz="2800" dirty="0">
                <a:solidFill>
                  <a:schemeClr val="bg1">
                    <a:lumMod val="50000"/>
                  </a:schemeClr>
                </a:solidFill>
              </a:rPr>
              <a:t>: </a:t>
            </a:r>
            <a:r>
              <a:rPr lang="zh-TW" altLang="en-US" sz="2800" dirty="0">
                <a:solidFill>
                  <a:schemeClr val="bg1">
                    <a:lumMod val="50000"/>
                  </a:schemeClr>
                </a:solidFill>
              </a:rPr>
              <a:t>設定上網時間、離開上網地方、行為獎勵、開拓新興趣、新關係、</a:t>
            </a:r>
            <a:r>
              <a:rPr lang="zh-TW" altLang="en-US" sz="2800" dirty="0">
                <a:solidFill>
                  <a:srgbClr val="FF0000"/>
                </a:solidFill>
              </a:rPr>
              <a:t>建立替代性行為</a:t>
            </a:r>
            <a:r>
              <a:rPr lang="en-US" altLang="zh-TW" sz="2800" dirty="0">
                <a:solidFill>
                  <a:schemeClr val="bg1">
                    <a:lumMod val="50000"/>
                  </a:schemeClr>
                </a:solidFill>
              </a:rPr>
              <a:t>)</a:t>
            </a:r>
            <a:endParaRPr lang="en-US" altLang="zh-TW" dirty="0"/>
          </a:p>
          <a:p>
            <a:r>
              <a:rPr lang="zh-TW" altLang="en-US" dirty="0"/>
              <a:t>自我控制能力</a:t>
            </a:r>
            <a:r>
              <a:rPr lang="en-US" altLang="zh-TW" dirty="0"/>
              <a:t>/</a:t>
            </a:r>
            <a:r>
              <a:rPr lang="zh-TW" altLang="en-US" dirty="0"/>
              <a:t>自律性低 </a:t>
            </a:r>
            <a:r>
              <a:rPr lang="en-US" altLang="zh-TW" sz="2800" dirty="0">
                <a:solidFill>
                  <a:schemeClr val="bg1">
                    <a:lumMod val="50000"/>
                  </a:schemeClr>
                </a:solidFill>
              </a:rPr>
              <a:t>(Smart goal, </a:t>
            </a:r>
            <a:r>
              <a:rPr lang="zh-TW" altLang="en-US" sz="2800" dirty="0">
                <a:solidFill>
                  <a:schemeClr val="bg1">
                    <a:lumMod val="50000"/>
                  </a:schemeClr>
                </a:solidFill>
              </a:rPr>
              <a:t>視覺記錄</a:t>
            </a:r>
            <a:r>
              <a:rPr lang="en-US" altLang="zh-TW" sz="2800" dirty="0">
                <a:solidFill>
                  <a:schemeClr val="bg1">
                    <a:lumMod val="50000"/>
                  </a:schemeClr>
                </a:solidFill>
              </a:rPr>
              <a:t>…)</a:t>
            </a:r>
          </a:p>
          <a:p>
            <a:r>
              <a:rPr lang="zh-TW" altLang="en-US" dirty="0"/>
              <a:t>家庭疏於管教、不當管教 </a:t>
            </a:r>
            <a:r>
              <a:rPr lang="en-US" altLang="zh-TW" dirty="0"/>
              <a:t>&gt; </a:t>
            </a:r>
            <a:r>
              <a:rPr lang="zh-TW" altLang="en-US" dirty="0"/>
              <a:t>家庭關係修和</a:t>
            </a:r>
            <a:r>
              <a:rPr lang="en-US" altLang="zh-TW" dirty="0"/>
              <a:t> </a:t>
            </a:r>
            <a:endParaRPr lang="en-GB" altLang="zh-TW" dirty="0"/>
          </a:p>
          <a:p>
            <a:endParaRPr lang="en-GB" dirty="0"/>
          </a:p>
        </p:txBody>
      </p:sp>
      <p:sp>
        <p:nvSpPr>
          <p:cNvPr id="4" name="投影片編號版面配置區 3">
            <a:extLst>
              <a:ext uri="{FF2B5EF4-FFF2-40B4-BE49-F238E27FC236}">
                <a16:creationId xmlns:a16="http://schemas.microsoft.com/office/drawing/2014/main" id="{E1C7FCB4-C56D-2D7D-7BEC-98C8D535050D}"/>
              </a:ext>
            </a:extLst>
          </p:cNvPr>
          <p:cNvSpPr>
            <a:spLocks noGrp="1"/>
          </p:cNvSpPr>
          <p:nvPr>
            <p:ph type="sldNum" sz="quarter" idx="10"/>
          </p:nvPr>
        </p:nvSpPr>
        <p:spPr/>
        <p:txBody>
          <a:bodyPr/>
          <a:lstStyle/>
          <a:p>
            <a:fld id="{9828C201-1939-4DEE-BC48-CABD55C8A16B}" type="slidenum">
              <a:rPr lang="en-US" altLang="zh-TW" smtClean="0"/>
              <a:pPr/>
              <a:t>26</a:t>
            </a:fld>
            <a:endParaRPr lang="en-US" altLang="zh-TW"/>
          </a:p>
        </p:txBody>
      </p:sp>
    </p:spTree>
    <p:extLst>
      <p:ext uri="{BB962C8B-B14F-4D97-AF65-F5344CB8AC3E}">
        <p14:creationId xmlns:p14="http://schemas.microsoft.com/office/powerpoint/2010/main" val="2776576367"/>
      </p:ext>
    </p:extLst>
  </p:cSld>
  <p:clrMapOvr>
    <a:masterClrMapping/>
  </p:clrMapOvr>
  <p:transition>
    <p:pull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969719-8E52-C347-DFC0-7E2654B14C8A}"/>
              </a:ext>
            </a:extLst>
          </p:cNvPr>
          <p:cNvSpPr>
            <a:spLocks noGrp="1"/>
          </p:cNvSpPr>
          <p:nvPr>
            <p:ph type="title"/>
          </p:nvPr>
        </p:nvSpPr>
        <p:spPr/>
        <p:txBody>
          <a:bodyPr/>
          <a:lstStyle/>
          <a:p>
            <a:r>
              <a:rPr lang="zh-TW" altLang="en-US" dirty="0"/>
              <a:t>如何訂定</a:t>
            </a:r>
            <a:r>
              <a:rPr lang="en-US" altLang="zh-TW" dirty="0"/>
              <a:t>3</a:t>
            </a:r>
            <a:r>
              <a:rPr lang="zh-TW" altLang="en-US" dirty="0"/>
              <a:t>條焦點問題</a:t>
            </a:r>
            <a:r>
              <a:rPr lang="en-US" altLang="zh-TW" dirty="0"/>
              <a:t>?</a:t>
            </a:r>
            <a:endParaRPr lang="en-GB" dirty="0"/>
          </a:p>
        </p:txBody>
      </p:sp>
      <p:grpSp>
        <p:nvGrpSpPr>
          <p:cNvPr id="1036" name="群組 1035">
            <a:extLst>
              <a:ext uri="{FF2B5EF4-FFF2-40B4-BE49-F238E27FC236}">
                <a16:creationId xmlns:a16="http://schemas.microsoft.com/office/drawing/2014/main" id="{4D1A928C-487D-0E59-7398-B3F71ADF94E5}"/>
              </a:ext>
            </a:extLst>
          </p:cNvPr>
          <p:cNvGrpSpPr/>
          <p:nvPr/>
        </p:nvGrpSpPr>
        <p:grpSpPr>
          <a:xfrm>
            <a:off x="72008" y="1379377"/>
            <a:ext cx="5170527" cy="4420379"/>
            <a:chOff x="72008" y="1065185"/>
            <a:chExt cx="5170527" cy="4420379"/>
          </a:xfrm>
        </p:grpSpPr>
        <p:grpSp>
          <p:nvGrpSpPr>
            <p:cNvPr id="1038" name="群組 1037">
              <a:extLst>
                <a:ext uri="{FF2B5EF4-FFF2-40B4-BE49-F238E27FC236}">
                  <a16:creationId xmlns:a16="http://schemas.microsoft.com/office/drawing/2014/main" id="{C0D219CE-5C68-C06D-8B83-670DA4F40BEE}"/>
                </a:ext>
              </a:extLst>
            </p:cNvPr>
            <p:cNvGrpSpPr/>
            <p:nvPr/>
          </p:nvGrpSpPr>
          <p:grpSpPr>
            <a:xfrm>
              <a:off x="703938" y="1065185"/>
              <a:ext cx="4538597" cy="4420379"/>
              <a:chOff x="-100558" y="1005389"/>
              <a:chExt cx="4919885" cy="4683750"/>
            </a:xfrm>
          </p:grpSpPr>
          <p:grpSp>
            <p:nvGrpSpPr>
              <p:cNvPr id="1047" name="群組 1046">
                <a:extLst>
                  <a:ext uri="{FF2B5EF4-FFF2-40B4-BE49-F238E27FC236}">
                    <a16:creationId xmlns:a16="http://schemas.microsoft.com/office/drawing/2014/main" id="{4A18987E-0912-648F-5034-957152F834B8}"/>
                  </a:ext>
                </a:extLst>
              </p:cNvPr>
              <p:cNvGrpSpPr/>
              <p:nvPr/>
            </p:nvGrpSpPr>
            <p:grpSpPr>
              <a:xfrm>
                <a:off x="-100558" y="2088739"/>
                <a:ext cx="4919885" cy="3600400"/>
                <a:chOff x="-56051" y="1628800"/>
                <a:chExt cx="4919885" cy="3600400"/>
              </a:xfrm>
            </p:grpSpPr>
            <p:grpSp>
              <p:nvGrpSpPr>
                <p:cNvPr id="1053" name="群組 1052">
                  <a:extLst>
                    <a:ext uri="{FF2B5EF4-FFF2-40B4-BE49-F238E27FC236}">
                      <a16:creationId xmlns:a16="http://schemas.microsoft.com/office/drawing/2014/main" id="{2A5C523B-2B8F-4254-AA6F-624344CF4200}"/>
                    </a:ext>
                  </a:extLst>
                </p:cNvPr>
                <p:cNvGrpSpPr/>
                <p:nvPr/>
              </p:nvGrpSpPr>
              <p:grpSpPr>
                <a:xfrm>
                  <a:off x="-56051" y="1628800"/>
                  <a:ext cx="4919885" cy="3600400"/>
                  <a:chOff x="-18186" y="1628800"/>
                  <a:chExt cx="4919885" cy="3600400"/>
                </a:xfrm>
              </p:grpSpPr>
              <p:pic>
                <p:nvPicPr>
                  <p:cNvPr id="1057" name="Picture 2" descr="國民小學教師知識管理與教學效能關係之研究~以南投縣為例">
                    <a:extLst>
                      <a:ext uri="{FF2B5EF4-FFF2-40B4-BE49-F238E27FC236}">
                        <a16:creationId xmlns:a16="http://schemas.microsoft.com/office/drawing/2014/main" id="{FB39619E-6E0B-05CA-08A4-396518E744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6457" b="10714"/>
                  <a:stretch/>
                </p:blipFill>
                <p:spPr bwMode="auto">
                  <a:xfrm>
                    <a:off x="-18186" y="1628800"/>
                    <a:ext cx="4919885" cy="3600400"/>
                  </a:xfrm>
                  <a:prstGeom prst="rect">
                    <a:avLst/>
                  </a:prstGeom>
                  <a:noFill/>
                  <a:extLst>
                    <a:ext uri="{909E8E84-426E-40DD-AFC4-6F175D3DCCD1}">
                      <a14:hiddenFill xmlns:a14="http://schemas.microsoft.com/office/drawing/2010/main">
                        <a:solidFill>
                          <a:srgbClr val="FFFFFF"/>
                        </a:solidFill>
                      </a14:hiddenFill>
                    </a:ext>
                  </a:extLst>
                </p:spPr>
              </p:pic>
              <p:sp>
                <p:nvSpPr>
                  <p:cNvPr id="1058" name="橢圓 1057">
                    <a:extLst>
                      <a:ext uri="{FF2B5EF4-FFF2-40B4-BE49-F238E27FC236}">
                        <a16:creationId xmlns:a16="http://schemas.microsoft.com/office/drawing/2014/main" id="{4320D085-C0A7-9A68-3784-1C6BD983A2D5}"/>
                      </a:ext>
                    </a:extLst>
                  </p:cNvPr>
                  <p:cNvSpPr/>
                  <p:nvPr/>
                </p:nvSpPr>
                <p:spPr bwMode="auto">
                  <a:xfrm>
                    <a:off x="1979712" y="1844824"/>
                    <a:ext cx="2016224"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59" name="橢圓 1058">
                    <a:extLst>
                      <a:ext uri="{FF2B5EF4-FFF2-40B4-BE49-F238E27FC236}">
                        <a16:creationId xmlns:a16="http://schemas.microsoft.com/office/drawing/2014/main" id="{D47450C2-B760-2883-CDA4-9772068B8E94}"/>
                      </a:ext>
                    </a:extLst>
                  </p:cNvPr>
                  <p:cNvSpPr/>
                  <p:nvPr/>
                </p:nvSpPr>
                <p:spPr bwMode="auto">
                  <a:xfrm>
                    <a:off x="1979712" y="2964568"/>
                    <a:ext cx="2160240"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60" name="橢圓 1059">
                    <a:extLst>
                      <a:ext uri="{FF2B5EF4-FFF2-40B4-BE49-F238E27FC236}">
                        <a16:creationId xmlns:a16="http://schemas.microsoft.com/office/drawing/2014/main" id="{74B4EC02-96BF-5889-CA4A-E03A317B5EAD}"/>
                      </a:ext>
                    </a:extLst>
                  </p:cNvPr>
                  <p:cNvSpPr/>
                  <p:nvPr/>
                </p:nvSpPr>
                <p:spPr bwMode="auto">
                  <a:xfrm>
                    <a:off x="1835696" y="4005064"/>
                    <a:ext cx="2304256" cy="943344"/>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grpSp>
            <p:sp>
              <p:nvSpPr>
                <p:cNvPr id="1054" name="文字方塊 1053">
                  <a:extLst>
                    <a:ext uri="{FF2B5EF4-FFF2-40B4-BE49-F238E27FC236}">
                      <a16:creationId xmlns:a16="http://schemas.microsoft.com/office/drawing/2014/main" id="{7C4AB690-11B5-11F9-7E80-E1F2EDA01C10}"/>
                    </a:ext>
                  </a:extLst>
                </p:cNvPr>
                <p:cNvSpPr txBox="1"/>
                <p:nvPr/>
              </p:nvSpPr>
              <p:spPr>
                <a:xfrm>
                  <a:off x="1921427" y="1737477"/>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負面影響</a:t>
                  </a:r>
                  <a:br>
                    <a:rPr lang="en-GB" altLang="zh-TW" dirty="0">
                      <a:latin typeface="微軟正黑體" panose="020B0604030504040204" pitchFamily="34" charset="-120"/>
                      <a:ea typeface="微軟正黑體" panose="020B0604030504040204" pitchFamily="34" charset="-120"/>
                    </a:rPr>
                  </a:b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正面功能</a:t>
                  </a:r>
                  <a:endParaRPr lang="en-GB" dirty="0">
                    <a:latin typeface="微軟正黑體" panose="020B0604030504040204" pitchFamily="34" charset="-120"/>
                    <a:ea typeface="微軟正黑體" panose="020B0604030504040204" pitchFamily="34" charset="-120"/>
                  </a:endParaRPr>
                </a:p>
              </p:txBody>
            </p:sp>
            <p:sp>
              <p:nvSpPr>
                <p:cNvPr id="1055" name="文字方塊 1054">
                  <a:extLst>
                    <a:ext uri="{FF2B5EF4-FFF2-40B4-BE49-F238E27FC236}">
                      <a16:creationId xmlns:a16="http://schemas.microsoft.com/office/drawing/2014/main" id="{B39965DB-903D-9C26-8FA0-F140ECC917FB}"/>
                    </a:ext>
                  </a:extLst>
                </p:cNvPr>
                <p:cNvSpPr txBox="1"/>
                <p:nvPr/>
              </p:nvSpPr>
              <p:spPr>
                <a:xfrm>
                  <a:off x="2123727" y="2944586"/>
                  <a:ext cx="1728192"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4. </a:t>
                  </a:r>
                  <a:r>
                    <a:rPr lang="zh-TW" altLang="en-US" dirty="0">
                      <a:latin typeface="微軟正黑體" panose="020B0604030504040204" pitchFamily="34" charset="-120"/>
                      <a:ea typeface="微軟正黑體" panose="020B0604030504040204" pitchFamily="34" charset="-120"/>
                    </a:rPr>
                    <a:t>定義</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5. </a:t>
                  </a:r>
                  <a:r>
                    <a:rPr lang="zh-TW" altLang="en-US" dirty="0">
                      <a:latin typeface="微軟正黑體" panose="020B0604030504040204" pitchFamily="34" charset="-120"/>
                      <a:ea typeface="微軟正黑體" panose="020B0604030504040204" pitchFamily="34" charset="-120"/>
                    </a:rPr>
                    <a:t>成因</a:t>
                  </a:r>
                  <a:endParaRPr lang="en-GB" altLang="zh-TW" dirty="0">
                    <a:latin typeface="微軟正黑體" panose="020B0604030504040204" pitchFamily="34" charset="-120"/>
                    <a:ea typeface="微軟正黑體" panose="020B0604030504040204" pitchFamily="34" charset="-120"/>
                  </a:endParaRPr>
                </a:p>
              </p:txBody>
            </p:sp>
            <p:sp>
              <p:nvSpPr>
                <p:cNvPr id="1056" name="文字方塊 1055">
                  <a:extLst>
                    <a:ext uri="{FF2B5EF4-FFF2-40B4-BE49-F238E27FC236}">
                      <a16:creationId xmlns:a16="http://schemas.microsoft.com/office/drawing/2014/main" id="{A2DC86FD-1665-7584-BC76-D2B19CFB80E1}"/>
                    </a:ext>
                  </a:extLst>
                </p:cNvPr>
                <p:cNvSpPr txBox="1"/>
                <p:nvPr/>
              </p:nvSpPr>
              <p:spPr>
                <a:xfrm>
                  <a:off x="1921427" y="4145014"/>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6. </a:t>
                  </a:r>
                  <a:r>
                    <a:rPr lang="zh-TW" altLang="en-US" dirty="0">
                      <a:latin typeface="微軟正黑體" panose="020B0604030504040204" pitchFamily="34" charset="-120"/>
                      <a:ea typeface="微軟正黑體" panose="020B0604030504040204" pitchFamily="34" charset="-120"/>
                    </a:rPr>
                    <a:t>建議</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7. </a:t>
                  </a:r>
                  <a:r>
                    <a:rPr lang="zh-TW" altLang="en-US" dirty="0">
                      <a:latin typeface="微軟正黑體" panose="020B0604030504040204" pitchFamily="34" charset="-120"/>
                      <a:ea typeface="微軟正黑體" panose="020B0604030504040204" pitchFamily="34" charset="-120"/>
                    </a:rPr>
                    <a:t>正面改變</a:t>
                  </a:r>
                  <a:endParaRPr lang="en-GB" altLang="zh-TW" dirty="0">
                    <a:latin typeface="微軟正黑體" panose="020B0604030504040204" pitchFamily="34" charset="-120"/>
                    <a:ea typeface="微軟正黑體" panose="020B0604030504040204" pitchFamily="34" charset="-120"/>
                  </a:endParaRPr>
                </a:p>
              </p:txBody>
            </p:sp>
          </p:grpSp>
          <p:sp>
            <p:nvSpPr>
              <p:cNvPr id="1048" name="橢圓 1047">
                <a:extLst>
                  <a:ext uri="{FF2B5EF4-FFF2-40B4-BE49-F238E27FC236}">
                    <a16:creationId xmlns:a16="http://schemas.microsoft.com/office/drawing/2014/main" id="{5FD2F8A8-E496-7610-8791-46EB4A769953}"/>
                  </a:ext>
                </a:extLst>
              </p:cNvPr>
              <p:cNvSpPr/>
              <p:nvPr/>
            </p:nvSpPr>
            <p:spPr bwMode="auto">
              <a:xfrm>
                <a:off x="1732904" y="1005389"/>
                <a:ext cx="2551063" cy="962546"/>
              </a:xfrm>
              <a:prstGeom prst="ellips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dirty="0">
                  <a:ln>
                    <a:noFill/>
                  </a:ln>
                  <a:solidFill>
                    <a:schemeClr val="tx1"/>
                  </a:solidFill>
                  <a:effectLst/>
                  <a:latin typeface="Times New Roman" pitchFamily="18" charset="0"/>
                  <a:ea typeface="新細明體" pitchFamily="18" charset="-120"/>
                </a:endParaRPr>
              </a:p>
            </p:txBody>
          </p:sp>
          <p:sp>
            <p:nvSpPr>
              <p:cNvPr id="1049" name="文字方塊 1048">
                <a:extLst>
                  <a:ext uri="{FF2B5EF4-FFF2-40B4-BE49-F238E27FC236}">
                    <a16:creationId xmlns:a16="http://schemas.microsoft.com/office/drawing/2014/main" id="{DD535E6A-2010-661A-9F94-68940C43CF1F}"/>
                  </a:ext>
                </a:extLst>
              </p:cNvPr>
              <p:cNvSpPr txBox="1"/>
              <p:nvPr/>
            </p:nvSpPr>
            <p:spPr>
              <a:xfrm>
                <a:off x="1876920" y="1013828"/>
                <a:ext cx="2281357"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現象</a:t>
                </a:r>
                <a:r>
                  <a:rPr lang="en-US" altLang="zh-TW" dirty="0">
                    <a:latin typeface="微軟正黑體" panose="020B0604030504040204" pitchFamily="34" charset="-120"/>
                    <a:ea typeface="微軟正黑體" panose="020B0604030504040204" pitchFamily="34" charset="-120"/>
                  </a:rPr>
                  <a:t>: </a:t>
                </a:r>
                <a:br>
                  <a:rPr lang="en-US" altLang="zh-TW" dirty="0">
                    <a:latin typeface="微軟正黑體" panose="020B0604030504040204" pitchFamily="34" charset="-120"/>
                    <a:ea typeface="微軟正黑體" panose="020B0604030504040204" pitchFamily="34" charset="-120"/>
                  </a:rPr>
                </a:br>
                <a:r>
                  <a:rPr lang="zh-TW" altLang="en-US" dirty="0">
                    <a:latin typeface="微軟正黑體" panose="020B0604030504040204" pitchFamily="34" charset="-120"/>
                    <a:ea typeface="微軟正黑體" panose="020B0604030504040204" pitchFamily="34" charset="-120"/>
                  </a:rPr>
                  <a:t>普遍性</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嚴重性</a:t>
                </a:r>
                <a:endParaRPr lang="en-GB" dirty="0">
                  <a:latin typeface="微軟正黑體" panose="020B0604030504040204" pitchFamily="34" charset="-120"/>
                  <a:ea typeface="微軟正黑體" panose="020B0604030504040204" pitchFamily="34" charset="-120"/>
                </a:endParaRPr>
              </a:p>
            </p:txBody>
          </p:sp>
          <p:cxnSp>
            <p:nvCxnSpPr>
              <p:cNvPr id="1050" name="直線單箭頭接點 1049">
                <a:extLst>
                  <a:ext uri="{FF2B5EF4-FFF2-40B4-BE49-F238E27FC236}">
                    <a16:creationId xmlns:a16="http://schemas.microsoft.com/office/drawing/2014/main" id="{2E70E4A6-A56D-1F1E-6C73-14CBBE946FDC}"/>
                  </a:ext>
                </a:extLst>
              </p:cNvPr>
              <p:cNvCxnSpPr>
                <a:cxnSpLocks/>
              </p:cNvCxnSpPr>
              <p:nvPr/>
            </p:nvCxnSpPr>
            <p:spPr bwMode="auto">
              <a:xfrm flipV="1">
                <a:off x="1135821" y="1700808"/>
                <a:ext cx="741100" cy="1723515"/>
              </a:xfrm>
              <a:prstGeom prst="straightConnector1">
                <a:avLst/>
              </a:prstGeom>
              <a:ln w="28575">
                <a:solidFill>
                  <a:schemeClr val="tx1"/>
                </a:solidFill>
                <a:headEnd type="none" w="med" len="med"/>
                <a:tailEnd type="triangle" w="med" len="med"/>
              </a:ln>
            </p:spPr>
            <p:style>
              <a:lnRef idx="1">
                <a:schemeClr val="accent4"/>
              </a:lnRef>
              <a:fillRef idx="0">
                <a:schemeClr val="accent4"/>
              </a:fillRef>
              <a:effectRef idx="0">
                <a:schemeClr val="accent4"/>
              </a:effectRef>
              <a:fontRef idx="minor">
                <a:schemeClr val="tx1"/>
              </a:fontRef>
            </p:style>
          </p:cxnSp>
          <p:cxnSp>
            <p:nvCxnSpPr>
              <p:cNvPr id="1051" name="直線接點 1050">
                <a:extLst>
                  <a:ext uri="{FF2B5EF4-FFF2-40B4-BE49-F238E27FC236}">
                    <a16:creationId xmlns:a16="http://schemas.microsoft.com/office/drawing/2014/main" id="{CFDD1A3A-BF02-3B3F-5B5E-0FAF49D45CFE}"/>
                  </a:ext>
                </a:extLst>
              </p:cNvPr>
              <p:cNvCxnSpPr>
                <a:cxnSpLocks/>
                <a:stCxn id="1048" idx="6"/>
              </p:cNvCxnSpPr>
              <p:nvPr/>
            </p:nvCxnSpPr>
            <p:spPr bwMode="auto">
              <a:xfrm>
                <a:off x="4283967" y="1486662"/>
                <a:ext cx="209821" cy="0"/>
              </a:xfrm>
              <a:prstGeom prst="line">
                <a:avLst/>
              </a:prstGeom>
              <a:ln w="19050">
                <a:solidFill>
                  <a:schemeClr val="tx1"/>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52" name="直線接點 1051">
                <a:extLst>
                  <a:ext uri="{FF2B5EF4-FFF2-40B4-BE49-F238E27FC236}">
                    <a16:creationId xmlns:a16="http://schemas.microsoft.com/office/drawing/2014/main" id="{4976B707-6B68-4F88-8578-EA881BE78695}"/>
                  </a:ext>
                </a:extLst>
              </p:cNvPr>
              <p:cNvCxnSpPr>
                <a:cxnSpLocks/>
              </p:cNvCxnSpPr>
              <p:nvPr/>
            </p:nvCxnSpPr>
            <p:spPr bwMode="auto">
              <a:xfrm>
                <a:off x="4499992" y="1486662"/>
                <a:ext cx="0" cy="1126252"/>
              </a:xfrm>
              <a:prstGeom prst="line">
                <a:avLst/>
              </a:prstGeom>
              <a:ln w="19050">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sp>
          <p:nvSpPr>
            <p:cNvPr id="1039" name="橢圓 1038">
              <a:extLst>
                <a:ext uri="{FF2B5EF4-FFF2-40B4-BE49-F238E27FC236}">
                  <a16:creationId xmlns:a16="http://schemas.microsoft.com/office/drawing/2014/main" id="{DAFED5B9-D38F-6DD2-2288-AE953E34B42A}"/>
                </a:ext>
              </a:extLst>
            </p:cNvPr>
            <p:cNvSpPr/>
            <p:nvPr/>
          </p:nvSpPr>
          <p:spPr bwMode="auto">
            <a:xfrm>
              <a:off x="76577" y="2534800"/>
              <a:ext cx="1456129"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自身經驗</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1040" name="橢圓 1039">
              <a:extLst>
                <a:ext uri="{FF2B5EF4-FFF2-40B4-BE49-F238E27FC236}">
                  <a16:creationId xmlns:a16="http://schemas.microsoft.com/office/drawing/2014/main" id="{800FA91B-9D35-6407-1285-184D034C6249}"/>
                </a:ext>
              </a:extLst>
            </p:cNvPr>
            <p:cNvSpPr/>
            <p:nvPr/>
          </p:nvSpPr>
          <p:spPr bwMode="auto">
            <a:xfrm>
              <a:off x="72008" y="4159058"/>
              <a:ext cx="1512168"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概念應用</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991570331"/>
      </p:ext>
    </p:extLst>
  </p:cSld>
  <p:clrMapOvr>
    <a:masterClrMapping/>
  </p:clrMapOvr>
  <p:transition>
    <p:pull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969719-8E52-C347-DFC0-7E2654B14C8A}"/>
              </a:ext>
            </a:extLst>
          </p:cNvPr>
          <p:cNvSpPr>
            <a:spLocks noGrp="1"/>
          </p:cNvSpPr>
          <p:nvPr>
            <p:ph type="title"/>
          </p:nvPr>
        </p:nvSpPr>
        <p:spPr/>
        <p:txBody>
          <a:bodyPr/>
          <a:lstStyle/>
          <a:p>
            <a:r>
              <a:rPr lang="zh-TW" altLang="en-US" dirty="0"/>
              <a:t>如何訂定</a:t>
            </a:r>
            <a:r>
              <a:rPr lang="en-US" altLang="zh-TW" dirty="0"/>
              <a:t>3</a:t>
            </a:r>
            <a:r>
              <a:rPr lang="zh-TW" altLang="en-US" dirty="0"/>
              <a:t>條焦點問題</a:t>
            </a:r>
            <a:r>
              <a:rPr lang="en-US" altLang="zh-TW" dirty="0"/>
              <a:t>?</a:t>
            </a:r>
            <a:endParaRPr lang="en-GB" dirty="0"/>
          </a:p>
        </p:txBody>
      </p:sp>
      <p:grpSp>
        <p:nvGrpSpPr>
          <p:cNvPr id="1035" name="群組 1034">
            <a:extLst>
              <a:ext uri="{FF2B5EF4-FFF2-40B4-BE49-F238E27FC236}">
                <a16:creationId xmlns:a16="http://schemas.microsoft.com/office/drawing/2014/main" id="{1B282D46-B879-ED5A-1673-5DD656FBC3E7}"/>
              </a:ext>
            </a:extLst>
          </p:cNvPr>
          <p:cNvGrpSpPr/>
          <p:nvPr/>
        </p:nvGrpSpPr>
        <p:grpSpPr>
          <a:xfrm>
            <a:off x="72008" y="1379377"/>
            <a:ext cx="9036496" cy="4641911"/>
            <a:chOff x="72008" y="1065185"/>
            <a:chExt cx="9036496" cy="4641911"/>
          </a:xfrm>
        </p:grpSpPr>
        <p:grpSp>
          <p:nvGrpSpPr>
            <p:cNvPr id="1037" name="群組 1036">
              <a:extLst>
                <a:ext uri="{FF2B5EF4-FFF2-40B4-BE49-F238E27FC236}">
                  <a16:creationId xmlns:a16="http://schemas.microsoft.com/office/drawing/2014/main" id="{4F2D6179-8195-B29B-D735-AE6035BC39A0}"/>
                </a:ext>
              </a:extLst>
            </p:cNvPr>
            <p:cNvGrpSpPr/>
            <p:nvPr/>
          </p:nvGrpSpPr>
          <p:grpSpPr>
            <a:xfrm>
              <a:off x="703938" y="1065185"/>
              <a:ext cx="4538597" cy="4420379"/>
              <a:chOff x="-100558" y="1005389"/>
              <a:chExt cx="4919885" cy="4683750"/>
            </a:xfrm>
          </p:grpSpPr>
          <p:grpSp>
            <p:nvGrpSpPr>
              <p:cNvPr id="3" name="群組 2">
                <a:extLst>
                  <a:ext uri="{FF2B5EF4-FFF2-40B4-BE49-F238E27FC236}">
                    <a16:creationId xmlns:a16="http://schemas.microsoft.com/office/drawing/2014/main" id="{D317A48E-CBBD-0751-9736-34A617002122}"/>
                  </a:ext>
                </a:extLst>
              </p:cNvPr>
              <p:cNvGrpSpPr/>
              <p:nvPr/>
            </p:nvGrpSpPr>
            <p:grpSpPr>
              <a:xfrm>
                <a:off x="-100558" y="2088739"/>
                <a:ext cx="4919885" cy="3600400"/>
                <a:chOff x="-56051" y="1628800"/>
                <a:chExt cx="4919885" cy="3600400"/>
              </a:xfrm>
            </p:grpSpPr>
            <p:grpSp>
              <p:nvGrpSpPr>
                <p:cNvPr id="10" name="群組 9">
                  <a:extLst>
                    <a:ext uri="{FF2B5EF4-FFF2-40B4-BE49-F238E27FC236}">
                      <a16:creationId xmlns:a16="http://schemas.microsoft.com/office/drawing/2014/main" id="{A43C050D-33D8-7885-3A17-6790D8616D40}"/>
                    </a:ext>
                  </a:extLst>
                </p:cNvPr>
                <p:cNvGrpSpPr/>
                <p:nvPr/>
              </p:nvGrpSpPr>
              <p:grpSpPr>
                <a:xfrm>
                  <a:off x="-56051" y="1628800"/>
                  <a:ext cx="4919885" cy="3600400"/>
                  <a:chOff x="-18186" y="1628800"/>
                  <a:chExt cx="4919885" cy="3600400"/>
                </a:xfrm>
              </p:grpSpPr>
              <p:pic>
                <p:nvPicPr>
                  <p:cNvPr id="1026" name="Picture 2" descr="國民小學教師知識管理與教學效能關係之研究~以南投縣為例">
                    <a:extLst>
                      <a:ext uri="{FF2B5EF4-FFF2-40B4-BE49-F238E27FC236}">
                        <a16:creationId xmlns:a16="http://schemas.microsoft.com/office/drawing/2014/main" id="{25998B31-90C1-6E7E-A7FB-ADFB429EC4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6457" b="10714"/>
                  <a:stretch/>
                </p:blipFill>
                <p:spPr bwMode="auto">
                  <a:xfrm>
                    <a:off x="-18186" y="1628800"/>
                    <a:ext cx="4919885" cy="3600400"/>
                  </a:xfrm>
                  <a:prstGeom prst="rect">
                    <a:avLst/>
                  </a:prstGeom>
                  <a:noFill/>
                  <a:extLst>
                    <a:ext uri="{909E8E84-426E-40DD-AFC4-6F175D3DCCD1}">
                      <a14:hiddenFill xmlns:a14="http://schemas.microsoft.com/office/drawing/2010/main">
                        <a:solidFill>
                          <a:srgbClr val="FFFFFF"/>
                        </a:solidFill>
                      </a14:hiddenFill>
                    </a:ext>
                  </a:extLst>
                </p:spPr>
              </p:pic>
              <p:sp>
                <p:nvSpPr>
                  <p:cNvPr id="7" name="橢圓 6">
                    <a:extLst>
                      <a:ext uri="{FF2B5EF4-FFF2-40B4-BE49-F238E27FC236}">
                        <a16:creationId xmlns:a16="http://schemas.microsoft.com/office/drawing/2014/main" id="{95A31AAD-CA75-00F2-6E57-C358A1274E75}"/>
                      </a:ext>
                    </a:extLst>
                  </p:cNvPr>
                  <p:cNvSpPr/>
                  <p:nvPr/>
                </p:nvSpPr>
                <p:spPr bwMode="auto">
                  <a:xfrm>
                    <a:off x="1979712" y="1844824"/>
                    <a:ext cx="2016224"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8" name="橢圓 7">
                    <a:extLst>
                      <a:ext uri="{FF2B5EF4-FFF2-40B4-BE49-F238E27FC236}">
                        <a16:creationId xmlns:a16="http://schemas.microsoft.com/office/drawing/2014/main" id="{C87B0051-0EB6-7A6F-8E4A-CB162A2212A8}"/>
                      </a:ext>
                    </a:extLst>
                  </p:cNvPr>
                  <p:cNvSpPr/>
                  <p:nvPr/>
                </p:nvSpPr>
                <p:spPr bwMode="auto">
                  <a:xfrm>
                    <a:off x="1979712" y="2964568"/>
                    <a:ext cx="2160240"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9" name="橢圓 8">
                    <a:extLst>
                      <a:ext uri="{FF2B5EF4-FFF2-40B4-BE49-F238E27FC236}">
                        <a16:creationId xmlns:a16="http://schemas.microsoft.com/office/drawing/2014/main" id="{2A5374BB-CAFE-DCBE-306F-75AE99F43B19}"/>
                      </a:ext>
                    </a:extLst>
                  </p:cNvPr>
                  <p:cNvSpPr/>
                  <p:nvPr/>
                </p:nvSpPr>
                <p:spPr bwMode="auto">
                  <a:xfrm>
                    <a:off x="1835696" y="4005064"/>
                    <a:ext cx="2304256" cy="943344"/>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grpSp>
            <p:sp>
              <p:nvSpPr>
                <p:cNvPr id="11" name="文字方塊 10">
                  <a:extLst>
                    <a:ext uri="{FF2B5EF4-FFF2-40B4-BE49-F238E27FC236}">
                      <a16:creationId xmlns:a16="http://schemas.microsoft.com/office/drawing/2014/main" id="{1ED5E6E1-A867-34D1-0093-9FA40A2D6C4A}"/>
                    </a:ext>
                  </a:extLst>
                </p:cNvPr>
                <p:cNvSpPr txBox="1"/>
                <p:nvPr/>
              </p:nvSpPr>
              <p:spPr>
                <a:xfrm>
                  <a:off x="1921427" y="1737477"/>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負面影響</a:t>
                  </a:r>
                  <a:br>
                    <a:rPr lang="en-GB" altLang="zh-TW" dirty="0">
                      <a:latin typeface="微軟正黑體" panose="020B0604030504040204" pitchFamily="34" charset="-120"/>
                      <a:ea typeface="微軟正黑體" panose="020B0604030504040204" pitchFamily="34" charset="-120"/>
                    </a:rPr>
                  </a:b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正面功能</a:t>
                  </a:r>
                  <a:endParaRPr lang="en-GB" dirty="0">
                    <a:latin typeface="微軟正黑體" panose="020B0604030504040204" pitchFamily="34" charset="-120"/>
                    <a:ea typeface="微軟正黑體" panose="020B0604030504040204" pitchFamily="34" charset="-120"/>
                  </a:endParaRPr>
                </a:p>
              </p:txBody>
            </p:sp>
            <p:sp>
              <p:nvSpPr>
                <p:cNvPr id="12" name="文字方塊 11">
                  <a:extLst>
                    <a:ext uri="{FF2B5EF4-FFF2-40B4-BE49-F238E27FC236}">
                      <a16:creationId xmlns:a16="http://schemas.microsoft.com/office/drawing/2014/main" id="{F06726C3-8799-4369-29D7-62C2F61B1A23}"/>
                    </a:ext>
                  </a:extLst>
                </p:cNvPr>
                <p:cNvSpPr txBox="1"/>
                <p:nvPr/>
              </p:nvSpPr>
              <p:spPr>
                <a:xfrm>
                  <a:off x="2123727" y="2944586"/>
                  <a:ext cx="1728192"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4. </a:t>
                  </a:r>
                  <a:r>
                    <a:rPr lang="zh-TW" altLang="en-US" dirty="0">
                      <a:latin typeface="微軟正黑體" panose="020B0604030504040204" pitchFamily="34" charset="-120"/>
                      <a:ea typeface="微軟正黑體" panose="020B0604030504040204" pitchFamily="34" charset="-120"/>
                    </a:rPr>
                    <a:t>定義</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5. </a:t>
                  </a:r>
                  <a:r>
                    <a:rPr lang="zh-TW" altLang="en-US" dirty="0">
                      <a:latin typeface="微軟正黑體" panose="020B0604030504040204" pitchFamily="34" charset="-120"/>
                      <a:ea typeface="微軟正黑體" panose="020B0604030504040204" pitchFamily="34" charset="-120"/>
                    </a:rPr>
                    <a:t>成因</a:t>
                  </a:r>
                  <a:endParaRPr lang="en-GB" altLang="zh-TW"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13BB6A39-E86C-DD31-F58A-574353887A23}"/>
                    </a:ext>
                  </a:extLst>
                </p:cNvPr>
                <p:cNvSpPr txBox="1"/>
                <p:nvPr/>
              </p:nvSpPr>
              <p:spPr>
                <a:xfrm>
                  <a:off x="1921427" y="4145014"/>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6. </a:t>
                  </a:r>
                  <a:r>
                    <a:rPr lang="zh-TW" altLang="en-US" dirty="0">
                      <a:latin typeface="微軟正黑體" panose="020B0604030504040204" pitchFamily="34" charset="-120"/>
                      <a:ea typeface="微軟正黑體" panose="020B0604030504040204" pitchFamily="34" charset="-120"/>
                    </a:rPr>
                    <a:t>建議</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7. </a:t>
                  </a:r>
                  <a:r>
                    <a:rPr lang="zh-TW" altLang="en-US" dirty="0">
                      <a:latin typeface="微軟正黑體" panose="020B0604030504040204" pitchFamily="34" charset="-120"/>
                      <a:ea typeface="微軟正黑體" panose="020B0604030504040204" pitchFamily="34" charset="-120"/>
                    </a:rPr>
                    <a:t>正面改變</a:t>
                  </a:r>
                  <a:endParaRPr lang="en-GB" altLang="zh-TW" dirty="0">
                    <a:latin typeface="微軟正黑體" panose="020B0604030504040204" pitchFamily="34" charset="-120"/>
                    <a:ea typeface="微軟正黑體" panose="020B0604030504040204" pitchFamily="34" charset="-120"/>
                  </a:endParaRPr>
                </a:p>
              </p:txBody>
            </p:sp>
          </p:grpSp>
          <p:sp>
            <p:nvSpPr>
              <p:cNvPr id="4" name="橢圓 3">
                <a:extLst>
                  <a:ext uri="{FF2B5EF4-FFF2-40B4-BE49-F238E27FC236}">
                    <a16:creationId xmlns:a16="http://schemas.microsoft.com/office/drawing/2014/main" id="{3B20FC09-B103-5637-2C8C-788E34120BBB}"/>
                  </a:ext>
                </a:extLst>
              </p:cNvPr>
              <p:cNvSpPr/>
              <p:nvPr/>
            </p:nvSpPr>
            <p:spPr bwMode="auto">
              <a:xfrm>
                <a:off x="1732904" y="1005389"/>
                <a:ext cx="2551063" cy="962546"/>
              </a:xfrm>
              <a:prstGeom prst="ellips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dirty="0">
                  <a:ln>
                    <a:noFill/>
                  </a:ln>
                  <a:solidFill>
                    <a:schemeClr val="tx1"/>
                  </a:solidFill>
                  <a:effectLst/>
                  <a:latin typeface="Times New Roman" pitchFamily="18" charset="0"/>
                  <a:ea typeface="新細明體" pitchFamily="18" charset="-120"/>
                </a:endParaRPr>
              </a:p>
            </p:txBody>
          </p:sp>
          <p:sp>
            <p:nvSpPr>
              <p:cNvPr id="6" name="文字方塊 5">
                <a:extLst>
                  <a:ext uri="{FF2B5EF4-FFF2-40B4-BE49-F238E27FC236}">
                    <a16:creationId xmlns:a16="http://schemas.microsoft.com/office/drawing/2014/main" id="{485E68AB-2649-BFC0-D047-85DCC10947CF}"/>
                  </a:ext>
                </a:extLst>
              </p:cNvPr>
              <p:cNvSpPr txBox="1"/>
              <p:nvPr/>
            </p:nvSpPr>
            <p:spPr>
              <a:xfrm>
                <a:off x="1876920" y="1013828"/>
                <a:ext cx="2281357"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現象</a:t>
                </a:r>
                <a:r>
                  <a:rPr lang="en-US" altLang="zh-TW" dirty="0">
                    <a:latin typeface="微軟正黑體" panose="020B0604030504040204" pitchFamily="34" charset="-120"/>
                    <a:ea typeface="微軟正黑體" panose="020B0604030504040204" pitchFamily="34" charset="-120"/>
                  </a:rPr>
                  <a:t>: </a:t>
                </a:r>
                <a:br>
                  <a:rPr lang="en-US" altLang="zh-TW" dirty="0">
                    <a:latin typeface="微軟正黑體" panose="020B0604030504040204" pitchFamily="34" charset="-120"/>
                    <a:ea typeface="微軟正黑體" panose="020B0604030504040204" pitchFamily="34" charset="-120"/>
                  </a:rPr>
                </a:br>
                <a:r>
                  <a:rPr lang="zh-TW" altLang="en-US" dirty="0">
                    <a:latin typeface="微軟正黑體" panose="020B0604030504040204" pitchFamily="34" charset="-120"/>
                    <a:ea typeface="微軟正黑體" panose="020B0604030504040204" pitchFamily="34" charset="-120"/>
                  </a:rPr>
                  <a:t>普遍性</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嚴重性</a:t>
                </a:r>
                <a:endParaRPr lang="en-GB" dirty="0">
                  <a:latin typeface="微軟正黑體" panose="020B0604030504040204" pitchFamily="34" charset="-120"/>
                  <a:ea typeface="微軟正黑體" panose="020B0604030504040204" pitchFamily="34" charset="-120"/>
                </a:endParaRPr>
              </a:p>
            </p:txBody>
          </p:sp>
          <p:cxnSp>
            <p:nvCxnSpPr>
              <p:cNvPr id="15" name="直線單箭頭接點 14">
                <a:extLst>
                  <a:ext uri="{FF2B5EF4-FFF2-40B4-BE49-F238E27FC236}">
                    <a16:creationId xmlns:a16="http://schemas.microsoft.com/office/drawing/2014/main" id="{6373CB3E-1C92-83D3-D91B-8C36AEF1A34C}"/>
                  </a:ext>
                </a:extLst>
              </p:cNvPr>
              <p:cNvCxnSpPr>
                <a:cxnSpLocks/>
              </p:cNvCxnSpPr>
              <p:nvPr/>
            </p:nvCxnSpPr>
            <p:spPr bwMode="auto">
              <a:xfrm flipV="1">
                <a:off x="1135821" y="1700808"/>
                <a:ext cx="741100" cy="1723515"/>
              </a:xfrm>
              <a:prstGeom prst="straightConnector1">
                <a:avLst/>
              </a:prstGeom>
              <a:ln w="28575">
                <a:solidFill>
                  <a:schemeClr val="tx1"/>
                </a:solidFill>
                <a:headEnd type="none" w="med" len="med"/>
                <a:tailEnd type="triangle" w="med" len="med"/>
              </a:ln>
            </p:spPr>
            <p:style>
              <a:lnRef idx="1">
                <a:schemeClr val="accent4"/>
              </a:lnRef>
              <a:fillRef idx="0">
                <a:schemeClr val="accent4"/>
              </a:fillRef>
              <a:effectRef idx="0">
                <a:schemeClr val="accent4"/>
              </a:effectRef>
              <a:fontRef idx="minor">
                <a:schemeClr val="tx1"/>
              </a:fontRef>
            </p:style>
          </p:cxnSp>
          <p:cxnSp>
            <p:nvCxnSpPr>
              <p:cNvPr id="21" name="直線接點 20">
                <a:extLst>
                  <a:ext uri="{FF2B5EF4-FFF2-40B4-BE49-F238E27FC236}">
                    <a16:creationId xmlns:a16="http://schemas.microsoft.com/office/drawing/2014/main" id="{1E1B4E09-F4DF-07B6-CF4E-0C73B8C66486}"/>
                  </a:ext>
                </a:extLst>
              </p:cNvPr>
              <p:cNvCxnSpPr>
                <a:cxnSpLocks/>
                <a:stCxn id="4" idx="6"/>
              </p:cNvCxnSpPr>
              <p:nvPr/>
            </p:nvCxnSpPr>
            <p:spPr bwMode="auto">
              <a:xfrm>
                <a:off x="4283967" y="1486662"/>
                <a:ext cx="209821" cy="0"/>
              </a:xfrm>
              <a:prstGeom prst="line">
                <a:avLst/>
              </a:prstGeom>
              <a:ln w="19050">
                <a:solidFill>
                  <a:schemeClr val="tx1"/>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4" name="直線接點 23">
                <a:extLst>
                  <a:ext uri="{FF2B5EF4-FFF2-40B4-BE49-F238E27FC236}">
                    <a16:creationId xmlns:a16="http://schemas.microsoft.com/office/drawing/2014/main" id="{2FD357E4-3B0A-84A1-CCB8-C88504CB5DDE}"/>
                  </a:ext>
                </a:extLst>
              </p:cNvPr>
              <p:cNvCxnSpPr>
                <a:cxnSpLocks/>
              </p:cNvCxnSpPr>
              <p:nvPr/>
            </p:nvCxnSpPr>
            <p:spPr bwMode="auto">
              <a:xfrm>
                <a:off x="4499992" y="1486662"/>
                <a:ext cx="0" cy="1126252"/>
              </a:xfrm>
              <a:prstGeom prst="line">
                <a:avLst/>
              </a:prstGeom>
              <a:ln w="19050">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sp>
          <p:nvSpPr>
            <p:cNvPr id="27" name="橢圓 26">
              <a:extLst>
                <a:ext uri="{FF2B5EF4-FFF2-40B4-BE49-F238E27FC236}">
                  <a16:creationId xmlns:a16="http://schemas.microsoft.com/office/drawing/2014/main" id="{68D56F80-9620-7B72-244A-85EA35B94224}"/>
                </a:ext>
              </a:extLst>
            </p:cNvPr>
            <p:cNvSpPr/>
            <p:nvPr/>
          </p:nvSpPr>
          <p:spPr bwMode="auto">
            <a:xfrm>
              <a:off x="76577" y="2534800"/>
              <a:ext cx="1456129"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自身經驗</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28" name="橢圓 27">
              <a:extLst>
                <a:ext uri="{FF2B5EF4-FFF2-40B4-BE49-F238E27FC236}">
                  <a16:creationId xmlns:a16="http://schemas.microsoft.com/office/drawing/2014/main" id="{EA4735EB-B795-D0F3-A3D2-B5C0C0FB542F}"/>
                </a:ext>
              </a:extLst>
            </p:cNvPr>
            <p:cNvSpPr/>
            <p:nvPr/>
          </p:nvSpPr>
          <p:spPr bwMode="auto">
            <a:xfrm>
              <a:off x="72008" y="4159058"/>
              <a:ext cx="1512168"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概念應用</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1A9720C6-71BF-2A72-AE0C-B9C2CAD241ED}"/>
                </a:ext>
              </a:extLst>
            </p:cNvPr>
            <p:cNvSpPr/>
            <p:nvPr/>
          </p:nvSpPr>
          <p:spPr bwMode="auto">
            <a:xfrm>
              <a:off x="2627784" y="2132856"/>
              <a:ext cx="1738731" cy="447183"/>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6" name="矩形: 圓角 15">
              <a:extLst>
                <a:ext uri="{FF2B5EF4-FFF2-40B4-BE49-F238E27FC236}">
                  <a16:creationId xmlns:a16="http://schemas.microsoft.com/office/drawing/2014/main" id="{54F5F779-8E1F-D15B-309F-2F7CA4F751D9}"/>
                </a:ext>
              </a:extLst>
            </p:cNvPr>
            <p:cNvSpPr/>
            <p:nvPr/>
          </p:nvSpPr>
          <p:spPr bwMode="auto">
            <a:xfrm>
              <a:off x="2915816" y="3732088"/>
              <a:ext cx="1152128" cy="447183"/>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31" name="矩形: 圓角 1030">
              <a:extLst>
                <a:ext uri="{FF2B5EF4-FFF2-40B4-BE49-F238E27FC236}">
                  <a16:creationId xmlns:a16="http://schemas.microsoft.com/office/drawing/2014/main" id="{21DA08F6-D415-7F5C-5B45-833439973D42}"/>
                </a:ext>
              </a:extLst>
            </p:cNvPr>
            <p:cNvSpPr/>
            <p:nvPr/>
          </p:nvSpPr>
          <p:spPr bwMode="auto">
            <a:xfrm>
              <a:off x="2915816" y="4432453"/>
              <a:ext cx="1152128" cy="508715"/>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32" name="文字方塊 1031">
              <a:extLst>
                <a:ext uri="{FF2B5EF4-FFF2-40B4-BE49-F238E27FC236}">
                  <a16:creationId xmlns:a16="http://schemas.microsoft.com/office/drawing/2014/main" id="{4A7AC954-AD71-7435-5201-4C728BEDCFD2}"/>
                </a:ext>
              </a:extLst>
            </p:cNvPr>
            <p:cNvSpPr txBox="1"/>
            <p:nvPr/>
          </p:nvSpPr>
          <p:spPr>
            <a:xfrm>
              <a:off x="5042195" y="2045241"/>
              <a:ext cx="3900845" cy="830997"/>
            </a:xfrm>
            <a:prstGeom prst="rect">
              <a:avLst/>
            </a:prstGeom>
            <a:noFill/>
          </p:spPr>
          <p:txBody>
            <a:bodyPr wrap="square" rtlCol="0">
              <a:spAutoFit/>
            </a:bodyPr>
            <a:lstStyle/>
            <a:p>
              <a:pPr algn="just"/>
              <a:r>
                <a:rPr lang="zh-TW" altLang="en-US" dirty="0">
                  <a:solidFill>
                    <a:srgbClr val="0000FF"/>
                  </a:solidFill>
                  <a:latin typeface="微軟正黑體" panose="020B0604030504040204" pitchFamily="34" charset="-120"/>
                  <a:ea typeface="微軟正黑體" panose="020B0604030504040204" pitchFamily="34" charset="-120"/>
                </a:rPr>
                <a:t>手機遊戲如何直接及間接地對人際關係做成負面影響</a:t>
              </a:r>
              <a:r>
                <a:rPr lang="en-US" altLang="zh-TW" dirty="0">
                  <a:solidFill>
                    <a:srgbClr val="0000FF"/>
                  </a:solidFill>
                  <a:latin typeface="微軟正黑體" panose="020B0604030504040204" pitchFamily="34" charset="-120"/>
                  <a:ea typeface="微軟正黑體" panose="020B0604030504040204" pitchFamily="34" charset="-120"/>
                </a:rPr>
                <a:t>?</a:t>
              </a:r>
              <a:endParaRPr lang="en-GB" dirty="0">
                <a:solidFill>
                  <a:srgbClr val="0000FF"/>
                </a:solidFill>
                <a:latin typeface="微軟正黑體" panose="020B0604030504040204" pitchFamily="34" charset="-120"/>
                <a:ea typeface="微軟正黑體" panose="020B0604030504040204" pitchFamily="34" charset="-120"/>
              </a:endParaRPr>
            </a:p>
          </p:txBody>
        </p:sp>
        <p:sp>
          <p:nvSpPr>
            <p:cNvPr id="1033" name="文字方塊 1032">
              <a:extLst>
                <a:ext uri="{FF2B5EF4-FFF2-40B4-BE49-F238E27FC236}">
                  <a16:creationId xmlns:a16="http://schemas.microsoft.com/office/drawing/2014/main" id="{4F3C89A3-E340-E5E8-B474-60B8607A2501}"/>
                </a:ext>
              </a:extLst>
            </p:cNvPr>
            <p:cNvSpPr txBox="1"/>
            <p:nvPr/>
          </p:nvSpPr>
          <p:spPr>
            <a:xfrm>
              <a:off x="5105135" y="3327975"/>
              <a:ext cx="4003369" cy="830997"/>
            </a:xfrm>
            <a:prstGeom prst="rect">
              <a:avLst/>
            </a:prstGeom>
            <a:noFill/>
          </p:spPr>
          <p:txBody>
            <a:bodyPr wrap="square" rtlCol="0">
              <a:spAutoFit/>
            </a:bodyPr>
            <a:lstStyle/>
            <a:p>
              <a:pPr algn="just"/>
              <a:r>
                <a:rPr lang="zh-TW" altLang="en-US" dirty="0">
                  <a:solidFill>
                    <a:srgbClr val="0000FF"/>
                  </a:solidFill>
                  <a:latin typeface="微軟正黑體" panose="020B0604030504040204" pitchFamily="34" charset="-120"/>
                  <a:ea typeface="微軟正黑體" panose="020B0604030504040204" pitchFamily="34" charset="-120"/>
                </a:rPr>
                <a:t>為甚麼青少年會沈迷手機遊戲</a:t>
              </a:r>
              <a:r>
                <a:rPr lang="en-US" altLang="zh-TW" dirty="0">
                  <a:solidFill>
                    <a:srgbClr val="0000FF"/>
                  </a:solidFill>
                  <a:latin typeface="微軟正黑體" panose="020B0604030504040204" pitchFamily="34" charset="-120"/>
                  <a:ea typeface="微軟正黑體" panose="020B0604030504040204" pitchFamily="34" charset="-120"/>
                </a:rPr>
                <a:t>? (</a:t>
              </a:r>
              <a:r>
                <a:rPr lang="zh-TW" altLang="en-US" dirty="0">
                  <a:solidFill>
                    <a:srgbClr val="0000FF"/>
                  </a:solidFill>
                  <a:latin typeface="微軟正黑體" panose="020B0604030504040204" pitchFamily="34" charset="-120"/>
                  <a:ea typeface="微軟正黑體" panose="020B0604030504040204" pitchFamily="34" charset="-120"/>
                </a:rPr>
                <a:t>最主要</a:t>
              </a:r>
              <a:r>
                <a:rPr lang="en-US" altLang="zh-TW" dirty="0">
                  <a:solidFill>
                    <a:srgbClr val="0000FF"/>
                  </a:solidFill>
                  <a:latin typeface="微軟正黑體" panose="020B0604030504040204" pitchFamily="34" charset="-120"/>
                  <a:ea typeface="微軟正黑體" panose="020B0604030504040204" pitchFamily="34" charset="-120"/>
                </a:rPr>
                <a:t>3</a:t>
              </a:r>
              <a:r>
                <a:rPr lang="zh-TW" altLang="en-US" dirty="0">
                  <a:solidFill>
                    <a:srgbClr val="0000FF"/>
                  </a:solidFill>
                  <a:latin typeface="微軟正黑體" panose="020B0604030504040204" pitchFamily="34" charset="-120"/>
                  <a:ea typeface="微軟正黑體" panose="020B0604030504040204" pitchFamily="34" charset="-120"/>
                </a:rPr>
                <a:t>個因素是甚麼</a:t>
              </a:r>
              <a:r>
                <a:rPr lang="en-US" altLang="zh-TW" dirty="0">
                  <a:solidFill>
                    <a:srgbClr val="0000FF"/>
                  </a:solidFill>
                  <a:latin typeface="微軟正黑體" panose="020B0604030504040204" pitchFamily="34" charset="-120"/>
                  <a:ea typeface="微軟正黑體" panose="020B0604030504040204" pitchFamily="34" charset="-120"/>
                </a:rPr>
                <a:t>?)</a:t>
              </a:r>
              <a:endParaRPr lang="en-GB" dirty="0">
                <a:solidFill>
                  <a:srgbClr val="0000FF"/>
                </a:solidFill>
                <a:latin typeface="微軟正黑體" panose="020B0604030504040204" pitchFamily="34" charset="-120"/>
                <a:ea typeface="微軟正黑體" panose="020B0604030504040204" pitchFamily="34" charset="-120"/>
              </a:endParaRPr>
            </a:p>
          </p:txBody>
        </p:sp>
        <p:sp>
          <p:nvSpPr>
            <p:cNvPr id="1034" name="文字方塊 1033">
              <a:extLst>
                <a:ext uri="{FF2B5EF4-FFF2-40B4-BE49-F238E27FC236}">
                  <a16:creationId xmlns:a16="http://schemas.microsoft.com/office/drawing/2014/main" id="{B5B32492-C0A9-2951-1FE3-3F1AE51EC3BB}"/>
                </a:ext>
              </a:extLst>
            </p:cNvPr>
            <p:cNvSpPr txBox="1"/>
            <p:nvPr/>
          </p:nvSpPr>
          <p:spPr>
            <a:xfrm>
              <a:off x="5068623" y="4506767"/>
              <a:ext cx="3808792" cy="1200329"/>
            </a:xfrm>
            <a:prstGeom prst="rect">
              <a:avLst/>
            </a:prstGeom>
            <a:noFill/>
          </p:spPr>
          <p:txBody>
            <a:bodyPr wrap="square" rtlCol="0">
              <a:spAutoFit/>
            </a:bodyPr>
            <a:lstStyle/>
            <a:p>
              <a:pPr algn="just"/>
              <a:r>
                <a:rPr lang="zh-TW" altLang="en-US" dirty="0">
                  <a:solidFill>
                    <a:srgbClr val="0000FF"/>
                  </a:solidFill>
                  <a:latin typeface="微軟正黑體" panose="020B0604030504040204" pitchFamily="34" charset="-120"/>
                  <a:ea typeface="微軟正黑體" panose="020B0604030504040204" pitchFamily="34" charset="-120"/>
                </a:rPr>
                <a:t>如何善用手機遊戲去促進人際關係及避免手機遊戲對人際關係構成負面影響</a:t>
              </a:r>
              <a:r>
                <a:rPr lang="en-US" altLang="zh-TW" dirty="0">
                  <a:solidFill>
                    <a:srgbClr val="0000FF"/>
                  </a:solidFill>
                  <a:latin typeface="微軟正黑體" panose="020B0604030504040204" pitchFamily="34" charset="-120"/>
                  <a:ea typeface="微軟正黑體" panose="020B0604030504040204" pitchFamily="34" charset="-120"/>
                </a:rPr>
                <a:t>?</a:t>
              </a:r>
              <a:endParaRPr lang="en-GB" dirty="0">
                <a:solidFill>
                  <a:srgbClr val="0000FF"/>
                </a:solidFill>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4053011803"/>
      </p:ext>
    </p:extLst>
  </p:cSld>
  <p:clrMapOvr>
    <a:masterClrMapping/>
  </p:clrMapOvr>
  <p:transition>
    <p:pull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969719-8E52-C347-DFC0-7E2654B14C8A}"/>
              </a:ext>
            </a:extLst>
          </p:cNvPr>
          <p:cNvSpPr>
            <a:spLocks noGrp="1"/>
          </p:cNvSpPr>
          <p:nvPr>
            <p:ph type="title"/>
          </p:nvPr>
        </p:nvSpPr>
        <p:spPr/>
        <p:txBody>
          <a:bodyPr/>
          <a:lstStyle/>
          <a:p>
            <a:r>
              <a:rPr lang="zh-TW" altLang="en-US" dirty="0"/>
              <a:t>如何訂定</a:t>
            </a:r>
            <a:r>
              <a:rPr lang="en-US" altLang="zh-TW" dirty="0"/>
              <a:t>3</a:t>
            </a:r>
            <a:r>
              <a:rPr lang="zh-TW" altLang="en-US" dirty="0"/>
              <a:t>條焦點問題</a:t>
            </a:r>
            <a:r>
              <a:rPr lang="en-US" altLang="zh-TW" dirty="0"/>
              <a:t>?</a:t>
            </a:r>
            <a:endParaRPr lang="en-GB" dirty="0"/>
          </a:p>
        </p:txBody>
      </p:sp>
      <p:sp>
        <p:nvSpPr>
          <p:cNvPr id="17" name="文字方塊 16">
            <a:extLst>
              <a:ext uri="{FF2B5EF4-FFF2-40B4-BE49-F238E27FC236}">
                <a16:creationId xmlns:a16="http://schemas.microsoft.com/office/drawing/2014/main" id="{688CB88D-9C71-74B4-8FDD-90F63AD469AE}"/>
              </a:ext>
            </a:extLst>
          </p:cNvPr>
          <p:cNvSpPr txBox="1"/>
          <p:nvPr/>
        </p:nvSpPr>
        <p:spPr>
          <a:xfrm>
            <a:off x="5076058" y="1559689"/>
            <a:ext cx="4090507" cy="4893647"/>
          </a:xfrm>
          <a:prstGeom prst="rect">
            <a:avLst/>
          </a:prstGeom>
          <a:noFill/>
        </p:spPr>
        <p:txBody>
          <a:bodyPr wrap="square" rtlCol="0">
            <a:spAutoFit/>
          </a:bodyPr>
          <a:lstStyle/>
          <a:p>
            <a:pPr algn="just"/>
            <a:r>
              <a:rPr lang="en-US" altLang="zh-TW" dirty="0">
                <a:solidFill>
                  <a:srgbClr val="0000FF"/>
                </a:solidFill>
                <a:latin typeface="微軟正黑體" panose="020B0604030504040204" pitchFamily="34" charset="-120"/>
                <a:ea typeface="微軟正黑體" panose="020B0604030504040204" pitchFamily="34" charset="-120"/>
              </a:rPr>
              <a:t>M. Argyle </a:t>
            </a:r>
            <a:r>
              <a:rPr lang="zh-TW" altLang="en-US" dirty="0">
                <a:solidFill>
                  <a:srgbClr val="0000FF"/>
                </a:solidFill>
                <a:latin typeface="微軟正黑體" panose="020B0604030504040204" pitchFamily="34" charset="-120"/>
                <a:ea typeface="微軟正黑體" panose="020B0604030504040204" pitchFamily="34" charset="-120"/>
              </a:rPr>
              <a:t>快樂心理學研究的</a:t>
            </a:r>
            <a:r>
              <a:rPr lang="en-US" altLang="zh-TW" dirty="0">
                <a:solidFill>
                  <a:srgbClr val="0000FF"/>
                </a:solidFill>
                <a:latin typeface="微軟正黑體" panose="020B0604030504040204" pitchFamily="34" charset="-120"/>
                <a:ea typeface="微軟正黑體" panose="020B0604030504040204" pitchFamily="34" charset="-120"/>
              </a:rPr>
              <a:t>3</a:t>
            </a:r>
            <a:r>
              <a:rPr lang="zh-TW" altLang="en-US" dirty="0">
                <a:solidFill>
                  <a:srgbClr val="0000FF"/>
                </a:solidFill>
                <a:latin typeface="微軟正黑體" panose="020B0604030504040204" pitchFamily="34" charset="-120"/>
                <a:ea typeface="微軟正黑體" panose="020B0604030504040204" pitchFamily="34" charset="-120"/>
              </a:rPr>
              <a:t>個焦點問題</a:t>
            </a:r>
            <a:r>
              <a:rPr lang="en-US" altLang="zh-TW" dirty="0">
                <a:solidFill>
                  <a:srgbClr val="0000FF"/>
                </a:solidFill>
                <a:latin typeface="微軟正黑體" panose="020B0604030504040204" pitchFamily="34" charset="-120"/>
                <a:ea typeface="微軟正黑體" panose="020B0604030504040204" pitchFamily="34" charset="-120"/>
              </a:rPr>
              <a:t>:</a:t>
            </a:r>
          </a:p>
          <a:p>
            <a:pPr algn="just"/>
            <a:endParaRPr lang="en-US" altLang="zh-TW" dirty="0">
              <a:solidFill>
                <a:srgbClr val="0000FF"/>
              </a:solidFill>
              <a:latin typeface="微軟正黑體" panose="020B0604030504040204" pitchFamily="34" charset="-120"/>
              <a:ea typeface="微軟正黑體" panose="020B0604030504040204" pitchFamily="34" charset="-120"/>
            </a:endParaRPr>
          </a:p>
          <a:p>
            <a:pPr marL="457200" indent="-457200" algn="just">
              <a:buAutoNum type="arabicPeriod"/>
            </a:pPr>
            <a:r>
              <a:rPr lang="zh-TW" altLang="en-US" dirty="0">
                <a:solidFill>
                  <a:srgbClr val="0000FF"/>
                </a:solidFill>
                <a:latin typeface="微軟正黑體" panose="020B0604030504040204" pitchFamily="34" charset="-120"/>
                <a:ea typeface="微軟正黑體" panose="020B0604030504040204" pitchFamily="34" charset="-120"/>
              </a:rPr>
              <a:t>有甚麼因素影響着人類的快樂情緒</a:t>
            </a:r>
            <a:r>
              <a:rPr lang="en-US" altLang="zh-TW" dirty="0">
                <a:solidFill>
                  <a:srgbClr val="0000FF"/>
                </a:solidFill>
                <a:latin typeface="微軟正黑體" panose="020B0604030504040204" pitchFamily="34" charset="-120"/>
                <a:ea typeface="微軟正黑體" panose="020B0604030504040204" pitchFamily="34" charset="-120"/>
              </a:rPr>
              <a:t>? &gt;&gt; 100</a:t>
            </a:r>
            <a:r>
              <a:rPr lang="zh-TW" altLang="en-US" dirty="0">
                <a:solidFill>
                  <a:srgbClr val="0000FF"/>
                </a:solidFill>
                <a:latin typeface="微軟正黑體" panose="020B0604030504040204" pitchFamily="34" charset="-120"/>
                <a:ea typeface="微軟正黑體" panose="020B0604030504040204" pitchFamily="34" charset="-120"/>
              </a:rPr>
              <a:t>多個</a:t>
            </a:r>
            <a:endParaRPr lang="en-GB" altLang="zh-TW" dirty="0">
              <a:solidFill>
                <a:srgbClr val="0000FF"/>
              </a:solidFill>
              <a:latin typeface="微軟正黑體" panose="020B0604030504040204" pitchFamily="34" charset="-120"/>
              <a:ea typeface="微軟正黑體" panose="020B0604030504040204" pitchFamily="34" charset="-120"/>
            </a:endParaRPr>
          </a:p>
          <a:p>
            <a:pPr marL="457200" indent="-457200" algn="just">
              <a:buAutoNum type="arabicPeriod"/>
            </a:pPr>
            <a:endParaRPr lang="en-GB" altLang="zh-TW" dirty="0">
              <a:solidFill>
                <a:srgbClr val="0000FF"/>
              </a:solidFill>
              <a:latin typeface="微軟正黑體" panose="020B0604030504040204" pitchFamily="34" charset="-120"/>
              <a:ea typeface="微軟正黑體" panose="020B0604030504040204" pitchFamily="34" charset="-120"/>
            </a:endParaRPr>
          </a:p>
          <a:p>
            <a:pPr marL="457200" indent="-457200" algn="just">
              <a:buAutoNum type="arabicPeriod"/>
            </a:pPr>
            <a:r>
              <a:rPr lang="zh-TW" altLang="en-US" dirty="0">
                <a:solidFill>
                  <a:srgbClr val="0000FF"/>
                </a:solidFill>
                <a:latin typeface="微軟正黑體" panose="020B0604030504040204" pitchFamily="34" charset="-120"/>
                <a:ea typeface="微軟正黑體" panose="020B0604030504040204" pitchFamily="34" charset="-120"/>
              </a:rPr>
              <a:t>影響着人類快樂情緒的首</a:t>
            </a:r>
            <a:r>
              <a:rPr lang="en-US" altLang="zh-TW" dirty="0">
                <a:solidFill>
                  <a:srgbClr val="0000FF"/>
                </a:solidFill>
                <a:latin typeface="微軟正黑體" panose="020B0604030504040204" pitchFamily="34" charset="-120"/>
                <a:ea typeface="微軟正黑體" panose="020B0604030504040204" pitchFamily="34" charset="-120"/>
              </a:rPr>
              <a:t>3</a:t>
            </a:r>
            <a:r>
              <a:rPr lang="zh-TW" altLang="en-US" dirty="0">
                <a:solidFill>
                  <a:srgbClr val="0000FF"/>
                </a:solidFill>
                <a:latin typeface="微軟正黑體" panose="020B0604030504040204" pitchFamily="34" charset="-120"/>
                <a:ea typeface="微軟正黑體" panose="020B0604030504040204" pitchFamily="34" charset="-120"/>
              </a:rPr>
              <a:t>個因素是甚麼</a:t>
            </a:r>
            <a:r>
              <a:rPr lang="en-US" altLang="zh-TW" dirty="0">
                <a:solidFill>
                  <a:srgbClr val="0000FF"/>
                </a:solidFill>
                <a:latin typeface="微軟正黑體" panose="020B0604030504040204" pitchFamily="34" charset="-120"/>
                <a:ea typeface="微軟正黑體" panose="020B0604030504040204" pitchFamily="34" charset="-120"/>
              </a:rPr>
              <a:t>?</a:t>
            </a:r>
          </a:p>
          <a:p>
            <a:pPr marL="457200" indent="-457200" algn="just">
              <a:buAutoNum type="arabicPeriod"/>
            </a:pPr>
            <a:endParaRPr lang="en-US" altLang="zh-TW" dirty="0">
              <a:solidFill>
                <a:srgbClr val="0000FF"/>
              </a:solidFill>
              <a:latin typeface="微軟正黑體" panose="020B0604030504040204" pitchFamily="34" charset="-120"/>
              <a:ea typeface="微軟正黑體" panose="020B0604030504040204" pitchFamily="34" charset="-120"/>
            </a:endParaRPr>
          </a:p>
          <a:p>
            <a:pPr marL="457200" indent="-457200" algn="l">
              <a:buAutoNum type="arabicPeriod"/>
            </a:pPr>
            <a:r>
              <a:rPr lang="zh-TW" altLang="en-US" dirty="0">
                <a:solidFill>
                  <a:srgbClr val="0000FF"/>
                </a:solidFill>
                <a:latin typeface="微軟正黑體" panose="020B0604030504040204" pitchFamily="34" charset="-120"/>
                <a:ea typeface="微軟正黑體" panose="020B0604030504040204" pitchFamily="34" charset="-120"/>
              </a:rPr>
              <a:t>甚麼因素與快樂沒有重要的關係</a:t>
            </a:r>
            <a:r>
              <a:rPr lang="en-GB" altLang="zh-TW" dirty="0">
                <a:solidFill>
                  <a:srgbClr val="0000FF"/>
                </a:solidFill>
                <a:latin typeface="微軟正黑體" panose="020B0604030504040204" pitchFamily="34" charset="-120"/>
                <a:ea typeface="微軟正黑體" panose="020B0604030504040204" pitchFamily="34" charset="-120"/>
              </a:rPr>
              <a:t>significant relationship</a:t>
            </a:r>
            <a:r>
              <a:rPr lang="en-US" altLang="zh-TW" dirty="0">
                <a:solidFill>
                  <a:srgbClr val="0000FF"/>
                </a:solidFill>
                <a:latin typeface="微軟正黑體" panose="020B0604030504040204" pitchFamily="34" charset="-120"/>
                <a:ea typeface="微軟正黑體" panose="020B0604030504040204" pitchFamily="34" charset="-120"/>
              </a:rPr>
              <a:t>?</a:t>
            </a:r>
          </a:p>
          <a:p>
            <a:pPr marL="457200" indent="-457200" algn="just">
              <a:buAutoNum type="arabicPeriod"/>
            </a:pPr>
            <a:endParaRPr lang="en-GB" dirty="0">
              <a:solidFill>
                <a:srgbClr val="0000FF"/>
              </a:solidFill>
              <a:latin typeface="微軟正黑體" panose="020B0604030504040204" pitchFamily="34" charset="-120"/>
              <a:ea typeface="微軟正黑體" panose="020B0604030504040204" pitchFamily="34" charset="-120"/>
            </a:endParaRPr>
          </a:p>
        </p:txBody>
      </p:sp>
      <p:grpSp>
        <p:nvGrpSpPr>
          <p:cNvPr id="1044" name="群組 1043">
            <a:extLst>
              <a:ext uri="{FF2B5EF4-FFF2-40B4-BE49-F238E27FC236}">
                <a16:creationId xmlns:a16="http://schemas.microsoft.com/office/drawing/2014/main" id="{C2621B34-18F4-DCA5-DE51-739C3C03679B}"/>
              </a:ext>
            </a:extLst>
          </p:cNvPr>
          <p:cNvGrpSpPr/>
          <p:nvPr/>
        </p:nvGrpSpPr>
        <p:grpSpPr>
          <a:xfrm>
            <a:off x="72008" y="1379377"/>
            <a:ext cx="5170527" cy="4420379"/>
            <a:chOff x="72008" y="1379377"/>
            <a:chExt cx="5170527" cy="4420379"/>
          </a:xfrm>
        </p:grpSpPr>
        <p:grpSp>
          <p:nvGrpSpPr>
            <p:cNvPr id="19" name="群組 18">
              <a:extLst>
                <a:ext uri="{FF2B5EF4-FFF2-40B4-BE49-F238E27FC236}">
                  <a16:creationId xmlns:a16="http://schemas.microsoft.com/office/drawing/2014/main" id="{57F69B06-B122-D053-99C4-5D079A6CC17D}"/>
                </a:ext>
              </a:extLst>
            </p:cNvPr>
            <p:cNvGrpSpPr/>
            <p:nvPr/>
          </p:nvGrpSpPr>
          <p:grpSpPr>
            <a:xfrm>
              <a:off x="703938" y="1379377"/>
              <a:ext cx="4538597" cy="4420379"/>
              <a:chOff x="-100558" y="1005389"/>
              <a:chExt cx="4919885" cy="4683750"/>
            </a:xfrm>
          </p:grpSpPr>
          <p:grpSp>
            <p:nvGrpSpPr>
              <p:cNvPr id="1024" name="群組 1023">
                <a:extLst>
                  <a:ext uri="{FF2B5EF4-FFF2-40B4-BE49-F238E27FC236}">
                    <a16:creationId xmlns:a16="http://schemas.microsoft.com/office/drawing/2014/main" id="{17E2835E-2BC2-EB6D-9398-BEE1444ECE80}"/>
                  </a:ext>
                </a:extLst>
              </p:cNvPr>
              <p:cNvGrpSpPr/>
              <p:nvPr/>
            </p:nvGrpSpPr>
            <p:grpSpPr>
              <a:xfrm>
                <a:off x="-100558" y="2088739"/>
                <a:ext cx="4919885" cy="3600400"/>
                <a:chOff x="-56051" y="1628800"/>
                <a:chExt cx="4919885" cy="3600400"/>
              </a:xfrm>
            </p:grpSpPr>
            <p:grpSp>
              <p:nvGrpSpPr>
                <p:cNvPr id="1035" name="群組 1034">
                  <a:extLst>
                    <a:ext uri="{FF2B5EF4-FFF2-40B4-BE49-F238E27FC236}">
                      <a16:creationId xmlns:a16="http://schemas.microsoft.com/office/drawing/2014/main" id="{1E2B3DEF-8624-E395-0498-F118D895DA27}"/>
                    </a:ext>
                  </a:extLst>
                </p:cNvPr>
                <p:cNvGrpSpPr/>
                <p:nvPr/>
              </p:nvGrpSpPr>
              <p:grpSpPr>
                <a:xfrm>
                  <a:off x="-56051" y="1628800"/>
                  <a:ext cx="4919885" cy="3600400"/>
                  <a:chOff x="-18186" y="1628800"/>
                  <a:chExt cx="4919885" cy="3600400"/>
                </a:xfrm>
              </p:grpSpPr>
              <p:pic>
                <p:nvPicPr>
                  <p:cNvPr id="1040" name="Picture 2" descr="國民小學教師知識管理與教學效能關係之研究~以南投縣為例">
                    <a:extLst>
                      <a:ext uri="{FF2B5EF4-FFF2-40B4-BE49-F238E27FC236}">
                        <a16:creationId xmlns:a16="http://schemas.microsoft.com/office/drawing/2014/main" id="{E8CB51F3-D412-7E5F-DB49-29AFF90DA3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6457" b="10714"/>
                  <a:stretch/>
                </p:blipFill>
                <p:spPr bwMode="auto">
                  <a:xfrm>
                    <a:off x="-18186" y="1628800"/>
                    <a:ext cx="4919885" cy="3600400"/>
                  </a:xfrm>
                  <a:prstGeom prst="rect">
                    <a:avLst/>
                  </a:prstGeom>
                  <a:noFill/>
                  <a:extLst>
                    <a:ext uri="{909E8E84-426E-40DD-AFC4-6F175D3DCCD1}">
                      <a14:hiddenFill xmlns:a14="http://schemas.microsoft.com/office/drawing/2010/main">
                        <a:solidFill>
                          <a:srgbClr val="FFFFFF"/>
                        </a:solidFill>
                      </a14:hiddenFill>
                    </a:ext>
                  </a:extLst>
                </p:spPr>
              </p:pic>
              <p:sp>
                <p:nvSpPr>
                  <p:cNvPr id="1041" name="橢圓 1040">
                    <a:extLst>
                      <a:ext uri="{FF2B5EF4-FFF2-40B4-BE49-F238E27FC236}">
                        <a16:creationId xmlns:a16="http://schemas.microsoft.com/office/drawing/2014/main" id="{2F0474DE-6C8D-931B-4435-F163F4B1582A}"/>
                      </a:ext>
                    </a:extLst>
                  </p:cNvPr>
                  <p:cNvSpPr/>
                  <p:nvPr/>
                </p:nvSpPr>
                <p:spPr bwMode="auto">
                  <a:xfrm>
                    <a:off x="1979712" y="1844824"/>
                    <a:ext cx="2016224"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42" name="橢圓 1041">
                    <a:extLst>
                      <a:ext uri="{FF2B5EF4-FFF2-40B4-BE49-F238E27FC236}">
                        <a16:creationId xmlns:a16="http://schemas.microsoft.com/office/drawing/2014/main" id="{895632E3-FECE-7B91-1D9F-50EC860D666F}"/>
                      </a:ext>
                    </a:extLst>
                  </p:cNvPr>
                  <p:cNvSpPr/>
                  <p:nvPr/>
                </p:nvSpPr>
                <p:spPr bwMode="auto">
                  <a:xfrm>
                    <a:off x="1979712" y="2964568"/>
                    <a:ext cx="2160240" cy="648072"/>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1043" name="橢圓 1042">
                    <a:extLst>
                      <a:ext uri="{FF2B5EF4-FFF2-40B4-BE49-F238E27FC236}">
                        <a16:creationId xmlns:a16="http://schemas.microsoft.com/office/drawing/2014/main" id="{30274415-34C8-2A14-07E1-3D7D9403424F}"/>
                      </a:ext>
                    </a:extLst>
                  </p:cNvPr>
                  <p:cNvSpPr/>
                  <p:nvPr/>
                </p:nvSpPr>
                <p:spPr bwMode="auto">
                  <a:xfrm>
                    <a:off x="1835696" y="4005064"/>
                    <a:ext cx="2304256" cy="943344"/>
                  </a:xfrm>
                  <a:prstGeom prst="ellipse">
                    <a:avLst/>
                  </a:pr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grpSp>
            <p:sp>
              <p:nvSpPr>
                <p:cNvPr id="1036" name="文字方塊 1035">
                  <a:extLst>
                    <a:ext uri="{FF2B5EF4-FFF2-40B4-BE49-F238E27FC236}">
                      <a16:creationId xmlns:a16="http://schemas.microsoft.com/office/drawing/2014/main" id="{FF668324-9E05-8786-902C-F0D80AA7208D}"/>
                    </a:ext>
                  </a:extLst>
                </p:cNvPr>
                <p:cNvSpPr txBox="1"/>
                <p:nvPr/>
              </p:nvSpPr>
              <p:spPr>
                <a:xfrm>
                  <a:off x="1921427" y="1737477"/>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負面影響</a:t>
                  </a:r>
                  <a:br>
                    <a:rPr lang="en-GB" altLang="zh-TW" dirty="0">
                      <a:latin typeface="微軟正黑體" panose="020B0604030504040204" pitchFamily="34" charset="-120"/>
                      <a:ea typeface="微軟正黑體" panose="020B0604030504040204" pitchFamily="34" charset="-120"/>
                    </a:rPr>
                  </a:b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正面功能</a:t>
                  </a:r>
                  <a:endParaRPr lang="en-GB" dirty="0">
                    <a:latin typeface="微軟正黑體" panose="020B0604030504040204" pitchFamily="34" charset="-120"/>
                    <a:ea typeface="微軟正黑體" panose="020B0604030504040204" pitchFamily="34" charset="-120"/>
                  </a:endParaRPr>
                </a:p>
              </p:txBody>
            </p:sp>
            <p:sp>
              <p:nvSpPr>
                <p:cNvPr id="1038" name="文字方塊 1037">
                  <a:extLst>
                    <a:ext uri="{FF2B5EF4-FFF2-40B4-BE49-F238E27FC236}">
                      <a16:creationId xmlns:a16="http://schemas.microsoft.com/office/drawing/2014/main" id="{87BAFD65-26DC-5EC6-A695-4F529B77D522}"/>
                    </a:ext>
                  </a:extLst>
                </p:cNvPr>
                <p:cNvSpPr txBox="1"/>
                <p:nvPr/>
              </p:nvSpPr>
              <p:spPr>
                <a:xfrm>
                  <a:off x="2123727" y="2944586"/>
                  <a:ext cx="1728192"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4. </a:t>
                  </a:r>
                  <a:r>
                    <a:rPr lang="zh-TW" altLang="en-US" dirty="0">
                      <a:latin typeface="微軟正黑體" panose="020B0604030504040204" pitchFamily="34" charset="-120"/>
                      <a:ea typeface="微軟正黑體" panose="020B0604030504040204" pitchFamily="34" charset="-120"/>
                    </a:rPr>
                    <a:t>定義</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5. </a:t>
                  </a:r>
                  <a:r>
                    <a:rPr lang="zh-TW" altLang="en-US" dirty="0">
                      <a:latin typeface="微軟正黑體" panose="020B0604030504040204" pitchFamily="34" charset="-120"/>
                      <a:ea typeface="微軟正黑體" panose="020B0604030504040204" pitchFamily="34" charset="-120"/>
                    </a:rPr>
                    <a:t>成因</a:t>
                  </a:r>
                  <a:endParaRPr lang="en-GB" altLang="zh-TW" dirty="0">
                    <a:latin typeface="微軟正黑體" panose="020B0604030504040204" pitchFamily="34" charset="-120"/>
                    <a:ea typeface="微軟正黑體" panose="020B0604030504040204" pitchFamily="34" charset="-120"/>
                  </a:endParaRPr>
                </a:p>
              </p:txBody>
            </p:sp>
            <p:sp>
              <p:nvSpPr>
                <p:cNvPr id="1039" name="文字方塊 1038">
                  <a:extLst>
                    <a:ext uri="{FF2B5EF4-FFF2-40B4-BE49-F238E27FC236}">
                      <a16:creationId xmlns:a16="http://schemas.microsoft.com/office/drawing/2014/main" id="{71AE6C79-4330-8F8E-583B-9D39E469F436}"/>
                    </a:ext>
                  </a:extLst>
                </p:cNvPr>
                <p:cNvSpPr txBox="1"/>
                <p:nvPr/>
              </p:nvSpPr>
              <p:spPr>
                <a:xfrm>
                  <a:off x="1921427" y="4145014"/>
                  <a:ext cx="2057063"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6. </a:t>
                  </a:r>
                  <a:r>
                    <a:rPr lang="zh-TW" altLang="en-US" dirty="0">
                      <a:latin typeface="微軟正黑體" panose="020B0604030504040204" pitchFamily="34" charset="-120"/>
                      <a:ea typeface="微軟正黑體" panose="020B0604030504040204" pitchFamily="34" charset="-120"/>
                    </a:rPr>
                    <a:t>建議</a:t>
                  </a:r>
                  <a:endParaRPr lang="en-GB"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7. </a:t>
                  </a:r>
                  <a:r>
                    <a:rPr lang="zh-TW" altLang="en-US" dirty="0">
                      <a:latin typeface="微軟正黑體" panose="020B0604030504040204" pitchFamily="34" charset="-120"/>
                      <a:ea typeface="微軟正黑體" panose="020B0604030504040204" pitchFamily="34" charset="-120"/>
                    </a:rPr>
                    <a:t>正面改變</a:t>
                  </a:r>
                  <a:endParaRPr lang="en-GB" altLang="zh-TW" dirty="0">
                    <a:latin typeface="微軟正黑體" panose="020B0604030504040204" pitchFamily="34" charset="-120"/>
                    <a:ea typeface="微軟正黑體" panose="020B0604030504040204" pitchFamily="34" charset="-120"/>
                  </a:endParaRPr>
                </a:p>
              </p:txBody>
            </p:sp>
          </p:grpSp>
          <p:sp>
            <p:nvSpPr>
              <p:cNvPr id="1025" name="橢圓 1024">
                <a:extLst>
                  <a:ext uri="{FF2B5EF4-FFF2-40B4-BE49-F238E27FC236}">
                    <a16:creationId xmlns:a16="http://schemas.microsoft.com/office/drawing/2014/main" id="{66A3609C-D73B-CFE3-7149-930846911D0A}"/>
                  </a:ext>
                </a:extLst>
              </p:cNvPr>
              <p:cNvSpPr/>
              <p:nvPr/>
            </p:nvSpPr>
            <p:spPr bwMode="auto">
              <a:xfrm>
                <a:off x="1732904" y="1005389"/>
                <a:ext cx="2551063" cy="962546"/>
              </a:xfrm>
              <a:prstGeom prst="ellips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dirty="0">
                  <a:ln>
                    <a:noFill/>
                  </a:ln>
                  <a:solidFill>
                    <a:schemeClr val="tx1"/>
                  </a:solidFill>
                  <a:effectLst/>
                  <a:latin typeface="Times New Roman" pitchFamily="18" charset="0"/>
                  <a:ea typeface="新細明體" pitchFamily="18" charset="-120"/>
                </a:endParaRPr>
              </a:p>
            </p:txBody>
          </p:sp>
          <p:sp>
            <p:nvSpPr>
              <p:cNvPr id="1027" name="文字方塊 1026">
                <a:extLst>
                  <a:ext uri="{FF2B5EF4-FFF2-40B4-BE49-F238E27FC236}">
                    <a16:creationId xmlns:a16="http://schemas.microsoft.com/office/drawing/2014/main" id="{B01EA5D1-CB46-1097-CAE0-512F045742C8}"/>
                  </a:ext>
                </a:extLst>
              </p:cNvPr>
              <p:cNvSpPr txBox="1"/>
              <p:nvPr/>
            </p:nvSpPr>
            <p:spPr>
              <a:xfrm>
                <a:off x="1876920" y="1013828"/>
                <a:ext cx="2281357" cy="88050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現象</a:t>
                </a:r>
                <a:r>
                  <a:rPr lang="en-US" altLang="zh-TW" dirty="0">
                    <a:latin typeface="微軟正黑體" panose="020B0604030504040204" pitchFamily="34" charset="-120"/>
                    <a:ea typeface="微軟正黑體" panose="020B0604030504040204" pitchFamily="34" charset="-120"/>
                  </a:rPr>
                  <a:t>: </a:t>
                </a:r>
                <a:br>
                  <a:rPr lang="en-US" altLang="zh-TW" dirty="0">
                    <a:latin typeface="微軟正黑體" panose="020B0604030504040204" pitchFamily="34" charset="-120"/>
                    <a:ea typeface="微軟正黑體" panose="020B0604030504040204" pitchFamily="34" charset="-120"/>
                  </a:rPr>
                </a:br>
                <a:r>
                  <a:rPr lang="zh-TW" altLang="en-US" dirty="0">
                    <a:latin typeface="微軟正黑體" panose="020B0604030504040204" pitchFamily="34" charset="-120"/>
                    <a:ea typeface="微軟正黑體" panose="020B0604030504040204" pitchFamily="34" charset="-120"/>
                  </a:rPr>
                  <a:t>普遍性</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嚴重性</a:t>
                </a:r>
                <a:endParaRPr lang="en-GB" dirty="0">
                  <a:latin typeface="微軟正黑體" panose="020B0604030504040204" pitchFamily="34" charset="-120"/>
                  <a:ea typeface="微軟正黑體" panose="020B0604030504040204" pitchFamily="34" charset="-120"/>
                </a:endParaRPr>
              </a:p>
            </p:txBody>
          </p:sp>
          <p:cxnSp>
            <p:nvCxnSpPr>
              <p:cNvPr id="1028" name="直線單箭頭接點 1027">
                <a:extLst>
                  <a:ext uri="{FF2B5EF4-FFF2-40B4-BE49-F238E27FC236}">
                    <a16:creationId xmlns:a16="http://schemas.microsoft.com/office/drawing/2014/main" id="{C044DF1B-681D-A3E7-DE12-6C4EB2A6A396}"/>
                  </a:ext>
                </a:extLst>
              </p:cNvPr>
              <p:cNvCxnSpPr>
                <a:cxnSpLocks/>
              </p:cNvCxnSpPr>
              <p:nvPr/>
            </p:nvCxnSpPr>
            <p:spPr bwMode="auto">
              <a:xfrm flipV="1">
                <a:off x="1135821" y="1700808"/>
                <a:ext cx="741100" cy="1723515"/>
              </a:xfrm>
              <a:prstGeom prst="straightConnector1">
                <a:avLst/>
              </a:prstGeom>
              <a:ln w="28575">
                <a:solidFill>
                  <a:schemeClr val="tx1"/>
                </a:solidFill>
                <a:headEnd type="none" w="med" len="med"/>
                <a:tailEnd type="triangle" w="med" len="med"/>
              </a:ln>
            </p:spPr>
            <p:style>
              <a:lnRef idx="1">
                <a:schemeClr val="accent4"/>
              </a:lnRef>
              <a:fillRef idx="0">
                <a:schemeClr val="accent4"/>
              </a:fillRef>
              <a:effectRef idx="0">
                <a:schemeClr val="accent4"/>
              </a:effectRef>
              <a:fontRef idx="minor">
                <a:schemeClr val="tx1"/>
              </a:fontRef>
            </p:style>
          </p:cxnSp>
          <p:cxnSp>
            <p:nvCxnSpPr>
              <p:cNvPr id="1029" name="直線接點 1028">
                <a:extLst>
                  <a:ext uri="{FF2B5EF4-FFF2-40B4-BE49-F238E27FC236}">
                    <a16:creationId xmlns:a16="http://schemas.microsoft.com/office/drawing/2014/main" id="{828D9A3F-73B6-B188-71D9-2A3F62AEE3E7}"/>
                  </a:ext>
                </a:extLst>
              </p:cNvPr>
              <p:cNvCxnSpPr>
                <a:cxnSpLocks/>
                <a:stCxn id="1025" idx="6"/>
              </p:cNvCxnSpPr>
              <p:nvPr/>
            </p:nvCxnSpPr>
            <p:spPr bwMode="auto">
              <a:xfrm>
                <a:off x="4283967" y="1486662"/>
                <a:ext cx="209821" cy="0"/>
              </a:xfrm>
              <a:prstGeom prst="line">
                <a:avLst/>
              </a:prstGeom>
              <a:ln w="19050">
                <a:solidFill>
                  <a:schemeClr val="tx1"/>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30" name="直線接點 1029">
                <a:extLst>
                  <a:ext uri="{FF2B5EF4-FFF2-40B4-BE49-F238E27FC236}">
                    <a16:creationId xmlns:a16="http://schemas.microsoft.com/office/drawing/2014/main" id="{12822B00-B0EE-78A6-8720-5669B0A295EE}"/>
                  </a:ext>
                </a:extLst>
              </p:cNvPr>
              <p:cNvCxnSpPr>
                <a:cxnSpLocks/>
              </p:cNvCxnSpPr>
              <p:nvPr/>
            </p:nvCxnSpPr>
            <p:spPr bwMode="auto">
              <a:xfrm>
                <a:off x="4499992" y="1486662"/>
                <a:ext cx="0" cy="1126252"/>
              </a:xfrm>
              <a:prstGeom prst="line">
                <a:avLst/>
              </a:prstGeom>
              <a:ln w="19050">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sp>
          <p:nvSpPr>
            <p:cNvPr id="20" name="橢圓 19">
              <a:extLst>
                <a:ext uri="{FF2B5EF4-FFF2-40B4-BE49-F238E27FC236}">
                  <a16:creationId xmlns:a16="http://schemas.microsoft.com/office/drawing/2014/main" id="{AEAE0B0D-A822-734F-AF1C-352567A812AA}"/>
                </a:ext>
              </a:extLst>
            </p:cNvPr>
            <p:cNvSpPr/>
            <p:nvPr/>
          </p:nvSpPr>
          <p:spPr bwMode="auto">
            <a:xfrm>
              <a:off x="76577" y="2848992"/>
              <a:ext cx="1456129"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自身經驗</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22" name="橢圓 21">
              <a:extLst>
                <a:ext uri="{FF2B5EF4-FFF2-40B4-BE49-F238E27FC236}">
                  <a16:creationId xmlns:a16="http://schemas.microsoft.com/office/drawing/2014/main" id="{6E3399F4-935B-FC77-E63D-0A6E6E0F82B1}"/>
                </a:ext>
              </a:extLst>
            </p:cNvPr>
            <p:cNvSpPr/>
            <p:nvPr/>
          </p:nvSpPr>
          <p:spPr bwMode="auto">
            <a:xfrm>
              <a:off x="72008" y="4473250"/>
              <a:ext cx="1512168" cy="695419"/>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dirty="0">
                  <a:solidFill>
                    <a:srgbClr val="CC0099"/>
                  </a:solidFill>
                  <a:latin typeface="微軟正黑體" panose="020B0604030504040204" pitchFamily="34" charset="-120"/>
                  <a:ea typeface="微軟正黑體" panose="020B0604030504040204" pitchFamily="34" charset="-120"/>
                </a:rPr>
                <a:t>概念應用</a:t>
              </a:r>
              <a:endParaRPr kumimoji="1" lang="en-GB" sz="2400" b="0" i="0" u="none" strike="noStrike" cap="none" normalizeH="0" baseline="0" dirty="0">
                <a:ln>
                  <a:noFill/>
                </a:ln>
                <a:solidFill>
                  <a:srgbClr val="CC0099"/>
                </a:solidFill>
                <a:effectLst/>
                <a:latin typeface="微軟正黑體" panose="020B0604030504040204" pitchFamily="34" charset="-120"/>
                <a:ea typeface="微軟正黑體" panose="020B0604030504040204" pitchFamily="34" charset="-120"/>
              </a:endParaRPr>
            </a:p>
          </p:txBody>
        </p:sp>
        <p:sp>
          <p:nvSpPr>
            <p:cNvPr id="23" name="矩形: 圓角 22">
              <a:extLst>
                <a:ext uri="{FF2B5EF4-FFF2-40B4-BE49-F238E27FC236}">
                  <a16:creationId xmlns:a16="http://schemas.microsoft.com/office/drawing/2014/main" id="{E5870A28-0AED-69FC-4412-AEF1AD41F61D}"/>
                </a:ext>
              </a:extLst>
            </p:cNvPr>
            <p:cNvSpPr/>
            <p:nvPr/>
          </p:nvSpPr>
          <p:spPr bwMode="auto">
            <a:xfrm>
              <a:off x="2627784" y="2447048"/>
              <a:ext cx="1738731" cy="447183"/>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25" name="矩形: 圓角 24">
              <a:extLst>
                <a:ext uri="{FF2B5EF4-FFF2-40B4-BE49-F238E27FC236}">
                  <a16:creationId xmlns:a16="http://schemas.microsoft.com/office/drawing/2014/main" id="{52464A92-0AB2-522A-A169-420C00DB2845}"/>
                </a:ext>
              </a:extLst>
            </p:cNvPr>
            <p:cNvSpPr/>
            <p:nvPr/>
          </p:nvSpPr>
          <p:spPr bwMode="auto">
            <a:xfrm>
              <a:off x="2915816" y="4046280"/>
              <a:ext cx="1152128" cy="447183"/>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sp>
          <p:nvSpPr>
            <p:cNvPr id="26" name="矩形: 圓角 25">
              <a:extLst>
                <a:ext uri="{FF2B5EF4-FFF2-40B4-BE49-F238E27FC236}">
                  <a16:creationId xmlns:a16="http://schemas.microsoft.com/office/drawing/2014/main" id="{848287A8-7ACC-D7E9-8FAF-B5DA8D39B63E}"/>
                </a:ext>
              </a:extLst>
            </p:cNvPr>
            <p:cNvSpPr/>
            <p:nvPr/>
          </p:nvSpPr>
          <p:spPr bwMode="auto">
            <a:xfrm>
              <a:off x="2915816" y="4746645"/>
              <a:ext cx="1152128" cy="508715"/>
            </a:xfrm>
            <a:prstGeom prst="roundRect">
              <a:avLst/>
            </a:prstGeom>
            <a:noFill/>
            <a:ln w="571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GB" sz="2400" b="0" i="0" u="none" strike="noStrike" cap="none" normalizeH="0" baseline="0">
                <a:ln>
                  <a:noFill/>
                </a:ln>
                <a:solidFill>
                  <a:schemeClr val="tx1"/>
                </a:solidFill>
                <a:effectLst/>
                <a:latin typeface="Times New Roman" pitchFamily="18" charset="0"/>
                <a:ea typeface="新細明體" pitchFamily="18" charset="-120"/>
              </a:endParaRPr>
            </a:p>
          </p:txBody>
        </p:sp>
      </p:grpSp>
    </p:spTree>
    <p:extLst>
      <p:ext uri="{BB962C8B-B14F-4D97-AF65-F5344CB8AC3E}">
        <p14:creationId xmlns:p14="http://schemas.microsoft.com/office/powerpoint/2010/main" val="704719238"/>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a:t>計劃</a:t>
            </a:r>
            <a:r>
              <a:rPr lang="zh-CN" altLang="en-US" dirty="0"/>
              <a:t>理念分析架構</a:t>
            </a:r>
            <a:endParaRPr lang="zh-HK" altLang="en-US" dirty="0"/>
          </a:p>
        </p:txBody>
      </p:sp>
      <p:sp>
        <p:nvSpPr>
          <p:cNvPr id="5" name="文字方塊 4"/>
          <p:cNvSpPr txBox="1"/>
          <p:nvPr/>
        </p:nvSpPr>
        <p:spPr>
          <a:xfrm>
            <a:off x="3317329" y="1784092"/>
            <a:ext cx="2592288"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現象 </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6" name="文字方塊 5"/>
          <p:cNvSpPr txBox="1"/>
          <p:nvPr/>
        </p:nvSpPr>
        <p:spPr>
          <a:xfrm>
            <a:off x="6429669" y="977557"/>
            <a:ext cx="2764736"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負面後果</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 name="文字方塊 6"/>
          <p:cNvSpPr txBox="1"/>
          <p:nvPr/>
        </p:nvSpPr>
        <p:spPr>
          <a:xfrm>
            <a:off x="200410" y="1715825"/>
            <a:ext cx="2304256"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成因</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8" name="文字方塊 7"/>
          <p:cNvSpPr txBox="1"/>
          <p:nvPr/>
        </p:nvSpPr>
        <p:spPr>
          <a:xfrm>
            <a:off x="35496" y="6198480"/>
            <a:ext cx="2592288"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介入</a:t>
            </a:r>
            <a:r>
              <a:rPr lang="en-GB" altLang="zh-TW" sz="3600" dirty="0">
                <a:latin typeface="微軟正黑體" panose="020B0604030504040204" pitchFamily="34" charset="-120"/>
                <a:ea typeface="微軟正黑體" panose="020B0604030504040204" pitchFamily="34" charset="-120"/>
                <a:cs typeface="Arial" panose="020B0604020202020204" pitchFamily="34" charset="0"/>
              </a:rPr>
              <a:t>/</a:t>
            </a:r>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建議</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10" name="文字方塊 9"/>
          <p:cNvSpPr txBox="1"/>
          <p:nvPr/>
        </p:nvSpPr>
        <p:spPr>
          <a:xfrm>
            <a:off x="6588224" y="6239053"/>
            <a:ext cx="2376264"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正面結果</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13" name="AutoShape 5"/>
          <p:cNvSpPr>
            <a:spLocks noChangeArrowheads="1"/>
          </p:cNvSpPr>
          <p:nvPr/>
        </p:nvSpPr>
        <p:spPr bwMode="auto">
          <a:xfrm>
            <a:off x="7451675" y="5272917"/>
            <a:ext cx="720725" cy="741529"/>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7</a:t>
            </a:r>
          </a:p>
        </p:txBody>
      </p:sp>
      <p:sp>
        <p:nvSpPr>
          <p:cNvPr id="18" name="AutoShape 5"/>
          <p:cNvSpPr>
            <a:spLocks noChangeArrowheads="1"/>
          </p:cNvSpPr>
          <p:nvPr/>
        </p:nvSpPr>
        <p:spPr bwMode="auto">
          <a:xfrm>
            <a:off x="4219024" y="2431908"/>
            <a:ext cx="720725" cy="707886"/>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1</a:t>
            </a:r>
          </a:p>
        </p:txBody>
      </p:sp>
      <p:sp>
        <p:nvSpPr>
          <p:cNvPr id="19" name="AutoShape 5"/>
          <p:cNvSpPr>
            <a:spLocks noChangeArrowheads="1"/>
          </p:cNvSpPr>
          <p:nvPr/>
        </p:nvSpPr>
        <p:spPr bwMode="auto">
          <a:xfrm>
            <a:off x="971600" y="5351751"/>
            <a:ext cx="720725" cy="741529"/>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6</a:t>
            </a:r>
          </a:p>
        </p:txBody>
      </p:sp>
      <p:sp>
        <p:nvSpPr>
          <p:cNvPr id="20" name="AutoShape 5"/>
          <p:cNvSpPr>
            <a:spLocks noChangeArrowheads="1"/>
          </p:cNvSpPr>
          <p:nvPr/>
        </p:nvSpPr>
        <p:spPr bwMode="auto">
          <a:xfrm>
            <a:off x="7336890" y="1679034"/>
            <a:ext cx="720725" cy="707886"/>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2</a:t>
            </a:r>
          </a:p>
        </p:txBody>
      </p:sp>
      <p:sp>
        <p:nvSpPr>
          <p:cNvPr id="21" name="AutoShape 5"/>
          <p:cNvSpPr>
            <a:spLocks noChangeArrowheads="1"/>
          </p:cNvSpPr>
          <p:nvPr/>
        </p:nvSpPr>
        <p:spPr bwMode="auto">
          <a:xfrm>
            <a:off x="971277" y="2385829"/>
            <a:ext cx="720725" cy="707886"/>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5</a:t>
            </a:r>
          </a:p>
        </p:txBody>
      </p:sp>
      <p:cxnSp>
        <p:nvCxnSpPr>
          <p:cNvPr id="23" name="直線單箭頭接點 22"/>
          <p:cNvCxnSpPr>
            <a:cxnSpLocks/>
            <a:stCxn id="18" idx="6"/>
            <a:endCxn id="20" idx="2"/>
          </p:cNvCxnSpPr>
          <p:nvPr/>
        </p:nvCxnSpPr>
        <p:spPr bwMode="auto">
          <a:xfrm flipV="1">
            <a:off x="4939749" y="2032977"/>
            <a:ext cx="2397141" cy="75287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35" name="直線單箭頭接點 34"/>
          <p:cNvCxnSpPr/>
          <p:nvPr/>
        </p:nvCxnSpPr>
        <p:spPr bwMode="auto">
          <a:xfrm flipV="1">
            <a:off x="1331963" y="5571547"/>
            <a:ext cx="0" cy="1"/>
          </a:xfrm>
          <a:prstGeom prst="straightConnector1">
            <a:avLst/>
          </a:prstGeom>
          <a:solidFill>
            <a:schemeClr val="bg1"/>
          </a:solidFill>
          <a:ln w="9525" cap="flat" cmpd="sng" algn="ctr">
            <a:solidFill>
              <a:schemeClr val="bg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單箭頭接點 36"/>
          <p:cNvCxnSpPr/>
          <p:nvPr/>
        </p:nvCxnSpPr>
        <p:spPr bwMode="auto">
          <a:xfrm flipV="1">
            <a:off x="1331963" y="3255644"/>
            <a:ext cx="2879997" cy="2315904"/>
          </a:xfrm>
          <a:prstGeom prst="straightConnector1">
            <a:avLst/>
          </a:prstGeom>
          <a:solidFill>
            <a:schemeClr val="bg1"/>
          </a:solidFill>
          <a:ln w="9525" cap="flat" cmpd="sng" algn="ctr">
            <a:solidFill>
              <a:schemeClr val="bg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單箭頭接點 38"/>
          <p:cNvCxnSpPr/>
          <p:nvPr/>
        </p:nvCxnSpPr>
        <p:spPr bwMode="auto">
          <a:xfrm flipV="1">
            <a:off x="1331963" y="2730560"/>
            <a:ext cx="2887061" cy="2840988"/>
          </a:xfrm>
          <a:prstGeom prst="straightConnector1">
            <a:avLst/>
          </a:prstGeom>
          <a:solidFill>
            <a:schemeClr val="bg1"/>
          </a:solidFill>
          <a:ln w="9525" cap="flat" cmpd="sng" algn="ctr">
            <a:solidFill>
              <a:schemeClr val="bg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單箭頭接點 52"/>
          <p:cNvCxnSpPr>
            <a:cxnSpLocks/>
            <a:stCxn id="19" idx="6"/>
            <a:endCxn id="13" idx="2"/>
          </p:cNvCxnSpPr>
          <p:nvPr/>
        </p:nvCxnSpPr>
        <p:spPr bwMode="auto">
          <a:xfrm flipV="1">
            <a:off x="1692325" y="5643682"/>
            <a:ext cx="5759350" cy="788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5" name="AutoShape 5">
            <a:extLst>
              <a:ext uri="{FF2B5EF4-FFF2-40B4-BE49-F238E27FC236}">
                <a16:creationId xmlns:a16="http://schemas.microsoft.com/office/drawing/2014/main" id="{A83756B6-7C28-0B05-375A-24EC1ED46314}"/>
              </a:ext>
            </a:extLst>
          </p:cNvPr>
          <p:cNvSpPr>
            <a:spLocks noChangeArrowheads="1"/>
          </p:cNvSpPr>
          <p:nvPr/>
        </p:nvSpPr>
        <p:spPr bwMode="auto">
          <a:xfrm>
            <a:off x="7336889" y="3009445"/>
            <a:ext cx="720725" cy="707886"/>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3</a:t>
            </a:r>
          </a:p>
        </p:txBody>
      </p:sp>
      <p:cxnSp>
        <p:nvCxnSpPr>
          <p:cNvPr id="22" name="直線單箭頭接點 21">
            <a:extLst>
              <a:ext uri="{FF2B5EF4-FFF2-40B4-BE49-F238E27FC236}">
                <a16:creationId xmlns:a16="http://schemas.microsoft.com/office/drawing/2014/main" id="{4BB5546B-3895-D1AC-0AB4-810575063CB1}"/>
              </a:ext>
            </a:extLst>
          </p:cNvPr>
          <p:cNvCxnSpPr>
            <a:cxnSpLocks/>
            <a:stCxn id="18" idx="6"/>
            <a:endCxn id="15" idx="2"/>
          </p:cNvCxnSpPr>
          <p:nvPr/>
        </p:nvCxnSpPr>
        <p:spPr bwMode="auto">
          <a:xfrm>
            <a:off x="4939749" y="2785851"/>
            <a:ext cx="2397140" cy="577537"/>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29" name="文字方塊 28">
            <a:extLst>
              <a:ext uri="{FF2B5EF4-FFF2-40B4-BE49-F238E27FC236}">
                <a16:creationId xmlns:a16="http://schemas.microsoft.com/office/drawing/2014/main" id="{E0DB5A93-BDA3-BE6A-EB42-03D56294FD18}"/>
              </a:ext>
            </a:extLst>
          </p:cNvPr>
          <p:cNvSpPr txBox="1"/>
          <p:nvPr/>
        </p:nvSpPr>
        <p:spPr>
          <a:xfrm>
            <a:off x="6161642" y="3784813"/>
            <a:ext cx="2968739"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正面功能</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34" name="文字方塊 33">
            <a:extLst>
              <a:ext uri="{FF2B5EF4-FFF2-40B4-BE49-F238E27FC236}">
                <a16:creationId xmlns:a16="http://schemas.microsoft.com/office/drawing/2014/main" id="{2F0F1024-C068-BE4F-5968-3A4730BD8BFC}"/>
              </a:ext>
            </a:extLst>
          </p:cNvPr>
          <p:cNvSpPr txBox="1"/>
          <p:nvPr/>
        </p:nvSpPr>
        <p:spPr>
          <a:xfrm>
            <a:off x="3871360" y="4509567"/>
            <a:ext cx="1484226" cy="646331"/>
          </a:xfrm>
          <a:prstGeom prst="rect">
            <a:avLst/>
          </a:prstGeom>
          <a:noFill/>
        </p:spPr>
        <p:txBody>
          <a:bodyPr wrap="square" rtlCol="0">
            <a:spAutoFit/>
          </a:bodyPr>
          <a:lstStyle/>
          <a:p>
            <a:r>
              <a:rPr lang="zh-TW" altLang="en-US" sz="3600" dirty="0">
                <a:latin typeface="微軟正黑體" panose="020B0604030504040204" pitchFamily="34" charset="-120"/>
                <a:ea typeface="微軟正黑體" panose="020B0604030504040204" pitchFamily="34" charset="-120"/>
                <a:cs typeface="Arial" panose="020B0604020202020204" pitchFamily="34" charset="0"/>
              </a:rPr>
              <a:t>定義 </a:t>
            </a:r>
            <a:endParaRPr lang="zh-HK"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48" name="AutoShape 5">
            <a:extLst>
              <a:ext uri="{FF2B5EF4-FFF2-40B4-BE49-F238E27FC236}">
                <a16:creationId xmlns:a16="http://schemas.microsoft.com/office/drawing/2014/main" id="{B3954B85-B159-CA51-04E2-A24D345E29EA}"/>
              </a:ext>
            </a:extLst>
          </p:cNvPr>
          <p:cNvSpPr>
            <a:spLocks noChangeArrowheads="1"/>
          </p:cNvSpPr>
          <p:nvPr/>
        </p:nvSpPr>
        <p:spPr bwMode="auto">
          <a:xfrm>
            <a:off x="4229931" y="3724975"/>
            <a:ext cx="720725" cy="707886"/>
          </a:xfrm>
          <a:prstGeom prst="wedgeEllipseCallout">
            <a:avLst>
              <a:gd name="adj1" fmla="val 49778"/>
              <a:gd name="adj2" fmla="val -259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kumimoji="1" lang="en-US" altLang="zh-TW" sz="4000" b="1" dirty="0">
                <a:solidFill>
                  <a:srgbClr val="CC0099"/>
                </a:solidFill>
                <a:latin typeface="微軟正黑體" panose="020B0604030504040204" pitchFamily="34" charset="-120"/>
                <a:ea typeface="微軟正黑體" panose="020B0604030504040204" pitchFamily="34" charset="-120"/>
                <a:cs typeface="Arial" panose="020B0604020202020204" pitchFamily="34" charset="0"/>
              </a:rPr>
              <a:t>4</a:t>
            </a:r>
          </a:p>
        </p:txBody>
      </p:sp>
      <p:cxnSp>
        <p:nvCxnSpPr>
          <p:cNvPr id="64" name="直線單箭頭接點 63">
            <a:extLst>
              <a:ext uri="{FF2B5EF4-FFF2-40B4-BE49-F238E27FC236}">
                <a16:creationId xmlns:a16="http://schemas.microsoft.com/office/drawing/2014/main" id="{F91BCFCD-5A2B-1F9A-EA2B-5388987FD235}"/>
              </a:ext>
            </a:extLst>
          </p:cNvPr>
          <p:cNvCxnSpPr>
            <a:cxnSpLocks/>
            <a:stCxn id="21" idx="6"/>
          </p:cNvCxnSpPr>
          <p:nvPr/>
        </p:nvCxnSpPr>
        <p:spPr bwMode="auto">
          <a:xfrm flipV="1">
            <a:off x="1692002" y="2730560"/>
            <a:ext cx="2527022" cy="9212"/>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69" name="直線接點 68">
            <a:extLst>
              <a:ext uri="{FF2B5EF4-FFF2-40B4-BE49-F238E27FC236}">
                <a16:creationId xmlns:a16="http://schemas.microsoft.com/office/drawing/2014/main" id="{EF40D413-A8D5-BE07-92D3-6D521607A361}"/>
              </a:ext>
            </a:extLst>
          </p:cNvPr>
          <p:cNvCxnSpPr>
            <a:cxnSpLocks/>
            <a:stCxn id="18" idx="4"/>
            <a:endCxn id="48" idx="0"/>
          </p:cNvCxnSpPr>
          <p:nvPr/>
        </p:nvCxnSpPr>
        <p:spPr bwMode="auto">
          <a:xfrm>
            <a:off x="4579387" y="3139794"/>
            <a:ext cx="10907" cy="585181"/>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74" name="直線單箭頭接點 73">
            <a:extLst>
              <a:ext uri="{FF2B5EF4-FFF2-40B4-BE49-F238E27FC236}">
                <a16:creationId xmlns:a16="http://schemas.microsoft.com/office/drawing/2014/main" id="{B148CAD6-7B62-35B5-E225-762A65F1BE08}"/>
              </a:ext>
            </a:extLst>
          </p:cNvPr>
          <p:cNvCxnSpPr>
            <a:endCxn id="21" idx="4"/>
          </p:cNvCxnSpPr>
          <p:nvPr/>
        </p:nvCxnSpPr>
        <p:spPr bwMode="auto">
          <a:xfrm flipH="1" flipV="1">
            <a:off x="1331640" y="3093715"/>
            <a:ext cx="323" cy="2477833"/>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76" name="直線單箭頭接點 75">
            <a:extLst>
              <a:ext uri="{FF2B5EF4-FFF2-40B4-BE49-F238E27FC236}">
                <a16:creationId xmlns:a16="http://schemas.microsoft.com/office/drawing/2014/main" id="{DDB6AF59-F44E-F4CB-7EA3-31D47284BFB6}"/>
              </a:ext>
            </a:extLst>
          </p:cNvPr>
          <p:cNvCxnSpPr/>
          <p:nvPr/>
        </p:nvCxnSpPr>
        <p:spPr bwMode="auto">
          <a:xfrm flipV="1">
            <a:off x="1331963" y="2730560"/>
            <a:ext cx="2887061" cy="2840988"/>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81" name="文字方塊 80">
            <a:extLst>
              <a:ext uri="{FF2B5EF4-FFF2-40B4-BE49-F238E27FC236}">
                <a16:creationId xmlns:a16="http://schemas.microsoft.com/office/drawing/2014/main" id="{AC1F3E65-F949-F639-41CC-71E9D9C83B19}"/>
              </a:ext>
            </a:extLst>
          </p:cNvPr>
          <p:cNvSpPr txBox="1"/>
          <p:nvPr/>
        </p:nvSpPr>
        <p:spPr>
          <a:xfrm>
            <a:off x="3050119" y="836712"/>
            <a:ext cx="2954655" cy="646331"/>
          </a:xfrm>
          <a:prstGeom prst="rect">
            <a:avLst/>
          </a:prstGeom>
          <a:noFill/>
        </p:spPr>
        <p:txBody>
          <a:bodyPr wrap="none" rtlCol="0">
            <a:spAutoFit/>
          </a:bodyPr>
          <a:lstStyle/>
          <a:p>
            <a:r>
              <a:rPr lang="zh-TW" altLang="en-US" sz="3600" dirty="0">
                <a:solidFill>
                  <a:srgbClr val="6600CC"/>
                </a:solidFill>
                <a:latin typeface="微軟正黑體" panose="020B0604030504040204" pitchFamily="34" charset="-120"/>
                <a:ea typeface="微軟正黑體" panose="020B0604030504040204" pitchFamily="34" charset="-120"/>
              </a:rPr>
              <a:t>課堂知識引用</a:t>
            </a:r>
            <a:endParaRPr lang="en-GB" sz="3600" dirty="0">
              <a:solidFill>
                <a:srgbClr val="6600CC"/>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49440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955058-DF1E-27F1-8CAF-9D28892B84B9}"/>
              </a:ext>
            </a:extLst>
          </p:cNvPr>
          <p:cNvSpPr>
            <a:spLocks noGrp="1"/>
          </p:cNvSpPr>
          <p:nvPr>
            <p:ph type="title"/>
          </p:nvPr>
        </p:nvSpPr>
        <p:spPr/>
        <p:txBody>
          <a:bodyPr/>
          <a:lstStyle/>
          <a:p>
            <a:r>
              <a:rPr lang="zh-TW" altLang="en-US" dirty="0"/>
              <a:t>總結</a:t>
            </a:r>
            <a:endParaRPr lang="en-GB" dirty="0"/>
          </a:p>
        </p:txBody>
      </p:sp>
      <p:sp>
        <p:nvSpPr>
          <p:cNvPr id="3" name="內容版面配置區 2">
            <a:extLst>
              <a:ext uri="{FF2B5EF4-FFF2-40B4-BE49-F238E27FC236}">
                <a16:creationId xmlns:a16="http://schemas.microsoft.com/office/drawing/2014/main" id="{EF92FCA2-F6F4-A74B-8AFC-8E2722BAD1D6}"/>
              </a:ext>
            </a:extLst>
          </p:cNvPr>
          <p:cNvSpPr>
            <a:spLocks noGrp="1"/>
          </p:cNvSpPr>
          <p:nvPr>
            <p:ph idx="1"/>
          </p:nvPr>
        </p:nvSpPr>
        <p:spPr>
          <a:xfrm>
            <a:off x="35496" y="864443"/>
            <a:ext cx="9108504" cy="5876925"/>
          </a:xfrm>
        </p:spPr>
        <p:txBody>
          <a:bodyPr/>
          <a:lstStyle/>
          <a:p>
            <a:pPr marL="0" indent="0">
              <a:buNone/>
            </a:pPr>
            <a:r>
              <a:rPr lang="en-GB" altLang="zh-TW" sz="2800" b="0" i="0" dirty="0">
                <a:solidFill>
                  <a:srgbClr val="2C3E50"/>
                </a:solidFill>
                <a:effectLst/>
                <a:latin typeface="arial" panose="020B0604020202020204" pitchFamily="34" charset="0"/>
              </a:rPr>
              <a:t>	</a:t>
            </a:r>
            <a:r>
              <a:rPr lang="zh-TW" altLang="en-US" sz="2800" b="0" i="0" dirty="0">
                <a:solidFill>
                  <a:srgbClr val="2C3E50"/>
                </a:solidFill>
                <a:effectLst/>
                <a:latin typeface="arial" panose="020B0604020202020204" pitchFamily="34" charset="0"/>
              </a:rPr>
              <a:t>總結而言，雖然我們發現</a:t>
            </a:r>
            <a:r>
              <a:rPr lang="zh-TW" altLang="en-US" sz="2800" b="0" i="0" dirty="0">
                <a:solidFill>
                  <a:srgbClr val="CC0099"/>
                </a:solidFill>
                <a:effectLst/>
                <a:latin typeface="arial" panose="020B0604020202020204" pitchFamily="34" charset="0"/>
              </a:rPr>
              <a:t>愈來愈多的青少年沉迷上網</a:t>
            </a:r>
            <a:r>
              <a:rPr lang="zh-TW" altLang="en-US" sz="2800" b="0" i="0" dirty="0">
                <a:solidFill>
                  <a:srgbClr val="2C3E50"/>
                </a:solidFill>
                <a:effectLst/>
                <a:latin typeface="arial" panose="020B0604020202020204" pitchFamily="34" charset="0"/>
              </a:rPr>
              <a:t>，然而不少青少年順利過渡至成年期時，問題</a:t>
            </a:r>
            <a:r>
              <a:rPr lang="zh-TW" altLang="en-US" sz="2800" b="0" i="0" dirty="0">
                <a:solidFill>
                  <a:srgbClr val="CC0099"/>
                </a:solidFill>
                <a:effectLst/>
                <a:latin typeface="arial" panose="020B0604020202020204" pitchFamily="34" charset="0"/>
              </a:rPr>
              <a:t>有時也會自然解決</a:t>
            </a:r>
            <a:r>
              <a:rPr lang="zh-TW" altLang="en-US" sz="2800" b="0" i="0" dirty="0">
                <a:solidFill>
                  <a:srgbClr val="2C3E50"/>
                </a:solidFill>
                <a:effectLst/>
                <a:latin typeface="arial" panose="020B0604020202020204" pitchFamily="34" charset="0"/>
              </a:rPr>
              <a:t>。況且，我們見到不少青少年</a:t>
            </a:r>
            <a:r>
              <a:rPr lang="zh-TW" altLang="en-US" sz="2800" b="0" i="0" dirty="0">
                <a:solidFill>
                  <a:srgbClr val="CC0099"/>
                </a:solidFill>
                <a:effectLst/>
                <a:latin typeface="arial" panose="020B0604020202020204" pitchFamily="34" charset="0"/>
              </a:rPr>
              <a:t>一方面上網</a:t>
            </a:r>
            <a:r>
              <a:rPr lang="zh-TW" altLang="en-US" sz="2800" b="0" i="0" dirty="0">
                <a:solidFill>
                  <a:srgbClr val="2C3E50"/>
                </a:solidFill>
                <a:effectLst/>
                <a:latin typeface="arial" panose="020B0604020202020204" pitchFamily="34" charset="0"/>
              </a:rPr>
              <a:t>，但</a:t>
            </a:r>
            <a:r>
              <a:rPr lang="zh-TW" altLang="en-US" sz="2800" b="0" i="0" dirty="0">
                <a:solidFill>
                  <a:srgbClr val="CC0099"/>
                </a:solidFill>
                <a:effectLst/>
                <a:latin typeface="arial" panose="020B0604020202020204" pitchFamily="34" charset="0"/>
              </a:rPr>
              <a:t>另一方面也為自己的生活及學業不斷努力</a:t>
            </a:r>
            <a:r>
              <a:rPr lang="zh-TW" altLang="en-US" sz="2800" b="0" i="0" dirty="0">
                <a:solidFill>
                  <a:srgbClr val="2C3E50"/>
                </a:solidFill>
                <a:effectLst/>
                <a:latin typeface="arial" panose="020B0604020202020204" pitchFamily="34" charset="0"/>
              </a:rPr>
              <a:t>，當中更不乏有</a:t>
            </a:r>
            <a:r>
              <a:rPr lang="zh-TW" altLang="en-US" sz="2800" b="0" i="0" dirty="0">
                <a:solidFill>
                  <a:srgbClr val="CC0099"/>
                </a:solidFill>
                <a:effectLst/>
                <a:latin typeface="arial" panose="020B0604020202020204" pitchFamily="34" charset="0"/>
              </a:rPr>
              <a:t>傑出表現的人</a:t>
            </a:r>
            <a:r>
              <a:rPr lang="zh-TW" altLang="en-US" sz="2800" b="0" i="0" dirty="0">
                <a:solidFill>
                  <a:srgbClr val="2C3E50"/>
                </a:solidFill>
                <a:effectLst/>
                <a:latin typeface="arial" panose="020B0604020202020204" pitchFamily="34" charset="0"/>
              </a:rPr>
              <a:t>。</a:t>
            </a:r>
            <a:endParaRPr lang="en-GB" altLang="zh-TW" sz="2800" b="0" i="0" dirty="0">
              <a:solidFill>
                <a:srgbClr val="2C3E50"/>
              </a:solidFill>
              <a:effectLst/>
              <a:latin typeface="arial" panose="020B0604020202020204" pitchFamily="34" charset="0"/>
            </a:endParaRPr>
          </a:p>
          <a:p>
            <a:pPr marL="0" indent="0">
              <a:buNone/>
            </a:pPr>
            <a:r>
              <a:rPr lang="en-GB" altLang="zh-TW" sz="2800" dirty="0">
                <a:solidFill>
                  <a:srgbClr val="2C3E50"/>
                </a:solidFill>
                <a:latin typeface="arial" panose="020B0604020202020204" pitchFamily="34" charset="0"/>
              </a:rPr>
              <a:t>	</a:t>
            </a:r>
            <a:r>
              <a:rPr lang="zh-TW" altLang="en-US" sz="2800" b="0" i="0" dirty="0">
                <a:solidFill>
                  <a:srgbClr val="2C3E50"/>
                </a:solidFill>
                <a:effectLst/>
                <a:latin typeface="arial" panose="020B0604020202020204" pitchFamily="34" charset="0"/>
              </a:rPr>
              <a:t>要處理網上成癮的問題及協助成癮者重投正常生活之中是需要</a:t>
            </a:r>
            <a:r>
              <a:rPr lang="zh-TW" altLang="en-US" sz="2800" b="0" i="0" dirty="0">
                <a:solidFill>
                  <a:srgbClr val="CC0099"/>
                </a:solidFill>
                <a:effectLst/>
                <a:latin typeface="arial" panose="020B0604020202020204" pitchFamily="34" charset="0"/>
              </a:rPr>
              <a:t>多方的努力</a:t>
            </a:r>
            <a:r>
              <a:rPr lang="zh-TW" altLang="en-US" sz="2800" b="0" i="0" dirty="0">
                <a:solidFill>
                  <a:srgbClr val="2C3E50"/>
                </a:solidFill>
                <a:effectLst/>
                <a:latin typeface="arial" panose="020B0604020202020204" pitchFamily="34" charset="0"/>
              </a:rPr>
              <a:t>，除了</a:t>
            </a:r>
            <a:r>
              <a:rPr lang="zh-TW" altLang="en-US" sz="2800" b="0" i="0" dirty="0">
                <a:solidFill>
                  <a:srgbClr val="CC0099"/>
                </a:solidFill>
                <a:effectLst/>
                <a:latin typeface="arial" panose="020B0604020202020204" pitchFamily="34" charset="0"/>
              </a:rPr>
              <a:t>個人及家長</a:t>
            </a:r>
            <a:r>
              <a:rPr lang="zh-TW" altLang="en-US" sz="2800" b="0" i="0" dirty="0">
                <a:solidFill>
                  <a:srgbClr val="2C3E50"/>
                </a:solidFill>
                <a:effectLst/>
                <a:latin typeface="arial" panose="020B0604020202020204" pitchFamily="34" charset="0"/>
              </a:rPr>
              <a:t>外，還需要</a:t>
            </a:r>
            <a:r>
              <a:rPr lang="zh-TW" altLang="en-US" sz="2800" b="0" i="0" dirty="0">
                <a:solidFill>
                  <a:srgbClr val="CC0099"/>
                </a:solidFill>
                <a:effectLst/>
                <a:latin typeface="arial" panose="020B0604020202020204" pitchFamily="34" charset="0"/>
              </a:rPr>
              <a:t>學校及社會服務機構等</a:t>
            </a:r>
            <a:r>
              <a:rPr lang="zh-TW" altLang="en-US" sz="2800" b="0" i="0" dirty="0">
                <a:solidFill>
                  <a:srgbClr val="2C3E50"/>
                </a:solidFill>
                <a:effectLst/>
                <a:latin typeface="arial" panose="020B0604020202020204" pitchFamily="34" charset="0"/>
              </a:rPr>
              <a:t>配合。我們必須明白每位成癮者的</a:t>
            </a:r>
            <a:r>
              <a:rPr lang="zh-TW" altLang="en-US" sz="2800" b="0" i="0" dirty="0">
                <a:solidFill>
                  <a:srgbClr val="CC0099"/>
                </a:solidFill>
                <a:effectLst/>
                <a:latin typeface="arial" panose="020B0604020202020204" pitchFamily="34" charset="0"/>
              </a:rPr>
              <a:t>成因都可能不同</a:t>
            </a:r>
            <a:r>
              <a:rPr lang="zh-TW" altLang="en-US" sz="2800" b="0" i="0" dirty="0">
                <a:solidFill>
                  <a:srgbClr val="2C3E50"/>
                </a:solidFill>
                <a:effectLst/>
                <a:latin typeface="arial" panose="020B0604020202020204" pitchFamily="34" charset="0"/>
              </a:rPr>
              <a:t>，</a:t>
            </a:r>
            <a:r>
              <a:rPr lang="zh-TW" altLang="en-US" sz="2800" b="0" i="0" dirty="0">
                <a:solidFill>
                  <a:srgbClr val="CC0099"/>
                </a:solidFill>
                <a:effectLst/>
                <a:latin typeface="arial" panose="020B0604020202020204" pitchFamily="34" charset="0"/>
              </a:rPr>
              <a:t>對症下藥</a:t>
            </a:r>
            <a:r>
              <a:rPr lang="zh-TW" altLang="en-US" sz="2800" b="0" i="0" dirty="0">
                <a:solidFill>
                  <a:srgbClr val="2C3E50"/>
                </a:solidFill>
                <a:effectLst/>
                <a:latin typeface="arial" panose="020B0604020202020204" pitchFamily="34" charset="0"/>
              </a:rPr>
              <a:t>地協助他們才最重要。不過，重要的是我們介入時的「</a:t>
            </a:r>
            <a:r>
              <a:rPr lang="zh-TW" altLang="en-US" sz="2800" b="0" i="0" dirty="0">
                <a:solidFill>
                  <a:srgbClr val="CC0099"/>
                </a:solidFill>
                <a:effectLst/>
                <a:latin typeface="arial" panose="020B0604020202020204" pitchFamily="34" charset="0"/>
              </a:rPr>
              <a:t>態度</a:t>
            </a:r>
            <a:r>
              <a:rPr lang="zh-TW" altLang="en-US" sz="2800" b="0" i="0" dirty="0">
                <a:solidFill>
                  <a:srgbClr val="2C3E50"/>
                </a:solidFill>
                <a:effectLst/>
                <a:latin typeface="arial" panose="020B0604020202020204" pitchFamily="34" charset="0"/>
              </a:rPr>
              <a:t>」，而不只是介入的「技巧」。倘若我們能</a:t>
            </a:r>
            <a:r>
              <a:rPr lang="zh-TW" altLang="en-US" sz="2800" b="0" i="0" dirty="0">
                <a:solidFill>
                  <a:srgbClr val="CC0099"/>
                </a:solidFill>
                <a:effectLst/>
                <a:latin typeface="arial" panose="020B0604020202020204" pitchFamily="34" charset="0"/>
              </a:rPr>
              <a:t>放下權威及面子</a:t>
            </a:r>
            <a:r>
              <a:rPr lang="zh-TW" altLang="en-US" sz="2800" b="0" i="0" dirty="0">
                <a:solidFill>
                  <a:srgbClr val="2C3E50"/>
                </a:solidFill>
                <a:effectLst/>
                <a:latin typeface="arial" panose="020B0604020202020204" pitchFamily="34" charset="0"/>
              </a:rPr>
              <a:t>，以</a:t>
            </a:r>
            <a:r>
              <a:rPr lang="zh-TW" altLang="en-US" sz="2800" b="0" i="0" dirty="0">
                <a:solidFill>
                  <a:srgbClr val="CC0099"/>
                </a:solidFill>
                <a:effectLst/>
                <a:latin typeface="arial" panose="020B0604020202020204" pitchFamily="34" charset="0"/>
              </a:rPr>
              <a:t>伙伴的關係</a:t>
            </a:r>
            <a:r>
              <a:rPr lang="zh-TW" altLang="en-US" sz="2800" b="0" i="0" dirty="0">
                <a:solidFill>
                  <a:srgbClr val="2C3E50"/>
                </a:solidFill>
                <a:effectLst/>
                <a:latin typeface="arial" panose="020B0604020202020204" pitchFamily="34" charset="0"/>
              </a:rPr>
              <a:t>跟青少年相處、對話及同行，他們上網成癮的問題定可迎刃而解，青少年</a:t>
            </a:r>
            <a:r>
              <a:rPr lang="zh-TW" altLang="en-US" sz="2800" b="0" i="0" dirty="0">
                <a:solidFill>
                  <a:srgbClr val="CC0099"/>
                </a:solidFill>
                <a:effectLst/>
                <a:latin typeface="arial" panose="020B0604020202020204" pitchFamily="34" charset="0"/>
              </a:rPr>
              <a:t>與家人的關係</a:t>
            </a:r>
            <a:r>
              <a:rPr lang="zh-TW" altLang="en-US" sz="2800" b="0" i="0" dirty="0">
                <a:solidFill>
                  <a:srgbClr val="2C3E50"/>
                </a:solidFill>
                <a:effectLst/>
                <a:latin typeface="arial" panose="020B0604020202020204" pitchFamily="34" charset="0"/>
              </a:rPr>
              <a:t>也可以</a:t>
            </a:r>
            <a:r>
              <a:rPr lang="zh-TW" altLang="en-US" sz="2800" b="0" i="0" dirty="0">
                <a:solidFill>
                  <a:srgbClr val="CC0099"/>
                </a:solidFill>
                <a:effectLst/>
                <a:latin typeface="arial" panose="020B0604020202020204" pitchFamily="34" charset="0"/>
              </a:rPr>
              <a:t>復和</a:t>
            </a:r>
            <a:r>
              <a:rPr lang="zh-TW" altLang="en-US" sz="2800" b="0" i="0" dirty="0">
                <a:solidFill>
                  <a:srgbClr val="2C3E50"/>
                </a:solidFill>
                <a:effectLst/>
                <a:latin typeface="arial" panose="020B0604020202020204" pitchFamily="34" charset="0"/>
              </a:rPr>
              <a:t>。</a:t>
            </a:r>
            <a:endParaRPr lang="en-GB" sz="2800" dirty="0"/>
          </a:p>
        </p:txBody>
      </p:sp>
      <p:sp>
        <p:nvSpPr>
          <p:cNvPr id="4" name="投影片編號版面配置區 3">
            <a:extLst>
              <a:ext uri="{FF2B5EF4-FFF2-40B4-BE49-F238E27FC236}">
                <a16:creationId xmlns:a16="http://schemas.microsoft.com/office/drawing/2014/main" id="{03AB2B15-F432-ADD6-FAB9-3D393AC22E38}"/>
              </a:ext>
            </a:extLst>
          </p:cNvPr>
          <p:cNvSpPr>
            <a:spLocks noGrp="1"/>
          </p:cNvSpPr>
          <p:nvPr>
            <p:ph type="sldNum" sz="quarter" idx="10"/>
          </p:nvPr>
        </p:nvSpPr>
        <p:spPr/>
        <p:txBody>
          <a:bodyPr/>
          <a:lstStyle/>
          <a:p>
            <a:fld id="{9828C201-1939-4DEE-BC48-CABD55C8A16B}" type="slidenum">
              <a:rPr lang="en-US" altLang="zh-TW" smtClean="0"/>
              <a:pPr/>
              <a:t>30</a:t>
            </a:fld>
            <a:endParaRPr lang="en-US" altLang="zh-TW"/>
          </a:p>
        </p:txBody>
      </p:sp>
    </p:spTree>
    <p:extLst>
      <p:ext uri="{BB962C8B-B14F-4D97-AF65-F5344CB8AC3E}">
        <p14:creationId xmlns:p14="http://schemas.microsoft.com/office/powerpoint/2010/main" val="1669539117"/>
      </p:ext>
    </p:extLst>
  </p:cSld>
  <p:clrMapOvr>
    <a:masterClrMapping/>
  </p:clrMapOvr>
  <p:transition>
    <p:pull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fld id="{192EF274-4DD2-48C4-ADCD-7B311BA2D59A}" type="slidenum">
              <a:rPr lang="en-US" altLang="zh-TW"/>
              <a:pPr/>
              <a:t>31</a:t>
            </a:fld>
            <a:endParaRPr lang="en-US" altLang="zh-TW" dirty="0"/>
          </a:p>
        </p:txBody>
      </p:sp>
      <p:sp>
        <p:nvSpPr>
          <p:cNvPr id="1282052" name="Rectangle 4"/>
          <p:cNvSpPr>
            <a:spLocks noGrp="1" noChangeArrowheads="1"/>
          </p:cNvSpPr>
          <p:nvPr>
            <p:ph type="title"/>
          </p:nvPr>
        </p:nvSpPr>
        <p:spPr/>
        <p:txBody>
          <a:bodyPr/>
          <a:lstStyle/>
          <a:p>
            <a:r>
              <a:rPr lang="zh-TW" altLang="en-US" dirty="0"/>
              <a:t>參考資料</a:t>
            </a:r>
          </a:p>
        </p:txBody>
      </p:sp>
      <p:sp>
        <p:nvSpPr>
          <p:cNvPr id="1282054" name="Rectangle 6"/>
          <p:cNvSpPr>
            <a:spLocks noGrp="1" noChangeArrowheads="1"/>
          </p:cNvSpPr>
          <p:nvPr>
            <p:ph type="body" idx="1"/>
          </p:nvPr>
        </p:nvSpPr>
        <p:spPr/>
        <p:txBody>
          <a:bodyPr/>
          <a:lstStyle/>
          <a:p>
            <a:pPr marL="609600" indent="-609600">
              <a:lnSpc>
                <a:spcPct val="130000"/>
              </a:lnSpc>
            </a:pPr>
            <a:r>
              <a:rPr lang="zh-TW" altLang="en-US" dirty="0">
                <a:hlinkClick r:id="rId3"/>
              </a:rPr>
              <a:t>青少年上網行為、對策及家長的角色</a:t>
            </a:r>
            <a:endParaRPr lang="en-GB" altLang="zh-TW" dirty="0">
              <a:hlinkClick r:id="rId4"/>
            </a:endParaRPr>
          </a:p>
          <a:p>
            <a:pPr marL="609600" indent="-609600">
              <a:lnSpc>
                <a:spcPct val="130000"/>
              </a:lnSpc>
            </a:pPr>
            <a:r>
              <a:rPr lang="zh-TW" altLang="en-US" dirty="0">
                <a:hlinkClick r:id="rId4"/>
              </a:rPr>
              <a:t>不再迷「網」預防及治療網絡成癮服務計劃</a:t>
            </a:r>
            <a:endParaRPr lang="en-GB" altLang="zh-TW" dirty="0"/>
          </a:p>
          <a:p>
            <a:pPr marL="609600" indent="-609600">
              <a:lnSpc>
                <a:spcPct val="130000"/>
              </a:lnSpc>
            </a:pPr>
            <a:r>
              <a:rPr lang="zh-TW" altLang="en-US" dirty="0">
                <a:hlinkClick r:id="rId5"/>
              </a:rPr>
              <a:t>停課對學生及家長影響調查</a:t>
            </a:r>
            <a:endParaRPr lang="en-GB" altLang="zh-TW" dirty="0"/>
          </a:p>
          <a:p>
            <a:pPr marL="609600" indent="-609600">
              <a:lnSpc>
                <a:spcPct val="130000"/>
              </a:lnSpc>
            </a:pPr>
            <a:r>
              <a:rPr lang="zh-TW" altLang="en-US" dirty="0">
                <a:hlinkClick r:id="rId6"/>
              </a:rPr>
              <a:t>家長防子女沉迷上網 增強溝通建安全守則</a:t>
            </a:r>
            <a:endParaRPr lang="en-GB" altLang="zh-TW" dirty="0"/>
          </a:p>
          <a:p>
            <a:pPr marL="609600" indent="-609600">
              <a:lnSpc>
                <a:spcPct val="130000"/>
              </a:lnSpc>
            </a:pPr>
            <a:r>
              <a:rPr lang="zh-TW" altLang="en-US" dirty="0">
                <a:hlinkClick r:id="rId7"/>
              </a:rPr>
              <a:t>新冠肺炎疫症措施對基層兒童的影響問卷調查報告</a:t>
            </a:r>
            <a:endParaRPr lang="en-GB" altLang="zh-TW" dirty="0"/>
          </a:p>
          <a:p>
            <a:pPr marL="609600" indent="-609600">
              <a:lnSpc>
                <a:spcPct val="130000"/>
              </a:lnSpc>
            </a:pPr>
            <a:r>
              <a:rPr lang="en-US" altLang="zh-TW" dirty="0">
                <a:hlinkClick r:id="rId8"/>
              </a:rPr>
              <a:t>14</a:t>
            </a:r>
            <a:r>
              <a:rPr lang="zh-TW" altLang="en-US" dirty="0">
                <a:hlinkClick r:id="rId8"/>
              </a:rPr>
              <a:t>萬名高中職生 手機成癮</a:t>
            </a:r>
            <a:endParaRPr lang="en-GB" altLang="zh-TW" dirty="0"/>
          </a:p>
          <a:p>
            <a:pPr marL="609600" indent="-609600">
              <a:lnSpc>
                <a:spcPct val="130000"/>
              </a:lnSpc>
            </a:pPr>
            <a:endParaRPr lang="zh-TW" altLang="en-US" dirty="0"/>
          </a:p>
        </p:txBody>
      </p:sp>
    </p:spTree>
    <p:extLst>
      <p:ext uri="{BB962C8B-B14F-4D97-AF65-F5344CB8AC3E}">
        <p14:creationId xmlns:p14="http://schemas.microsoft.com/office/powerpoint/2010/main" val="3463402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B006C2-0677-4DC6-792D-2335D53CC36F}"/>
              </a:ext>
            </a:extLst>
          </p:cNvPr>
          <p:cNvSpPr>
            <a:spLocks noGrp="1"/>
          </p:cNvSpPr>
          <p:nvPr>
            <p:ph type="title"/>
          </p:nvPr>
        </p:nvSpPr>
        <p:spPr/>
        <p:txBody>
          <a:bodyPr/>
          <a:lstStyle/>
          <a:p>
            <a:r>
              <a:rPr lang="zh-TW" altLang="en-US" dirty="0"/>
              <a:t>計劃書草擬第一輪分工建議</a:t>
            </a:r>
            <a:endParaRPr lang="en-GB" dirty="0"/>
          </a:p>
        </p:txBody>
      </p:sp>
      <p:sp>
        <p:nvSpPr>
          <p:cNvPr id="3" name="內容版面配置區 2">
            <a:extLst>
              <a:ext uri="{FF2B5EF4-FFF2-40B4-BE49-F238E27FC236}">
                <a16:creationId xmlns:a16="http://schemas.microsoft.com/office/drawing/2014/main" id="{EE7CAA9F-7DFD-6B81-7A9F-14EFFA768314}"/>
              </a:ext>
            </a:extLst>
          </p:cNvPr>
          <p:cNvSpPr>
            <a:spLocks noGrp="1"/>
          </p:cNvSpPr>
          <p:nvPr>
            <p:ph idx="1"/>
          </p:nvPr>
        </p:nvSpPr>
        <p:spPr/>
        <p:txBody>
          <a:bodyPr/>
          <a:lstStyle/>
          <a:p>
            <a:pPr>
              <a:spcBef>
                <a:spcPts val="0"/>
              </a:spcBef>
              <a:spcAft>
                <a:spcPts val="900"/>
              </a:spcAft>
            </a:pPr>
            <a:r>
              <a:rPr lang="zh-TW" altLang="en-US" sz="2800" dirty="0"/>
              <a:t>兩位同學負責</a:t>
            </a:r>
            <a:r>
              <a:rPr lang="zh-TW" altLang="en-US" sz="2800" dirty="0">
                <a:solidFill>
                  <a:srgbClr val="CC0099"/>
                </a:solidFill>
              </a:rPr>
              <a:t>引言</a:t>
            </a:r>
            <a:r>
              <a:rPr lang="en-US" altLang="zh-TW" sz="2800" dirty="0">
                <a:solidFill>
                  <a:srgbClr val="CC0099"/>
                </a:solidFill>
              </a:rPr>
              <a:t>(</a:t>
            </a:r>
            <a:r>
              <a:rPr lang="zh-TW" altLang="en-US" sz="2800" dirty="0">
                <a:solidFill>
                  <a:srgbClr val="CC0099"/>
                </a:solidFill>
              </a:rPr>
              <a:t>現象分析</a:t>
            </a:r>
            <a:r>
              <a:rPr lang="en-US" altLang="zh-TW" sz="2800" dirty="0">
                <a:solidFill>
                  <a:srgbClr val="CC0099"/>
                </a:solidFill>
              </a:rPr>
              <a:t>), </a:t>
            </a:r>
            <a:r>
              <a:rPr lang="zh-TW" altLang="en-US" sz="2800" dirty="0">
                <a:solidFill>
                  <a:srgbClr val="CC0099"/>
                </a:solidFill>
              </a:rPr>
              <a:t>包括數據、案例</a:t>
            </a:r>
            <a:r>
              <a:rPr lang="en-US" altLang="zh-TW" sz="2800" dirty="0">
                <a:solidFill>
                  <a:srgbClr val="CC0099"/>
                </a:solidFill>
              </a:rPr>
              <a:t>(</a:t>
            </a:r>
            <a:r>
              <a:rPr lang="zh-TW" altLang="en-US" sz="2800" dirty="0">
                <a:solidFill>
                  <a:srgbClr val="CC0099"/>
                </a:solidFill>
              </a:rPr>
              <a:t>反映問題的普遍性和嚴重性、正面功能和負面影響 </a:t>
            </a:r>
            <a:r>
              <a:rPr lang="en-US" altLang="zh-TW" sz="2800" dirty="0">
                <a:solidFill>
                  <a:schemeClr val="tx1">
                    <a:lumMod val="95000"/>
                    <a:lumOff val="5000"/>
                  </a:schemeClr>
                </a:solidFill>
              </a:rPr>
              <a:t>(300</a:t>
            </a:r>
            <a:r>
              <a:rPr lang="zh-TW" altLang="en-US" sz="2800" dirty="0">
                <a:solidFill>
                  <a:schemeClr val="tx1">
                    <a:lumMod val="95000"/>
                    <a:lumOff val="5000"/>
                  </a:schemeClr>
                </a:solidFill>
              </a:rPr>
              <a:t>字</a:t>
            </a:r>
            <a:r>
              <a:rPr lang="en-US" altLang="zh-TW" sz="2800" dirty="0">
                <a:solidFill>
                  <a:schemeClr val="tx1">
                    <a:lumMod val="95000"/>
                    <a:lumOff val="5000"/>
                  </a:schemeClr>
                </a:solidFill>
              </a:rPr>
              <a:t>)</a:t>
            </a:r>
            <a:endParaRPr lang="en-GB" altLang="zh-TW" sz="2800" dirty="0">
              <a:solidFill>
                <a:schemeClr val="tx1">
                  <a:lumMod val="95000"/>
                  <a:lumOff val="5000"/>
                </a:schemeClr>
              </a:solidFill>
            </a:endParaRPr>
          </a:p>
          <a:p>
            <a:pPr>
              <a:spcBef>
                <a:spcPts val="0"/>
              </a:spcBef>
              <a:spcAft>
                <a:spcPts val="900"/>
              </a:spcAft>
            </a:pPr>
            <a:r>
              <a:rPr lang="zh-TW" altLang="en-US" sz="2800" dirty="0"/>
              <a:t>兩位同學負責</a:t>
            </a:r>
            <a:r>
              <a:rPr lang="zh-TW" altLang="en-US" sz="2800" dirty="0">
                <a:solidFill>
                  <a:srgbClr val="CC0099"/>
                </a:solidFill>
              </a:rPr>
              <a:t>定義</a:t>
            </a:r>
            <a:r>
              <a:rPr lang="zh-TW" altLang="en-US" sz="2800" dirty="0"/>
              <a:t>和</a:t>
            </a:r>
            <a:r>
              <a:rPr lang="zh-TW" altLang="en-US" sz="2800" dirty="0">
                <a:solidFill>
                  <a:srgbClr val="CC0099"/>
                </a:solidFill>
              </a:rPr>
              <a:t>成因分析 </a:t>
            </a:r>
            <a:r>
              <a:rPr lang="en-US" altLang="zh-TW" sz="2800" dirty="0">
                <a:solidFill>
                  <a:schemeClr val="tx1">
                    <a:lumMod val="95000"/>
                    <a:lumOff val="5000"/>
                  </a:schemeClr>
                </a:solidFill>
              </a:rPr>
              <a:t>(300</a:t>
            </a:r>
            <a:r>
              <a:rPr lang="zh-TW" altLang="en-US" sz="2800" dirty="0">
                <a:solidFill>
                  <a:schemeClr val="tx1">
                    <a:lumMod val="95000"/>
                    <a:lumOff val="5000"/>
                  </a:schemeClr>
                </a:solidFill>
              </a:rPr>
              <a:t>字</a:t>
            </a:r>
            <a:r>
              <a:rPr lang="en-US" altLang="zh-TW" sz="2800" dirty="0">
                <a:solidFill>
                  <a:schemeClr val="tx1">
                    <a:lumMod val="95000"/>
                    <a:lumOff val="5000"/>
                  </a:schemeClr>
                </a:solidFill>
              </a:rPr>
              <a:t>)</a:t>
            </a:r>
            <a:endParaRPr lang="en-GB" altLang="zh-TW" sz="2800" dirty="0">
              <a:solidFill>
                <a:schemeClr val="tx1">
                  <a:lumMod val="95000"/>
                  <a:lumOff val="5000"/>
                </a:schemeClr>
              </a:solidFill>
            </a:endParaRPr>
          </a:p>
          <a:p>
            <a:pPr>
              <a:spcBef>
                <a:spcPts val="0"/>
              </a:spcBef>
              <a:spcAft>
                <a:spcPts val="900"/>
              </a:spcAft>
            </a:pPr>
            <a:r>
              <a:rPr lang="zh-TW" altLang="en-US" sz="2800" dirty="0"/>
              <a:t>兩位同學負責</a:t>
            </a:r>
            <a:r>
              <a:rPr lang="zh-TW" altLang="en-US" sz="2800" dirty="0">
                <a:solidFill>
                  <a:srgbClr val="CC0099"/>
                </a:solidFill>
              </a:rPr>
              <a:t>建議</a:t>
            </a:r>
            <a:r>
              <a:rPr lang="zh-TW" altLang="en-US" sz="2800" dirty="0"/>
              <a:t>和</a:t>
            </a:r>
            <a:r>
              <a:rPr lang="zh-TW" altLang="en-US" sz="2800" dirty="0">
                <a:solidFill>
                  <a:srgbClr val="CC0099"/>
                </a:solidFill>
              </a:rPr>
              <a:t>總結</a:t>
            </a:r>
            <a:r>
              <a:rPr lang="en-US" altLang="zh-TW" sz="2800" dirty="0">
                <a:solidFill>
                  <a:schemeClr val="tx1">
                    <a:lumMod val="95000"/>
                    <a:lumOff val="5000"/>
                  </a:schemeClr>
                </a:solidFill>
              </a:rPr>
              <a:t>(300</a:t>
            </a:r>
            <a:r>
              <a:rPr lang="zh-TW" altLang="en-US" sz="2800" dirty="0">
                <a:solidFill>
                  <a:schemeClr val="tx1">
                    <a:lumMod val="95000"/>
                    <a:lumOff val="5000"/>
                  </a:schemeClr>
                </a:solidFill>
              </a:rPr>
              <a:t>字</a:t>
            </a:r>
            <a:r>
              <a:rPr lang="en-US" altLang="zh-TW" sz="2800" dirty="0">
                <a:solidFill>
                  <a:schemeClr val="tx1">
                    <a:lumMod val="95000"/>
                    <a:lumOff val="5000"/>
                  </a:schemeClr>
                </a:solidFill>
              </a:rPr>
              <a:t>)</a:t>
            </a:r>
            <a:endParaRPr lang="en-GB" altLang="zh-TW" sz="2800" dirty="0">
              <a:solidFill>
                <a:srgbClr val="CC0099"/>
              </a:solidFill>
            </a:endParaRPr>
          </a:p>
          <a:p>
            <a:pPr>
              <a:spcBef>
                <a:spcPts val="0"/>
              </a:spcBef>
              <a:spcAft>
                <a:spcPts val="900"/>
              </a:spcAft>
            </a:pPr>
            <a:r>
              <a:rPr lang="zh-TW" altLang="en-US" sz="2800" dirty="0">
                <a:solidFill>
                  <a:srgbClr val="006666"/>
                </a:solidFill>
              </a:rPr>
              <a:t>下週完成這部份的初稿</a:t>
            </a:r>
            <a:r>
              <a:rPr lang="en-GB" altLang="zh-TW" sz="2800" dirty="0">
                <a:solidFill>
                  <a:srgbClr val="006666"/>
                </a:solidFill>
              </a:rPr>
              <a:t>, </a:t>
            </a:r>
            <a:r>
              <a:rPr lang="zh-TW" altLang="en-US" sz="2800" dirty="0">
                <a:solidFill>
                  <a:srgbClr val="006666"/>
                </a:solidFill>
              </a:rPr>
              <a:t>暫不用提交。</a:t>
            </a:r>
            <a:endParaRPr lang="en-GB" altLang="zh-TW" sz="2800" dirty="0">
              <a:solidFill>
                <a:srgbClr val="006666"/>
              </a:solidFill>
            </a:endParaRPr>
          </a:p>
          <a:p>
            <a:pPr>
              <a:spcBef>
                <a:spcPts val="0"/>
              </a:spcBef>
              <a:spcAft>
                <a:spcPts val="900"/>
              </a:spcAft>
            </a:pPr>
            <a:r>
              <a:rPr lang="zh-TW" altLang="en-US" sz="2800" dirty="0">
                <a:solidFill>
                  <a:srgbClr val="006666"/>
                </a:solidFill>
              </a:rPr>
              <a:t>初稿上需</a:t>
            </a:r>
            <a:r>
              <a:rPr lang="zh-TW" altLang="en-US" sz="2800" dirty="0">
                <a:solidFill>
                  <a:srgbClr val="CC0099"/>
                </a:solidFill>
              </a:rPr>
              <a:t>註明</a:t>
            </a:r>
            <a:r>
              <a:rPr lang="zh-TW" altLang="en-US" sz="2800" dirty="0">
                <a:solidFill>
                  <a:srgbClr val="006666"/>
                </a:solidFill>
              </a:rPr>
              <a:t>哪兩位同學寫哪部分</a:t>
            </a:r>
            <a:endParaRPr lang="en-GB" altLang="zh-TW" sz="2800" dirty="0">
              <a:solidFill>
                <a:srgbClr val="006666"/>
              </a:solidFill>
            </a:endParaRPr>
          </a:p>
          <a:p>
            <a:pPr>
              <a:spcBef>
                <a:spcPts val="0"/>
              </a:spcBef>
              <a:spcAft>
                <a:spcPts val="900"/>
              </a:spcAft>
            </a:pPr>
            <a:r>
              <a:rPr lang="zh-TW" altLang="en-US" sz="2800" dirty="0">
                <a:solidFill>
                  <a:srgbClr val="006666"/>
                </a:solidFill>
              </a:rPr>
              <a:t>運用</a:t>
            </a:r>
            <a:r>
              <a:rPr lang="zh-TW" altLang="en-US" sz="2800" b="1" dirty="0">
                <a:solidFill>
                  <a:srgbClr val="FF0000"/>
                </a:solidFill>
              </a:rPr>
              <a:t>註</a:t>
            </a:r>
            <a:r>
              <a:rPr lang="zh-TW" altLang="en-US" sz="2800" dirty="0">
                <a:solidFill>
                  <a:srgbClr val="006666"/>
                </a:solidFill>
              </a:rPr>
              <a:t>及</a:t>
            </a:r>
            <a:r>
              <a:rPr lang="zh-TW" altLang="en-US" sz="2800" b="1" dirty="0">
                <a:solidFill>
                  <a:srgbClr val="FF0000"/>
                </a:solidFill>
              </a:rPr>
              <a:t>參考資料</a:t>
            </a:r>
            <a:r>
              <a:rPr lang="en-US" altLang="zh-TW" sz="2800" dirty="0">
                <a:solidFill>
                  <a:srgbClr val="006666"/>
                </a:solidFill>
              </a:rPr>
              <a:t>, </a:t>
            </a:r>
            <a:r>
              <a:rPr lang="zh-TW" altLang="en-US" sz="2800" dirty="0">
                <a:solidFill>
                  <a:srgbClr val="006666"/>
                </a:solidFill>
              </a:rPr>
              <a:t>列明文獻的</a:t>
            </a:r>
            <a:r>
              <a:rPr lang="zh-TW" altLang="en-US" sz="2800" b="1" dirty="0">
                <a:solidFill>
                  <a:srgbClr val="FF0000"/>
                </a:solidFill>
              </a:rPr>
              <a:t>出處</a:t>
            </a:r>
            <a:r>
              <a:rPr lang="en-US" altLang="zh-TW" sz="2800" dirty="0">
                <a:solidFill>
                  <a:srgbClr val="006666"/>
                </a:solidFill>
              </a:rPr>
              <a:t>, (</a:t>
            </a:r>
            <a:r>
              <a:rPr lang="zh-TW" altLang="en-US" sz="2800" dirty="0">
                <a:solidFill>
                  <a:srgbClr val="006666"/>
                </a:solidFill>
              </a:rPr>
              <a:t>參考第</a:t>
            </a:r>
            <a:r>
              <a:rPr lang="en-US" altLang="zh-TW" sz="2800" dirty="0">
                <a:solidFill>
                  <a:srgbClr val="006666"/>
                </a:solidFill>
              </a:rPr>
              <a:t>16</a:t>
            </a:r>
            <a:r>
              <a:rPr lang="zh-TW" altLang="en-US" sz="2800" dirty="0">
                <a:solidFill>
                  <a:srgbClr val="006666"/>
                </a:solidFill>
              </a:rPr>
              <a:t>課筆記</a:t>
            </a:r>
            <a:r>
              <a:rPr lang="en-US" altLang="zh-TW" sz="2800" dirty="0">
                <a:solidFill>
                  <a:srgbClr val="006666"/>
                </a:solidFill>
              </a:rPr>
              <a:t>)</a:t>
            </a:r>
          </a:p>
          <a:p>
            <a:pPr>
              <a:spcBef>
                <a:spcPts val="0"/>
              </a:spcBef>
              <a:spcAft>
                <a:spcPts val="900"/>
              </a:spcAft>
            </a:pPr>
            <a:r>
              <a:rPr lang="zh-TW" altLang="en-US" sz="2800" dirty="0">
                <a:solidFill>
                  <a:srgbClr val="006666"/>
                </a:solidFill>
              </a:rPr>
              <a:t>這樣做的話</a:t>
            </a:r>
            <a:r>
              <a:rPr lang="en-US" altLang="zh-TW" sz="2800" dirty="0">
                <a:solidFill>
                  <a:srgbClr val="006666"/>
                </a:solidFill>
              </a:rPr>
              <a:t>, </a:t>
            </a:r>
            <a:r>
              <a:rPr lang="zh-TW" altLang="en-US" sz="2800" dirty="0">
                <a:solidFill>
                  <a:srgbClr val="006666"/>
                </a:solidFill>
              </a:rPr>
              <a:t>後續的工作就會簡單容易得多了。</a:t>
            </a:r>
            <a:endParaRPr lang="en-GB" altLang="zh-TW" sz="2800" dirty="0">
              <a:solidFill>
                <a:srgbClr val="006666"/>
              </a:solidFill>
            </a:endParaRPr>
          </a:p>
          <a:p>
            <a:pPr>
              <a:spcBef>
                <a:spcPts val="0"/>
              </a:spcBef>
              <a:spcAft>
                <a:spcPts val="900"/>
              </a:spcAft>
            </a:pPr>
            <a:r>
              <a:rPr lang="zh-TW" altLang="en-US" sz="2800" dirty="0">
                <a:solidFill>
                  <a:srgbClr val="6600CC"/>
                </a:solidFill>
              </a:rPr>
              <a:t>下週會教問卷設計及分析</a:t>
            </a:r>
            <a:r>
              <a:rPr lang="en-US" altLang="zh-TW" sz="2800" dirty="0">
                <a:solidFill>
                  <a:srgbClr val="6600CC"/>
                </a:solidFill>
              </a:rPr>
              <a:t>, </a:t>
            </a:r>
            <a:r>
              <a:rPr lang="zh-TW" altLang="en-US" sz="2800" dirty="0">
                <a:solidFill>
                  <a:srgbClr val="6600CC"/>
                </a:solidFill>
              </a:rPr>
              <a:t>接着就會有第二輪分工建議。</a:t>
            </a:r>
            <a:endParaRPr lang="en-GB" altLang="zh-TW" sz="2800" dirty="0">
              <a:solidFill>
                <a:srgbClr val="6600CC"/>
              </a:solidFill>
            </a:endParaRPr>
          </a:p>
          <a:p>
            <a:pPr>
              <a:spcBef>
                <a:spcPts val="0"/>
              </a:spcBef>
              <a:spcAft>
                <a:spcPts val="900"/>
              </a:spcAft>
            </a:pPr>
            <a:r>
              <a:rPr lang="en-US" altLang="zh-TW" sz="2800" dirty="0">
                <a:solidFill>
                  <a:srgbClr val="6600CC"/>
                </a:solidFill>
              </a:rPr>
              <a:t>3/3</a:t>
            </a:r>
            <a:r>
              <a:rPr lang="zh-TW" altLang="en-US" sz="2800" dirty="0">
                <a:solidFill>
                  <a:srgbClr val="6600CC"/>
                </a:solidFill>
              </a:rPr>
              <a:t>便提交建議書初稿</a:t>
            </a:r>
            <a:r>
              <a:rPr lang="en-US" altLang="zh-TW" sz="2800" dirty="0">
                <a:solidFill>
                  <a:srgbClr val="6600CC"/>
                </a:solidFill>
              </a:rPr>
              <a:t>(</a:t>
            </a:r>
            <a:r>
              <a:rPr lang="zh-TW" altLang="en-US" sz="2800" dirty="0">
                <a:solidFill>
                  <a:srgbClr val="6600CC"/>
                </a:solidFill>
              </a:rPr>
              <a:t>不計分</a:t>
            </a:r>
            <a:r>
              <a:rPr lang="en-US" altLang="zh-TW" sz="2800" dirty="0">
                <a:solidFill>
                  <a:srgbClr val="6600CC"/>
                </a:solidFill>
              </a:rPr>
              <a:t>)</a:t>
            </a:r>
          </a:p>
          <a:p>
            <a:pPr>
              <a:spcBef>
                <a:spcPts val="0"/>
              </a:spcBef>
              <a:spcAft>
                <a:spcPts val="900"/>
              </a:spcAft>
            </a:pPr>
            <a:r>
              <a:rPr lang="en-US" altLang="zh-TW" sz="2800" dirty="0">
                <a:solidFill>
                  <a:srgbClr val="6600CC"/>
                </a:solidFill>
              </a:rPr>
              <a:t>10/3</a:t>
            </a:r>
            <a:r>
              <a:rPr lang="zh-TW" altLang="en-US" sz="2800" dirty="0">
                <a:solidFill>
                  <a:srgbClr val="6600CC"/>
                </a:solidFill>
              </a:rPr>
              <a:t>或</a:t>
            </a:r>
            <a:r>
              <a:rPr lang="en-US" altLang="zh-TW" sz="2800" dirty="0">
                <a:solidFill>
                  <a:srgbClr val="6600CC"/>
                </a:solidFill>
              </a:rPr>
              <a:t>17/3</a:t>
            </a:r>
            <a:r>
              <a:rPr lang="zh-TW" altLang="en-US" sz="2800" dirty="0">
                <a:solidFill>
                  <a:srgbClr val="6600CC"/>
                </a:solidFill>
              </a:rPr>
              <a:t>提交正式建議書</a:t>
            </a:r>
            <a:r>
              <a:rPr lang="en-US" altLang="zh-TW" sz="2800" dirty="0">
                <a:solidFill>
                  <a:srgbClr val="6600CC"/>
                </a:solidFill>
              </a:rPr>
              <a:t>+</a:t>
            </a:r>
            <a:r>
              <a:rPr lang="zh-TW" altLang="en-US" sz="2800" dirty="0">
                <a:solidFill>
                  <a:srgbClr val="6600CC"/>
                </a:solidFill>
              </a:rPr>
              <a:t>口頭匯報</a:t>
            </a:r>
            <a:r>
              <a:rPr lang="en-US" altLang="zh-TW" sz="2800" dirty="0">
                <a:solidFill>
                  <a:srgbClr val="6600CC"/>
                </a:solidFill>
              </a:rPr>
              <a:t>(</a:t>
            </a:r>
            <a:r>
              <a:rPr lang="zh-TW" altLang="en-US" sz="2800" dirty="0">
                <a:solidFill>
                  <a:srgbClr val="6600CC"/>
                </a:solidFill>
              </a:rPr>
              <a:t>計分</a:t>
            </a:r>
            <a:r>
              <a:rPr lang="en-US" altLang="zh-TW" sz="2800" dirty="0">
                <a:solidFill>
                  <a:srgbClr val="6600CC"/>
                </a:solidFill>
              </a:rPr>
              <a:t>)</a:t>
            </a:r>
            <a:endParaRPr lang="en-GB" sz="2800" dirty="0">
              <a:solidFill>
                <a:srgbClr val="6600CC"/>
              </a:solidFill>
            </a:endParaRPr>
          </a:p>
        </p:txBody>
      </p:sp>
      <p:sp>
        <p:nvSpPr>
          <p:cNvPr id="4" name="投影片編號版面配置區 3">
            <a:extLst>
              <a:ext uri="{FF2B5EF4-FFF2-40B4-BE49-F238E27FC236}">
                <a16:creationId xmlns:a16="http://schemas.microsoft.com/office/drawing/2014/main" id="{3017098A-637E-3851-2C1B-052D894875FB}"/>
              </a:ext>
            </a:extLst>
          </p:cNvPr>
          <p:cNvSpPr>
            <a:spLocks noGrp="1"/>
          </p:cNvSpPr>
          <p:nvPr>
            <p:ph type="sldNum" sz="quarter" idx="10"/>
          </p:nvPr>
        </p:nvSpPr>
        <p:spPr/>
        <p:txBody>
          <a:bodyPr/>
          <a:lstStyle/>
          <a:p>
            <a:fld id="{9828C201-1939-4DEE-BC48-CABD55C8A16B}" type="slidenum">
              <a:rPr lang="en-US" altLang="zh-TW" smtClean="0"/>
              <a:pPr/>
              <a:t>32</a:t>
            </a:fld>
            <a:endParaRPr lang="en-US" altLang="zh-TW"/>
          </a:p>
        </p:txBody>
      </p:sp>
    </p:spTree>
    <p:extLst>
      <p:ext uri="{BB962C8B-B14F-4D97-AF65-F5344CB8AC3E}">
        <p14:creationId xmlns:p14="http://schemas.microsoft.com/office/powerpoint/2010/main" val="2569757560"/>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54976E-DFAB-2C71-22FE-313308CC2111}"/>
              </a:ext>
            </a:extLst>
          </p:cNvPr>
          <p:cNvSpPr>
            <a:spLocks noGrp="1"/>
          </p:cNvSpPr>
          <p:nvPr>
            <p:ph type="title"/>
          </p:nvPr>
        </p:nvSpPr>
        <p:spPr/>
        <p:txBody>
          <a:bodyPr/>
          <a:lstStyle/>
          <a:p>
            <a:r>
              <a:rPr lang="zh-TW" altLang="en-US" dirty="0"/>
              <a:t>版面格式 </a:t>
            </a:r>
            <a:r>
              <a:rPr lang="en-GB" altLang="zh-TW" dirty="0"/>
              <a:t>(</a:t>
            </a:r>
            <a:r>
              <a:rPr lang="en-GB" dirty="0"/>
              <a:t>Paper Format)</a:t>
            </a:r>
          </a:p>
        </p:txBody>
      </p:sp>
      <p:sp>
        <p:nvSpPr>
          <p:cNvPr id="3" name="內容版面配置區 2">
            <a:extLst>
              <a:ext uri="{FF2B5EF4-FFF2-40B4-BE49-F238E27FC236}">
                <a16:creationId xmlns:a16="http://schemas.microsoft.com/office/drawing/2014/main" id="{DB91921C-8FEE-78A5-7E3B-3480EE3107A9}"/>
              </a:ext>
            </a:extLst>
          </p:cNvPr>
          <p:cNvSpPr>
            <a:spLocks noGrp="1"/>
          </p:cNvSpPr>
          <p:nvPr>
            <p:ph idx="1"/>
          </p:nvPr>
        </p:nvSpPr>
        <p:spPr/>
        <p:txBody>
          <a:bodyPr/>
          <a:lstStyle/>
          <a:p>
            <a:pPr marL="0" indent="0" algn="just">
              <a:lnSpc>
                <a:spcPct val="150000"/>
              </a:lnSpc>
              <a:spcAft>
                <a:spcPts val="0"/>
              </a:spcAft>
              <a:buNone/>
            </a:pPr>
            <a:r>
              <a:rPr lang="zh-TW" altLang="en-US" b="0" i="0" dirty="0">
                <a:solidFill>
                  <a:srgbClr val="363636"/>
                </a:solidFill>
                <a:effectLst/>
              </a:rPr>
              <a:t>紙張尺寸：</a:t>
            </a:r>
            <a:r>
              <a:rPr lang="en-US" altLang="zh-TW" b="1" i="0" dirty="0">
                <a:solidFill>
                  <a:srgbClr val="C46706"/>
                </a:solidFill>
                <a:effectLst/>
              </a:rPr>
              <a:t>A4</a:t>
            </a:r>
            <a:r>
              <a:rPr lang="zh-TW" altLang="en-US" b="1" i="0" dirty="0">
                <a:solidFill>
                  <a:srgbClr val="C46706"/>
                </a:solidFill>
                <a:effectLst/>
              </a:rPr>
              <a:t>大小</a:t>
            </a:r>
            <a:endParaRPr lang="zh-TW" altLang="en-US" b="0" i="0" dirty="0">
              <a:solidFill>
                <a:srgbClr val="363636"/>
              </a:solidFill>
              <a:effectLst/>
            </a:endParaRPr>
          </a:p>
          <a:p>
            <a:pPr marL="0" indent="0" algn="just">
              <a:lnSpc>
                <a:spcPct val="150000"/>
              </a:lnSpc>
              <a:spcAft>
                <a:spcPts val="0"/>
              </a:spcAft>
              <a:buNone/>
            </a:pPr>
            <a:r>
              <a:rPr lang="zh-TW" altLang="en-US" b="0" i="0" dirty="0">
                <a:solidFill>
                  <a:srgbClr val="363636"/>
                </a:solidFill>
                <a:effectLst/>
              </a:rPr>
              <a:t>行距：</a:t>
            </a:r>
            <a:r>
              <a:rPr lang="en-US" altLang="zh-TW" b="1" i="0" dirty="0">
                <a:solidFill>
                  <a:srgbClr val="C46706"/>
                </a:solidFill>
                <a:effectLst/>
              </a:rPr>
              <a:t>1.5</a:t>
            </a:r>
            <a:r>
              <a:rPr lang="zh-TW" altLang="en-US" b="1" i="0" dirty="0">
                <a:solidFill>
                  <a:srgbClr val="C46706"/>
                </a:solidFill>
                <a:effectLst/>
              </a:rPr>
              <a:t>倍行高</a:t>
            </a:r>
            <a:endParaRPr lang="en-GB" altLang="zh-TW" b="1" i="0" dirty="0">
              <a:solidFill>
                <a:srgbClr val="C46706"/>
              </a:solidFill>
              <a:effectLst/>
            </a:endParaRPr>
          </a:p>
          <a:p>
            <a:pPr marL="0" indent="0" algn="just">
              <a:lnSpc>
                <a:spcPct val="150000"/>
              </a:lnSpc>
              <a:spcAft>
                <a:spcPts val="0"/>
              </a:spcAft>
              <a:buNone/>
            </a:pPr>
            <a:r>
              <a:rPr lang="zh-TW" altLang="en-US" b="0" i="0" dirty="0">
                <a:solidFill>
                  <a:srgbClr val="363636"/>
                </a:solidFill>
                <a:effectLst/>
              </a:rPr>
              <a:t>字體：</a:t>
            </a:r>
            <a:r>
              <a:rPr lang="zh-TW" altLang="en-US" b="1" i="0" dirty="0">
                <a:solidFill>
                  <a:srgbClr val="C46706"/>
                </a:solidFill>
                <a:effectLst/>
              </a:rPr>
              <a:t>新細明體</a:t>
            </a:r>
            <a:r>
              <a:rPr lang="zh-TW" altLang="en-US" b="0" i="0" dirty="0">
                <a:solidFill>
                  <a:srgbClr val="363636"/>
                </a:solidFill>
                <a:effectLst/>
              </a:rPr>
              <a:t>，大小設為</a:t>
            </a:r>
            <a:r>
              <a:rPr lang="en-US" altLang="zh-TW" b="1" i="0" dirty="0">
                <a:solidFill>
                  <a:srgbClr val="C46706"/>
                </a:solidFill>
                <a:effectLst/>
              </a:rPr>
              <a:t>14</a:t>
            </a:r>
            <a:r>
              <a:rPr lang="zh-TW" altLang="en-US" b="1" i="0" dirty="0">
                <a:solidFill>
                  <a:srgbClr val="C46706"/>
                </a:solidFill>
                <a:effectLst/>
              </a:rPr>
              <a:t>號</a:t>
            </a:r>
            <a:endParaRPr lang="zh-TW" altLang="en-US" b="0" i="0" dirty="0">
              <a:solidFill>
                <a:srgbClr val="363636"/>
              </a:solidFill>
              <a:effectLst/>
            </a:endParaRPr>
          </a:p>
          <a:p>
            <a:pPr marL="0" indent="0" algn="just">
              <a:lnSpc>
                <a:spcPct val="150000"/>
              </a:lnSpc>
              <a:spcAft>
                <a:spcPts val="0"/>
              </a:spcAft>
              <a:buNone/>
            </a:pPr>
            <a:r>
              <a:rPr lang="zh-TW" altLang="en-US" b="0" i="0" dirty="0">
                <a:solidFill>
                  <a:srgbClr val="363636"/>
                </a:solidFill>
                <a:effectLst/>
              </a:rPr>
              <a:t>邊界：</a:t>
            </a:r>
            <a:r>
              <a:rPr lang="zh-TW" altLang="en-US" b="1" i="0" dirty="0">
                <a:solidFill>
                  <a:srgbClr val="C46706"/>
                </a:solidFill>
                <a:effectLst/>
              </a:rPr>
              <a:t>四邊留白</a:t>
            </a:r>
            <a:r>
              <a:rPr lang="en-US" altLang="zh-TW" b="1" i="0" dirty="0">
                <a:solidFill>
                  <a:srgbClr val="C46706"/>
                </a:solidFill>
                <a:effectLst/>
              </a:rPr>
              <a:t>1</a:t>
            </a:r>
            <a:r>
              <a:rPr lang="zh-TW" altLang="en-US" b="1" i="0" dirty="0">
                <a:solidFill>
                  <a:srgbClr val="C46706"/>
                </a:solidFill>
                <a:effectLst/>
              </a:rPr>
              <a:t>吋</a:t>
            </a:r>
            <a:endParaRPr lang="zh-TW" altLang="en-US" b="0" i="0" dirty="0">
              <a:solidFill>
                <a:srgbClr val="363636"/>
              </a:solidFill>
              <a:effectLst/>
            </a:endParaRPr>
          </a:p>
          <a:p>
            <a:pPr marL="0" indent="0" algn="just">
              <a:lnSpc>
                <a:spcPct val="150000"/>
              </a:lnSpc>
              <a:spcAft>
                <a:spcPts val="0"/>
              </a:spcAft>
              <a:buNone/>
            </a:pPr>
            <a:r>
              <a:rPr lang="zh-TW" altLang="en-US" b="0" i="0" dirty="0">
                <a:solidFill>
                  <a:srgbClr val="363636"/>
                </a:solidFill>
                <a:effectLst/>
              </a:rPr>
              <a:t>頁碼：</a:t>
            </a:r>
            <a:r>
              <a:rPr lang="zh-TW" altLang="en-US" b="1" i="0" dirty="0">
                <a:solidFill>
                  <a:srgbClr val="C46706"/>
                </a:solidFill>
                <a:effectLst/>
              </a:rPr>
              <a:t>頁首左側寫出標題，右側標示頁碼</a:t>
            </a:r>
            <a:endParaRPr lang="zh-TW" altLang="en-US" b="0" i="0" dirty="0">
              <a:solidFill>
                <a:srgbClr val="363636"/>
              </a:solidFill>
              <a:effectLst/>
            </a:endParaRPr>
          </a:p>
          <a:p>
            <a:pPr marL="0" indent="0" algn="just">
              <a:lnSpc>
                <a:spcPct val="150000"/>
              </a:lnSpc>
              <a:spcAft>
                <a:spcPts val="0"/>
              </a:spcAft>
              <a:buNone/>
            </a:pPr>
            <a:r>
              <a:rPr lang="zh-TW" altLang="en-US" b="0" i="0" dirty="0">
                <a:solidFill>
                  <a:srgbClr val="363636"/>
                </a:solidFill>
                <a:effectLst/>
              </a:rPr>
              <a:t>書名：</a:t>
            </a:r>
            <a:r>
              <a:rPr lang="zh-TW" altLang="en-US" b="1" i="0" dirty="0">
                <a:solidFill>
                  <a:srgbClr val="C46706"/>
                </a:solidFill>
                <a:effectLst/>
              </a:rPr>
              <a:t>使用書名號 </a:t>
            </a:r>
            <a:r>
              <a:rPr lang="en-GB" altLang="zh-TW" b="0" i="0" dirty="0">
                <a:solidFill>
                  <a:srgbClr val="363636"/>
                </a:solidFill>
                <a:effectLst/>
              </a:rPr>
              <a:t>(</a:t>
            </a:r>
            <a:r>
              <a:rPr lang="en-US" altLang="zh-TW" b="0" i="0" dirty="0">
                <a:solidFill>
                  <a:srgbClr val="363636"/>
                </a:solidFill>
                <a:effectLst/>
              </a:rPr>
              <a:t>《》)</a:t>
            </a:r>
            <a:r>
              <a:rPr lang="zh-TW" altLang="en-US" b="0" i="0" dirty="0">
                <a:solidFill>
                  <a:srgbClr val="363636"/>
                </a:solidFill>
                <a:effectLst/>
              </a:rPr>
              <a:t>即可，不必用斜體表示</a:t>
            </a:r>
          </a:p>
          <a:p>
            <a:pPr marL="0" indent="0" algn="just">
              <a:lnSpc>
                <a:spcPct val="150000"/>
              </a:lnSpc>
              <a:spcAft>
                <a:spcPts val="0"/>
              </a:spcAft>
              <a:buNone/>
            </a:pPr>
            <a:r>
              <a:rPr lang="zh-TW" altLang="en-US" b="0" i="0" dirty="0">
                <a:solidFill>
                  <a:srgbClr val="363636"/>
                </a:solidFill>
                <a:effectLst/>
              </a:rPr>
              <a:t>段落：</a:t>
            </a:r>
            <a:r>
              <a:rPr lang="zh-TW" altLang="en-US" b="1" i="0" dirty="0">
                <a:solidFill>
                  <a:srgbClr val="C46706"/>
                </a:solidFill>
                <a:effectLst/>
              </a:rPr>
              <a:t>每段第一行必須內縮兩字元</a:t>
            </a:r>
            <a:r>
              <a:rPr lang="zh-TW" altLang="en-US" b="0" i="0" dirty="0">
                <a:solidFill>
                  <a:srgbClr val="363636"/>
                </a:solidFill>
                <a:effectLst/>
              </a:rPr>
              <a:t>，段落之間如</a:t>
            </a:r>
            <a:br>
              <a:rPr lang="en-GB" altLang="zh-TW" b="0" i="0" dirty="0">
                <a:solidFill>
                  <a:srgbClr val="363636"/>
                </a:solidFill>
                <a:effectLst/>
              </a:rPr>
            </a:br>
            <a:r>
              <a:rPr lang="en-GB" altLang="zh-TW" b="0" i="0" dirty="0">
                <a:solidFill>
                  <a:srgbClr val="363636"/>
                </a:solidFill>
                <a:effectLst/>
              </a:rPr>
              <a:t>           </a:t>
            </a:r>
            <a:r>
              <a:rPr lang="zh-TW" altLang="en-US" b="0" i="0" dirty="0">
                <a:solidFill>
                  <a:srgbClr val="363636"/>
                </a:solidFill>
                <a:effectLst/>
              </a:rPr>
              <a:t>常換行即可</a:t>
            </a:r>
          </a:p>
          <a:p>
            <a:pPr marL="0" indent="0">
              <a:lnSpc>
                <a:spcPct val="150000"/>
              </a:lnSpc>
              <a:spcAft>
                <a:spcPts val="0"/>
              </a:spcAft>
              <a:buNone/>
            </a:pPr>
            <a:endParaRPr lang="en-GB" dirty="0"/>
          </a:p>
        </p:txBody>
      </p:sp>
    </p:spTree>
    <p:extLst>
      <p:ext uri="{BB962C8B-B14F-4D97-AF65-F5344CB8AC3E}">
        <p14:creationId xmlns:p14="http://schemas.microsoft.com/office/powerpoint/2010/main" val="3135409348"/>
      </p:ext>
    </p:extLst>
  </p:cSld>
  <p:clrMapOvr>
    <a:masterClrMapping/>
  </p:clrMapOvr>
  <p:transition>
    <p:pull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A43BBDBC-A119-97B7-0699-B0FE0FCEB5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91" y="404664"/>
            <a:ext cx="9232183"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991883"/>
      </p:ext>
    </p:extLst>
  </p:cSld>
  <p:clrMapOvr>
    <a:masterClrMapping/>
  </p:clrMapOvr>
  <p:transition>
    <p:pull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marL="0" indent="0">
              <a:buNone/>
            </a:pPr>
            <a:r>
              <a:rPr lang="en-GB" dirty="0"/>
              <a:t>APA </a:t>
            </a:r>
            <a:r>
              <a:rPr lang="zh-TW" altLang="en-US" dirty="0"/>
              <a:t>文內註 </a:t>
            </a:r>
            <a:r>
              <a:rPr lang="en-GB" altLang="zh-TW" dirty="0"/>
              <a:t>in-text citation</a:t>
            </a:r>
            <a:br>
              <a:rPr lang="en-GB" altLang="zh-TW" dirty="0"/>
            </a:br>
            <a:r>
              <a:rPr lang="en-GB" altLang="zh-TW" sz="2200" dirty="0">
                <a:hlinkClick r:id="rId2">
                  <a:extLst>
                    <a:ext uri="{A12FA001-AC4F-418D-AE19-62706E023703}">
                      <ahyp:hlinkClr xmlns:ahyp="http://schemas.microsoft.com/office/drawing/2018/hyperlinkcolor" val="tx"/>
                    </a:ext>
                  </a:extLst>
                </a:hlinkClick>
              </a:rPr>
              <a:t>https://www.ilc.cuhk.edu.hk/Chinese/APAMLA/APA/APAintext.aspx </a:t>
            </a:r>
            <a:endParaRPr lang="en-GB" sz="2200" dirty="0"/>
          </a:p>
          <a:p>
            <a:endParaRPr lang="en-GB" altLang="zh-TW" dirty="0"/>
          </a:p>
          <a:p>
            <a:r>
              <a:rPr lang="zh-TW" altLang="en-US" dirty="0"/>
              <a:t>非直接抄出來</a:t>
            </a:r>
            <a:r>
              <a:rPr lang="en-US" altLang="zh-TW" dirty="0"/>
              <a:t>:</a:t>
            </a:r>
          </a:p>
          <a:p>
            <a:pPr lvl="1"/>
            <a:r>
              <a:rPr lang="zh-TW" altLang="en-US" sz="2400" b="1" i="0" dirty="0">
                <a:solidFill>
                  <a:srgbClr val="C46706"/>
                </a:solidFill>
                <a:effectLst/>
                <a:latin typeface="Arial" panose="020B0604020202020204" pitchFamily="34" charset="0"/>
              </a:rPr>
              <a:t>「作者」加「出版年份」</a:t>
            </a:r>
            <a:r>
              <a:rPr lang="zh-TW" altLang="en-US" sz="2400" b="0" i="0" dirty="0">
                <a:solidFill>
                  <a:srgbClr val="0000FF"/>
                </a:solidFill>
                <a:effectLst/>
                <a:latin typeface="Arial" panose="020B0604020202020204" pitchFamily="34" charset="0"/>
              </a:rPr>
              <a:t>的方式作標示，如</a:t>
            </a:r>
            <a:r>
              <a:rPr lang="en-US" altLang="zh-TW" sz="2400" b="0" i="0" dirty="0">
                <a:solidFill>
                  <a:srgbClr val="0000FF"/>
                </a:solidFill>
                <a:effectLst/>
                <a:latin typeface="Arial" panose="020B0604020202020204" pitchFamily="34" charset="0"/>
              </a:rPr>
              <a:t>: (</a:t>
            </a:r>
            <a:r>
              <a:rPr lang="zh-TW" altLang="en-US" sz="2400" b="0" i="0" dirty="0">
                <a:solidFill>
                  <a:srgbClr val="0000FF"/>
                </a:solidFill>
                <a:effectLst/>
                <a:latin typeface="Arial" panose="020B0604020202020204" pitchFamily="34" charset="0"/>
              </a:rPr>
              <a:t>唐君毅，</a:t>
            </a:r>
            <a:r>
              <a:rPr lang="en-US" altLang="zh-TW" sz="2400" b="0" i="0" dirty="0">
                <a:solidFill>
                  <a:srgbClr val="0000FF"/>
                </a:solidFill>
                <a:effectLst/>
                <a:latin typeface="Arial" panose="020B0604020202020204" pitchFamily="34" charset="0"/>
              </a:rPr>
              <a:t>1984)</a:t>
            </a:r>
          </a:p>
          <a:p>
            <a:pPr marL="446087" lvl="1" indent="0">
              <a:buNone/>
            </a:pPr>
            <a:r>
              <a:rPr lang="zh-TW" altLang="en-US" sz="2400" dirty="0">
                <a:solidFill>
                  <a:srgbClr val="336600"/>
                </a:solidFill>
                <a:latin typeface="Arial" panose="020B0604020202020204" pitchFamily="34" charset="0"/>
              </a:rPr>
              <a:t>兩個例子</a:t>
            </a:r>
            <a:endParaRPr lang="en-US" altLang="zh-TW" sz="2400" b="0" i="0" dirty="0">
              <a:solidFill>
                <a:srgbClr val="336600"/>
              </a:solidFill>
              <a:effectLst/>
              <a:latin typeface="Arial" panose="020B0604020202020204" pitchFamily="34" charset="0"/>
            </a:endParaRPr>
          </a:p>
          <a:p>
            <a:pPr lvl="1"/>
            <a:r>
              <a:rPr lang="zh-TW" altLang="en-US" sz="2400" b="0" i="0" dirty="0">
                <a:solidFill>
                  <a:srgbClr val="336600"/>
                </a:solidFill>
                <a:effectLst/>
                <a:latin typeface="Arial" panose="020B0604020202020204" pitchFamily="34" charset="0"/>
              </a:rPr>
              <a:t>重視實學只是明末清初的士人階層所提出的主張，在大眾階層之中，其實另有一種觀念頗為流行，就是強調因果報應的「善書」思想</a:t>
            </a:r>
            <a:r>
              <a:rPr lang="en-US" altLang="zh-TW" sz="2400" dirty="0">
                <a:solidFill>
                  <a:srgbClr val="CC00CC"/>
                </a:solidFill>
                <a:latin typeface="Arial" panose="020B0604020202020204" pitchFamily="34" charset="0"/>
              </a:rPr>
              <a:t>(</a:t>
            </a:r>
            <a:r>
              <a:rPr lang="zh-TW" altLang="en-US" sz="2400" dirty="0">
                <a:solidFill>
                  <a:srgbClr val="CC00CC"/>
                </a:solidFill>
                <a:latin typeface="Arial" panose="020B0604020202020204" pitchFamily="34" charset="0"/>
              </a:rPr>
              <a:t>唐君毅，</a:t>
            </a:r>
            <a:r>
              <a:rPr lang="en-US" altLang="zh-TW" sz="2400" dirty="0">
                <a:solidFill>
                  <a:srgbClr val="CC00CC"/>
                </a:solidFill>
                <a:latin typeface="Arial" panose="020B0604020202020204" pitchFamily="34" charset="0"/>
              </a:rPr>
              <a:t>1984)</a:t>
            </a:r>
            <a:r>
              <a:rPr lang="zh-TW" altLang="en-US" sz="2400" b="0" i="0" dirty="0">
                <a:solidFill>
                  <a:srgbClr val="336600"/>
                </a:solidFill>
                <a:effectLst/>
                <a:latin typeface="Arial" panose="020B0604020202020204" pitchFamily="34" charset="0"/>
              </a:rPr>
              <a:t>。</a:t>
            </a:r>
            <a:endParaRPr lang="en-GB" altLang="zh-TW" sz="2400" b="0" i="0" dirty="0">
              <a:solidFill>
                <a:srgbClr val="336600"/>
              </a:solidFill>
              <a:effectLst/>
              <a:latin typeface="Arial" panose="020B0604020202020204" pitchFamily="34" charset="0"/>
            </a:endParaRPr>
          </a:p>
          <a:p>
            <a:pPr lvl="1"/>
            <a:r>
              <a:rPr lang="zh-TW" altLang="en-US" sz="2400" b="0" i="0" dirty="0">
                <a:solidFill>
                  <a:srgbClr val="CC00CC"/>
                </a:solidFill>
                <a:effectLst/>
                <a:latin typeface="Arial" panose="020B0604020202020204" pitchFamily="34" charset="0"/>
              </a:rPr>
              <a:t>唐君毅</a:t>
            </a:r>
            <a:r>
              <a:rPr lang="en-US" altLang="zh-TW" sz="2400" b="0" i="0" dirty="0">
                <a:solidFill>
                  <a:srgbClr val="CC00CC"/>
                </a:solidFill>
                <a:effectLst/>
                <a:latin typeface="Arial" panose="020B0604020202020204" pitchFamily="34" charset="0"/>
              </a:rPr>
              <a:t>(1984)</a:t>
            </a:r>
            <a:r>
              <a:rPr lang="zh-TW" altLang="en-US" sz="2400" b="0" i="0" dirty="0">
                <a:solidFill>
                  <a:srgbClr val="336600"/>
                </a:solidFill>
                <a:effectLst/>
                <a:latin typeface="Arial" panose="020B0604020202020204" pitchFamily="34" charset="0"/>
              </a:rPr>
              <a:t>指出，重視實學只是明末清初的士人階層所提出的主張，在大眾階層之中，其實另有一種觀念頗為流行，就是強調因果報應的「善書」思想。</a:t>
            </a:r>
            <a:endParaRPr lang="en-GB" altLang="zh-TW" sz="2400" b="0" i="0" dirty="0">
              <a:solidFill>
                <a:srgbClr val="336600"/>
              </a:solidFill>
              <a:effectLst/>
              <a:latin typeface="Arial" panose="020B0604020202020204" pitchFamily="34" charset="0"/>
            </a:endParaRPr>
          </a:p>
        </p:txBody>
      </p:sp>
    </p:spTree>
    <p:extLst>
      <p:ext uri="{BB962C8B-B14F-4D97-AF65-F5344CB8AC3E}">
        <p14:creationId xmlns:p14="http://schemas.microsoft.com/office/powerpoint/2010/main" val="454579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a:buFont typeface="+mj-lt"/>
              <a:buAutoNum type="arabicPeriod" startAt="2"/>
            </a:pPr>
            <a:r>
              <a:rPr lang="zh-TW" altLang="en-US" dirty="0"/>
              <a:t>直接抄出來</a:t>
            </a:r>
            <a:r>
              <a:rPr lang="en-GB" altLang="zh-TW" sz="2400" dirty="0"/>
              <a:t>(</a:t>
            </a:r>
            <a:r>
              <a:rPr lang="zh-TW" altLang="en-US" sz="2400" dirty="0">
                <a:solidFill>
                  <a:srgbClr val="CC0099"/>
                </a:solidFill>
              </a:rPr>
              <a:t>連續超過</a:t>
            </a:r>
            <a:r>
              <a:rPr lang="en-US" altLang="zh-TW" sz="2400" dirty="0">
                <a:solidFill>
                  <a:srgbClr val="CC0099"/>
                </a:solidFill>
              </a:rPr>
              <a:t>8</a:t>
            </a:r>
            <a:r>
              <a:rPr lang="zh-TW" altLang="en-US" sz="2400" dirty="0">
                <a:solidFill>
                  <a:srgbClr val="CC0099"/>
                </a:solidFill>
              </a:rPr>
              <a:t>個字或以上</a:t>
            </a:r>
            <a:r>
              <a:rPr lang="en-US" altLang="zh-TW" sz="2400" dirty="0"/>
              <a:t>)</a:t>
            </a:r>
            <a:r>
              <a:rPr lang="en-US" altLang="zh-TW" sz="2800" dirty="0"/>
              <a:t>:</a:t>
            </a:r>
            <a:endParaRPr lang="en-US" altLang="zh-TW" dirty="0"/>
          </a:p>
          <a:p>
            <a:pPr lvl="1"/>
            <a:r>
              <a:rPr lang="zh-TW" altLang="en-US" sz="2400" b="1" i="0" dirty="0">
                <a:solidFill>
                  <a:srgbClr val="C46706"/>
                </a:solidFill>
                <a:effectLst/>
                <a:latin typeface="Arial" panose="020B0604020202020204" pitchFamily="34" charset="0"/>
              </a:rPr>
              <a:t>「作者」加「出版年份」加「頁碼」</a:t>
            </a:r>
            <a:r>
              <a:rPr lang="en-US" altLang="zh-TW" sz="2400" b="1" i="0" dirty="0">
                <a:solidFill>
                  <a:srgbClr val="C46706"/>
                </a:solidFill>
                <a:effectLst/>
                <a:latin typeface="Arial" panose="020B0604020202020204" pitchFamily="34" charset="0"/>
              </a:rPr>
              <a:t>, </a:t>
            </a:r>
            <a:r>
              <a:rPr lang="zh-TW" altLang="en-US" sz="2400" b="1" i="0" dirty="0">
                <a:solidFill>
                  <a:srgbClr val="C46706"/>
                </a:solidFill>
                <a:effectLst/>
                <a:latin typeface="Arial" panose="020B0604020202020204" pitchFamily="34" charset="0"/>
              </a:rPr>
              <a:t>再加上開關引號「」</a:t>
            </a:r>
            <a:r>
              <a:rPr lang="zh-TW" altLang="en-US" sz="2400" b="0" i="0" dirty="0">
                <a:solidFill>
                  <a:srgbClr val="363636"/>
                </a:solidFill>
                <a:effectLst/>
                <a:latin typeface="Arial" panose="020B0604020202020204" pitchFamily="34" charset="0"/>
              </a:rPr>
              <a:t>的方式作標示，例如</a:t>
            </a:r>
            <a:r>
              <a:rPr lang="en-US" altLang="zh-TW" sz="2400" b="0" i="0" dirty="0">
                <a:solidFill>
                  <a:srgbClr val="363636"/>
                </a:solidFill>
                <a:effectLst/>
                <a:latin typeface="Arial" panose="020B0604020202020204" pitchFamily="34" charset="0"/>
              </a:rPr>
              <a:t>:</a:t>
            </a:r>
          </a:p>
          <a:p>
            <a:pPr lvl="1"/>
            <a:endParaRPr lang="en-US" altLang="zh-TW" sz="2400" b="0" i="0" dirty="0">
              <a:solidFill>
                <a:srgbClr val="363636"/>
              </a:solidFill>
              <a:effectLst/>
              <a:latin typeface="Arial" panose="020B0604020202020204" pitchFamily="34" charset="0"/>
            </a:endParaRPr>
          </a:p>
          <a:p>
            <a:pPr lvl="1"/>
            <a:r>
              <a:rPr lang="zh-TW" altLang="en-US" sz="2400" dirty="0"/>
              <a:t>重視實學只是明末清初的士人階層所提出的主張，在大眾階層之中，其實另有一種觀念頗為流行，就是「由袁了凡之功過格，至清初周安士全書所代表之善書思想」</a:t>
            </a:r>
            <a:r>
              <a:rPr lang="en-GB" altLang="zh-TW" sz="2400" dirty="0">
                <a:solidFill>
                  <a:srgbClr val="CC00FF"/>
                </a:solidFill>
              </a:rPr>
              <a:t>(</a:t>
            </a:r>
            <a:r>
              <a:rPr lang="zh-TW" altLang="en-US" sz="2400" dirty="0">
                <a:solidFill>
                  <a:srgbClr val="CC00FF"/>
                </a:solidFill>
              </a:rPr>
              <a:t>唐君毅，</a:t>
            </a:r>
            <a:r>
              <a:rPr lang="en-US" altLang="zh-TW" sz="2400" dirty="0">
                <a:solidFill>
                  <a:srgbClr val="CC00FF"/>
                </a:solidFill>
              </a:rPr>
              <a:t>1984</a:t>
            </a:r>
            <a:r>
              <a:rPr lang="zh-TW" altLang="en-US" sz="2400" dirty="0">
                <a:solidFill>
                  <a:srgbClr val="CC00FF"/>
                </a:solidFill>
              </a:rPr>
              <a:t>，頁</a:t>
            </a:r>
            <a:r>
              <a:rPr lang="en-US" altLang="zh-TW" sz="2400" dirty="0">
                <a:solidFill>
                  <a:srgbClr val="CC00FF"/>
                </a:solidFill>
              </a:rPr>
              <a:t>690)</a:t>
            </a:r>
            <a:r>
              <a:rPr lang="zh-TW" altLang="en-US" sz="2400" dirty="0"/>
              <a:t>。</a:t>
            </a:r>
            <a:endParaRPr lang="en-GB" altLang="zh-TW" sz="2400" dirty="0"/>
          </a:p>
          <a:p>
            <a:pPr lvl="1"/>
            <a:endParaRPr lang="en-GB" altLang="zh-TW" sz="2400" dirty="0"/>
          </a:p>
          <a:p>
            <a:pPr lvl="1"/>
            <a:r>
              <a:rPr lang="zh-TW" altLang="en-US" sz="2400" dirty="0">
                <a:solidFill>
                  <a:srgbClr val="CC00FF"/>
                </a:solidFill>
              </a:rPr>
              <a:t>唐君毅</a:t>
            </a:r>
            <a:r>
              <a:rPr lang="en-GB" altLang="zh-TW" sz="2400" dirty="0">
                <a:solidFill>
                  <a:srgbClr val="CC00FF"/>
                </a:solidFill>
              </a:rPr>
              <a:t>(</a:t>
            </a:r>
            <a:r>
              <a:rPr lang="en-US" altLang="zh-TW" sz="2400" dirty="0">
                <a:solidFill>
                  <a:srgbClr val="CC00FF"/>
                </a:solidFill>
              </a:rPr>
              <a:t>1984)</a:t>
            </a:r>
            <a:r>
              <a:rPr lang="zh-TW" altLang="en-US" sz="2400" dirty="0"/>
              <a:t>指出，重視實學只是明末清初的士人階層所提出的主張，在大眾階層之中，其實另有一種觀念頗為流行，就是「由袁了凡之功過格，至清初周安士全書所代表之善書思想」</a:t>
            </a:r>
            <a:r>
              <a:rPr lang="en-GB" altLang="zh-TW" sz="2400" dirty="0">
                <a:solidFill>
                  <a:srgbClr val="CC00FF"/>
                </a:solidFill>
              </a:rPr>
              <a:t>(</a:t>
            </a:r>
            <a:r>
              <a:rPr lang="zh-TW" altLang="en-US" sz="2400" dirty="0">
                <a:solidFill>
                  <a:srgbClr val="CC00FF"/>
                </a:solidFill>
              </a:rPr>
              <a:t>頁</a:t>
            </a:r>
            <a:r>
              <a:rPr lang="en-US" altLang="zh-TW" sz="2400" dirty="0">
                <a:solidFill>
                  <a:srgbClr val="CC00FF"/>
                </a:solidFill>
              </a:rPr>
              <a:t>690)</a:t>
            </a:r>
            <a:r>
              <a:rPr lang="zh-TW" altLang="en-US" sz="2400" dirty="0"/>
              <a:t>。</a:t>
            </a:r>
            <a:endParaRPr lang="en-GB" sz="2400" dirty="0"/>
          </a:p>
        </p:txBody>
      </p:sp>
    </p:spTree>
    <p:extLst>
      <p:ext uri="{BB962C8B-B14F-4D97-AF65-F5344CB8AC3E}">
        <p14:creationId xmlns:p14="http://schemas.microsoft.com/office/powerpoint/2010/main" val="2923625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a:buFont typeface="+mj-lt"/>
              <a:buAutoNum type="arabicPeriod" startAt="3"/>
            </a:pPr>
            <a:r>
              <a:rPr lang="zh-TW" altLang="en-US" dirty="0"/>
              <a:t>直接抄出來 </a:t>
            </a:r>
            <a:r>
              <a:rPr lang="en-GB" altLang="zh-TW" dirty="0"/>
              <a:t>– </a:t>
            </a:r>
            <a:r>
              <a:rPr lang="zh-TW" altLang="en-US" dirty="0"/>
              <a:t>引文引述 </a:t>
            </a:r>
            <a:r>
              <a:rPr lang="en-GB" altLang="zh-TW" sz="2400" dirty="0"/>
              <a:t>(</a:t>
            </a:r>
            <a:r>
              <a:rPr lang="zh-TW" altLang="en-US" sz="2400" dirty="0">
                <a:solidFill>
                  <a:srgbClr val="CC0099"/>
                </a:solidFill>
              </a:rPr>
              <a:t>連續超過</a:t>
            </a:r>
            <a:r>
              <a:rPr lang="en-US" altLang="zh-TW" sz="2400" dirty="0">
                <a:solidFill>
                  <a:srgbClr val="CC0099"/>
                </a:solidFill>
              </a:rPr>
              <a:t>40</a:t>
            </a:r>
            <a:r>
              <a:rPr lang="zh-TW" altLang="en-US" sz="2400" dirty="0">
                <a:solidFill>
                  <a:srgbClr val="CC0099"/>
                </a:solidFill>
              </a:rPr>
              <a:t>個字或以上</a:t>
            </a:r>
            <a:r>
              <a:rPr lang="en-US" altLang="zh-TW" sz="2400" dirty="0"/>
              <a:t>)</a:t>
            </a:r>
            <a:r>
              <a:rPr lang="en-US" altLang="zh-TW" sz="2800" dirty="0"/>
              <a:t>:</a:t>
            </a:r>
            <a:endParaRPr lang="en-US" altLang="zh-TW" dirty="0"/>
          </a:p>
          <a:p>
            <a:pPr lvl="1"/>
            <a:r>
              <a:rPr lang="zh-TW" altLang="en-US" sz="2400" i="0" dirty="0">
                <a:solidFill>
                  <a:srgbClr val="0000FF"/>
                </a:solidFill>
                <a:effectLst/>
                <a:latin typeface="Arial" panose="020B0604020202020204" pitchFamily="34" charset="0"/>
              </a:rPr>
              <a:t>長篇幅的引用</a:t>
            </a:r>
            <a:r>
              <a:rPr lang="zh-TW" altLang="en-US" sz="2400" i="0" dirty="0">
                <a:solidFill>
                  <a:srgbClr val="CC0099"/>
                </a:solidFill>
                <a:effectLst/>
                <a:latin typeface="Arial" panose="020B0604020202020204" pitchFamily="34" charset="0"/>
              </a:rPr>
              <a:t>不須使用引用符號</a:t>
            </a:r>
            <a:r>
              <a:rPr lang="zh-TW" altLang="en-US" sz="2400" i="0" dirty="0">
                <a:solidFill>
                  <a:srgbClr val="0000FF"/>
                </a:solidFill>
                <a:effectLst/>
                <a:latin typeface="Arial" panose="020B0604020202020204" pitchFamily="34" charset="0"/>
              </a:rPr>
              <a:t>，而是將引用的部分</a:t>
            </a:r>
            <a:r>
              <a:rPr lang="zh-TW" altLang="en-US" sz="2400" i="0" dirty="0">
                <a:solidFill>
                  <a:srgbClr val="CC0099"/>
                </a:solidFill>
                <a:effectLst/>
                <a:latin typeface="Arial" panose="020B0604020202020204" pitchFamily="34" charset="0"/>
              </a:rPr>
              <a:t>獨立為一個新的段落</a:t>
            </a:r>
            <a:r>
              <a:rPr lang="zh-TW" altLang="en-US" sz="2400" i="0" dirty="0">
                <a:solidFill>
                  <a:srgbClr val="0000FF"/>
                </a:solidFill>
                <a:effectLst/>
                <a:latin typeface="Arial" panose="020B0604020202020204" pitchFamily="34" charset="0"/>
              </a:rPr>
              <a:t>，在</a:t>
            </a:r>
            <a:r>
              <a:rPr lang="zh-TW" altLang="en-US" sz="2400" i="0" dirty="0">
                <a:solidFill>
                  <a:srgbClr val="CC0099"/>
                </a:solidFill>
                <a:effectLst/>
                <a:latin typeface="Arial" panose="020B0604020202020204" pitchFamily="34" charset="0"/>
              </a:rPr>
              <a:t>新的一行</a:t>
            </a:r>
            <a:r>
              <a:rPr lang="zh-TW" altLang="en-US" sz="2400" i="0" dirty="0">
                <a:solidFill>
                  <a:srgbClr val="0000FF"/>
                </a:solidFill>
                <a:effectLst/>
                <a:latin typeface="Arial" panose="020B0604020202020204" pitchFamily="34" charset="0"/>
              </a:rPr>
              <a:t>置入引用內文，左邊縮排 </a:t>
            </a:r>
            <a:r>
              <a:rPr lang="en-US" altLang="zh-TW" sz="2400" i="0" dirty="0">
                <a:solidFill>
                  <a:srgbClr val="0000FF"/>
                </a:solidFill>
                <a:effectLst/>
                <a:latin typeface="Arial" panose="020B0604020202020204" pitchFamily="34" charset="0"/>
              </a:rPr>
              <a:t>(indent)½ </a:t>
            </a:r>
            <a:r>
              <a:rPr lang="zh-TW" altLang="en-US" sz="2400" i="0" dirty="0">
                <a:solidFill>
                  <a:srgbClr val="0000FF"/>
                </a:solidFill>
                <a:effectLst/>
                <a:latin typeface="Arial" panose="020B0604020202020204" pitchFamily="34" charset="0"/>
              </a:rPr>
              <a:t>英寸 </a:t>
            </a:r>
            <a:r>
              <a:rPr lang="en-US" altLang="zh-TW" sz="2400" i="0" dirty="0">
                <a:solidFill>
                  <a:srgbClr val="0000FF"/>
                </a:solidFill>
                <a:effectLst/>
                <a:latin typeface="Arial" panose="020B0604020202020204" pitchFamily="34" charset="0"/>
              </a:rPr>
              <a:t>(1.27 cm)</a:t>
            </a:r>
            <a:r>
              <a:rPr lang="zh-TW" altLang="en-US" sz="2400" i="0" dirty="0">
                <a:solidFill>
                  <a:srgbClr val="0000FF"/>
                </a:solidFill>
                <a:effectLst/>
                <a:latin typeface="Arial" panose="020B0604020202020204" pitchFamily="34" charset="0"/>
              </a:rPr>
              <a:t>，並使用</a:t>
            </a:r>
            <a:r>
              <a:rPr lang="zh-TW" altLang="en-US" sz="2400" i="0" dirty="0">
                <a:solidFill>
                  <a:srgbClr val="CC0099"/>
                </a:solidFill>
                <a:effectLst/>
                <a:latin typeface="Arial" panose="020B0604020202020204" pitchFamily="34" charset="0"/>
              </a:rPr>
              <a:t>兩倍行高</a:t>
            </a:r>
            <a:r>
              <a:rPr lang="zh-TW" altLang="en-US" sz="2400" i="0" dirty="0">
                <a:solidFill>
                  <a:srgbClr val="0000FF"/>
                </a:solidFill>
                <a:effectLst/>
                <a:latin typeface="Arial" panose="020B0604020202020204" pitchFamily="34" charset="0"/>
              </a:rPr>
              <a:t>，在整段引用</a:t>
            </a:r>
            <a:r>
              <a:rPr lang="zh-TW" altLang="en-US" sz="2400" i="0" dirty="0">
                <a:solidFill>
                  <a:srgbClr val="CC0099"/>
                </a:solidFill>
                <a:effectLst/>
                <a:latin typeface="Arial" panose="020B0604020202020204" pitchFamily="34" charset="0"/>
              </a:rPr>
              <a:t>內文的最後</a:t>
            </a:r>
            <a:r>
              <a:rPr lang="zh-TW" altLang="en-US" sz="2400" i="0" dirty="0">
                <a:solidFill>
                  <a:srgbClr val="0000FF"/>
                </a:solidFill>
                <a:effectLst/>
                <a:latin typeface="Arial" panose="020B0604020202020204" pitchFamily="34" charset="0"/>
              </a:rPr>
              <a:t>，加入</a:t>
            </a:r>
            <a:r>
              <a:rPr lang="zh-TW" altLang="en-US" sz="2400" i="0" dirty="0">
                <a:solidFill>
                  <a:srgbClr val="CC0099"/>
                </a:solidFill>
                <a:effectLst/>
                <a:latin typeface="Arial" panose="020B0604020202020204" pitchFamily="34" charset="0"/>
              </a:rPr>
              <a:t>括弧</a:t>
            </a:r>
            <a:r>
              <a:rPr lang="zh-TW" altLang="en-US" sz="2400" i="0" dirty="0">
                <a:solidFill>
                  <a:srgbClr val="0000FF"/>
                </a:solidFill>
                <a:effectLst/>
                <a:latin typeface="Arial" panose="020B0604020202020204" pitchFamily="34" charset="0"/>
              </a:rPr>
              <a:t>並放置引用出處</a:t>
            </a:r>
            <a:r>
              <a:rPr lang="zh-TW" altLang="en-US" sz="2400" i="0" dirty="0">
                <a:solidFill>
                  <a:srgbClr val="CC0099"/>
                </a:solidFill>
                <a:effectLst/>
                <a:latin typeface="Arial" panose="020B0604020202020204" pitchFamily="34" charset="0"/>
              </a:rPr>
              <a:t>頁數</a:t>
            </a:r>
            <a:r>
              <a:rPr lang="zh-TW" altLang="en-US" sz="2400" i="0" dirty="0">
                <a:solidFill>
                  <a:srgbClr val="0000FF"/>
                </a:solidFill>
                <a:effectLst/>
                <a:latin typeface="Arial" panose="020B0604020202020204" pitchFamily="34" charset="0"/>
              </a:rPr>
              <a:t>。舉例如下：</a:t>
            </a:r>
            <a:endParaRPr lang="en-GB" altLang="zh-TW" sz="2400" i="0" dirty="0">
              <a:solidFill>
                <a:srgbClr val="0000FF"/>
              </a:solidFill>
              <a:effectLst/>
              <a:latin typeface="Arial" panose="020B0604020202020204" pitchFamily="34" charset="0"/>
            </a:endParaRPr>
          </a:p>
          <a:p>
            <a:pPr marL="719138" lvl="1" indent="0">
              <a:lnSpc>
                <a:spcPct val="150000"/>
              </a:lnSpc>
              <a:buNone/>
            </a:pPr>
            <a:r>
              <a:rPr lang="en-GB" sz="2600" b="0" dirty="0">
                <a:solidFill>
                  <a:srgbClr val="333333"/>
                </a:solidFill>
                <a:effectLst/>
                <a:latin typeface="Noto Sans TC"/>
              </a:rPr>
              <a:t>Khan’s (1976) study found the following:</a:t>
            </a:r>
          </a:p>
          <a:p>
            <a:pPr marL="719138" lvl="1" indent="0">
              <a:buNone/>
            </a:pPr>
            <a:r>
              <a:rPr lang="en-GB" sz="2600" b="0" dirty="0">
                <a:solidFill>
                  <a:srgbClr val="333333"/>
                </a:solidFill>
                <a:effectLst/>
                <a:latin typeface="Noto Sans TC"/>
              </a:rPr>
              <a:t>Graduate students tend to apply more diverse methods during their first two years of research, especially when conducting research in teams of three or fewer with no senior researchers present. This tendency could be attributed to either a misunderstanding of correct methodology or to a feeling of freedom to explore different approaches that the researchers have yet to employ. (p. 45)</a:t>
            </a:r>
          </a:p>
          <a:p>
            <a:pPr lvl="1"/>
            <a:endParaRPr lang="en-US" altLang="zh-TW" sz="2400" i="0" dirty="0">
              <a:solidFill>
                <a:srgbClr val="0000FF"/>
              </a:solidFill>
              <a:effectLst/>
              <a:latin typeface="Arial" panose="020B0604020202020204" pitchFamily="34" charset="0"/>
            </a:endParaRPr>
          </a:p>
        </p:txBody>
      </p:sp>
      <p:cxnSp>
        <p:nvCxnSpPr>
          <p:cNvPr id="5" name="直線單箭頭接點 4">
            <a:extLst>
              <a:ext uri="{FF2B5EF4-FFF2-40B4-BE49-F238E27FC236}">
                <a16:creationId xmlns:a16="http://schemas.microsoft.com/office/drawing/2014/main" id="{CEE19405-2A8F-508B-1C66-C2897CE150F2}"/>
              </a:ext>
            </a:extLst>
          </p:cNvPr>
          <p:cNvCxnSpPr>
            <a:cxnSpLocks/>
          </p:cNvCxnSpPr>
          <p:nvPr/>
        </p:nvCxnSpPr>
        <p:spPr bwMode="auto">
          <a:xfrm>
            <a:off x="827584" y="3356992"/>
            <a:ext cx="22920" cy="3168352"/>
          </a:xfrm>
          <a:prstGeom prst="straightConnector1">
            <a:avLst/>
          </a:prstGeom>
          <a:noFill/>
          <a:ln w="25400" cap="flat" cmpd="sng" algn="ctr">
            <a:solidFill>
              <a:srgbClr val="CC0099"/>
            </a:solidFill>
            <a:prstDash val="solid"/>
            <a:round/>
            <a:headEnd type="none" w="med" len="med"/>
            <a:tailEnd type="none" w="med" len="med"/>
          </a:ln>
          <a:effectLst/>
        </p:spPr>
      </p:cxnSp>
      <p:cxnSp>
        <p:nvCxnSpPr>
          <p:cNvPr id="7" name="直線單箭頭接點 6">
            <a:extLst>
              <a:ext uri="{FF2B5EF4-FFF2-40B4-BE49-F238E27FC236}">
                <a16:creationId xmlns:a16="http://schemas.microsoft.com/office/drawing/2014/main" id="{34B5386C-190D-0DCB-A9E8-C6F41BD5B092}"/>
              </a:ext>
            </a:extLst>
          </p:cNvPr>
          <p:cNvCxnSpPr>
            <a:cxnSpLocks/>
          </p:cNvCxnSpPr>
          <p:nvPr/>
        </p:nvCxnSpPr>
        <p:spPr bwMode="auto">
          <a:xfrm>
            <a:off x="0" y="4797152"/>
            <a:ext cx="827584" cy="0"/>
          </a:xfrm>
          <a:prstGeom prst="straightConnector1">
            <a:avLst/>
          </a:prstGeom>
          <a:noFill/>
          <a:ln w="25400" cap="flat" cmpd="sng" algn="ctr">
            <a:solidFill>
              <a:srgbClr val="CC0099"/>
            </a:solidFill>
            <a:prstDash val="solid"/>
            <a:round/>
            <a:headEnd type="triangle" w="med" len="med"/>
            <a:tailEnd type="triangle" w="med" len="med"/>
          </a:ln>
          <a:effectLst/>
        </p:spPr>
      </p:cxnSp>
      <p:sp>
        <p:nvSpPr>
          <p:cNvPr id="8" name="文字方塊 7">
            <a:extLst>
              <a:ext uri="{FF2B5EF4-FFF2-40B4-BE49-F238E27FC236}">
                <a16:creationId xmlns:a16="http://schemas.microsoft.com/office/drawing/2014/main" id="{83B6FB63-8F19-7FC8-6700-3C6F15E5E230}"/>
              </a:ext>
            </a:extLst>
          </p:cNvPr>
          <p:cNvSpPr txBox="1"/>
          <p:nvPr/>
        </p:nvSpPr>
        <p:spPr>
          <a:xfrm>
            <a:off x="-102127" y="4297376"/>
            <a:ext cx="1024639" cy="400110"/>
          </a:xfrm>
          <a:prstGeom prst="rect">
            <a:avLst/>
          </a:prstGeom>
          <a:noFill/>
        </p:spPr>
        <p:txBody>
          <a:bodyPr wrap="none" rtlCol="0">
            <a:spAutoFit/>
          </a:bodyPr>
          <a:lstStyle/>
          <a:p>
            <a:r>
              <a:rPr lang="en-US" altLang="zh-TW" sz="2000" b="0" dirty="0">
                <a:latin typeface="+mn-lt"/>
              </a:rPr>
              <a:t>1.27cm</a:t>
            </a:r>
            <a:endParaRPr lang="en-GB" sz="2000" b="0" dirty="0">
              <a:latin typeface="+mn-lt"/>
            </a:endParaRPr>
          </a:p>
        </p:txBody>
      </p:sp>
    </p:spTree>
    <p:extLst>
      <p:ext uri="{BB962C8B-B14F-4D97-AF65-F5344CB8AC3E}">
        <p14:creationId xmlns:p14="http://schemas.microsoft.com/office/powerpoint/2010/main" val="4054236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marL="0" indent="0">
              <a:buNone/>
            </a:pPr>
            <a:r>
              <a:rPr lang="zh-TW" altLang="en-US" b="1" i="0" dirty="0">
                <a:solidFill>
                  <a:srgbClr val="C46706"/>
                </a:solidFill>
                <a:effectLst/>
                <a:latin typeface="Arial" panose="020B0604020202020204" pitchFamily="34" charset="0"/>
              </a:rPr>
              <a:t>篇末「參考文獻」的相關條目</a:t>
            </a:r>
            <a:endParaRPr lang="en-GB" altLang="zh-TW" b="1" i="0" dirty="0">
              <a:solidFill>
                <a:srgbClr val="C46706"/>
              </a:solidFill>
              <a:effectLst/>
              <a:latin typeface="Arial" panose="020B0604020202020204" pitchFamily="34" charset="0"/>
            </a:endParaRPr>
          </a:p>
          <a:p>
            <a:pPr marL="0" indent="0">
              <a:buNone/>
            </a:pPr>
            <a:endParaRPr lang="en-GB" altLang="zh-TW" dirty="0"/>
          </a:p>
          <a:p>
            <a:pPr marL="0" indent="0">
              <a:buNone/>
            </a:pPr>
            <a:r>
              <a:rPr lang="zh-TW" altLang="en-US" dirty="0"/>
              <a:t>唐君毅</a:t>
            </a:r>
            <a:r>
              <a:rPr lang="en-GB" altLang="zh-TW" dirty="0"/>
              <a:t>(</a:t>
            </a:r>
            <a:r>
              <a:rPr lang="en-US" altLang="zh-TW" dirty="0"/>
              <a:t>1984)</a:t>
            </a:r>
            <a:r>
              <a:rPr lang="zh-TW" altLang="en-US" dirty="0"/>
              <a:t>。</a:t>
            </a:r>
            <a:r>
              <a:rPr lang="en-US" altLang="zh-TW" dirty="0">
                <a:solidFill>
                  <a:srgbClr val="CC0099"/>
                </a:solidFill>
              </a:rPr>
              <a:t>《</a:t>
            </a:r>
            <a:r>
              <a:rPr lang="zh-TW" altLang="en-US" dirty="0"/>
              <a:t>中國哲學原論：原教篇</a:t>
            </a:r>
            <a:r>
              <a:rPr lang="en-US" altLang="zh-TW" dirty="0">
                <a:solidFill>
                  <a:srgbClr val="CC0099"/>
                </a:solidFill>
              </a:rPr>
              <a:t>》</a:t>
            </a:r>
            <a:r>
              <a:rPr lang="zh-TW" altLang="en-US" dirty="0"/>
              <a:t>。台北：學生書局。</a:t>
            </a:r>
            <a:endParaRPr lang="en-GB" altLang="zh-TW" dirty="0"/>
          </a:p>
          <a:p>
            <a:pPr marL="0" indent="0">
              <a:buNone/>
            </a:pPr>
            <a:endParaRPr lang="en-GB" altLang="zh-TW" dirty="0"/>
          </a:p>
        </p:txBody>
      </p:sp>
    </p:spTree>
    <p:extLst>
      <p:ext uri="{BB962C8B-B14F-4D97-AF65-F5344CB8AC3E}">
        <p14:creationId xmlns:p14="http://schemas.microsoft.com/office/powerpoint/2010/main" val="3374929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marL="0" indent="0">
              <a:buNone/>
            </a:pPr>
            <a:r>
              <a:rPr lang="en-US" altLang="zh-TW" b="0" i="0" u="none" strike="noStrike" baseline="0" dirty="0"/>
              <a:t>2. </a:t>
            </a:r>
            <a:r>
              <a:rPr lang="zh-TW" altLang="en-US" b="0" i="0" u="none" strike="noStrike" baseline="0" dirty="0"/>
              <a:t>文集內的文章</a:t>
            </a:r>
            <a:r>
              <a:rPr lang="en-US" altLang="zh-TW" b="0" i="0" u="none" strike="noStrike" baseline="0" dirty="0">
                <a:latin typeface="Arial" panose="020B0604020202020204" pitchFamily="34" charset="0"/>
              </a:rPr>
              <a:t>(“Quote</a:t>
            </a:r>
            <a:r>
              <a:rPr lang="zh-TW" altLang="en-US" b="0" i="0" u="none" strike="noStrike" baseline="0" dirty="0">
                <a:latin typeface="Arial" panose="020B0604020202020204" pitchFamily="34" charset="0"/>
              </a:rPr>
              <a:t>上</a:t>
            </a:r>
            <a:r>
              <a:rPr lang="en-GB" altLang="zh-TW" b="0" i="0" u="none" strike="noStrike" baseline="0" dirty="0">
                <a:latin typeface="Arial" panose="020B0604020202020204" pitchFamily="34" charset="0"/>
              </a:rPr>
              <a:t>quote” / </a:t>
            </a:r>
            <a:r>
              <a:rPr lang="zh-TW" altLang="en-US" b="0" i="0" u="none" strike="noStrike" baseline="0" dirty="0">
                <a:latin typeface="Arial" panose="020B0604020202020204" pitchFamily="34" charset="0"/>
              </a:rPr>
              <a:t>引上引</a:t>
            </a:r>
            <a:r>
              <a:rPr lang="en-US" altLang="zh-TW" b="0" i="0" u="none" strike="noStrike" baseline="0" dirty="0">
                <a:latin typeface="Arial" panose="020B0604020202020204" pitchFamily="34" charset="0"/>
              </a:rPr>
              <a:t>)</a:t>
            </a:r>
            <a:endParaRPr lang="en-GB" altLang="zh-TW" b="0" i="0" u="none" strike="noStrike" baseline="0" dirty="0">
              <a:latin typeface="Arial" panose="020B0604020202020204" pitchFamily="34" charset="0"/>
            </a:endParaRPr>
          </a:p>
          <a:p>
            <a:pPr marL="0" indent="0">
              <a:lnSpc>
                <a:spcPct val="150000"/>
              </a:lnSpc>
              <a:buNone/>
            </a:pPr>
            <a:r>
              <a:rPr lang="zh-TW" altLang="en-US" dirty="0"/>
              <a:t>內文</a:t>
            </a:r>
            <a:r>
              <a:rPr lang="en-US" altLang="zh-TW" dirty="0"/>
              <a:t>:</a:t>
            </a:r>
            <a:endParaRPr lang="en-GB" altLang="zh-TW" dirty="0"/>
          </a:p>
          <a:p>
            <a:pPr marL="0" indent="0">
              <a:buNone/>
            </a:pPr>
            <a:r>
              <a:rPr lang="en-US" altLang="zh-TW" b="0" i="0" dirty="0">
                <a:solidFill>
                  <a:srgbClr val="000000"/>
                </a:solidFill>
                <a:effectLst/>
                <a:latin typeface="Arial" panose="020B0604020202020204" pitchFamily="34" charset="0"/>
              </a:rPr>
              <a:t>-----------------------(</a:t>
            </a:r>
            <a:r>
              <a:rPr lang="zh-TW" altLang="en-US" b="0" i="0" dirty="0">
                <a:solidFill>
                  <a:srgbClr val="000000"/>
                </a:solidFill>
                <a:effectLst/>
                <a:latin typeface="Arial" panose="020B0604020202020204" pitchFamily="34" charset="0"/>
              </a:rPr>
              <a:t>史文鴻</a:t>
            </a:r>
            <a:r>
              <a:rPr lang="zh-TW" altLang="en-US" dirty="0">
                <a:solidFill>
                  <a:srgbClr val="000000"/>
                </a:solidFill>
                <a:latin typeface="Arial" panose="020B0604020202020204" pitchFamily="34" charset="0"/>
              </a:rPr>
              <a:t>，</a:t>
            </a:r>
            <a:r>
              <a:rPr lang="en-US" altLang="zh-TW" b="0" i="0" dirty="0">
                <a:solidFill>
                  <a:srgbClr val="000000"/>
                </a:solidFill>
                <a:effectLst/>
                <a:latin typeface="Arial" panose="020B0604020202020204" pitchFamily="34" charset="0"/>
              </a:rPr>
              <a:t>2002</a:t>
            </a:r>
            <a:r>
              <a:rPr lang="zh-TW" altLang="en-US" b="0" i="0" dirty="0">
                <a:solidFill>
                  <a:srgbClr val="000000"/>
                </a:solidFill>
                <a:effectLst/>
                <a:latin typeface="Arial" panose="020B0604020202020204" pitchFamily="34" charset="0"/>
              </a:rPr>
              <a:t>，</a:t>
            </a:r>
            <a:r>
              <a:rPr lang="zh-TW" altLang="en-US" dirty="0">
                <a:solidFill>
                  <a:srgbClr val="000000"/>
                </a:solidFill>
                <a:latin typeface="Arial" panose="020B0604020202020204" pitchFamily="34" charset="0"/>
              </a:rPr>
              <a:t>頁</a:t>
            </a:r>
            <a:r>
              <a:rPr lang="en-US" altLang="zh-TW" dirty="0">
                <a:solidFill>
                  <a:srgbClr val="000000"/>
                </a:solidFill>
                <a:latin typeface="Arial" panose="020B0604020202020204" pitchFamily="34" charset="0"/>
              </a:rPr>
              <a:t>2</a:t>
            </a:r>
            <a:r>
              <a:rPr lang="en-US" altLang="zh-TW" b="0" i="0" dirty="0">
                <a:solidFill>
                  <a:srgbClr val="000000"/>
                </a:solidFill>
                <a:effectLst/>
                <a:latin typeface="Arial" panose="020B0604020202020204" pitchFamily="34" charset="0"/>
              </a:rPr>
              <a:t>51-269)</a:t>
            </a:r>
            <a:r>
              <a:rPr lang="zh-TW" altLang="en-US" b="0" i="0" dirty="0">
                <a:solidFill>
                  <a:srgbClr val="000000"/>
                </a:solidFill>
                <a:effectLst/>
                <a:latin typeface="Arial" panose="020B0604020202020204" pitchFamily="34" charset="0"/>
              </a:rPr>
              <a:t>。</a:t>
            </a:r>
            <a:endParaRPr lang="en-GB" altLang="zh-TW" b="0" i="0" dirty="0">
              <a:solidFill>
                <a:srgbClr val="000000"/>
              </a:solidFill>
              <a:effectLst/>
              <a:latin typeface="Arial" panose="020B0604020202020204" pitchFamily="34" charset="0"/>
            </a:endParaRPr>
          </a:p>
          <a:p>
            <a:pPr marL="0" indent="0">
              <a:buNone/>
            </a:pPr>
            <a:r>
              <a:rPr lang="zh-TW" altLang="en-US" dirty="0"/>
              <a:t>篇末</a:t>
            </a:r>
            <a:r>
              <a:rPr lang="en-US" altLang="zh-TW" dirty="0"/>
              <a:t>:</a:t>
            </a:r>
          </a:p>
          <a:p>
            <a:pPr marL="0" indent="0">
              <a:buNone/>
            </a:pPr>
            <a:r>
              <a:rPr lang="zh-TW" altLang="en-US" b="0" i="0" u="none" strike="noStrike" baseline="0" dirty="0"/>
              <a:t>史文鴻 </a:t>
            </a:r>
            <a:r>
              <a:rPr lang="en-US" altLang="zh-TW" b="0" i="0" u="none" strike="noStrike" baseline="0" dirty="0"/>
              <a:t>(2002)</a:t>
            </a:r>
            <a:r>
              <a:rPr lang="zh-TW" altLang="en-US" b="0" i="0" u="none" strike="noStrike" baseline="0" dirty="0"/>
              <a:t>：</a:t>
            </a:r>
            <a:r>
              <a:rPr lang="en-US" altLang="zh-TW" b="0" i="0" u="none" strike="noStrike" baseline="0" dirty="0">
                <a:solidFill>
                  <a:srgbClr val="CC0099"/>
                </a:solidFill>
              </a:rPr>
              <a:t>〈</a:t>
            </a:r>
            <a:r>
              <a:rPr lang="zh-TW" altLang="en-US" b="0" i="0" u="none" strike="noStrike" baseline="0" dirty="0"/>
              <a:t>世紀交接下香港電影的危機與轉機</a:t>
            </a:r>
            <a:r>
              <a:rPr lang="en-US" altLang="zh-TW" b="0" i="0" u="none" strike="noStrike" baseline="0" dirty="0">
                <a:solidFill>
                  <a:srgbClr val="CC0099"/>
                </a:solidFill>
              </a:rPr>
              <a:t>〉</a:t>
            </a:r>
            <a:r>
              <a:rPr lang="zh-TW" altLang="en-US" b="0" i="0" u="none" strike="noStrike" baseline="0" dirty="0"/>
              <a:t>，</a:t>
            </a:r>
            <a:r>
              <a:rPr lang="zh-TW" altLang="en-US" b="0" i="0" u="none" strike="noStrike" baseline="0" dirty="0">
                <a:solidFill>
                  <a:srgbClr val="CC0099"/>
                </a:solidFill>
              </a:rPr>
              <a:t>載於</a:t>
            </a:r>
            <a:r>
              <a:rPr lang="zh-TW" altLang="en-US" b="0" i="0" u="none" strike="noStrike" baseline="0" dirty="0"/>
              <a:t>李少南編</a:t>
            </a:r>
            <a:r>
              <a:rPr lang="en-US" altLang="zh-TW" b="0" i="0" u="none" strike="noStrike" baseline="0" dirty="0">
                <a:solidFill>
                  <a:srgbClr val="CC0099"/>
                </a:solidFill>
              </a:rPr>
              <a:t>《</a:t>
            </a:r>
            <a:r>
              <a:rPr lang="zh-TW" altLang="en-US" b="0" i="0" u="none" strike="noStrike" baseline="0" dirty="0"/>
              <a:t>香港傳媒新世紀</a:t>
            </a:r>
            <a:r>
              <a:rPr lang="en-US" altLang="zh-TW" b="0" i="0" u="none" strike="noStrike" baseline="0" dirty="0">
                <a:solidFill>
                  <a:srgbClr val="CC0099"/>
                </a:solidFill>
              </a:rPr>
              <a:t>》</a:t>
            </a:r>
            <a:r>
              <a:rPr lang="zh-TW" altLang="en-US" b="0" i="0" u="none" strike="noStrike" baseline="0" dirty="0"/>
              <a:t>。香港：中文大學出版社 。</a:t>
            </a:r>
          </a:p>
          <a:p>
            <a:pPr marL="0" indent="0" algn="ctr">
              <a:lnSpc>
                <a:spcPct val="150000"/>
              </a:lnSpc>
              <a:buNone/>
            </a:pPr>
            <a:r>
              <a:rPr lang="en-US" altLang="zh-TW" dirty="0">
                <a:solidFill>
                  <a:srgbClr val="CC0099"/>
                </a:solidFill>
              </a:rPr>
              <a:t>〈〉= </a:t>
            </a:r>
            <a:r>
              <a:rPr lang="zh-TW" altLang="en-US" dirty="0">
                <a:solidFill>
                  <a:srgbClr val="CC0099"/>
                </a:solidFill>
              </a:rPr>
              <a:t>篇名號</a:t>
            </a:r>
            <a:endParaRPr lang="en-GB" altLang="zh-TW" dirty="0">
              <a:solidFill>
                <a:srgbClr val="CC0099"/>
              </a:solidFill>
            </a:endParaRPr>
          </a:p>
          <a:p>
            <a:pPr marL="0" indent="0" algn="ctr">
              <a:buNone/>
            </a:pPr>
            <a:r>
              <a:rPr lang="en-US" altLang="zh-TW" dirty="0">
                <a:solidFill>
                  <a:srgbClr val="CC0099"/>
                </a:solidFill>
              </a:rPr>
              <a:t>《》= </a:t>
            </a:r>
            <a:r>
              <a:rPr lang="zh-TW" altLang="en-US" dirty="0">
                <a:solidFill>
                  <a:srgbClr val="CC0099"/>
                </a:solidFill>
              </a:rPr>
              <a:t>書名號</a:t>
            </a:r>
            <a:endParaRPr lang="en-GB" altLang="zh-TW" dirty="0"/>
          </a:p>
        </p:txBody>
      </p:sp>
    </p:spTree>
    <p:extLst>
      <p:ext uri="{BB962C8B-B14F-4D97-AF65-F5344CB8AC3E}">
        <p14:creationId xmlns:p14="http://schemas.microsoft.com/office/powerpoint/2010/main" val="2663789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solidFill>
                  <a:schemeClr val="tx1">
                    <a:lumMod val="95000"/>
                    <a:lumOff val="5000"/>
                  </a:schemeClr>
                </a:solidFill>
              </a:rPr>
              <a:t>	</a:t>
            </a:r>
            <a:r>
              <a:rPr lang="zh-TW" altLang="en-US" dirty="0">
                <a:solidFill>
                  <a:schemeClr val="tx1">
                    <a:lumMod val="95000"/>
                    <a:lumOff val="5000"/>
                  </a:schemeClr>
                </a:solidFill>
              </a:rPr>
              <a:t>近年母親管教子女愈趨嚴厲，不少父親礙於工作時間長，將教育重擔交妻子，化身“隱形慈父”。調查發現，父親在教育子女時較母親慈祥，但同時與子女關係疏離，彼此較少分享感受。</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4</a:t>
            </a:fld>
            <a:endParaRPr lang="en-US" altLang="zh-TW" dirty="0"/>
          </a:p>
        </p:txBody>
      </p:sp>
    </p:spTree>
    <p:extLst>
      <p:ext uri="{BB962C8B-B14F-4D97-AF65-F5344CB8AC3E}">
        <p14:creationId xmlns:p14="http://schemas.microsoft.com/office/powerpoint/2010/main" val="938867403"/>
      </p:ext>
    </p:extLst>
  </p:cSld>
  <p:clrMapOvr>
    <a:masterClrMapping/>
  </p:clrMapOvr>
  <p:transition>
    <p:pull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2D1F27-3144-9B48-6AA7-15A2449A1A32}"/>
              </a:ext>
            </a:extLst>
          </p:cNvPr>
          <p:cNvSpPr>
            <a:spLocks noGrp="1"/>
          </p:cNvSpPr>
          <p:nvPr>
            <p:ph type="title"/>
          </p:nvPr>
        </p:nvSpPr>
        <p:spPr/>
        <p:txBody>
          <a:bodyPr/>
          <a:lstStyle/>
          <a:p>
            <a:r>
              <a:rPr lang="zh-TW" altLang="en-US" dirty="0"/>
              <a:t>學術論文寫作格式</a:t>
            </a:r>
            <a:endParaRPr lang="en-GB" dirty="0"/>
          </a:p>
        </p:txBody>
      </p:sp>
      <p:sp>
        <p:nvSpPr>
          <p:cNvPr id="3" name="內容版面配置區 2">
            <a:extLst>
              <a:ext uri="{FF2B5EF4-FFF2-40B4-BE49-F238E27FC236}">
                <a16:creationId xmlns:a16="http://schemas.microsoft.com/office/drawing/2014/main" id="{F56C31A5-7A51-7542-C4F1-C35A735F6B46}"/>
              </a:ext>
            </a:extLst>
          </p:cNvPr>
          <p:cNvSpPr>
            <a:spLocks noGrp="1"/>
          </p:cNvSpPr>
          <p:nvPr>
            <p:ph sz="quarter" idx="1"/>
          </p:nvPr>
        </p:nvSpPr>
        <p:spPr/>
        <p:txBody>
          <a:bodyPr/>
          <a:lstStyle/>
          <a:p>
            <a:pPr marL="0" indent="0">
              <a:buNone/>
            </a:pPr>
            <a:r>
              <a:rPr lang="en-US" altLang="zh-TW" b="0" i="0" u="none" strike="noStrike" baseline="0" dirty="0"/>
              <a:t>3. </a:t>
            </a:r>
            <a:r>
              <a:rPr lang="zh-TW" altLang="en-US" b="0" i="0" u="none" strike="noStrike" baseline="0" dirty="0"/>
              <a:t>期刊論文</a:t>
            </a:r>
          </a:p>
          <a:p>
            <a:pPr marL="0" indent="0">
              <a:buNone/>
            </a:pPr>
            <a:endParaRPr lang="en-GB" altLang="zh-TW" dirty="0"/>
          </a:p>
          <a:p>
            <a:pPr marL="0" indent="0">
              <a:buNone/>
            </a:pPr>
            <a:r>
              <a:rPr lang="zh-TW" altLang="en-US" dirty="0"/>
              <a:t>內文</a:t>
            </a:r>
            <a:r>
              <a:rPr lang="en-US" altLang="zh-TW" dirty="0"/>
              <a:t>:</a:t>
            </a:r>
            <a:endParaRPr lang="en-GB" altLang="zh-TW" dirty="0"/>
          </a:p>
          <a:p>
            <a:pPr marL="0" indent="0">
              <a:buNone/>
            </a:pPr>
            <a:r>
              <a:rPr lang="en-US" altLang="zh-TW" b="0" i="0" dirty="0">
                <a:solidFill>
                  <a:srgbClr val="000000"/>
                </a:solidFill>
                <a:effectLst/>
                <a:latin typeface="Arial" panose="020B0604020202020204" pitchFamily="34" charset="0"/>
              </a:rPr>
              <a:t>-----------------------(</a:t>
            </a:r>
            <a:r>
              <a:rPr lang="zh-TW" altLang="en-US" b="0" i="0" dirty="0">
                <a:solidFill>
                  <a:srgbClr val="000000"/>
                </a:solidFill>
                <a:effectLst/>
                <a:latin typeface="Arial" panose="020B0604020202020204" pitchFamily="34" charset="0"/>
              </a:rPr>
              <a:t>柳存仁，</a:t>
            </a:r>
            <a:r>
              <a:rPr lang="en-US" altLang="zh-TW" b="0" i="0" dirty="0">
                <a:solidFill>
                  <a:srgbClr val="000000"/>
                </a:solidFill>
                <a:effectLst/>
                <a:latin typeface="Arial" panose="020B0604020202020204" pitchFamily="34" charset="0"/>
              </a:rPr>
              <a:t>1998</a:t>
            </a:r>
            <a:r>
              <a:rPr lang="zh-TW" altLang="en-US" b="0" i="0" dirty="0">
                <a:solidFill>
                  <a:srgbClr val="000000"/>
                </a:solidFill>
                <a:effectLst/>
                <a:latin typeface="Arial" panose="020B0604020202020204" pitchFamily="34" charset="0"/>
              </a:rPr>
              <a:t>，</a:t>
            </a:r>
            <a:r>
              <a:rPr lang="zh-TW" altLang="en-US" dirty="0">
                <a:solidFill>
                  <a:srgbClr val="000000"/>
                </a:solidFill>
                <a:latin typeface="Arial" panose="020B0604020202020204" pitchFamily="34" charset="0"/>
              </a:rPr>
              <a:t>頁</a:t>
            </a:r>
            <a:r>
              <a:rPr lang="en-US" altLang="zh-TW" b="0" i="0" dirty="0">
                <a:solidFill>
                  <a:srgbClr val="000000"/>
                </a:solidFill>
                <a:effectLst/>
                <a:latin typeface="Arial" panose="020B0604020202020204" pitchFamily="34" charset="0"/>
              </a:rPr>
              <a:t>1-16)</a:t>
            </a:r>
            <a:r>
              <a:rPr lang="zh-TW" altLang="en-US" b="0" i="0" dirty="0">
                <a:solidFill>
                  <a:srgbClr val="000000"/>
                </a:solidFill>
                <a:effectLst/>
                <a:latin typeface="Arial" panose="020B0604020202020204" pitchFamily="34" charset="0"/>
              </a:rPr>
              <a:t>。</a:t>
            </a:r>
            <a:endParaRPr lang="en-GB" altLang="zh-TW" b="0" i="0" dirty="0">
              <a:solidFill>
                <a:srgbClr val="000000"/>
              </a:solidFill>
              <a:effectLst/>
              <a:latin typeface="Arial" panose="020B0604020202020204" pitchFamily="34" charset="0"/>
            </a:endParaRPr>
          </a:p>
          <a:p>
            <a:pPr marL="0" indent="0">
              <a:buNone/>
            </a:pPr>
            <a:endParaRPr lang="en-GB" altLang="zh-TW" dirty="0"/>
          </a:p>
          <a:p>
            <a:pPr marL="0" indent="0">
              <a:buNone/>
            </a:pPr>
            <a:r>
              <a:rPr lang="zh-TW" altLang="en-US" dirty="0"/>
              <a:t>篇末</a:t>
            </a:r>
            <a:r>
              <a:rPr lang="en-US" altLang="zh-TW" dirty="0"/>
              <a:t>:</a:t>
            </a:r>
          </a:p>
          <a:p>
            <a:pPr marL="0" indent="0">
              <a:buNone/>
            </a:pPr>
            <a:r>
              <a:rPr lang="zh-TW" altLang="en-US" b="0" i="0" u="none" strike="noStrike" baseline="0" dirty="0"/>
              <a:t>柳存仁：</a:t>
            </a:r>
            <a:r>
              <a:rPr lang="en-US" altLang="zh-TW" b="0" i="0" u="none" strike="noStrike" baseline="0" dirty="0"/>
              <a:t>〈</a:t>
            </a:r>
            <a:r>
              <a:rPr lang="zh-TW" altLang="en-US" b="0" i="0" u="none" strike="noStrike" baseline="0" dirty="0"/>
              <a:t>香港中等教育裡的漢語教學</a:t>
            </a:r>
            <a:r>
              <a:rPr lang="en-US" altLang="zh-TW" b="0" i="0" u="none" strike="noStrike" baseline="0" dirty="0"/>
              <a:t>〉</a:t>
            </a:r>
            <a:r>
              <a:rPr lang="zh-TW" altLang="en-US" b="0" i="0" u="none" strike="noStrike" baseline="0" dirty="0"/>
              <a:t>，</a:t>
            </a:r>
            <a:r>
              <a:rPr lang="en-US" altLang="zh-TW" b="0" i="0" u="none" strike="noStrike" baseline="0" dirty="0"/>
              <a:t>《</a:t>
            </a:r>
            <a:r>
              <a:rPr lang="zh-TW" altLang="en-US" b="0" i="0" u="none" strike="noStrike" baseline="0" dirty="0"/>
              <a:t>中國語文通訊</a:t>
            </a:r>
            <a:r>
              <a:rPr lang="en-US" altLang="zh-TW" b="0" i="0" u="none" strike="noStrike" baseline="0" dirty="0"/>
              <a:t>》</a:t>
            </a:r>
            <a:r>
              <a:rPr lang="zh-TW" altLang="en-US" b="0" i="0" u="none" strike="noStrike" baseline="0" dirty="0"/>
              <a:t>第</a:t>
            </a:r>
            <a:r>
              <a:rPr lang="en-US" altLang="zh-TW" b="0" i="0" u="none" strike="noStrike" baseline="0" dirty="0"/>
              <a:t>48</a:t>
            </a:r>
            <a:r>
              <a:rPr lang="zh-TW" altLang="en-US" b="0" i="0" u="none" strike="noStrike" baseline="0" dirty="0"/>
              <a:t>期</a:t>
            </a:r>
            <a:r>
              <a:rPr lang="en-US" altLang="zh-TW" b="0" i="0" u="none" strike="noStrike" baseline="0" dirty="0"/>
              <a:t>(1998</a:t>
            </a:r>
            <a:r>
              <a:rPr lang="zh-TW" altLang="en-US" b="0" i="0" u="none" strike="noStrike" baseline="0" dirty="0"/>
              <a:t>年</a:t>
            </a:r>
            <a:r>
              <a:rPr lang="en-US" altLang="zh-TW" b="0" i="0" u="none" strike="noStrike" baseline="0" dirty="0"/>
              <a:t>12</a:t>
            </a:r>
            <a:r>
              <a:rPr lang="zh-TW" altLang="en-US" b="0" i="0" u="none" strike="noStrike" baseline="0" dirty="0"/>
              <a:t>月</a:t>
            </a:r>
            <a:r>
              <a:rPr lang="en-US" altLang="zh-TW" b="0" i="0" u="none" strike="noStrike" baseline="0" dirty="0"/>
              <a:t>)</a:t>
            </a:r>
            <a:r>
              <a:rPr lang="zh-TW" altLang="en-US" b="0" i="0" u="none" strike="noStrike" baseline="0" dirty="0"/>
              <a:t>。</a:t>
            </a:r>
            <a:endParaRPr lang="en-GB" altLang="zh-TW" b="0" i="0" u="none" strike="noStrike" baseline="0" dirty="0"/>
          </a:p>
          <a:p>
            <a:pPr marL="0" indent="0" algn="ctr">
              <a:lnSpc>
                <a:spcPct val="150000"/>
              </a:lnSpc>
              <a:buNone/>
            </a:pPr>
            <a:endParaRPr lang="en-GB" altLang="zh-TW" dirty="0"/>
          </a:p>
        </p:txBody>
      </p:sp>
    </p:spTree>
    <p:extLst>
      <p:ext uri="{BB962C8B-B14F-4D97-AF65-F5344CB8AC3E}">
        <p14:creationId xmlns:p14="http://schemas.microsoft.com/office/powerpoint/2010/main" val="3174540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BF754B-4C7A-BB00-06EA-0A68421C2112}"/>
              </a:ext>
            </a:extLst>
          </p:cNvPr>
          <p:cNvSpPr>
            <a:spLocks noGrp="1"/>
          </p:cNvSpPr>
          <p:nvPr>
            <p:ph type="title"/>
          </p:nvPr>
        </p:nvSpPr>
        <p:spPr/>
        <p:txBody>
          <a:bodyPr/>
          <a:lstStyle/>
          <a:p>
            <a:r>
              <a:rPr lang="zh-TW" altLang="en-US" dirty="0"/>
              <a:t>學術論文寫作格式</a:t>
            </a:r>
          </a:p>
        </p:txBody>
      </p:sp>
      <p:sp>
        <p:nvSpPr>
          <p:cNvPr id="3" name="內容版面配置區 2">
            <a:extLst>
              <a:ext uri="{FF2B5EF4-FFF2-40B4-BE49-F238E27FC236}">
                <a16:creationId xmlns:a16="http://schemas.microsoft.com/office/drawing/2014/main" id="{6593F8F5-7E35-8363-0F92-4424A7F0BBF4}"/>
              </a:ext>
            </a:extLst>
          </p:cNvPr>
          <p:cNvSpPr>
            <a:spLocks noGrp="1"/>
          </p:cNvSpPr>
          <p:nvPr>
            <p:ph sz="quarter" idx="1"/>
          </p:nvPr>
        </p:nvSpPr>
        <p:spPr>
          <a:xfrm>
            <a:off x="76200" y="838200"/>
            <a:ext cx="9067800" cy="5867400"/>
          </a:xfrm>
        </p:spPr>
        <p:txBody>
          <a:bodyPr/>
          <a:lstStyle/>
          <a:p>
            <a:pPr marL="0" indent="0">
              <a:buNone/>
            </a:pPr>
            <a:r>
              <a:rPr lang="en-US" altLang="zh-TW" b="0" i="0" u="none" strike="noStrike" baseline="0" dirty="0"/>
              <a:t>4. </a:t>
            </a:r>
            <a:r>
              <a:rPr lang="zh-TW" altLang="en-US" b="0" i="0" u="none" strike="noStrike" baseline="0" dirty="0"/>
              <a:t>報章報道</a:t>
            </a:r>
            <a:r>
              <a:rPr lang="en-US" altLang="zh-TW" b="0" i="0" u="none" strike="noStrike" baseline="0" dirty="0"/>
              <a:t>/</a:t>
            </a:r>
            <a:r>
              <a:rPr lang="zh-TW" altLang="en-US" b="0" i="0" u="none" strike="noStrike" baseline="0" dirty="0"/>
              <a:t>雜誌的專欄</a:t>
            </a:r>
            <a:r>
              <a:rPr lang="en-US" altLang="zh-TW" b="0" i="0" u="none" strike="noStrike" baseline="0" dirty="0"/>
              <a:t>/</a:t>
            </a:r>
            <a:r>
              <a:rPr lang="zh-TW" altLang="en-US" b="0" i="0" u="none" strike="noStrike" baseline="0" dirty="0"/>
              <a:t>署名文章</a:t>
            </a:r>
          </a:p>
          <a:p>
            <a:pPr marL="0" indent="0">
              <a:buNone/>
            </a:pPr>
            <a:endParaRPr lang="en-GB" b="0" i="0" u="none" strike="noStrike" baseline="0" dirty="0"/>
          </a:p>
          <a:p>
            <a:pPr marL="0" indent="0">
              <a:buNone/>
            </a:pPr>
            <a:r>
              <a:rPr lang="zh-TW" altLang="en-US" dirty="0"/>
              <a:t>內文</a:t>
            </a:r>
            <a:r>
              <a:rPr lang="en-US" altLang="zh-TW" dirty="0"/>
              <a:t>:</a:t>
            </a:r>
            <a:endParaRPr lang="en-GB" altLang="zh-TW" dirty="0"/>
          </a:p>
          <a:p>
            <a:pPr marL="0" indent="0">
              <a:buNone/>
            </a:pPr>
            <a:r>
              <a:rPr lang="en-US" altLang="zh-TW" b="0" i="0" dirty="0">
                <a:solidFill>
                  <a:srgbClr val="000000"/>
                </a:solidFill>
                <a:effectLst/>
                <a:latin typeface="Arial" panose="020B0604020202020204" pitchFamily="34" charset="0"/>
              </a:rPr>
              <a:t>-----------------------(</a:t>
            </a:r>
            <a:r>
              <a:rPr lang="zh-TW" altLang="en-US" b="0" i="0" dirty="0">
                <a:solidFill>
                  <a:srgbClr val="000000"/>
                </a:solidFill>
                <a:effectLst/>
                <a:latin typeface="Arial" panose="020B0604020202020204" pitchFamily="34" charset="0"/>
              </a:rPr>
              <a:t>馮俊鍵</a:t>
            </a:r>
            <a:r>
              <a:rPr lang="en-US" altLang="zh-TW" b="0" i="0" dirty="0">
                <a:solidFill>
                  <a:srgbClr val="000000"/>
                </a:solidFill>
                <a:effectLst/>
                <a:latin typeface="Arial" panose="020B0604020202020204" pitchFamily="34" charset="0"/>
              </a:rPr>
              <a:t>, 2015)</a:t>
            </a:r>
            <a:r>
              <a:rPr lang="zh-TW" altLang="en-US" b="0" i="0" dirty="0">
                <a:solidFill>
                  <a:srgbClr val="000000"/>
                </a:solidFill>
                <a:effectLst/>
                <a:latin typeface="Arial" panose="020B0604020202020204" pitchFamily="34" charset="0"/>
              </a:rPr>
              <a:t>。</a:t>
            </a:r>
            <a:endParaRPr lang="en-GB" altLang="zh-TW" b="0" i="0" dirty="0">
              <a:solidFill>
                <a:srgbClr val="000000"/>
              </a:solidFill>
              <a:effectLst/>
              <a:latin typeface="Arial" panose="020B0604020202020204" pitchFamily="34" charset="0"/>
            </a:endParaRPr>
          </a:p>
          <a:p>
            <a:pPr marL="0" indent="0">
              <a:buNone/>
            </a:pPr>
            <a:endParaRPr lang="zh-TW" altLang="en-US" b="0" i="0" u="none" strike="noStrike" baseline="0" dirty="0"/>
          </a:p>
          <a:p>
            <a:pPr marL="0" indent="0">
              <a:buNone/>
            </a:pPr>
            <a:r>
              <a:rPr lang="zh-TW" altLang="en-US" b="0" i="0" u="none" strike="noStrike" baseline="0" dirty="0"/>
              <a:t>例子</a:t>
            </a:r>
            <a:endParaRPr lang="en-GB" altLang="zh-TW" b="0" i="0" u="none" strike="noStrike" baseline="0" dirty="0"/>
          </a:p>
          <a:p>
            <a:pPr marL="0" indent="0">
              <a:buNone/>
            </a:pPr>
            <a:r>
              <a:rPr lang="zh-TW" altLang="en-US" b="0" i="0" u="none" strike="noStrike" baseline="0" dirty="0"/>
              <a:t>馮俊鍵：</a:t>
            </a:r>
            <a:r>
              <a:rPr lang="en-US" altLang="zh-TW" b="0" i="0" u="none" strike="noStrike" baseline="0" dirty="0">
                <a:solidFill>
                  <a:srgbClr val="CC00FF"/>
                </a:solidFill>
              </a:rPr>
              <a:t>&lt;</a:t>
            </a:r>
            <a:r>
              <a:rPr lang="zh-TW" altLang="en-US" b="0" i="0" u="none" strike="noStrike" baseline="0" dirty="0"/>
              <a:t>港火水爐，飽暖萬家</a:t>
            </a:r>
            <a:r>
              <a:rPr lang="en-US" altLang="zh-TW" b="0" i="0" u="none" strike="noStrike" baseline="0" dirty="0">
                <a:solidFill>
                  <a:srgbClr val="CC00FF"/>
                </a:solidFill>
              </a:rPr>
              <a:t>&gt;</a:t>
            </a:r>
            <a:r>
              <a:rPr lang="zh-TW" altLang="en-US" b="0" i="0" u="none" strike="noStrike" baseline="0" dirty="0"/>
              <a:t>，</a:t>
            </a:r>
            <a:r>
              <a:rPr lang="en-US" altLang="zh-TW" b="0" i="0" u="none" strike="noStrike" baseline="0" dirty="0"/>
              <a:t>《AM730》(2015</a:t>
            </a:r>
            <a:r>
              <a:rPr lang="zh-TW" altLang="en-US" b="0" i="0" u="none" strike="noStrike" baseline="0" dirty="0"/>
              <a:t>年</a:t>
            </a:r>
            <a:r>
              <a:rPr lang="en-US" altLang="zh-TW" b="0" i="0" u="none" strike="noStrike" baseline="0" dirty="0"/>
              <a:t>8</a:t>
            </a:r>
            <a:r>
              <a:rPr lang="zh-TW" altLang="en-US" b="0" i="0" u="none" strike="noStrike" baseline="0" dirty="0"/>
              <a:t>月</a:t>
            </a:r>
            <a:r>
              <a:rPr lang="en-US" altLang="zh-TW" b="0" i="0" u="none" strike="noStrike" baseline="0" dirty="0"/>
              <a:t>25</a:t>
            </a:r>
            <a:r>
              <a:rPr lang="zh-TW" altLang="en-US" b="0" i="0" u="none" strike="noStrike" baseline="0" dirty="0"/>
              <a:t>日</a:t>
            </a:r>
            <a:r>
              <a:rPr lang="en-US" altLang="zh-TW" b="0" i="0" u="none" strike="noStrike" baseline="0" dirty="0"/>
              <a:t>)</a:t>
            </a:r>
            <a:r>
              <a:rPr lang="zh-TW" altLang="en-US" b="0" i="0" u="none" strike="noStrike" baseline="0" dirty="0"/>
              <a:t>，</a:t>
            </a:r>
            <a:r>
              <a:rPr lang="en-US" altLang="zh-TW" b="0" i="0" u="none" strike="noStrike" baseline="0" dirty="0"/>
              <a:t>A32</a:t>
            </a:r>
            <a:r>
              <a:rPr lang="zh-TW" altLang="en-US" b="0" i="0" u="none" strike="noStrike" baseline="0" dirty="0"/>
              <a:t>頁。</a:t>
            </a:r>
            <a:endParaRPr lang="en-GB" altLang="zh-TW" b="0" i="0" u="none" strike="noStrike" baseline="0" dirty="0"/>
          </a:p>
          <a:p>
            <a:pPr marL="0" indent="0">
              <a:buNone/>
            </a:pPr>
            <a:endParaRPr lang="en-GB" altLang="zh-TW" dirty="0"/>
          </a:p>
          <a:p>
            <a:pPr marL="0" indent="0" algn="ctr">
              <a:buNone/>
            </a:pPr>
            <a:endParaRPr lang="zh-TW" altLang="en-US" b="0" i="0" u="none" strike="noStrike" baseline="0" dirty="0"/>
          </a:p>
        </p:txBody>
      </p:sp>
    </p:spTree>
    <p:extLst>
      <p:ext uri="{BB962C8B-B14F-4D97-AF65-F5344CB8AC3E}">
        <p14:creationId xmlns:p14="http://schemas.microsoft.com/office/powerpoint/2010/main" val="239953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BF754B-4C7A-BB00-06EA-0A68421C2112}"/>
              </a:ext>
            </a:extLst>
          </p:cNvPr>
          <p:cNvSpPr>
            <a:spLocks noGrp="1"/>
          </p:cNvSpPr>
          <p:nvPr>
            <p:ph type="title"/>
          </p:nvPr>
        </p:nvSpPr>
        <p:spPr/>
        <p:txBody>
          <a:bodyPr/>
          <a:lstStyle/>
          <a:p>
            <a:r>
              <a:rPr lang="zh-TW" altLang="en-US" dirty="0"/>
              <a:t>學術論文寫作格式</a:t>
            </a:r>
          </a:p>
        </p:txBody>
      </p:sp>
      <p:sp>
        <p:nvSpPr>
          <p:cNvPr id="3" name="內容版面配置區 2">
            <a:extLst>
              <a:ext uri="{FF2B5EF4-FFF2-40B4-BE49-F238E27FC236}">
                <a16:creationId xmlns:a16="http://schemas.microsoft.com/office/drawing/2014/main" id="{6593F8F5-7E35-8363-0F92-4424A7F0BBF4}"/>
              </a:ext>
            </a:extLst>
          </p:cNvPr>
          <p:cNvSpPr>
            <a:spLocks noGrp="1"/>
          </p:cNvSpPr>
          <p:nvPr>
            <p:ph sz="quarter" idx="1"/>
          </p:nvPr>
        </p:nvSpPr>
        <p:spPr/>
        <p:txBody>
          <a:bodyPr/>
          <a:lstStyle/>
          <a:p>
            <a:pPr marL="0" indent="0">
              <a:buNone/>
            </a:pPr>
            <a:r>
              <a:rPr lang="en-US" altLang="zh-TW" b="0" i="0" u="none" strike="noStrike" baseline="0" dirty="0"/>
              <a:t>5. </a:t>
            </a:r>
            <a:r>
              <a:rPr lang="zh-TW" altLang="en-US" b="0" i="0" u="none" strike="noStrike" baseline="0" dirty="0"/>
              <a:t>網站</a:t>
            </a:r>
          </a:p>
          <a:p>
            <a:pPr marL="0" indent="0">
              <a:buNone/>
            </a:pPr>
            <a:endParaRPr lang="en-GB" b="0" i="0" u="none" strike="noStrike" baseline="0" dirty="0"/>
          </a:p>
          <a:p>
            <a:pPr marL="0" indent="0">
              <a:buNone/>
            </a:pPr>
            <a:r>
              <a:rPr lang="zh-TW" altLang="en-US" dirty="0"/>
              <a:t>內文</a:t>
            </a:r>
            <a:r>
              <a:rPr lang="en-US" altLang="zh-TW" dirty="0"/>
              <a:t>:</a:t>
            </a:r>
            <a:endParaRPr lang="en-GB" altLang="zh-TW" dirty="0"/>
          </a:p>
          <a:p>
            <a:pPr marL="0" indent="0">
              <a:buNone/>
            </a:pPr>
            <a:r>
              <a:rPr lang="en-US" altLang="zh-TW" b="0" i="0" dirty="0">
                <a:solidFill>
                  <a:srgbClr val="000000"/>
                </a:solidFill>
                <a:effectLst/>
                <a:latin typeface="Arial" panose="020B0604020202020204" pitchFamily="34" charset="0"/>
              </a:rPr>
              <a:t>-----------------------(</a:t>
            </a:r>
            <a:r>
              <a:rPr lang="zh-TW" altLang="en-US" b="0" i="0" dirty="0">
                <a:solidFill>
                  <a:srgbClr val="000000"/>
                </a:solidFill>
                <a:effectLst/>
                <a:latin typeface="Arial" panose="020B0604020202020204" pitchFamily="34" charset="0"/>
              </a:rPr>
              <a:t>勝景遊</a:t>
            </a:r>
            <a:r>
              <a:rPr lang="zh-TW" altLang="en-US" dirty="0">
                <a:solidFill>
                  <a:srgbClr val="000000"/>
                </a:solidFill>
                <a:latin typeface="Arial" panose="020B0604020202020204" pitchFamily="34" charset="0"/>
              </a:rPr>
              <a:t>，</a:t>
            </a:r>
            <a:r>
              <a:rPr lang="en-US" altLang="zh-TW" b="0" i="0" dirty="0">
                <a:solidFill>
                  <a:srgbClr val="000000"/>
                </a:solidFill>
                <a:effectLst/>
                <a:latin typeface="Arial" panose="020B0604020202020204" pitchFamily="34" charset="0"/>
              </a:rPr>
              <a:t> 2013)</a:t>
            </a:r>
            <a:r>
              <a:rPr lang="zh-TW" altLang="en-US" b="0" i="0" dirty="0">
                <a:solidFill>
                  <a:srgbClr val="000000"/>
                </a:solidFill>
                <a:effectLst/>
                <a:latin typeface="Arial" panose="020B0604020202020204" pitchFamily="34" charset="0"/>
              </a:rPr>
              <a:t>。</a:t>
            </a:r>
            <a:endParaRPr lang="en-GB" altLang="zh-TW" b="0" i="0" dirty="0">
              <a:solidFill>
                <a:srgbClr val="000000"/>
              </a:solidFill>
              <a:effectLst/>
              <a:latin typeface="Arial" panose="020B0604020202020204" pitchFamily="34" charset="0"/>
            </a:endParaRPr>
          </a:p>
          <a:p>
            <a:pPr marL="0" indent="0">
              <a:buNone/>
            </a:pPr>
            <a:endParaRPr lang="en-GB" altLang="zh-TW" b="0" i="0" u="none" strike="noStrike" baseline="0" dirty="0"/>
          </a:p>
          <a:p>
            <a:pPr marL="0" indent="0">
              <a:buNone/>
            </a:pPr>
            <a:r>
              <a:rPr lang="zh-TW" altLang="en-US" b="0" i="0" u="none" strike="noStrike" baseline="0" dirty="0"/>
              <a:t>例子</a:t>
            </a:r>
            <a:endParaRPr lang="en-GB" altLang="zh-TW" b="0" i="0" u="none" strike="noStrike" baseline="0" dirty="0"/>
          </a:p>
          <a:p>
            <a:pPr marL="0" indent="0">
              <a:buNone/>
            </a:pPr>
            <a:r>
              <a:rPr lang="zh-TW" altLang="en-US" b="0" i="0" u="none" strike="noStrike" baseline="0" dirty="0"/>
              <a:t>勝景遊，</a:t>
            </a:r>
            <a:r>
              <a:rPr lang="en-GB" sz="2400" b="0" i="0" u="none" strike="noStrike" baseline="0" dirty="0"/>
              <a:t>http://www.kuonitravel.com.hk/</a:t>
            </a:r>
            <a:r>
              <a:rPr lang="en-GB" sz="2400" b="0" i="0" u="none" strike="noStrike" baseline="0" dirty="0" err="1"/>
              <a:t>cht</a:t>
            </a:r>
            <a:r>
              <a:rPr lang="en-GB" sz="2400" b="0" i="0" u="none" strike="noStrike" baseline="0" dirty="0"/>
              <a:t>/</a:t>
            </a:r>
            <a:r>
              <a:rPr lang="en-GB" sz="2400" b="0" i="0" u="none" strike="noStrike" baseline="0" dirty="0" err="1"/>
              <a:t>index.php</a:t>
            </a:r>
            <a:r>
              <a:rPr lang="en-GB" b="0" i="0" u="none" strike="noStrike" baseline="0" dirty="0"/>
              <a:t>，(2013</a:t>
            </a:r>
            <a:r>
              <a:rPr lang="zh-TW" altLang="en-US" b="0" i="0" u="none" strike="noStrike" baseline="0" dirty="0"/>
              <a:t>年</a:t>
            </a:r>
            <a:r>
              <a:rPr lang="en-US" altLang="zh-TW" b="0" i="0" u="none" strike="noStrike" baseline="0" dirty="0"/>
              <a:t>11</a:t>
            </a:r>
            <a:r>
              <a:rPr lang="zh-TW" altLang="en-US" b="0" i="0" u="none" strike="noStrike" baseline="0" dirty="0"/>
              <a:t>月</a:t>
            </a:r>
            <a:r>
              <a:rPr lang="en-US" altLang="zh-TW" b="0" i="0" u="none" strike="noStrike" baseline="0" dirty="0"/>
              <a:t>30</a:t>
            </a:r>
            <a:r>
              <a:rPr lang="zh-TW" altLang="en-US" b="0" i="0" u="none" strike="noStrike" baseline="0" dirty="0"/>
              <a:t>日讀取</a:t>
            </a:r>
            <a:r>
              <a:rPr lang="en-US" altLang="zh-TW" b="0" i="0" u="none" strike="noStrike" baseline="0" dirty="0"/>
              <a:t>)</a:t>
            </a:r>
            <a:r>
              <a:rPr lang="zh-TW" altLang="en-US" b="0" i="0" u="none" strike="noStrike" baseline="0" dirty="0"/>
              <a:t>。</a:t>
            </a:r>
          </a:p>
        </p:txBody>
      </p:sp>
    </p:spTree>
    <p:extLst>
      <p:ext uri="{BB962C8B-B14F-4D97-AF65-F5344CB8AC3E}">
        <p14:creationId xmlns:p14="http://schemas.microsoft.com/office/powerpoint/2010/main" val="1643677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BF754B-4C7A-BB00-06EA-0A68421C2112}"/>
              </a:ext>
            </a:extLst>
          </p:cNvPr>
          <p:cNvSpPr>
            <a:spLocks noGrp="1"/>
          </p:cNvSpPr>
          <p:nvPr>
            <p:ph type="title"/>
          </p:nvPr>
        </p:nvSpPr>
        <p:spPr/>
        <p:txBody>
          <a:bodyPr/>
          <a:lstStyle/>
          <a:p>
            <a:r>
              <a:rPr lang="zh-TW" altLang="en-US" dirty="0"/>
              <a:t>學術論文寫作格式</a:t>
            </a:r>
          </a:p>
        </p:txBody>
      </p:sp>
      <p:sp>
        <p:nvSpPr>
          <p:cNvPr id="3" name="內容版面配置區 2">
            <a:extLst>
              <a:ext uri="{FF2B5EF4-FFF2-40B4-BE49-F238E27FC236}">
                <a16:creationId xmlns:a16="http://schemas.microsoft.com/office/drawing/2014/main" id="{6593F8F5-7E35-8363-0F92-4424A7F0BBF4}"/>
              </a:ext>
            </a:extLst>
          </p:cNvPr>
          <p:cNvSpPr>
            <a:spLocks noGrp="1"/>
          </p:cNvSpPr>
          <p:nvPr>
            <p:ph sz="quarter" idx="1"/>
          </p:nvPr>
        </p:nvSpPr>
        <p:spPr/>
        <p:txBody>
          <a:bodyPr/>
          <a:lstStyle/>
          <a:p>
            <a:pPr marL="0" indent="0">
              <a:buNone/>
            </a:pPr>
            <a:r>
              <a:rPr lang="zh-TW" altLang="en-US" dirty="0"/>
              <a:t>參考資料</a:t>
            </a:r>
            <a:endParaRPr lang="en-GB" altLang="zh-TW" dirty="0"/>
          </a:p>
          <a:p>
            <a:pPr marL="0" indent="0">
              <a:buNone/>
            </a:pPr>
            <a:endParaRPr lang="en-GB" altLang="zh-TW" b="0" i="0" u="none" strike="noStrike" baseline="0" dirty="0"/>
          </a:p>
          <a:p>
            <a:pPr marL="446088" indent="-446088"/>
            <a:r>
              <a:rPr lang="zh-TW" altLang="en-US" dirty="0"/>
              <a:t>中文論文格式</a:t>
            </a:r>
            <a:r>
              <a:rPr lang="en-US" altLang="zh-TW" dirty="0"/>
              <a:t>(</a:t>
            </a:r>
            <a:r>
              <a:rPr lang="zh-TW" altLang="en-US" dirty="0"/>
              <a:t>香港中文大學</a:t>
            </a:r>
            <a:r>
              <a:rPr lang="en-US" altLang="zh-TW" dirty="0"/>
              <a:t>)</a:t>
            </a:r>
            <a:br>
              <a:rPr lang="en-US" altLang="zh-TW" dirty="0"/>
            </a:br>
            <a:r>
              <a:rPr lang="en-US" altLang="zh-TW" sz="2200" dirty="0">
                <a:hlinkClick r:id="rId2"/>
              </a:rPr>
              <a:t>https://www.ilc.cuhk.edu.hk/Chinese/APAMLA/APA/APAintext.aspx</a:t>
            </a:r>
            <a:endParaRPr lang="en-US" altLang="zh-TW" sz="2200" dirty="0"/>
          </a:p>
          <a:p>
            <a:pPr marL="446088" indent="-446088"/>
            <a:endParaRPr lang="en-US" altLang="zh-TW" sz="2200" b="0" i="0" u="none" strike="noStrike" baseline="0" dirty="0"/>
          </a:p>
          <a:p>
            <a:pPr marL="446088" indent="-446088"/>
            <a:r>
              <a:rPr lang="en-US" altLang="zh-TW" dirty="0"/>
              <a:t>APA</a:t>
            </a:r>
            <a:r>
              <a:rPr lang="zh-TW" altLang="en-US" dirty="0"/>
              <a:t>格式英文論文文獻引用及範例</a:t>
            </a:r>
            <a:r>
              <a:rPr lang="en-US" altLang="zh-TW" dirty="0"/>
              <a:t> </a:t>
            </a:r>
            <a:r>
              <a:rPr lang="en-US" altLang="zh-TW" sz="2400" dirty="0">
                <a:hlinkClick r:id="rId3"/>
              </a:rPr>
              <a:t>Wordvicehttps://blog.wordvice.com.tw/apa-style-in-text-citation-guide-for-research-writing/</a:t>
            </a:r>
            <a:endParaRPr lang="en-US" altLang="zh-TW" sz="2400" dirty="0"/>
          </a:p>
          <a:p>
            <a:pPr marL="446088" indent="-446088"/>
            <a:endParaRPr lang="en-US" altLang="zh-TW" sz="2800" dirty="0"/>
          </a:p>
          <a:p>
            <a:pPr marL="446088" indent="-446088"/>
            <a:r>
              <a:rPr lang="zh-TW" altLang="en-US" dirty="0"/>
              <a:t>文獻引用格式自動產生機器</a:t>
            </a:r>
            <a:r>
              <a:rPr lang="en-US" altLang="zh-TW" dirty="0"/>
              <a:t>(</a:t>
            </a:r>
            <a:r>
              <a:rPr lang="zh-TW" altLang="en-US" dirty="0"/>
              <a:t>香港理工大學</a:t>
            </a:r>
            <a:r>
              <a:rPr lang="en-US" altLang="zh-TW" dirty="0"/>
              <a:t>)</a:t>
            </a:r>
            <a:br>
              <a:rPr lang="en-US" altLang="zh-TW" dirty="0"/>
            </a:br>
            <a:r>
              <a:rPr lang="en-GB" altLang="zh-TW" sz="2400" dirty="0">
                <a:hlinkClick r:id="rId4"/>
              </a:rPr>
              <a:t>https://elc.polyu.edu.hk/CILL/referenceMachine.aspx </a:t>
            </a:r>
            <a:endParaRPr lang="en-US" altLang="zh-TW" sz="2400" dirty="0"/>
          </a:p>
        </p:txBody>
      </p:sp>
    </p:spTree>
    <p:extLst>
      <p:ext uri="{BB962C8B-B14F-4D97-AF65-F5344CB8AC3E}">
        <p14:creationId xmlns:p14="http://schemas.microsoft.com/office/powerpoint/2010/main" val="2921076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0"/>
          </p:nvPr>
        </p:nvSpPr>
        <p:spPr>
          <a:ln/>
        </p:spPr>
        <p:txBody>
          <a:bodyPr/>
          <a:lstStyle/>
          <a:p>
            <a:pPr>
              <a:defRPr/>
            </a:pPr>
            <a:fld id="{3FFB361A-5A48-4116-8060-8401671868EB}" type="slidenum">
              <a:rPr lang="en-US" altLang="zh-TW"/>
              <a:pPr>
                <a:defRPr/>
              </a:pPr>
              <a:t>44</a:t>
            </a:fld>
            <a:endParaRPr lang="en-US" altLang="zh-TW" dirty="0"/>
          </a:p>
        </p:txBody>
      </p:sp>
      <p:sp>
        <p:nvSpPr>
          <p:cNvPr id="313346" name="Rectangle 2"/>
          <p:cNvSpPr>
            <a:spLocks noGrp="1" noChangeArrowheads="1"/>
          </p:cNvSpPr>
          <p:nvPr>
            <p:ph type="title"/>
          </p:nvPr>
        </p:nvSpPr>
        <p:spPr>
          <a:xfrm>
            <a:off x="74613" y="4941888"/>
            <a:ext cx="8961437" cy="1211262"/>
          </a:xfrm>
        </p:spPr>
        <p:txBody>
          <a:bodyPr/>
          <a:lstStyle/>
          <a:p>
            <a:r>
              <a:rPr lang="en-US" altLang="zh-TW" sz="10100" dirty="0">
                <a:solidFill>
                  <a:srgbClr val="FF0066"/>
                </a:solidFill>
                <a:ea typeface="新細明體" pitchFamily="18" charset="-120"/>
              </a:rPr>
              <a:t>The end</a:t>
            </a:r>
          </a:p>
        </p:txBody>
      </p:sp>
      <p:pic>
        <p:nvPicPr>
          <p:cNvPr id="313347" name="Picture 3" descr="bus"/>
          <p:cNvPicPr>
            <a:picLocks noChangeAspect="1" noChangeArrowheads="1"/>
          </p:cNvPicPr>
          <p:nvPr/>
        </p:nvPicPr>
        <p:blipFill>
          <a:blip r:embed="rId2">
            <a:extLst>
              <a:ext uri="{28A0092B-C50C-407E-A947-70E740481C1C}">
                <a14:useLocalDpi xmlns:a14="http://schemas.microsoft.com/office/drawing/2010/main" val="0"/>
              </a:ext>
            </a:extLst>
          </a:blip>
          <a:srcRect b="5298"/>
          <a:stretch>
            <a:fillRect/>
          </a:stretch>
        </p:blipFill>
        <p:spPr bwMode="auto">
          <a:xfrm>
            <a:off x="2268538" y="981075"/>
            <a:ext cx="4751387" cy="3433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686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現況</a:t>
            </a:r>
            <a:r>
              <a:rPr lang="zh-TW" altLang="en-US" dirty="0">
                <a:solidFill>
                  <a:schemeClr val="tx1">
                    <a:lumMod val="85000"/>
                    <a:lumOff val="15000"/>
                  </a:schemeClr>
                </a:solidFill>
              </a:rPr>
              <a:t>分析 </a:t>
            </a:r>
            <a:r>
              <a:rPr lang="en-US" altLang="zh-TW" sz="4000" dirty="0">
                <a:solidFill>
                  <a:schemeClr val="bg1">
                    <a:lumMod val="50000"/>
                  </a:schemeClr>
                </a:solidFill>
              </a:rPr>
              <a:t>(</a:t>
            </a:r>
            <a:r>
              <a:rPr lang="zh-TW" altLang="en-US" sz="4000" dirty="0">
                <a:solidFill>
                  <a:schemeClr val="bg1">
                    <a:lumMod val="50000"/>
                  </a:schemeClr>
                </a:solidFill>
              </a:rPr>
              <a:t>傳媒</a:t>
            </a:r>
            <a:r>
              <a:rPr lang="en-US" altLang="zh-TW" sz="4000" dirty="0">
                <a:solidFill>
                  <a:schemeClr val="bg1">
                    <a:lumMod val="50000"/>
                  </a:schemeClr>
                </a:solidFill>
              </a:rPr>
              <a:t>/</a:t>
            </a:r>
            <a:r>
              <a:rPr lang="zh-TW" altLang="en-US" sz="4000" dirty="0">
                <a:solidFill>
                  <a:schemeClr val="bg1">
                    <a:lumMod val="50000"/>
                  </a:schemeClr>
                </a:solidFill>
              </a:rPr>
              <a:t>文獻報導</a:t>
            </a:r>
            <a:r>
              <a:rPr lang="en-US" altLang="zh-TW" sz="4000" dirty="0">
                <a:solidFill>
                  <a:schemeClr val="bg1">
                    <a:lumMod val="50000"/>
                  </a:schemeClr>
                </a:solidFill>
              </a:rPr>
              <a:t>)</a:t>
            </a:r>
            <a:endParaRPr lang="zh-HK" altLang="en-US" dirty="0">
              <a:solidFill>
                <a:schemeClr val="bg1">
                  <a:lumMod val="50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solidFill>
                  <a:srgbClr val="FF0066"/>
                </a:solidFill>
              </a:rPr>
              <a:t>	</a:t>
            </a:r>
            <a:r>
              <a:rPr lang="zh-TW" altLang="en-US" dirty="0">
                <a:solidFill>
                  <a:schemeClr val="tx1">
                    <a:lumMod val="95000"/>
                    <a:lumOff val="5000"/>
                  </a:schemeClr>
                </a:solidFill>
              </a:rPr>
              <a:t>近年母親管教子女愈趨嚴厲，不少父親礙于工作時間長，將教育重擔交妻子，化身“隱形慈父”。調查發現，父親在教育子女時較母親慈祥，但同時與子女關係疏離，彼此較少分享感受。</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5</a:t>
            </a:fld>
            <a:endParaRPr lang="en-US" altLang="zh-TW" dirty="0"/>
          </a:p>
        </p:txBody>
      </p:sp>
    </p:spTree>
    <p:extLst>
      <p:ext uri="{BB962C8B-B14F-4D97-AF65-F5344CB8AC3E}">
        <p14:creationId xmlns:p14="http://schemas.microsoft.com/office/powerpoint/2010/main" val="1744132029"/>
      </p:ext>
    </p:extLst>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solidFill>
                  <a:schemeClr val="tx1">
                    <a:lumMod val="85000"/>
                    <a:lumOff val="15000"/>
                  </a:schemeClr>
                </a:solidFill>
              </a:rPr>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t>	</a:t>
            </a:r>
            <a:r>
              <a:rPr lang="zh-TW" altLang="en-US" dirty="0">
                <a:solidFill>
                  <a:schemeClr val="bg2">
                    <a:lumMod val="20000"/>
                    <a:lumOff val="80000"/>
                  </a:schemeClr>
                </a:solidFill>
              </a:rPr>
              <a:t>近年母親管教子女愈趨嚴厲，不少父親礙于工作時間長，將教育重擔交妻子，化身“隱形慈父”。調查發現，父親在教育子女時較母親慈祥，但同時與子女關係疏離，彼此較少分享感受。</a:t>
            </a:r>
            <a:r>
              <a:rPr lang="zh-TW" altLang="en-US" dirty="0">
                <a:solidFill>
                  <a:schemeClr val="tx1"/>
                </a:solidFill>
              </a:rPr>
              <a:t>調查機構憂慮，缺乏父親管教的子女在學習、操守及情緒控制方面較遜色，</a:t>
            </a:r>
            <a:endParaRPr lang="zh-TW" altLang="en-US" dirty="0"/>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6</a:t>
            </a:fld>
            <a:endParaRPr lang="en-US" altLang="zh-TW" dirty="0"/>
          </a:p>
        </p:txBody>
      </p:sp>
    </p:spTree>
    <p:extLst>
      <p:ext uri="{BB962C8B-B14F-4D97-AF65-F5344CB8AC3E}">
        <p14:creationId xmlns:p14="http://schemas.microsoft.com/office/powerpoint/2010/main" val="3516696569"/>
      </p:ext>
    </p:extLst>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後果</a:t>
            </a:r>
            <a:r>
              <a:rPr lang="en-US" altLang="zh-TW" dirty="0">
                <a:solidFill>
                  <a:schemeClr val="tx1">
                    <a:lumMod val="85000"/>
                    <a:lumOff val="15000"/>
                  </a:schemeClr>
                </a:solidFill>
              </a:rPr>
              <a:t> </a:t>
            </a:r>
            <a:r>
              <a:rPr lang="zh-TW" altLang="en-US" dirty="0">
                <a:solidFill>
                  <a:schemeClr val="tx1">
                    <a:lumMod val="85000"/>
                    <a:lumOff val="15000"/>
                  </a:schemeClr>
                </a:solidFill>
              </a:rPr>
              <a:t>分析 </a:t>
            </a:r>
            <a:r>
              <a:rPr lang="en-US" altLang="zh-TW" sz="4400" dirty="0">
                <a:solidFill>
                  <a:schemeClr val="bg1">
                    <a:lumMod val="50000"/>
                  </a:schemeClr>
                </a:solidFill>
              </a:rPr>
              <a:t>(</a:t>
            </a:r>
            <a:r>
              <a:rPr lang="zh-TW" altLang="en-US" sz="4400" dirty="0">
                <a:solidFill>
                  <a:schemeClr val="bg1">
                    <a:lumMod val="50000"/>
                  </a:schemeClr>
                </a:solidFill>
              </a:rPr>
              <a:t>傳媒</a:t>
            </a:r>
            <a:r>
              <a:rPr lang="en-US" altLang="zh-TW" sz="4400" dirty="0">
                <a:solidFill>
                  <a:schemeClr val="bg1">
                    <a:lumMod val="50000"/>
                  </a:schemeClr>
                </a:solidFill>
              </a:rPr>
              <a:t>/</a:t>
            </a:r>
            <a:r>
              <a:rPr lang="zh-TW" altLang="en-US" sz="4400" dirty="0">
                <a:solidFill>
                  <a:schemeClr val="bg1">
                    <a:lumMod val="50000"/>
                  </a:schemeClr>
                </a:solidFill>
              </a:rPr>
              <a:t>文獻報導</a:t>
            </a:r>
            <a:r>
              <a:rPr lang="en-US" altLang="zh-TW" sz="4400" dirty="0">
                <a:solidFill>
                  <a:schemeClr val="bg1">
                    <a:lumMod val="50000"/>
                  </a:schemeClr>
                </a:solidFill>
              </a:rPr>
              <a:t>)</a:t>
            </a:r>
            <a:endParaRPr lang="zh-HK" altLang="en-US" dirty="0">
              <a:solidFill>
                <a:schemeClr val="tx1">
                  <a:lumMod val="85000"/>
                  <a:lumOff val="15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t>	</a:t>
            </a:r>
            <a:r>
              <a:rPr lang="zh-TW" altLang="en-US" dirty="0">
                <a:solidFill>
                  <a:schemeClr val="bg2">
                    <a:lumMod val="20000"/>
                    <a:lumOff val="80000"/>
                  </a:schemeClr>
                </a:solidFill>
              </a:rPr>
              <a:t>近年母親管教子女愈趨嚴厲，不少父親礙于工作時間長，將教育重擔交妻子，化身“隱形慈父”。調查發現，父親在教育子女時較母親慈祥，但同時與子女關係疏離，彼此較少分享感受。</a:t>
            </a:r>
            <a:r>
              <a:rPr lang="zh-TW" altLang="en-US" dirty="0">
                <a:solidFill>
                  <a:schemeClr val="tx1"/>
                </a:solidFill>
              </a:rPr>
              <a:t>調查機構憂慮，缺乏父親管教的子女在學習、操守及情緒控制方面較遜色，</a:t>
            </a:r>
            <a:endParaRPr lang="zh-TW" altLang="en-US" dirty="0"/>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7</a:t>
            </a:fld>
            <a:endParaRPr lang="en-US" altLang="zh-TW" dirty="0"/>
          </a:p>
        </p:txBody>
      </p:sp>
    </p:spTree>
    <p:extLst>
      <p:ext uri="{BB962C8B-B14F-4D97-AF65-F5344CB8AC3E}">
        <p14:creationId xmlns:p14="http://schemas.microsoft.com/office/powerpoint/2010/main" val="1280673332"/>
      </p:ext>
    </p:extLst>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TW" dirty="0"/>
              <a:t>? </a:t>
            </a:r>
            <a:r>
              <a:rPr lang="zh-TW" altLang="en-US" dirty="0">
                <a:solidFill>
                  <a:schemeClr val="tx1">
                    <a:lumMod val="85000"/>
                    <a:lumOff val="15000"/>
                  </a:schemeClr>
                </a:solidFill>
              </a:rPr>
              <a:t>分析</a:t>
            </a:r>
            <a:endParaRPr lang="zh-HK" altLang="en-US" dirty="0">
              <a:solidFill>
                <a:schemeClr val="tx1">
                  <a:lumMod val="85000"/>
                  <a:lumOff val="15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t>	</a:t>
            </a:r>
            <a:r>
              <a:rPr lang="zh-TW" altLang="en-US" dirty="0">
                <a:solidFill>
                  <a:schemeClr val="accent1"/>
                </a:solidFill>
              </a:rPr>
              <a:t>近年母親管教子女愈趨嚴厲，不少父親礙于工作時間長，將教育重擔交妻子，化身“隱形慈父”。調查發現，父親在教育子女時較母親慈祥，但同時與子女關係疏離，彼此較少分享感受。調查機構憂慮，缺乏父親管教的子女在學習、操守及情緒控制方面較遜色，</a:t>
            </a:r>
            <a:r>
              <a:rPr lang="zh-TW" altLang="en-US" dirty="0">
                <a:solidFill>
                  <a:schemeClr val="tx1"/>
                </a:solidFill>
              </a:rPr>
              <a:t>建議父親多參與學校活動，關注子女學業及社交生活。</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8</a:t>
            </a:fld>
            <a:endParaRPr lang="en-US" altLang="zh-TW" dirty="0"/>
          </a:p>
        </p:txBody>
      </p:sp>
    </p:spTree>
    <p:extLst>
      <p:ext uri="{BB962C8B-B14F-4D97-AF65-F5344CB8AC3E}">
        <p14:creationId xmlns:p14="http://schemas.microsoft.com/office/powerpoint/2010/main" val="2601548392"/>
      </p:ext>
    </p:extLst>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zh-TW" altLang="en-US" dirty="0">
                <a:solidFill>
                  <a:srgbClr val="CC0099"/>
                </a:solidFill>
              </a:rPr>
              <a:t>介入</a:t>
            </a:r>
            <a:r>
              <a:rPr lang="en-US" altLang="zh-TW" dirty="0">
                <a:solidFill>
                  <a:srgbClr val="CC0099"/>
                </a:solidFill>
              </a:rPr>
              <a:t>/</a:t>
            </a:r>
            <a:r>
              <a:rPr lang="zh-TW" altLang="en-US" dirty="0">
                <a:solidFill>
                  <a:srgbClr val="CC0099"/>
                </a:solidFill>
              </a:rPr>
              <a:t>建議</a:t>
            </a:r>
            <a:r>
              <a:rPr lang="zh-TW" altLang="en-US" dirty="0">
                <a:solidFill>
                  <a:schemeClr val="tx1">
                    <a:lumMod val="85000"/>
                    <a:lumOff val="15000"/>
                  </a:schemeClr>
                </a:solidFill>
              </a:rPr>
              <a:t>分析</a:t>
            </a:r>
            <a:r>
              <a:rPr lang="en-US" altLang="zh-TW" sz="4000" dirty="0">
                <a:solidFill>
                  <a:schemeClr val="bg1">
                    <a:lumMod val="50000"/>
                  </a:schemeClr>
                </a:solidFill>
              </a:rPr>
              <a:t>(</a:t>
            </a:r>
            <a:r>
              <a:rPr lang="zh-TW" altLang="en-US" sz="4000" dirty="0">
                <a:solidFill>
                  <a:schemeClr val="bg1">
                    <a:lumMod val="50000"/>
                  </a:schemeClr>
                </a:solidFill>
              </a:rPr>
              <a:t>傳媒</a:t>
            </a:r>
            <a:r>
              <a:rPr lang="en-US" altLang="zh-TW" sz="4000" dirty="0">
                <a:solidFill>
                  <a:schemeClr val="bg1">
                    <a:lumMod val="50000"/>
                  </a:schemeClr>
                </a:solidFill>
              </a:rPr>
              <a:t>/</a:t>
            </a:r>
            <a:r>
              <a:rPr lang="zh-TW" altLang="en-US" sz="4000" dirty="0">
                <a:solidFill>
                  <a:schemeClr val="bg1">
                    <a:lumMod val="50000"/>
                  </a:schemeClr>
                </a:solidFill>
              </a:rPr>
              <a:t>文獻報導</a:t>
            </a:r>
            <a:r>
              <a:rPr lang="en-US" altLang="zh-TW" sz="4000" dirty="0">
                <a:solidFill>
                  <a:schemeClr val="bg1">
                    <a:lumMod val="50000"/>
                  </a:schemeClr>
                </a:solidFill>
              </a:rPr>
              <a:t>)</a:t>
            </a:r>
            <a:endParaRPr lang="zh-HK" altLang="en-US" dirty="0">
              <a:solidFill>
                <a:schemeClr val="tx1">
                  <a:lumMod val="85000"/>
                  <a:lumOff val="15000"/>
                </a:schemeClr>
              </a:solidFill>
            </a:endParaRPr>
          </a:p>
        </p:txBody>
      </p:sp>
      <p:sp>
        <p:nvSpPr>
          <p:cNvPr id="3" name="內容版面配置區 2"/>
          <p:cNvSpPr>
            <a:spLocks noGrp="1"/>
          </p:cNvSpPr>
          <p:nvPr>
            <p:ph idx="1"/>
          </p:nvPr>
        </p:nvSpPr>
        <p:spPr/>
        <p:txBody>
          <a:bodyPr/>
          <a:lstStyle/>
          <a:p>
            <a:pPr marL="0" indent="0">
              <a:lnSpc>
                <a:spcPct val="150000"/>
              </a:lnSpc>
              <a:buNone/>
            </a:pPr>
            <a:r>
              <a:rPr lang="en-US" altLang="zh-TW" dirty="0"/>
              <a:t>	</a:t>
            </a:r>
            <a:r>
              <a:rPr lang="zh-TW" altLang="en-US" dirty="0">
                <a:solidFill>
                  <a:schemeClr val="accent1"/>
                </a:solidFill>
              </a:rPr>
              <a:t>近年母親管教子女愈趨嚴厲，不少父親礙于工作時間長，將教育重擔交妻子，化身“隱形慈父”。調查發現，父親在教育子女時較母親慈祥，但同時與子女關係疏離，彼此較少分享感受。調查機構憂慮，缺乏父親管教的子女在學習、操守及情緒控制方面較遜色，</a:t>
            </a:r>
            <a:r>
              <a:rPr lang="zh-TW" altLang="en-US" dirty="0">
                <a:solidFill>
                  <a:schemeClr val="tx1"/>
                </a:solidFill>
              </a:rPr>
              <a:t>建議父親多參與學校活動，關注子女學業及社交生活。</a:t>
            </a:r>
          </a:p>
        </p:txBody>
      </p:sp>
      <p:sp>
        <p:nvSpPr>
          <p:cNvPr id="4" name="投影片編號版面配置區 3"/>
          <p:cNvSpPr>
            <a:spLocks noGrp="1"/>
          </p:cNvSpPr>
          <p:nvPr>
            <p:ph type="sldNum" sz="quarter" idx="10"/>
          </p:nvPr>
        </p:nvSpPr>
        <p:spPr/>
        <p:txBody>
          <a:bodyPr/>
          <a:lstStyle/>
          <a:p>
            <a:fld id="{9828C201-1939-4DEE-BC48-CABD55C8A16B}" type="slidenum">
              <a:rPr lang="en-US" altLang="zh-TW" smtClean="0"/>
              <a:pPr/>
              <a:t>9</a:t>
            </a:fld>
            <a:endParaRPr lang="en-US" altLang="zh-TW" dirty="0"/>
          </a:p>
        </p:txBody>
      </p:sp>
    </p:spTree>
    <p:extLst>
      <p:ext uri="{BB962C8B-B14F-4D97-AF65-F5344CB8AC3E}">
        <p14:creationId xmlns:p14="http://schemas.microsoft.com/office/powerpoint/2010/main" val="2642317802"/>
      </p:ext>
    </p:extLst>
  </p:cSld>
  <p:clrMapOvr>
    <a:masterClrMapping/>
  </p:clrMapOvr>
  <p:transition>
    <p:pull dir="u"/>
  </p:transition>
</p:sld>
</file>

<file path=ppt/theme/theme1.xml><?xml version="1.0" encoding="utf-8"?>
<a:theme xmlns:a="http://schemas.openxmlformats.org/drawingml/2006/main" name="預設簡報設計">
  <a:themeElements>
    <a:clrScheme name="預設簡報設計 8">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00FF"/>
      </a:hlink>
      <a:folHlink>
        <a:srgbClr val="0000FF"/>
      </a:folHlink>
    </a:clrScheme>
    <a:fontScheme name="預設簡報設計">
      <a:majorFont>
        <a:latin typeface="Tahoma"/>
        <a:ea typeface="標楷體"/>
        <a:cs typeface=""/>
      </a:majorFont>
      <a:minorFont>
        <a:latin typeface="Tahoma"/>
        <a:ea typeface="標楷體"/>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ln>
          <a:headEnd type="none" w="med" len="med"/>
          <a:tailEnd type="arrow"/>
        </a:ln>
      </a:spPr>
      <a:bodyPr/>
      <a:lstStyle/>
      <a:style>
        <a:lnRef idx="1">
          <a:schemeClr val="accent4"/>
        </a:lnRef>
        <a:fillRef idx="0">
          <a:schemeClr val="accent4"/>
        </a:fillRef>
        <a:effectRef idx="0">
          <a:schemeClr val="accent4"/>
        </a:effectRef>
        <a:fontRef idx="minor">
          <a:schemeClr val="tx1"/>
        </a:fontRef>
      </a: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預設簡報設計 8">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3473</TotalTime>
  <Words>4533</Words>
  <Application>Microsoft Office PowerPoint</Application>
  <PresentationFormat>如螢幕大小 (4:3)</PresentationFormat>
  <Paragraphs>270</Paragraphs>
  <Slides>44</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44</vt:i4>
      </vt:variant>
    </vt:vector>
  </HeadingPairs>
  <TitlesOfParts>
    <vt:vector size="51" baseType="lpstr">
      <vt:lpstr>Noto Sans TC</vt:lpstr>
      <vt:lpstr>微軟正黑體</vt:lpstr>
      <vt:lpstr>arial</vt:lpstr>
      <vt:lpstr>arial</vt:lpstr>
      <vt:lpstr>Tahoma</vt:lpstr>
      <vt:lpstr>Times New Roman</vt:lpstr>
      <vt:lpstr>預設簡報設計</vt:lpstr>
      <vt:lpstr>撰寫專題研習報告(1) ─ 理念架構</vt:lpstr>
      <vt:lpstr>擬定專題研習題目的建議準則</vt:lpstr>
      <vt:lpstr>計劃理念分析架構</vt:lpstr>
      <vt:lpstr>? 分析</vt:lpstr>
      <vt:lpstr>現況分析 (傳媒/文獻報導)</vt:lpstr>
      <vt:lpstr>? 分析</vt:lpstr>
      <vt:lpstr>後果 分析 (傳媒/文獻報導)</vt:lpstr>
      <vt:lpstr>? 分析</vt:lpstr>
      <vt:lpstr>介入/建議分析(傳媒/文獻報導)</vt:lpstr>
      <vt:lpstr>？分析</vt:lpstr>
      <vt:lpstr>現況分析(來自學術研究 / 二手資料)</vt:lpstr>
      <vt:lpstr>? 分析</vt:lpstr>
      <vt:lpstr>現況/後果分析</vt:lpstr>
      <vt:lpstr>? 分析</vt:lpstr>
      <vt:lpstr>成因/因果 分析</vt:lpstr>
      <vt:lpstr>? 分析</vt:lpstr>
      <vt:lpstr>介入/建議 分析</vt:lpstr>
      <vt:lpstr>? 分析</vt:lpstr>
      <vt:lpstr>現況、因果 分析</vt:lpstr>
      <vt:lpstr>引言範本 (現況分析)</vt:lpstr>
      <vt:lpstr>引言範本 (現況分析)</vt:lpstr>
      <vt:lpstr>沉迷上網的案例及相關影響(後果分析)</vt:lpstr>
      <vt:lpstr>沉迷上網的案例及相關影響(後果分析)</vt:lpstr>
      <vt:lpstr>「上網成癮」定義</vt:lpstr>
      <vt:lpstr>「上網成癮」定義</vt:lpstr>
      <vt:lpstr>「上網成癮」的成因及解決方法</vt:lpstr>
      <vt:lpstr>如何訂定3條焦點問題?</vt:lpstr>
      <vt:lpstr>如何訂定3條焦點問題?</vt:lpstr>
      <vt:lpstr>如何訂定3條焦點問題?</vt:lpstr>
      <vt:lpstr>總結</vt:lpstr>
      <vt:lpstr>參考資料</vt:lpstr>
      <vt:lpstr>計劃書草擬第一輪分工建議</vt:lpstr>
      <vt:lpstr>版面格式 (Paper Format)</vt:lpstr>
      <vt:lpstr>PowerPoint 簡報</vt:lpstr>
      <vt:lpstr>學術論文寫作格式</vt:lpstr>
      <vt:lpstr>學術論文寫作格式</vt:lpstr>
      <vt:lpstr>學術論文寫作格式</vt:lpstr>
      <vt:lpstr>學術論文寫作格式</vt:lpstr>
      <vt:lpstr>學術論文寫作格式</vt:lpstr>
      <vt:lpstr>學術論文寫作格式</vt:lpstr>
      <vt:lpstr>學術論文寫作格式</vt:lpstr>
      <vt:lpstr>學術論文寫作格式</vt:lpstr>
      <vt:lpstr>學術論文寫作格式</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擬定專題研習題目的建議準則</dc:title>
  <dc:creator>Yipsir</dc:creator>
  <cp:lastModifiedBy>Kam Hei YIP</cp:lastModifiedBy>
  <cp:revision>132</cp:revision>
  <dcterms:created xsi:type="dcterms:W3CDTF">2005-03-10T05:53:13Z</dcterms:created>
  <dcterms:modified xsi:type="dcterms:W3CDTF">2023-06-04T10:54:49Z</dcterms:modified>
</cp:coreProperties>
</file>