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notesMasterIdLst>
    <p:notesMasterId r:id="rId59"/>
  </p:notesMasterIdLst>
  <p:handoutMasterIdLst>
    <p:handoutMasterId r:id="rId60"/>
  </p:handoutMasterIdLst>
  <p:sldIdLst>
    <p:sldId id="6345" r:id="rId2"/>
    <p:sldId id="6321" r:id="rId3"/>
    <p:sldId id="588" r:id="rId4"/>
    <p:sldId id="6327" r:id="rId5"/>
    <p:sldId id="6328" r:id="rId6"/>
    <p:sldId id="6343" r:id="rId7"/>
    <p:sldId id="6344" r:id="rId8"/>
    <p:sldId id="603" r:id="rId9"/>
    <p:sldId id="6329" r:id="rId10"/>
    <p:sldId id="6330" r:id="rId11"/>
    <p:sldId id="6331" r:id="rId12"/>
    <p:sldId id="610" r:id="rId13"/>
    <p:sldId id="6310" r:id="rId14"/>
    <p:sldId id="6311" r:id="rId15"/>
    <p:sldId id="6332" r:id="rId16"/>
    <p:sldId id="6333" r:id="rId17"/>
    <p:sldId id="6334" r:id="rId18"/>
    <p:sldId id="6335" r:id="rId19"/>
    <p:sldId id="604" r:id="rId20"/>
    <p:sldId id="479" r:id="rId21"/>
    <p:sldId id="489" r:id="rId22"/>
    <p:sldId id="6312" r:id="rId23"/>
    <p:sldId id="6314" r:id="rId24"/>
    <p:sldId id="483" r:id="rId25"/>
    <p:sldId id="6313" r:id="rId26"/>
    <p:sldId id="484" r:id="rId27"/>
    <p:sldId id="6315" r:id="rId28"/>
    <p:sldId id="485" r:id="rId29"/>
    <p:sldId id="6316" r:id="rId30"/>
    <p:sldId id="6317" r:id="rId31"/>
    <p:sldId id="486" r:id="rId32"/>
    <p:sldId id="487" r:id="rId33"/>
    <p:sldId id="6318" r:id="rId34"/>
    <p:sldId id="488" r:id="rId35"/>
    <p:sldId id="6319" r:id="rId36"/>
    <p:sldId id="490" r:id="rId37"/>
    <p:sldId id="491" r:id="rId38"/>
    <p:sldId id="6338" r:id="rId39"/>
    <p:sldId id="6320" r:id="rId40"/>
    <p:sldId id="6336" r:id="rId41"/>
    <p:sldId id="6339" r:id="rId42"/>
    <p:sldId id="6337" r:id="rId43"/>
    <p:sldId id="6340" r:id="rId44"/>
    <p:sldId id="492" r:id="rId45"/>
    <p:sldId id="6341" r:id="rId46"/>
    <p:sldId id="6342" r:id="rId47"/>
    <p:sldId id="591" r:id="rId48"/>
    <p:sldId id="606" r:id="rId49"/>
    <p:sldId id="607" r:id="rId50"/>
    <p:sldId id="608" r:id="rId51"/>
    <p:sldId id="609" r:id="rId52"/>
    <p:sldId id="6323" r:id="rId53"/>
    <p:sldId id="6324" r:id="rId54"/>
    <p:sldId id="6325" r:id="rId55"/>
    <p:sldId id="6326" r:id="rId56"/>
    <p:sldId id="263" r:id="rId57"/>
    <p:sldId id="2606" r:id="rId58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PMingLiU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PMingLiU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PMingLiU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PMingLiU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PMingLiU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PMingLiU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PMingLiU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PMingLiU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PMingLiU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D358B"/>
    <a:srgbClr val="006600"/>
    <a:srgbClr val="9900FF"/>
    <a:srgbClr val="003366"/>
    <a:srgbClr val="FF0066"/>
    <a:srgbClr val="FFFFCC"/>
    <a:srgbClr val="660066"/>
    <a:srgbClr val="F8D006"/>
    <a:srgbClr val="31AA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995" autoAdjust="0"/>
    <p:restoredTop sz="94715" autoAdjust="0"/>
  </p:normalViewPr>
  <p:slideViewPr>
    <p:cSldViewPr>
      <p:cViewPr varScale="1">
        <p:scale>
          <a:sx n="70" d="100"/>
          <a:sy n="70" d="100"/>
        </p:scale>
        <p:origin x="1766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28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1BA9778-5B9D-4747-A385-A51BF4E985D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715277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5215579-DA0C-4E30-9943-3C40A1942AD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903408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PMingLiU" panose="02020500000000000000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PMingLiU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PMingLiU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PMingLiU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PMingLiU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06CFBE-C214-4B4B-88CF-95F7085DE2E7}" type="slidenum">
              <a:rPr lang="en-US" altLang="zh-TW"/>
              <a:pPr/>
              <a:t>57</a:t>
            </a:fld>
            <a:endParaRPr lang="en-US" altLang="zh-TW" dirty="0"/>
          </a:p>
        </p:txBody>
      </p:sp>
      <p:sp>
        <p:nvSpPr>
          <p:cNvPr id="3106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0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HK" altLang="zh-H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0" y="1814830"/>
            <a:ext cx="9144000" cy="990600"/>
          </a:xfrm>
        </p:spPr>
        <p:txBody>
          <a:bodyPr anchor="t"/>
          <a:lstStyle>
            <a:lvl1pPr algn="ctr">
              <a:defRPr sz="4000">
                <a:solidFill>
                  <a:srgbClr val="C00000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5400" y="3558541"/>
            <a:ext cx="9118600" cy="708660"/>
          </a:xfrm>
        </p:spPr>
        <p:txBody>
          <a:bodyPr/>
          <a:lstStyle>
            <a:lvl1pPr marL="0" indent="0" algn="ctr">
              <a:buNone/>
              <a:defRPr sz="320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726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85799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76200" y="914400"/>
            <a:ext cx="9067800" cy="5867400"/>
          </a:xfrm>
        </p:spPr>
        <p:txBody>
          <a:bodyPr/>
          <a:lstStyle>
            <a:lvl1pPr marL="446088" indent="-446088">
              <a:buSzPct val="80000"/>
              <a:buFont typeface="+mj-lt"/>
              <a:buAutoNum type="arabicPeriod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30238" indent="-184150">
              <a:buClr>
                <a:srgbClr val="003366"/>
              </a:buClr>
              <a:buSzPct val="80000"/>
              <a:buFont typeface="Arial" panose="020B0604020202020204" pitchFamily="34" charset="0"/>
              <a:buChar char="-"/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284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02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550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4EE23BB-8806-66F7-C013-1F720231EDD4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301625" y="609600"/>
            <a:ext cx="8540750" cy="54895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5A8548A6-4D27-27E1-27EE-D9E0B473E0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018B789-6863-E5F3-E1FD-041125F26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AC97CC0-4B4C-DD7F-828C-DAA3F9FC6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657ECB03-BF4D-46FB-BA9C-F65C23638E2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794781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21"/>
          <p:cNvSpPr>
            <a:spLocks noGrp="1"/>
          </p:cNvSpPr>
          <p:nvPr>
            <p:ph type="title"/>
          </p:nvPr>
        </p:nvSpPr>
        <p:spPr bwMode="auto">
          <a:xfrm>
            <a:off x="0" y="152400"/>
            <a:ext cx="9144000" cy="68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  <a:endParaRPr lang="en-US" altLang="zh-HK" dirty="0"/>
          </a:p>
        </p:txBody>
      </p:sp>
      <p:sp>
        <p:nvSpPr>
          <p:cNvPr id="1027" name="文字版面配置區 12"/>
          <p:cNvSpPr>
            <a:spLocks noGrp="1"/>
          </p:cNvSpPr>
          <p:nvPr>
            <p:ph type="body" idx="1"/>
          </p:nvPr>
        </p:nvSpPr>
        <p:spPr bwMode="auto">
          <a:xfrm>
            <a:off x="0" y="990600"/>
            <a:ext cx="9144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altLang="zh-H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6" r:id="rId1"/>
    <p:sldLayoutId id="2147484202" r:id="rId2"/>
    <p:sldLayoutId id="2147484204" r:id="rId3"/>
    <p:sldLayoutId id="2147484209" r:id="rId4"/>
    <p:sldLayoutId id="2147484210" r:id="rId5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C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標楷體" pitchFamily="65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標楷體" pitchFamily="65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標楷體" pitchFamily="65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標楷體" pitchFamily="65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標楷體" pitchFamily="65" charset="-120"/>
        </a:defRPr>
      </a:lvl9pPr>
    </p:titleStyle>
    <p:bodyStyle>
      <a:lvl1pPr marL="355600" indent="-355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+mj-lt"/>
        <a:buAutoNum type="arabicPeriod"/>
        <a:defRPr sz="3200" kern="1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Arial" panose="020B0604020202020204" pitchFamily="34" charset="0"/>
        </a:defRPr>
      </a:lvl1pPr>
      <a:lvl2pPr marL="63023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800" kern="1200">
          <a:solidFill>
            <a:srgbClr val="0000FF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rgbClr val="0000FF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sz="2000" kern="1200">
          <a:solidFill>
            <a:srgbClr val="0000FF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rgbClr val="0000FF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JaqnTGMJh8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787" name="Text Box 3"/>
          <p:cNvSpPr txBox="1">
            <a:spLocks noChangeArrowheads="1"/>
          </p:cNvSpPr>
          <p:nvPr/>
        </p:nvSpPr>
        <p:spPr bwMode="auto">
          <a:xfrm>
            <a:off x="2338388" y="5725677"/>
            <a:ext cx="4824412" cy="1056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zh-TW" altLang="en-US" sz="3600" dirty="0">
                <a:solidFill>
                  <a:srgbClr val="A50021"/>
                </a:solidFill>
                <a:ea typeface="標楷體" pitchFamily="65" charset="-120"/>
              </a:rPr>
              <a:t>葉錦熙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kumimoji="0" lang="zh-TW" altLang="en-US" sz="3600" dirty="0">
                <a:solidFill>
                  <a:srgbClr val="0000CC"/>
                </a:solidFill>
                <a:ea typeface="文鼎粗隸" pitchFamily="49" charset="-120"/>
              </a:rPr>
              <a:t> </a:t>
            </a:r>
            <a:r>
              <a:rPr kumimoji="0" lang="en-US" altLang="zh-TW" sz="3600" u="sng" dirty="0">
                <a:solidFill>
                  <a:srgbClr val="0000CC"/>
                </a:solidFill>
                <a:ea typeface="文鼎粗隸" pitchFamily="49" charset="-120"/>
              </a:rPr>
              <a:t>www.yipsir.com.hk</a:t>
            </a:r>
            <a:endParaRPr kumimoji="0" lang="en-US" altLang="zh-TW" sz="3600" dirty="0">
              <a:solidFill>
                <a:srgbClr val="0000CC"/>
              </a:solidFill>
              <a:ea typeface="文鼎粗隸" pitchFamily="49" charset="-120"/>
            </a:endParaRPr>
          </a:p>
        </p:txBody>
      </p:sp>
      <p:sp>
        <p:nvSpPr>
          <p:cNvPr id="1142791" name="Rectangle 2"/>
          <p:cNvSpPr>
            <a:spLocks noChangeArrowheads="1"/>
          </p:cNvSpPr>
          <p:nvPr/>
        </p:nvSpPr>
        <p:spPr bwMode="auto">
          <a:xfrm>
            <a:off x="323850" y="188913"/>
            <a:ext cx="8459788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rgbClr val="CC0000"/>
                </a:solidFill>
                <a:latin typeface="Arial" charset="0"/>
                <a:ea typeface="標楷體" pitchFamily="65" charset="-120"/>
              </a:defRPr>
            </a:lvl1pPr>
            <a:lvl2pPr algn="ctr">
              <a:defRPr kumimoji="1" sz="4400">
                <a:solidFill>
                  <a:srgbClr val="CC0000"/>
                </a:solidFill>
                <a:latin typeface="Arial" charset="0"/>
                <a:ea typeface="標楷體" pitchFamily="65" charset="-120"/>
              </a:defRPr>
            </a:lvl2pPr>
            <a:lvl3pPr algn="ctr">
              <a:defRPr kumimoji="1" sz="4400">
                <a:solidFill>
                  <a:srgbClr val="CC0000"/>
                </a:solidFill>
                <a:latin typeface="Arial" charset="0"/>
                <a:ea typeface="標楷體" pitchFamily="65" charset="-120"/>
              </a:defRPr>
            </a:lvl3pPr>
            <a:lvl4pPr algn="ctr">
              <a:defRPr kumimoji="1" sz="4400">
                <a:solidFill>
                  <a:srgbClr val="CC0000"/>
                </a:solidFill>
                <a:latin typeface="Arial" charset="0"/>
                <a:ea typeface="標楷體" pitchFamily="65" charset="-120"/>
              </a:defRPr>
            </a:lvl4pPr>
            <a:lvl5pPr algn="ctr">
              <a:defRPr kumimoji="1" sz="4400">
                <a:solidFill>
                  <a:srgbClr val="CC0000"/>
                </a:solidFill>
                <a:latin typeface="Arial" charset="0"/>
                <a:ea typeface="標楷體" pitchFamily="65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CC0000"/>
                </a:solidFill>
                <a:latin typeface="Arial" charset="0"/>
                <a:ea typeface="標楷體" pitchFamily="65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CC0000"/>
                </a:solidFill>
                <a:latin typeface="Arial" charset="0"/>
                <a:ea typeface="標楷體" pitchFamily="65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CC0000"/>
                </a:solidFill>
                <a:latin typeface="Arial" charset="0"/>
                <a:ea typeface="標楷體" pitchFamily="65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CC0000"/>
                </a:solidFill>
                <a:latin typeface="Arial" charset="0"/>
                <a:ea typeface="標楷體" pitchFamily="65" charset="-120"/>
              </a:defRPr>
            </a:lvl9pPr>
          </a:lstStyle>
          <a:p>
            <a:r>
              <a:rPr lang="zh-TW" altLang="en-US" sz="5000"/>
              <a:t>人際傳意技巧</a:t>
            </a:r>
            <a:endParaRPr lang="zh-TW" altLang="en-US" sz="5000" b="1">
              <a:solidFill>
                <a:srgbClr val="660066"/>
              </a:solidFill>
            </a:endParaRPr>
          </a:p>
        </p:txBody>
      </p:sp>
      <p:pic>
        <p:nvPicPr>
          <p:cNvPr id="3" name="Picture 8" descr="YiJing">
            <a:extLst>
              <a:ext uri="{FF2B5EF4-FFF2-40B4-BE49-F238E27FC236}">
                <a16:creationId xmlns:a16="http://schemas.microsoft.com/office/drawing/2014/main" id="{3885F9A7-9EC9-1E0E-FE01-9F658EE6E8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96"/>
          <a:stretch/>
        </p:blipFill>
        <p:spPr bwMode="auto">
          <a:xfrm>
            <a:off x="7827962" y="90368"/>
            <a:ext cx="1316038" cy="1128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50243166-431E-9EFF-C261-7D2E4419A23B}"/>
              </a:ext>
            </a:extLst>
          </p:cNvPr>
          <p:cNvSpPr/>
          <p:nvPr/>
        </p:nvSpPr>
        <p:spPr>
          <a:xfrm>
            <a:off x="990600" y="1090506"/>
            <a:ext cx="7338869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600" kern="10" dirty="0">
                <a:ln w="9525">
                  <a:solidFill>
                    <a:schemeClr val="bg2">
                      <a:lumMod val="10000"/>
                    </a:schemeClr>
                  </a:solidFill>
                  <a:round/>
                  <a:headEnd/>
                  <a:tailEnd/>
                </a:ln>
                <a:solidFill>
                  <a:srgbClr val="0033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單元一</a:t>
            </a:r>
            <a:r>
              <a:rPr lang="en-GB" altLang="zh-TW" sz="3600" kern="10" dirty="0">
                <a:ln w="9525">
                  <a:solidFill>
                    <a:schemeClr val="bg2">
                      <a:lumMod val="10000"/>
                    </a:schemeClr>
                  </a:solidFill>
                  <a:round/>
                  <a:headEnd/>
                  <a:tailEnd/>
                </a:ln>
                <a:solidFill>
                  <a:srgbClr val="0033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</a:t>
            </a:r>
            <a:r>
              <a:rPr lang="zh-TW" altLang="en-US" sz="3600" kern="10" dirty="0">
                <a:ln w="9525">
                  <a:solidFill>
                    <a:schemeClr val="bg2">
                      <a:lumMod val="10000"/>
                    </a:schemeClr>
                  </a:solidFill>
                  <a:round/>
                  <a:headEnd/>
                  <a:tailEnd/>
                </a:ln>
                <a:solidFill>
                  <a:srgbClr val="0033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第二節</a:t>
            </a:r>
          </a:p>
          <a:p>
            <a:pPr algn="ctr"/>
            <a:r>
              <a:rPr lang="zh-TW" altLang="en-US" sz="4000" kern="10" dirty="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FD358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影響人際溝通的因素及障礙</a:t>
            </a:r>
            <a:r>
              <a:rPr lang="en-GB" altLang="zh-TW" sz="4000" kern="10" dirty="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FD358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</a:t>
            </a:r>
            <a:r>
              <a:rPr lang="zh-TW" altLang="en-US" sz="4000" kern="10" dirty="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FD358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一</a:t>
            </a:r>
            <a:r>
              <a:rPr lang="en-GB" altLang="zh-TW" sz="4000" kern="10" dirty="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FD358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  <a:r>
              <a:rPr lang="zh-TW" altLang="en-US" sz="4000" kern="10" dirty="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FD358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endParaRPr lang="zh-HK" altLang="en-US" sz="4000" kern="10" dirty="0">
              <a:ln w="9525">
                <a:solidFill>
                  <a:srgbClr val="003366"/>
                </a:solidFill>
                <a:round/>
                <a:headEnd/>
                <a:tailEnd/>
              </a:ln>
              <a:solidFill>
                <a:srgbClr val="FD358B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026" name="Picture 2" descr="🔥四素句遊戲卡🔥自行研發·大熱中文教具🔥... - 香港幼兒及母乳輔導協會-兒童發展及家庭輔導中心| Facebook">
            <a:extLst>
              <a:ext uri="{FF2B5EF4-FFF2-40B4-BE49-F238E27FC236}">
                <a16:creationId xmlns:a16="http://schemas.microsoft.com/office/drawing/2014/main" id="{FF97791C-2860-3E73-5827-4DF4777C48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19513" r="11728" b="11110"/>
          <a:stretch/>
        </p:blipFill>
        <p:spPr bwMode="auto">
          <a:xfrm>
            <a:off x="838200" y="2662416"/>
            <a:ext cx="3833813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99種精美的批評家圖案下載，圖案為SVG和PNG，商業授權使用">
            <a:extLst>
              <a:ext uri="{FF2B5EF4-FFF2-40B4-BE49-F238E27FC236}">
                <a16:creationId xmlns:a16="http://schemas.microsoft.com/office/drawing/2014/main" id="{5337CE6B-E983-1801-0C2F-254914B82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30" b="42000"/>
          <a:stretch/>
        </p:blipFill>
        <p:spPr bwMode="auto">
          <a:xfrm>
            <a:off x="5181600" y="2662416"/>
            <a:ext cx="1524000" cy="142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dvise Icon #122854 - Free Icons Library">
            <a:extLst>
              <a:ext uri="{FF2B5EF4-FFF2-40B4-BE49-F238E27FC236}">
                <a16:creationId xmlns:a16="http://schemas.microsoft.com/office/drawing/2014/main" id="{ABA1B47A-0517-8D16-F4A1-8EEE26D866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" t="10544" r="7987" b="17882"/>
          <a:stretch/>
        </p:blipFill>
        <p:spPr bwMode="auto">
          <a:xfrm>
            <a:off x="6910388" y="2615778"/>
            <a:ext cx="1784496" cy="146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rrow, crossroad, sidetrack icon - Download on Iconfinder">
            <a:extLst>
              <a:ext uri="{FF2B5EF4-FFF2-40B4-BE49-F238E27FC236}">
                <a16:creationId xmlns:a16="http://schemas.microsoft.com/office/drawing/2014/main" id="{638CCB09-670D-205A-A49A-BD3DE728CA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2" t="4545" r="2970" b="5849"/>
          <a:stretch/>
        </p:blipFill>
        <p:spPr bwMode="auto">
          <a:xfrm>
            <a:off x="6018140" y="4163331"/>
            <a:ext cx="1784496" cy="172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8E29914-146A-D1B3-6160-7CAF9F373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PMingLiU" pitchFamily="18" charset="-120"/>
              </a:rPr>
              <a:t>影響人際溝通的因素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p.13,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B306D25-4E43-8B03-F2A1-1D99F853A8D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ClrTx/>
              <a:buSzTx/>
              <a:buFontTx/>
              <a:buNone/>
            </a:pPr>
            <a:r>
              <a:rPr lang="en-US" altLang="zh-TW" sz="3200" dirty="0"/>
              <a:t>d.</a:t>
            </a:r>
            <a:r>
              <a:rPr lang="zh-TW" altLang="en-US" sz="3200" dirty="0"/>
              <a:t> </a:t>
            </a:r>
            <a:r>
              <a:rPr lang="zh-TW" altLang="en-US" sz="3600" b="1" dirty="0">
                <a:solidFill>
                  <a:srgbClr val="FF0066"/>
                </a:solidFill>
              </a:rPr>
              <a:t>家庭溝通因素</a:t>
            </a:r>
            <a:endParaRPr lang="en-US" altLang="zh-TW" sz="3600" b="1" dirty="0">
              <a:solidFill>
                <a:srgbClr val="FF0066"/>
              </a:solidFill>
            </a:endParaRPr>
          </a:p>
          <a:p>
            <a:pPr eaLnBrk="1" hangingPunct="1">
              <a:buClrTx/>
              <a:buSzTx/>
              <a:buFontTx/>
              <a:buNone/>
            </a:pPr>
            <a:r>
              <a:rPr lang="zh-TW" altLang="en-US" sz="3200" dirty="0">
                <a:solidFill>
                  <a:srgbClr val="0070C0"/>
                </a:solidFill>
              </a:rPr>
              <a:t>影響因素</a:t>
            </a:r>
            <a:r>
              <a:rPr lang="en-US" altLang="zh-TW" sz="3200" dirty="0">
                <a:solidFill>
                  <a:srgbClr val="0070C0"/>
                </a:solidFill>
              </a:rPr>
              <a:t>:</a:t>
            </a:r>
          </a:p>
          <a:p>
            <a:pPr marL="358775" indent="-358775" eaLnBrk="1" hangingPunct="1">
              <a:spcBef>
                <a:spcPts val="1800"/>
              </a:spcBef>
              <a:buClrTx/>
              <a:buSzTx/>
              <a:buFontTx/>
              <a:buNone/>
            </a:pPr>
            <a:r>
              <a:rPr lang="en-US" altLang="zh-TW" sz="3200" dirty="0"/>
              <a:t>-</a:t>
            </a:r>
            <a:r>
              <a:rPr lang="zh-TW" altLang="en-US" sz="3200" dirty="0"/>
              <a:t>  父母子女間</a:t>
            </a:r>
            <a:r>
              <a:rPr lang="zh-TW" altLang="en-US" sz="3200" dirty="0">
                <a:solidFill>
                  <a:srgbClr val="FF0066"/>
                </a:solidFill>
              </a:rPr>
              <a:t>價值觀念</a:t>
            </a:r>
            <a:r>
              <a:rPr lang="zh-TW" altLang="en-US" sz="3200" dirty="0"/>
              <a:t>不同的原因</a:t>
            </a:r>
            <a:r>
              <a:rPr lang="en-US" altLang="zh-TW" sz="2800" dirty="0">
                <a:solidFill>
                  <a:schemeClr val="bg1">
                    <a:lumMod val="50000"/>
                  </a:schemeClr>
                </a:solidFill>
              </a:rPr>
              <a:t>earning &amp; spending, living style, use of time &gt; compromise</a:t>
            </a:r>
            <a:endParaRPr lang="en-US" altLang="zh-TW" sz="3200" dirty="0"/>
          </a:p>
          <a:p>
            <a:pPr marL="358775" indent="-358775" eaLnBrk="1" hangingPunct="1">
              <a:spcBef>
                <a:spcPts val="1800"/>
              </a:spcBef>
              <a:buClrTx/>
              <a:buSzTx/>
              <a:buFontTx/>
              <a:buNone/>
            </a:pPr>
            <a:r>
              <a:rPr lang="en-US" altLang="zh-TW" sz="3200" dirty="0"/>
              <a:t>-  </a:t>
            </a:r>
            <a:r>
              <a:rPr lang="zh-TW" altLang="en-US" sz="3200" dirty="0"/>
              <a:t>父母與子女</a:t>
            </a:r>
            <a:r>
              <a:rPr lang="zh-TW" altLang="en-US" sz="3200" dirty="0">
                <a:solidFill>
                  <a:srgbClr val="FF0066"/>
                </a:solidFill>
              </a:rPr>
              <a:t>年齡、經歷</a:t>
            </a:r>
            <a:r>
              <a:rPr lang="zh-TW" altLang="en-US" sz="3200" dirty="0"/>
              <a:t>不同</a:t>
            </a:r>
            <a:endParaRPr lang="en-US" altLang="zh-TW" sz="3200" dirty="0"/>
          </a:p>
          <a:p>
            <a:pPr marL="358775" indent="-358775" eaLnBrk="1" hangingPunct="1">
              <a:spcBef>
                <a:spcPts val="1800"/>
              </a:spcBef>
              <a:buClrTx/>
              <a:buSzTx/>
              <a:buFontTx/>
              <a:buChar char="-"/>
            </a:pPr>
            <a:r>
              <a:rPr lang="zh-TW" altLang="en-US" sz="3200" dirty="0">
                <a:solidFill>
                  <a:srgbClr val="FF0066"/>
                </a:solidFill>
              </a:rPr>
              <a:t>社會環境的變遷</a:t>
            </a:r>
            <a:r>
              <a:rPr lang="zh-TW" altLang="en-US" sz="3200" dirty="0"/>
              <a:t>很大，使</a:t>
            </a:r>
            <a:r>
              <a:rPr lang="zh-TW" altLang="en-US" sz="3200" dirty="0">
                <a:solidFill>
                  <a:srgbClr val="FF0066"/>
                </a:solidFill>
              </a:rPr>
              <a:t>兩代人的思想</a:t>
            </a:r>
            <a:r>
              <a:rPr lang="zh-TW" altLang="en-US" sz="3200" dirty="0"/>
              <a:t>及</a:t>
            </a:r>
            <a:r>
              <a:rPr lang="zh-TW" altLang="en-US" sz="3200" dirty="0">
                <a:solidFill>
                  <a:srgbClr val="FF0066"/>
                </a:solidFill>
              </a:rPr>
              <a:t>行為</a:t>
            </a:r>
            <a:r>
              <a:rPr lang="zh-TW" altLang="en-US" sz="3200" dirty="0"/>
              <a:t>產生很大的</a:t>
            </a:r>
            <a:r>
              <a:rPr lang="zh-TW" altLang="en-US" sz="3200" dirty="0">
                <a:solidFill>
                  <a:srgbClr val="FF0066"/>
                </a:solidFill>
              </a:rPr>
              <a:t>隔膜</a:t>
            </a:r>
            <a:r>
              <a:rPr lang="zh-TW" altLang="en-US" sz="3200" dirty="0">
                <a:solidFill>
                  <a:srgbClr val="FF0000"/>
                </a:solidFill>
              </a:rPr>
              <a:t> </a:t>
            </a:r>
            <a:r>
              <a:rPr lang="en-US" altLang="zh-TW" sz="2800" dirty="0">
                <a:solidFill>
                  <a:schemeClr val="bg1">
                    <a:lumMod val="50000"/>
                  </a:schemeClr>
                </a:solidFill>
              </a:rPr>
              <a:t>political ideology, career pursuit</a:t>
            </a:r>
            <a:endParaRPr lang="en-US" altLang="zh-TW" sz="32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Family Communication, Family is a Joint Project - Selective FOCUS® magazine">
            <a:extLst>
              <a:ext uri="{FF2B5EF4-FFF2-40B4-BE49-F238E27FC236}">
                <a16:creationId xmlns:a16="http://schemas.microsoft.com/office/drawing/2014/main" id="{F207D615-432A-11E3-DDA5-326BE3B87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637" y="892627"/>
            <a:ext cx="1957392" cy="136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278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8E29914-146A-D1B3-6160-7CAF9F373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PMingLiU" pitchFamily="18" charset="-120"/>
              </a:rPr>
              <a:t>影響人際溝通的因素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p.13,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B306D25-4E43-8B03-F2A1-1D99F853A8D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ClrTx/>
              <a:buSzTx/>
              <a:buFontTx/>
              <a:buNone/>
            </a:pPr>
            <a:r>
              <a:rPr lang="en-US" altLang="zh-TW" sz="3200" dirty="0"/>
              <a:t>d.</a:t>
            </a:r>
            <a:r>
              <a:rPr lang="zh-TW" altLang="en-US" sz="3200" dirty="0"/>
              <a:t> </a:t>
            </a:r>
            <a:r>
              <a:rPr lang="zh-TW" altLang="en-US" sz="3600" b="1" dirty="0">
                <a:solidFill>
                  <a:srgbClr val="FF0066"/>
                </a:solidFill>
              </a:rPr>
              <a:t>家庭溝通因素</a:t>
            </a:r>
            <a:endParaRPr lang="en-US" altLang="zh-TW" sz="3600" b="1" dirty="0">
              <a:solidFill>
                <a:srgbClr val="FF0066"/>
              </a:solidFill>
            </a:endParaRPr>
          </a:p>
          <a:p>
            <a:pPr eaLnBrk="1" hangingPunct="1">
              <a:buClrTx/>
              <a:buSzTx/>
              <a:buFontTx/>
              <a:buNone/>
            </a:pPr>
            <a:r>
              <a:rPr lang="zh-TW" altLang="en-US" sz="3200" dirty="0">
                <a:solidFill>
                  <a:srgbClr val="0070C0"/>
                </a:solidFill>
              </a:rPr>
              <a:t>影響因素</a:t>
            </a:r>
            <a:r>
              <a:rPr lang="en-US" altLang="zh-TW" sz="3200" dirty="0">
                <a:solidFill>
                  <a:srgbClr val="0070C0"/>
                </a:solidFill>
              </a:rPr>
              <a:t>:</a:t>
            </a:r>
          </a:p>
          <a:p>
            <a:pPr marL="358775" indent="-358775" eaLnBrk="1" hangingPunct="1">
              <a:spcBef>
                <a:spcPts val="1800"/>
              </a:spcBef>
              <a:buClrTx/>
              <a:buSzTx/>
              <a:buFontTx/>
              <a:buNone/>
            </a:pPr>
            <a:r>
              <a:rPr lang="en-US" altLang="zh-TW" sz="3200" dirty="0"/>
              <a:t>-</a:t>
            </a:r>
            <a:r>
              <a:rPr lang="zh-TW" altLang="en-US" sz="3200" dirty="0"/>
              <a:t>  父母子女間</a:t>
            </a:r>
            <a:r>
              <a:rPr lang="zh-TW" altLang="en-US" sz="3200" dirty="0">
                <a:solidFill>
                  <a:srgbClr val="FF0066"/>
                </a:solidFill>
              </a:rPr>
              <a:t>價值觀念</a:t>
            </a:r>
            <a:r>
              <a:rPr lang="zh-TW" altLang="en-US" sz="3200" dirty="0"/>
              <a:t>不同的原因</a:t>
            </a:r>
            <a:r>
              <a:rPr lang="en-US" altLang="zh-TW" sz="2800" dirty="0">
                <a:solidFill>
                  <a:schemeClr val="bg1">
                    <a:lumMod val="50000"/>
                  </a:schemeClr>
                </a:solidFill>
              </a:rPr>
              <a:t>earning &amp; spending, living style, use of time &gt; compromise</a:t>
            </a:r>
            <a:endParaRPr lang="en-US" altLang="zh-TW" sz="3200" dirty="0"/>
          </a:p>
          <a:p>
            <a:pPr marL="358775" indent="-358775" eaLnBrk="1" hangingPunct="1">
              <a:spcBef>
                <a:spcPts val="1800"/>
              </a:spcBef>
              <a:buClrTx/>
              <a:buSzTx/>
              <a:buFontTx/>
              <a:buNone/>
            </a:pPr>
            <a:r>
              <a:rPr lang="en-US" altLang="zh-TW" sz="3200" dirty="0"/>
              <a:t>-  </a:t>
            </a:r>
            <a:r>
              <a:rPr lang="zh-TW" altLang="en-US" sz="3200" dirty="0"/>
              <a:t>父母與子女</a:t>
            </a:r>
            <a:r>
              <a:rPr lang="zh-TW" altLang="en-US" sz="3200" dirty="0">
                <a:solidFill>
                  <a:srgbClr val="FF0066"/>
                </a:solidFill>
              </a:rPr>
              <a:t>年齡、經歷</a:t>
            </a:r>
            <a:r>
              <a:rPr lang="zh-TW" altLang="en-US" sz="3200" dirty="0"/>
              <a:t>不同</a:t>
            </a:r>
            <a:endParaRPr lang="en-US" altLang="zh-TW" sz="3200" dirty="0"/>
          </a:p>
          <a:p>
            <a:pPr marL="358775" indent="-358775" eaLnBrk="1" hangingPunct="1">
              <a:spcBef>
                <a:spcPts val="1800"/>
              </a:spcBef>
              <a:buClrTx/>
              <a:buSzTx/>
              <a:buFontTx/>
              <a:buChar char="-"/>
            </a:pPr>
            <a:r>
              <a:rPr lang="zh-TW" altLang="en-US" sz="3200" dirty="0">
                <a:solidFill>
                  <a:srgbClr val="FF0066"/>
                </a:solidFill>
              </a:rPr>
              <a:t>社會環境的變遷</a:t>
            </a:r>
            <a:r>
              <a:rPr lang="zh-TW" altLang="en-US" sz="3200" dirty="0"/>
              <a:t>很大，使</a:t>
            </a:r>
            <a:r>
              <a:rPr lang="zh-TW" altLang="en-US" sz="3200" dirty="0">
                <a:solidFill>
                  <a:srgbClr val="FF0066"/>
                </a:solidFill>
              </a:rPr>
              <a:t>兩代人的思想</a:t>
            </a:r>
            <a:r>
              <a:rPr lang="zh-TW" altLang="en-US" sz="3200" dirty="0"/>
              <a:t>及</a:t>
            </a:r>
            <a:r>
              <a:rPr lang="zh-TW" altLang="en-US" sz="3200" dirty="0">
                <a:solidFill>
                  <a:srgbClr val="FF0066"/>
                </a:solidFill>
              </a:rPr>
              <a:t>行為</a:t>
            </a:r>
            <a:r>
              <a:rPr lang="zh-TW" altLang="en-US" sz="3200" dirty="0"/>
              <a:t>產生很大的</a:t>
            </a:r>
            <a:r>
              <a:rPr lang="zh-TW" altLang="en-US" sz="3200" dirty="0">
                <a:solidFill>
                  <a:srgbClr val="FF0066"/>
                </a:solidFill>
              </a:rPr>
              <a:t>隔膜</a:t>
            </a:r>
            <a:r>
              <a:rPr lang="zh-TW" altLang="en-US" sz="3200" dirty="0">
                <a:solidFill>
                  <a:srgbClr val="FF0000"/>
                </a:solidFill>
              </a:rPr>
              <a:t> </a:t>
            </a:r>
            <a:r>
              <a:rPr lang="en-US" altLang="zh-TW" sz="2800" dirty="0">
                <a:solidFill>
                  <a:schemeClr val="bg1">
                    <a:lumMod val="50000"/>
                  </a:schemeClr>
                </a:solidFill>
              </a:rPr>
              <a:t>political ideology, career pursuit</a:t>
            </a:r>
            <a:endParaRPr lang="en-US" altLang="zh-TW" sz="3200" dirty="0">
              <a:solidFill>
                <a:srgbClr val="FF0000"/>
              </a:solidFill>
            </a:endParaRPr>
          </a:p>
          <a:p>
            <a:pPr marL="358775" indent="-358775" eaLnBrk="1" hangingPunct="1">
              <a:spcBef>
                <a:spcPts val="1800"/>
              </a:spcBef>
              <a:buClrTx/>
              <a:buSzTx/>
              <a:buFontTx/>
              <a:buChar char="-"/>
            </a:pPr>
            <a:r>
              <a:rPr lang="zh-TW" altLang="en-US" dirty="0"/>
              <a:t>兩代往往</a:t>
            </a:r>
            <a:r>
              <a:rPr lang="zh-TW" altLang="en-US" dirty="0">
                <a:solidFill>
                  <a:srgbClr val="FF0066"/>
                </a:solidFill>
              </a:rPr>
              <a:t>過分主觀</a:t>
            </a:r>
            <a:r>
              <a:rPr lang="zh-TW" altLang="en-US" dirty="0"/>
              <a:t>，未能體諒對方不同的觀點而產生衝突</a:t>
            </a:r>
            <a:r>
              <a:rPr lang="zh-TW" altLang="en-US" sz="3600" dirty="0"/>
              <a:t>。</a:t>
            </a:r>
            <a:r>
              <a:rPr lang="en-US" altLang="zh-TW" sz="2800" dirty="0">
                <a:solidFill>
                  <a:schemeClr val="bg1">
                    <a:lumMod val="50000"/>
                  </a:schemeClr>
                </a:solidFill>
              </a:rPr>
              <a:t>academic </a:t>
            </a:r>
            <a:r>
              <a:rPr lang="en-US" altLang="zh-TW" sz="2800" dirty="0" err="1">
                <a:solidFill>
                  <a:schemeClr val="bg1">
                    <a:lumMod val="50000"/>
                  </a:schemeClr>
                </a:solidFill>
              </a:rPr>
              <a:t>honour</a:t>
            </a:r>
            <a:r>
              <a:rPr lang="en-US" altLang="zh-TW" sz="2800" dirty="0">
                <a:solidFill>
                  <a:schemeClr val="bg1">
                    <a:lumMod val="50000"/>
                  </a:schemeClr>
                </a:solidFill>
              </a:rPr>
              <a:t>, part time job, </a:t>
            </a:r>
            <a:endParaRPr lang="zh-TW" altLang="en-US" sz="3600" dirty="0"/>
          </a:p>
        </p:txBody>
      </p:sp>
      <p:pic>
        <p:nvPicPr>
          <p:cNvPr id="4098" name="Picture 2" descr="Family Communication, Family is a Joint Project - Selective FOCUS® magazine">
            <a:extLst>
              <a:ext uri="{FF2B5EF4-FFF2-40B4-BE49-F238E27FC236}">
                <a16:creationId xmlns:a16="http://schemas.microsoft.com/office/drawing/2014/main" id="{F207D615-432A-11E3-DDA5-326BE3B87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637" y="892627"/>
            <a:ext cx="1957392" cy="136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372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CF27460-7F2D-8C8C-C5F9-78221A074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63638"/>
          </a:xfrm>
        </p:spPr>
        <p:txBody>
          <a:bodyPr/>
          <a:lstStyle/>
          <a:p>
            <a:r>
              <a:rPr lang="zh-TW" altLang="en-US" dirty="0">
                <a:latin typeface="Arial" charset="0"/>
              </a:rPr>
              <a:t>親子問題情境 </a:t>
            </a:r>
            <a:r>
              <a:rPr lang="en-US" altLang="zh-TW" dirty="0">
                <a:latin typeface="Arial" charset="0"/>
              </a:rPr>
              <a:t>-- </a:t>
            </a:r>
            <a:r>
              <a:rPr lang="zh-TW" altLang="en-US" dirty="0">
                <a:latin typeface="Arial" charset="0"/>
              </a:rPr>
              <a:t>小孩不笨</a:t>
            </a:r>
            <a:br>
              <a:rPr lang="en-US" altLang="zh-TW" dirty="0">
                <a:latin typeface="Arial" charset="0"/>
              </a:rPr>
            </a:br>
            <a:r>
              <a:rPr lang="en-US" altLang="zh-TW" sz="3000" dirty="0">
                <a:solidFill>
                  <a:srgbClr val="0000FF"/>
                </a:solidFill>
                <a:latin typeface="Arial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https://www.youtube.com/watch?v=JaqnTGMJh8g</a:t>
            </a:r>
            <a:endParaRPr lang="zh-TW" altLang="en-US" sz="3000" dirty="0">
              <a:solidFill>
                <a:srgbClr val="0000FF"/>
              </a:solidFill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912E3C77-16C5-0793-68BF-37BE0BDAEC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7" t="5478" r="50000" b="11043"/>
          <a:stretch/>
        </p:blipFill>
        <p:spPr>
          <a:xfrm>
            <a:off x="0" y="1828800"/>
            <a:ext cx="9133840" cy="4724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21CD83B3-B47C-B95D-971D-74C984C88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小組討論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內容版面配置區 8">
            <a:extLst>
              <a:ext uri="{FF2B5EF4-FFF2-40B4-BE49-F238E27FC236}">
                <a16:creationId xmlns:a16="http://schemas.microsoft.com/office/drawing/2014/main" id="{47F37F72-C097-4574-309B-6C823CD733A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err="1"/>
              <a:t>你認為家庭溝通中哪些因素最重要</a:t>
            </a:r>
            <a:r>
              <a:rPr lang="zh-CN" altLang="en-US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？</a:t>
            </a:r>
            <a:r>
              <a:rPr lang="zh-CN" altLang="en-US" dirty="0"/>
              <a:t>爲什麽</a:t>
            </a:r>
            <a:r>
              <a:rPr lang="zh-CN" altLang="en-US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？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endParaRPr lang="zh-TW" altLang="en-US" dirty="0"/>
          </a:p>
        </p:txBody>
      </p:sp>
      <p:pic>
        <p:nvPicPr>
          <p:cNvPr id="1026" name="Picture 2" descr="Communicating effectively with your family - Hammond Psychology &amp;  Associates, P.A.">
            <a:extLst>
              <a:ext uri="{FF2B5EF4-FFF2-40B4-BE49-F238E27FC236}">
                <a16:creationId xmlns:a16="http://schemas.microsoft.com/office/drawing/2014/main" id="{EB83E8F5-E70A-555D-321A-F0C413D08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400"/>
            <a:ext cx="7696200" cy="51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48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8602704-183E-173F-58D1-F22E51A63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家庭溝通</a:t>
            </a:r>
            <a:r>
              <a:rPr lang="zh-CN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重要的</a:t>
            </a:r>
            <a:r>
              <a:rPr lang="en-US" altLang="zh-TW" dirty="0" err="1"/>
              <a:t>因素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BB2ECB0-3F03-7CF4-C2FF-103420AEAF6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CN" altLang="en-US" dirty="0"/>
              <a:t>積極聆聽</a:t>
            </a:r>
            <a:endParaRPr lang="en-US" altLang="zh-CN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dirty="0"/>
              <a:t>語言、聲調、身體語言</a:t>
            </a:r>
            <a:endParaRPr lang="en-US" altLang="zh-CN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dirty="0"/>
              <a:t>重複、簡述、撮要</a:t>
            </a:r>
            <a:endParaRPr lang="en-US" altLang="zh-CN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dirty="0"/>
              <a:t>同理心</a:t>
            </a:r>
            <a:r>
              <a:rPr lang="en-US" altLang="zh-CN" dirty="0"/>
              <a:t>(</a:t>
            </a:r>
            <a:r>
              <a:rPr lang="zh-CN" altLang="en-US" dirty="0"/>
              <a:t>説出對方的經歷、看法、感受與期望</a:t>
            </a:r>
            <a:r>
              <a:rPr lang="en-US" altLang="zh-CN" dirty="0"/>
              <a:t>)</a:t>
            </a:r>
          </a:p>
          <a:p>
            <a:endParaRPr lang="zh-TW" altLang="en-US" dirty="0"/>
          </a:p>
        </p:txBody>
      </p:sp>
      <p:pic>
        <p:nvPicPr>
          <p:cNvPr id="2050" name="Picture 2" descr="Active Listening: Mastering the art of engaging conversation - Nomat">
            <a:extLst>
              <a:ext uri="{FF2B5EF4-FFF2-40B4-BE49-F238E27FC236}">
                <a16:creationId xmlns:a16="http://schemas.microsoft.com/office/drawing/2014/main" id="{285F1E7F-95AB-B5A1-17DC-224F55476D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00" r="10000" b="17000"/>
          <a:stretch/>
        </p:blipFill>
        <p:spPr bwMode="auto">
          <a:xfrm>
            <a:off x="4876800" y="4332514"/>
            <a:ext cx="401444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74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8602704-183E-173F-58D1-F22E51A63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家庭溝通</a:t>
            </a:r>
            <a:r>
              <a:rPr lang="zh-CN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重要的</a:t>
            </a:r>
            <a:r>
              <a:rPr lang="en-US" altLang="zh-TW" dirty="0" err="1"/>
              <a:t>因素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BB2ECB0-3F03-7CF4-C2FF-103420AEAF6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積極聆聽</a:t>
            </a:r>
            <a:endParaRPr lang="en-US" altLang="zh-CN" dirty="0">
              <a:solidFill>
                <a:schemeClr val="bg1">
                  <a:lumMod val="8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語言、聲調、身體語言</a:t>
            </a:r>
            <a:endParaRPr lang="en-US" altLang="zh-CN" dirty="0">
              <a:solidFill>
                <a:schemeClr val="bg1">
                  <a:lumMod val="8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重複、簡述、撮要</a:t>
            </a:r>
            <a:endParaRPr lang="en-US" altLang="zh-CN" dirty="0">
              <a:solidFill>
                <a:schemeClr val="bg1">
                  <a:lumMod val="8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同理心</a:t>
            </a:r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(</a:t>
            </a:r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説出對方的經歷、看法、感受與期望</a:t>
            </a:r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)</a:t>
            </a:r>
          </a:p>
          <a:p>
            <a:r>
              <a:rPr lang="zh-CN" altLang="en-US" dirty="0">
                <a:solidFill>
                  <a:srgbClr val="FF0066"/>
                </a:solidFill>
              </a:rPr>
              <a:t>積極肯定</a:t>
            </a:r>
            <a:r>
              <a:rPr lang="en-US" altLang="zh-CN" dirty="0">
                <a:solidFill>
                  <a:srgbClr val="FF0066"/>
                </a:solidFill>
              </a:rPr>
              <a:t>vs</a:t>
            </a:r>
            <a:r>
              <a:rPr lang="zh-CN" altLang="en-US" dirty="0">
                <a:solidFill>
                  <a:srgbClr val="FF0066"/>
                </a:solidFill>
              </a:rPr>
              <a:t>雙重否定</a:t>
            </a:r>
            <a:endParaRPr lang="en-US" altLang="zh-CN" dirty="0">
              <a:solidFill>
                <a:srgbClr val="FF0066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rgbClr val="FF0066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「</a:t>
            </a:r>
            <a:r>
              <a:rPr lang="zh-CN" altLang="en-US" dirty="0">
                <a:solidFill>
                  <a:srgbClr val="FF0066"/>
                </a:solidFill>
              </a:rPr>
              <a:t>積極</a:t>
            </a:r>
            <a:r>
              <a:rPr lang="en-US" altLang="zh-CN" dirty="0">
                <a:solidFill>
                  <a:srgbClr val="FF0066"/>
                </a:solidFill>
              </a:rPr>
              <a:t>D</a:t>
            </a:r>
            <a:r>
              <a:rPr lang="zh-CN" altLang="en-US" dirty="0">
                <a:solidFill>
                  <a:srgbClr val="FF0066"/>
                </a:solidFill>
              </a:rPr>
              <a:t>去揾工</a:t>
            </a:r>
            <a:r>
              <a:rPr lang="zh-CN" altLang="en-US" dirty="0">
                <a:solidFill>
                  <a:srgbClr val="FF0066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」 </a:t>
            </a:r>
            <a:r>
              <a:rPr lang="en-US" altLang="zh-CN" dirty="0">
                <a:solidFill>
                  <a:srgbClr val="FF0066"/>
                </a:solidFill>
              </a:rPr>
              <a:t>vs</a:t>
            </a:r>
            <a:r>
              <a:rPr lang="zh-CN" altLang="en-US" dirty="0">
                <a:solidFill>
                  <a:srgbClr val="FF0066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 「</a:t>
            </a:r>
            <a:r>
              <a:rPr lang="zh-CN" altLang="en-US" dirty="0">
                <a:solidFill>
                  <a:srgbClr val="FF0066"/>
                </a:solidFill>
              </a:rPr>
              <a:t>唔好咁懶</a:t>
            </a:r>
            <a:r>
              <a:rPr lang="zh-CN" altLang="en-US" dirty="0">
                <a:solidFill>
                  <a:srgbClr val="FF0066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」</a:t>
            </a:r>
            <a:endParaRPr lang="en-US" altLang="zh-CN" dirty="0">
              <a:solidFill>
                <a:srgbClr val="FF0066"/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pic>
        <p:nvPicPr>
          <p:cNvPr id="2050" name="Picture 2" descr="Active Listening: Mastering the art of engaging conversation - Nomat">
            <a:extLst>
              <a:ext uri="{FF2B5EF4-FFF2-40B4-BE49-F238E27FC236}">
                <a16:creationId xmlns:a16="http://schemas.microsoft.com/office/drawing/2014/main" id="{285F1E7F-95AB-B5A1-17DC-224F55476D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00" r="10000" b="17000"/>
          <a:stretch/>
        </p:blipFill>
        <p:spPr bwMode="auto">
          <a:xfrm>
            <a:off x="4876800" y="4343400"/>
            <a:ext cx="401444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088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8602704-183E-173F-58D1-F22E51A63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家庭溝通</a:t>
            </a:r>
            <a:r>
              <a:rPr lang="zh-CN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重要的</a:t>
            </a:r>
            <a:r>
              <a:rPr lang="en-US" altLang="zh-TW" dirty="0" err="1"/>
              <a:t>因素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BB2ECB0-3F03-7CF4-C2FF-103420AEAF6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積極聆聽</a:t>
            </a:r>
            <a:endParaRPr lang="en-US" altLang="zh-CN" dirty="0">
              <a:solidFill>
                <a:schemeClr val="bg1">
                  <a:lumMod val="8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語言、聲調、身體語言</a:t>
            </a:r>
            <a:endParaRPr lang="en-US" altLang="zh-CN" dirty="0">
              <a:solidFill>
                <a:schemeClr val="bg1">
                  <a:lumMod val="8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重複、簡述、撮要</a:t>
            </a:r>
            <a:endParaRPr lang="en-US" altLang="zh-CN" dirty="0">
              <a:solidFill>
                <a:schemeClr val="bg1">
                  <a:lumMod val="8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同理心</a:t>
            </a:r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(</a:t>
            </a:r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説出對方的經歷、看法、感受與期望</a:t>
            </a:r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)</a:t>
            </a:r>
          </a:p>
          <a:p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積極肯定</a:t>
            </a:r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vs</a:t>
            </a:r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雙重否定</a:t>
            </a:r>
            <a:endParaRPr lang="en-US" altLang="zh-CN" dirty="0">
              <a:solidFill>
                <a:schemeClr val="bg1">
                  <a:lumMod val="8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bg1">
                    <a:lumMod val="8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「</a:t>
            </a:r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積極</a:t>
            </a:r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D</a:t>
            </a:r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去揾工</a:t>
            </a:r>
            <a:r>
              <a:rPr lang="zh-CN" altLang="en-US" dirty="0">
                <a:solidFill>
                  <a:schemeClr val="bg1">
                    <a:lumMod val="8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」 </a:t>
            </a:r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vs</a:t>
            </a:r>
            <a:r>
              <a:rPr lang="zh-CN" altLang="en-US" dirty="0">
                <a:solidFill>
                  <a:schemeClr val="bg1">
                    <a:lumMod val="8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 「</a:t>
            </a:r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唔好咁懶</a:t>
            </a:r>
            <a:r>
              <a:rPr lang="zh-CN" altLang="en-US" dirty="0">
                <a:solidFill>
                  <a:srgbClr val="FF0066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」</a:t>
            </a:r>
            <a:endParaRPr lang="en-US" altLang="zh-CN" dirty="0">
              <a:solidFill>
                <a:srgbClr val="FF0066"/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r>
              <a:rPr lang="zh-CN" altLang="en-US" dirty="0"/>
              <a:t>身教重於言教</a:t>
            </a:r>
            <a:endParaRPr lang="en-US" altLang="zh-CN" dirty="0"/>
          </a:p>
          <a:p>
            <a:r>
              <a:rPr lang="zh-CN" altLang="en-US" dirty="0">
                <a:solidFill>
                  <a:srgbClr val="FF0066"/>
                </a:solidFill>
              </a:rPr>
              <a:t>勸諭而不强加</a:t>
            </a:r>
            <a:endParaRPr lang="en-US" altLang="zh-CN" dirty="0">
              <a:solidFill>
                <a:srgbClr val="FF0066"/>
              </a:solidFill>
            </a:endParaRPr>
          </a:p>
          <a:p>
            <a:r>
              <a:rPr lang="zh-CN" altLang="en-US" dirty="0"/>
              <a:t>鼓勵而不强逼</a:t>
            </a:r>
            <a:endParaRPr lang="en-US" altLang="zh-CN" dirty="0"/>
          </a:p>
        </p:txBody>
      </p:sp>
      <p:pic>
        <p:nvPicPr>
          <p:cNvPr id="2050" name="Picture 2" descr="Active Listening: Mastering the art of engaging conversation - Nomat">
            <a:extLst>
              <a:ext uri="{FF2B5EF4-FFF2-40B4-BE49-F238E27FC236}">
                <a16:creationId xmlns:a16="http://schemas.microsoft.com/office/drawing/2014/main" id="{285F1E7F-95AB-B5A1-17DC-224F55476D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00" r="10000" b="17000"/>
          <a:stretch/>
        </p:blipFill>
        <p:spPr bwMode="auto">
          <a:xfrm>
            <a:off x="4876800" y="4343400"/>
            <a:ext cx="401444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8949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8602704-183E-173F-58D1-F22E51A63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家庭溝通</a:t>
            </a:r>
            <a:r>
              <a:rPr lang="zh-CN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重要的</a:t>
            </a:r>
            <a:r>
              <a:rPr lang="en-US" altLang="zh-TW" dirty="0" err="1"/>
              <a:t>因素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BB2ECB0-3F03-7CF4-C2FF-103420AEAF6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積極聆聽</a:t>
            </a:r>
            <a:endParaRPr lang="en-US" altLang="zh-CN" dirty="0">
              <a:solidFill>
                <a:schemeClr val="bg1">
                  <a:lumMod val="8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語言、聲調、身體語言</a:t>
            </a:r>
            <a:endParaRPr lang="en-US" altLang="zh-CN" dirty="0">
              <a:solidFill>
                <a:schemeClr val="bg1">
                  <a:lumMod val="8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重複、簡述、撮要</a:t>
            </a:r>
            <a:endParaRPr lang="en-US" altLang="zh-CN" dirty="0">
              <a:solidFill>
                <a:schemeClr val="bg1">
                  <a:lumMod val="8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同理心</a:t>
            </a:r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(</a:t>
            </a:r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説出對方的經歷、看法、感受與期望</a:t>
            </a:r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)</a:t>
            </a:r>
          </a:p>
          <a:p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積極肯定</a:t>
            </a:r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vs</a:t>
            </a:r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雙重否定</a:t>
            </a:r>
            <a:endParaRPr lang="en-US" altLang="zh-CN" dirty="0">
              <a:solidFill>
                <a:schemeClr val="bg1">
                  <a:lumMod val="8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bg1">
                    <a:lumMod val="8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「</a:t>
            </a:r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積極</a:t>
            </a:r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D</a:t>
            </a:r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去揾工</a:t>
            </a:r>
            <a:r>
              <a:rPr lang="zh-CN" altLang="en-US" dirty="0">
                <a:solidFill>
                  <a:schemeClr val="bg1">
                    <a:lumMod val="8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」 </a:t>
            </a:r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vs</a:t>
            </a:r>
            <a:r>
              <a:rPr lang="zh-CN" altLang="en-US" dirty="0">
                <a:solidFill>
                  <a:schemeClr val="bg1">
                    <a:lumMod val="8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 「</a:t>
            </a:r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唔好咁懶</a:t>
            </a:r>
            <a:r>
              <a:rPr lang="zh-CN" altLang="en-US" dirty="0">
                <a:solidFill>
                  <a:schemeClr val="bg1">
                    <a:lumMod val="8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」</a:t>
            </a:r>
            <a:endParaRPr lang="en-US" altLang="zh-CN" dirty="0">
              <a:solidFill>
                <a:schemeClr val="bg1">
                  <a:lumMod val="85000"/>
                </a:schemeClr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身教重於言教</a:t>
            </a:r>
            <a:endParaRPr lang="en-US" altLang="zh-CN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勸諭而不强加</a:t>
            </a:r>
            <a:endParaRPr lang="en-US" altLang="zh-CN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鼓勵而不强逼</a:t>
            </a:r>
            <a:endParaRPr lang="en-US" altLang="zh-CN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zh-CN" altLang="en-US" dirty="0">
                <a:solidFill>
                  <a:srgbClr val="FF0066"/>
                </a:solidFill>
              </a:rPr>
              <a:t>優質家庭活動與時間</a:t>
            </a:r>
            <a:endParaRPr lang="en-US" altLang="zh-CN" dirty="0">
              <a:solidFill>
                <a:srgbClr val="FF0066"/>
              </a:solidFill>
            </a:endParaRPr>
          </a:p>
        </p:txBody>
      </p:sp>
      <p:pic>
        <p:nvPicPr>
          <p:cNvPr id="2050" name="Picture 2" descr="Active Listening: Mastering the art of engaging conversation - Nomat">
            <a:extLst>
              <a:ext uri="{FF2B5EF4-FFF2-40B4-BE49-F238E27FC236}">
                <a16:creationId xmlns:a16="http://schemas.microsoft.com/office/drawing/2014/main" id="{285F1E7F-95AB-B5A1-17DC-224F55476D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00" r="10000" b="17000"/>
          <a:stretch/>
        </p:blipFill>
        <p:spPr bwMode="auto">
          <a:xfrm>
            <a:off x="4876800" y="4343400"/>
            <a:ext cx="401444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6-0">
            <a:extLst>
              <a:ext uri="{FF2B5EF4-FFF2-40B4-BE49-F238E27FC236}">
                <a16:creationId xmlns:a16="http://schemas.microsoft.com/office/drawing/2014/main" id="{A117DA68-4C81-C9BA-1269-43913887E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4" t="2788" r="13042" b="4462"/>
          <a:stretch>
            <a:fillRect/>
          </a:stretch>
        </p:blipFill>
        <p:spPr bwMode="auto">
          <a:xfrm>
            <a:off x="7711624" y="1"/>
            <a:ext cx="1432376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156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8602704-183E-173F-58D1-F22E51A63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家庭溝通</a:t>
            </a:r>
            <a:r>
              <a:rPr lang="zh-CN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重要的</a:t>
            </a:r>
            <a:r>
              <a:rPr lang="en-US" altLang="zh-TW" dirty="0" err="1"/>
              <a:t>因素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BB2ECB0-3F03-7CF4-C2FF-103420AEAF6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積極聆聽</a:t>
            </a:r>
            <a:endParaRPr lang="en-US" altLang="zh-CN" dirty="0">
              <a:solidFill>
                <a:schemeClr val="bg1">
                  <a:lumMod val="8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語言、聲調、身體語言</a:t>
            </a:r>
            <a:endParaRPr lang="en-US" altLang="zh-CN" dirty="0">
              <a:solidFill>
                <a:schemeClr val="bg1">
                  <a:lumMod val="8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重複、簡述、撮要</a:t>
            </a:r>
            <a:endParaRPr lang="en-US" altLang="zh-CN" dirty="0">
              <a:solidFill>
                <a:schemeClr val="bg1">
                  <a:lumMod val="8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同理心</a:t>
            </a:r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(</a:t>
            </a:r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説出對方的經歷、看法、感受與期望</a:t>
            </a:r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)</a:t>
            </a:r>
          </a:p>
          <a:p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積極肯定</a:t>
            </a:r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vs</a:t>
            </a:r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雙重否定</a:t>
            </a:r>
            <a:endParaRPr lang="en-US" altLang="zh-CN" dirty="0">
              <a:solidFill>
                <a:schemeClr val="bg1">
                  <a:lumMod val="8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bg1">
                    <a:lumMod val="8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「</a:t>
            </a:r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積極</a:t>
            </a:r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D</a:t>
            </a:r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去揾工</a:t>
            </a:r>
            <a:r>
              <a:rPr lang="zh-CN" altLang="en-US" dirty="0">
                <a:solidFill>
                  <a:schemeClr val="bg1">
                    <a:lumMod val="8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」 </a:t>
            </a:r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vs</a:t>
            </a:r>
            <a:r>
              <a:rPr lang="zh-CN" altLang="en-US" dirty="0">
                <a:solidFill>
                  <a:schemeClr val="bg1">
                    <a:lumMod val="8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 「</a:t>
            </a:r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唔好咁懶</a:t>
            </a:r>
            <a:r>
              <a:rPr lang="zh-CN" altLang="en-US" dirty="0">
                <a:solidFill>
                  <a:schemeClr val="bg1">
                    <a:lumMod val="8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」</a:t>
            </a:r>
            <a:endParaRPr lang="en-US" altLang="zh-CN" dirty="0">
              <a:solidFill>
                <a:schemeClr val="bg1">
                  <a:lumMod val="85000"/>
                </a:schemeClr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身教重於言教</a:t>
            </a:r>
            <a:endParaRPr lang="en-US" altLang="zh-CN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勸諭而不强加</a:t>
            </a:r>
            <a:endParaRPr lang="en-US" altLang="zh-CN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鼓勵而不强逼</a:t>
            </a:r>
            <a:endParaRPr lang="en-US" altLang="zh-CN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優質家庭活動與時間</a:t>
            </a:r>
            <a:endParaRPr lang="en-US" altLang="zh-CN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zh-CN" altLang="en-US" dirty="0"/>
              <a:t>無條件的愛</a:t>
            </a:r>
            <a:r>
              <a:rPr lang="en-US" altLang="zh-CN" dirty="0"/>
              <a:t>(</a:t>
            </a:r>
            <a:r>
              <a:rPr lang="zh-CN" altLang="en-US" dirty="0"/>
              <a:t>牧師與小孩的對話</a:t>
            </a:r>
            <a:r>
              <a:rPr lang="en-US" altLang="zh-CN" dirty="0"/>
              <a:t>)</a:t>
            </a:r>
            <a:endParaRPr lang="zh-TW" altLang="en-US" dirty="0"/>
          </a:p>
        </p:txBody>
      </p:sp>
      <p:pic>
        <p:nvPicPr>
          <p:cNvPr id="2050" name="Picture 2" descr="Active Listening: Mastering the art of engaging conversation - Nomat">
            <a:extLst>
              <a:ext uri="{FF2B5EF4-FFF2-40B4-BE49-F238E27FC236}">
                <a16:creationId xmlns:a16="http://schemas.microsoft.com/office/drawing/2014/main" id="{285F1E7F-95AB-B5A1-17DC-224F55476D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00" r="10000" b="17000"/>
          <a:stretch/>
        </p:blipFill>
        <p:spPr bwMode="auto">
          <a:xfrm>
            <a:off x="4876800" y="4343400"/>
            <a:ext cx="401444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6-0">
            <a:extLst>
              <a:ext uri="{FF2B5EF4-FFF2-40B4-BE49-F238E27FC236}">
                <a16:creationId xmlns:a16="http://schemas.microsoft.com/office/drawing/2014/main" id="{A117DA68-4C81-C9BA-1269-43913887E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4" t="2788" r="13042" b="4462"/>
          <a:stretch>
            <a:fillRect/>
          </a:stretch>
        </p:blipFill>
        <p:spPr bwMode="auto">
          <a:xfrm>
            <a:off x="7711624" y="1"/>
            <a:ext cx="1432376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0605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0155034-7A4A-4674-068F-B38E8F952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PMingLiU" pitchFamily="18" charset="-120"/>
              </a:rPr>
              <a:t>如何改善家庭</a:t>
            </a:r>
            <a:r>
              <a:rPr lang="zh-TW" altLang="en-US" dirty="0"/>
              <a:t>溝通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p.14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50D628C-136D-A8E9-B70F-801D865488F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71463" indent="-271463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  <a:buClrTx/>
              <a:buSzTx/>
              <a:buFont typeface="Arial" charset="0"/>
              <a:buChar char="•"/>
            </a:pPr>
            <a:r>
              <a:rPr lang="zh-TW" altLang="en-US" sz="3200" dirty="0">
                <a:latin typeface="Arial" charset="0"/>
              </a:rPr>
              <a:t>家人間互相</a:t>
            </a:r>
            <a:r>
              <a:rPr lang="zh-TW" altLang="en-US" sz="3200" dirty="0">
                <a:solidFill>
                  <a:srgbClr val="FF0066"/>
                </a:solidFill>
                <a:latin typeface="Arial" charset="0"/>
              </a:rPr>
              <a:t>支持</a:t>
            </a:r>
            <a:r>
              <a:rPr lang="zh-TW" altLang="en-US" sz="3200" dirty="0">
                <a:latin typeface="Arial" charset="0"/>
              </a:rPr>
              <a:t>； </a:t>
            </a:r>
          </a:p>
          <a:p>
            <a:pPr marL="271463" indent="-271463">
              <a:spcBef>
                <a:spcPts val="1800"/>
              </a:spcBef>
              <a:spcAft>
                <a:spcPts val="1800"/>
              </a:spcAft>
              <a:buClrTx/>
              <a:buSzTx/>
              <a:buFont typeface="Arial" charset="0"/>
              <a:buChar char="•"/>
            </a:pPr>
            <a:r>
              <a:rPr lang="en-US" altLang="zh-TW" sz="3200" dirty="0">
                <a:latin typeface="Arial" charset="0"/>
              </a:rPr>
              <a:t> </a:t>
            </a:r>
            <a:r>
              <a:rPr lang="zh-TW" altLang="en-US" sz="3200" dirty="0">
                <a:latin typeface="Arial" charset="0"/>
              </a:rPr>
              <a:t>家庭</a:t>
            </a:r>
            <a:r>
              <a:rPr lang="zh-TW" altLang="en-US" sz="3200" dirty="0">
                <a:solidFill>
                  <a:srgbClr val="FF0066"/>
                </a:solidFill>
                <a:latin typeface="Arial" charset="0"/>
              </a:rPr>
              <a:t>解決衝突</a:t>
            </a:r>
            <a:r>
              <a:rPr lang="zh-TW" altLang="en-US" sz="3200" dirty="0">
                <a:latin typeface="Arial" charset="0"/>
              </a:rPr>
              <a:t>能力：</a:t>
            </a:r>
            <a:r>
              <a:rPr lang="zh-TW" altLang="en-US" dirty="0">
                <a:latin typeface="Arial" charset="0"/>
              </a:rPr>
              <a:t>有助於家庭溝通、父母教養、以及提高整體幸福感</a:t>
            </a:r>
            <a:r>
              <a:rPr lang="zh-TW" altLang="en-US" sz="3200" dirty="0">
                <a:latin typeface="Arial" charset="0"/>
              </a:rPr>
              <a:t>；</a:t>
            </a:r>
            <a:endParaRPr lang="en-US" altLang="zh-TW" sz="3200" dirty="0">
              <a:latin typeface="Arial" charset="0"/>
            </a:endParaRPr>
          </a:p>
          <a:p>
            <a:pPr marL="271463" indent="-271463">
              <a:spcBef>
                <a:spcPts val="1800"/>
              </a:spcBef>
              <a:spcAft>
                <a:spcPts val="1800"/>
              </a:spcAft>
              <a:buClrTx/>
              <a:buSzTx/>
              <a:buFont typeface="Arial" charset="0"/>
              <a:buChar char="•"/>
            </a:pPr>
            <a:r>
              <a:rPr lang="zh-TW" altLang="en-US" sz="3200" dirty="0">
                <a:solidFill>
                  <a:srgbClr val="FF0066"/>
                </a:solidFill>
                <a:latin typeface="Arial" charset="0"/>
              </a:rPr>
              <a:t>避免用批判性或負面語句</a:t>
            </a:r>
            <a:r>
              <a:rPr lang="zh-TW" altLang="en-US" sz="3200" dirty="0">
                <a:latin typeface="Arial" charset="0"/>
              </a:rPr>
              <a:t>作家庭日常溝通； </a:t>
            </a:r>
          </a:p>
          <a:p>
            <a:pPr marL="271463" indent="-271463">
              <a:spcBef>
                <a:spcPts val="1800"/>
              </a:spcBef>
              <a:spcAft>
                <a:spcPts val="1800"/>
              </a:spcAft>
              <a:buClrTx/>
              <a:buSzTx/>
              <a:buFont typeface="Arial" charset="0"/>
              <a:buChar char="•"/>
            </a:pPr>
            <a:r>
              <a:rPr lang="en-US" altLang="zh-TW" sz="3200" dirty="0">
                <a:latin typeface="Arial" charset="0"/>
              </a:rPr>
              <a:t> </a:t>
            </a:r>
            <a:r>
              <a:rPr lang="zh-TW" altLang="en-US" sz="3200" dirty="0">
                <a:latin typeface="Arial" charset="0"/>
              </a:rPr>
              <a:t>若有需要，可</a:t>
            </a:r>
            <a:r>
              <a:rPr lang="zh-TW" altLang="en-US" sz="3200" dirty="0">
                <a:solidFill>
                  <a:srgbClr val="FF0066"/>
                </a:solidFill>
                <a:latin typeface="Arial" charset="0"/>
              </a:rPr>
              <a:t>尋求專業人士協助</a:t>
            </a:r>
            <a:r>
              <a:rPr lang="zh-TW" altLang="en-US" sz="3200" dirty="0">
                <a:latin typeface="Arial" charset="0"/>
              </a:rPr>
              <a:t>，如家庭生活教育工作者、精神健康輔導員、家事調解員等</a:t>
            </a:r>
            <a:r>
              <a:rPr lang="zh-CN" altLang="en-US" sz="3200" dirty="0">
                <a:latin typeface="Arial" charset="0"/>
              </a:rPr>
              <a:t>。</a:t>
            </a:r>
            <a:r>
              <a:rPr lang="zh-TW" altLang="en-US" sz="3200" dirty="0">
                <a:latin typeface="Arial" charset="0"/>
              </a:rPr>
              <a:t> </a:t>
            </a:r>
          </a:p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7112801-CC1B-B7B8-6A04-DBC894593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3298" y="761999"/>
            <a:ext cx="1600202" cy="106680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FC41D64-0E99-5307-C40B-532B2571F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本節大綱 </a:t>
            </a:r>
            <a:r>
              <a:rPr lang="zh-TW" altLang="en-US" dirty="0">
                <a:latin typeface="PMingLiU" pitchFamily="18" charset="-120"/>
              </a:rPr>
              <a:t>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p.13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DB29B6C-23E9-59F7-2A53-1DB18284812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CN" altLang="en-US" sz="3000" dirty="0"/>
              <a:t>影響溝通的因素</a:t>
            </a:r>
            <a:r>
              <a:rPr lang="en-US" altLang="zh-CN" sz="3000" dirty="0"/>
              <a:t>(</a:t>
            </a:r>
            <a:r>
              <a:rPr lang="zh-CN" altLang="en-US" sz="3000" dirty="0"/>
              <a:t>一</a:t>
            </a:r>
            <a:r>
              <a:rPr lang="en-US" altLang="zh-CN" sz="3000" dirty="0"/>
              <a:t>) —— </a:t>
            </a:r>
            <a:r>
              <a:rPr lang="zh-CN" altLang="en-US" sz="3000" dirty="0"/>
              <a:t>情境因素</a:t>
            </a:r>
            <a:endParaRPr lang="en-US" altLang="zh-CN" sz="3000" dirty="0"/>
          </a:p>
          <a:p>
            <a:pPr lvl="1"/>
            <a:r>
              <a:rPr lang="zh-CN" altLang="en-US" dirty="0"/>
              <a:t>時、地、人、事</a:t>
            </a:r>
            <a:r>
              <a:rPr lang="en-US" altLang="zh-CN" dirty="0"/>
              <a:t>(</a:t>
            </a:r>
            <a:r>
              <a:rPr lang="zh-CN" altLang="en-US" dirty="0"/>
              <a:t>家庭</a:t>
            </a:r>
            <a:r>
              <a:rPr lang="en-US" altLang="zh-CN" dirty="0"/>
              <a:t>)</a:t>
            </a:r>
          </a:p>
          <a:p>
            <a:pPr lvl="1"/>
            <a:r>
              <a:rPr lang="zh-CN" altLang="en-US" dirty="0"/>
              <a:t>溝通的障礙</a:t>
            </a:r>
            <a:endParaRPr lang="en-US" altLang="zh-CN" dirty="0"/>
          </a:p>
          <a:p>
            <a:pPr lvl="2"/>
            <a:r>
              <a:rPr lang="zh-CN" altLang="en-US" dirty="0"/>
              <a:t>批評、建議</a:t>
            </a:r>
            <a:r>
              <a:rPr lang="en-US" altLang="zh-CN" dirty="0"/>
              <a:t>(</a:t>
            </a:r>
            <a:r>
              <a:rPr lang="zh-CN" altLang="en-US" dirty="0"/>
              <a:t>命令、强加</a:t>
            </a:r>
            <a:r>
              <a:rPr lang="en-US" altLang="zh-CN" dirty="0"/>
              <a:t>)</a:t>
            </a:r>
            <a:r>
              <a:rPr lang="zh-CN" altLang="en-US" dirty="0"/>
              <a:t>、打岔</a:t>
            </a:r>
            <a:endParaRPr lang="en-US" altLang="zh-CN" dirty="0"/>
          </a:p>
          <a:p>
            <a:pPr lvl="2"/>
            <a:r>
              <a:rPr lang="zh-CN" altLang="en-US" dirty="0"/>
              <a:t>短片：小孩不笨</a:t>
            </a:r>
            <a:endParaRPr lang="en-US" altLang="zh-CN" dirty="0"/>
          </a:p>
          <a:p>
            <a:pPr lvl="2"/>
            <a:r>
              <a:rPr lang="zh-CN" altLang="en-US" dirty="0"/>
              <a:t>家庭溝通的障礙與改善方法</a:t>
            </a:r>
            <a:endParaRPr lang="en-US" altLang="zh-CN" dirty="0"/>
          </a:p>
          <a:p>
            <a:r>
              <a:rPr lang="zh-CN" altLang="en-US" sz="3000" dirty="0"/>
              <a:t>影響溝通的因素</a:t>
            </a:r>
            <a:r>
              <a:rPr lang="en-US" altLang="zh-CN" sz="3000" dirty="0"/>
              <a:t>(</a:t>
            </a:r>
            <a:r>
              <a:rPr lang="zh-CN" altLang="en-US" sz="3000" dirty="0"/>
              <a:t>二</a:t>
            </a:r>
            <a:r>
              <a:rPr lang="en-US" altLang="zh-CN" sz="3000" dirty="0"/>
              <a:t>) —— </a:t>
            </a:r>
            <a:r>
              <a:rPr lang="zh-CN" altLang="en-US" sz="3000" dirty="0"/>
              <a:t>認知因素</a:t>
            </a:r>
            <a:endParaRPr lang="en-US" altLang="zh-CN" sz="3000" dirty="0"/>
          </a:p>
          <a:p>
            <a:pPr lvl="1"/>
            <a:r>
              <a:rPr lang="zh-CN" altLang="en-US" dirty="0"/>
              <a:t>認知過程、錯誤判斷、修正誤判</a:t>
            </a:r>
            <a:endParaRPr lang="en-US" altLang="zh-CN" dirty="0"/>
          </a:p>
          <a:p>
            <a:r>
              <a:rPr lang="zh-CN" altLang="en-US" sz="3000" dirty="0"/>
              <a:t>影響溝通的因素</a:t>
            </a:r>
            <a:r>
              <a:rPr lang="en-US" altLang="zh-CN" sz="3000" dirty="0"/>
              <a:t>(</a:t>
            </a:r>
            <a:r>
              <a:rPr lang="zh-CN" altLang="en-US" sz="3000" dirty="0"/>
              <a:t>三</a:t>
            </a:r>
            <a:r>
              <a:rPr lang="en-US" altLang="zh-CN" sz="3000" dirty="0"/>
              <a:t>) —— </a:t>
            </a:r>
            <a:r>
              <a:rPr lang="zh-CN" altLang="en-US" sz="3000" dirty="0"/>
              <a:t>社交距離因素</a:t>
            </a:r>
            <a:endParaRPr lang="en-US" altLang="zh-CN" sz="3000" dirty="0"/>
          </a:p>
          <a:p>
            <a:pPr lvl="1"/>
            <a:r>
              <a:rPr lang="zh-CN" altLang="en-US" dirty="0"/>
              <a:t>親密、個人、社交、公衆距離與</a:t>
            </a:r>
            <a:endParaRPr lang="en-US" altLang="zh-CN" dirty="0"/>
          </a:p>
          <a:p>
            <a:r>
              <a:rPr lang="zh-CN" altLang="en-US" sz="3000" dirty="0"/>
              <a:t>影響溝通的因素</a:t>
            </a:r>
            <a:r>
              <a:rPr lang="en-US" altLang="zh-CN" sz="3000" dirty="0"/>
              <a:t>(</a:t>
            </a:r>
            <a:r>
              <a:rPr lang="zh-CN" altLang="en-US" sz="3000" dirty="0"/>
              <a:t>四</a:t>
            </a:r>
            <a:r>
              <a:rPr lang="en-US" altLang="zh-CN" sz="3000" dirty="0"/>
              <a:t>) ——</a:t>
            </a:r>
            <a:r>
              <a:rPr lang="zh-CN" altLang="en-US" sz="3000" dirty="0"/>
              <a:t>資訊科技</a:t>
            </a:r>
            <a:endParaRPr lang="en-US" altLang="zh-CN" sz="3000" dirty="0"/>
          </a:p>
          <a:p>
            <a:r>
              <a:rPr lang="zh-CN" altLang="en-US" sz="3000" dirty="0"/>
              <a:t>影響溝通的因素</a:t>
            </a:r>
            <a:r>
              <a:rPr lang="en-US" altLang="zh-CN" sz="3000" dirty="0"/>
              <a:t>(</a:t>
            </a:r>
            <a:r>
              <a:rPr lang="zh-CN" altLang="en-US" sz="3000" dirty="0"/>
              <a:t>五</a:t>
            </a:r>
            <a:r>
              <a:rPr lang="en-US" altLang="zh-CN" sz="3000" dirty="0"/>
              <a:t>) ——</a:t>
            </a:r>
            <a:r>
              <a:rPr lang="zh-TW" altLang="en-US" sz="3000" dirty="0"/>
              <a:t>大眾傳播</a:t>
            </a:r>
          </a:p>
          <a:p>
            <a:endParaRPr lang="en-US" altLang="zh-CN" sz="3000" dirty="0"/>
          </a:p>
          <a:p>
            <a:endParaRPr lang="en-US" altLang="zh-CN" dirty="0"/>
          </a:p>
          <a:p>
            <a:pPr lvl="1"/>
            <a:endParaRPr lang="en-US" altLang="zh-CN" dirty="0"/>
          </a:p>
          <a:p>
            <a:endParaRPr lang="en-US" altLang="zh-CN" dirty="0"/>
          </a:p>
          <a:p>
            <a:pPr lvl="1"/>
            <a:endParaRPr lang="zh-TW" altLang="en-US" dirty="0"/>
          </a:p>
        </p:txBody>
      </p:sp>
      <p:pic>
        <p:nvPicPr>
          <p:cNvPr id="2050" name="Picture 2" descr="group people communication icon Stock Vector Image &amp; Art - Alamy">
            <a:extLst>
              <a:ext uri="{FF2B5EF4-FFF2-40B4-BE49-F238E27FC236}">
                <a16:creationId xmlns:a16="http://schemas.microsoft.com/office/drawing/2014/main" id="{78F7ED7C-8CCD-974C-EEDB-03145C3C36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3" t="13333" r="22674" b="21112"/>
          <a:stretch/>
        </p:blipFill>
        <p:spPr bwMode="auto">
          <a:xfrm>
            <a:off x="6934200" y="1371600"/>
            <a:ext cx="1952048" cy="250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2156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矩形 4"/>
          <p:cNvSpPr>
            <a:spLocks noChangeArrowheads="1"/>
          </p:cNvSpPr>
          <p:nvPr/>
        </p:nvSpPr>
        <p:spPr bwMode="auto">
          <a:xfrm>
            <a:off x="762000" y="228600"/>
            <a:ext cx="79248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0"/>
                <a:ea typeface="PMingLiU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ts val="3000"/>
              </a:spcBef>
              <a:buClrTx/>
              <a:buSzTx/>
              <a:buFontTx/>
              <a:buNone/>
            </a:pPr>
            <a:r>
              <a:rPr lang="zh-TW" altLang="en-US" sz="3000" u="sng" dirty="0">
                <a:latin typeface="PMingLiU" pitchFamily="18" charset="-120"/>
              </a:rPr>
              <a:t>活動</a:t>
            </a:r>
            <a:r>
              <a:rPr lang="en-US" altLang="zh-TW" sz="3000" u="sng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zh-TW" altLang="en-US" sz="3000" u="sng" dirty="0">
                <a:latin typeface="PMingLiU" pitchFamily="18" charset="-120"/>
              </a:rPr>
              <a:t>：誰是誰 </a:t>
            </a:r>
            <a:r>
              <a:rPr lang="en-US" altLang="zh-TW" sz="3000" u="sng" dirty="0">
                <a:latin typeface="PMingLiU" pitchFamily="18" charset="-120"/>
              </a:rPr>
              <a:t> (</a:t>
            </a:r>
            <a:r>
              <a:rPr lang="zh-TW" altLang="en-US" sz="3000" u="sng" dirty="0">
                <a:latin typeface="PMingLiU" pitchFamily="18" charset="-120"/>
              </a:rPr>
              <a:t>單元一</a:t>
            </a:r>
            <a:r>
              <a:rPr lang="en-US" altLang="zh-TW" sz="3000" u="sng" dirty="0">
                <a:latin typeface="PMingLiU" pitchFamily="18" charset="-120"/>
              </a:rPr>
              <a:t>) </a:t>
            </a:r>
            <a:r>
              <a:rPr lang="en-US" altLang="zh-TW" sz="3000" u="sng" dirty="0">
                <a:latin typeface="Arial" panose="020B0604020202020204" pitchFamily="34" charset="0"/>
                <a:cs typeface="Arial" panose="020B0604020202020204" pitchFamily="34" charset="0"/>
              </a:rPr>
              <a:t> p. 17</a:t>
            </a:r>
            <a:endParaRPr lang="zh-TW" altLang="en-US" sz="3000" u="sng" dirty="0">
              <a:latin typeface="PMingLiU" pitchFamily="18" charset="-120"/>
            </a:endParaRPr>
          </a:p>
        </p:txBody>
      </p:sp>
      <p:pic>
        <p:nvPicPr>
          <p:cNvPr id="911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54360"/>
            <a:ext cx="8839200" cy="6125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矩形 4"/>
          <p:cNvSpPr>
            <a:spLocks noChangeArrowheads="1"/>
          </p:cNvSpPr>
          <p:nvPr/>
        </p:nvSpPr>
        <p:spPr bwMode="auto">
          <a:xfrm>
            <a:off x="762000" y="228600"/>
            <a:ext cx="79248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0"/>
                <a:ea typeface="PMingLiU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ts val="3000"/>
              </a:spcBef>
              <a:buClrTx/>
              <a:buSzTx/>
              <a:buFontTx/>
              <a:buNone/>
            </a:pPr>
            <a:r>
              <a:rPr lang="zh-TW" altLang="en-US" sz="3000" u="sng" dirty="0">
                <a:latin typeface="PMingLiU" pitchFamily="18" charset="-120"/>
              </a:rPr>
              <a:t>活動：誰是誰</a:t>
            </a:r>
            <a:endParaRPr lang="zh-TW" altLang="en-US" sz="200" u="sng" dirty="0">
              <a:latin typeface="PMingLiU" pitchFamily="18" charset="-120"/>
            </a:endParaRPr>
          </a:p>
        </p:txBody>
      </p:sp>
      <p:pic>
        <p:nvPicPr>
          <p:cNvPr id="10138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" t="10256" r="4461" b="7692"/>
          <a:stretch/>
        </p:blipFill>
        <p:spPr bwMode="auto">
          <a:xfrm>
            <a:off x="838200" y="2141640"/>
            <a:ext cx="7618412" cy="4601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3A2051DA-D25A-E114-0795-C57B11DC8E1B}"/>
              </a:ext>
            </a:extLst>
          </p:cNvPr>
          <p:cNvSpPr txBox="1"/>
          <p:nvPr/>
        </p:nvSpPr>
        <p:spPr>
          <a:xfrm>
            <a:off x="794657" y="847488"/>
            <a:ext cx="761841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dirty="0"/>
              <a:t>目標：</a:t>
            </a:r>
          </a:p>
          <a:p>
            <a:r>
              <a:rPr lang="zh-TW" altLang="en-US" sz="2800" dirty="0"/>
              <a:t>讓學生認識到個人認知有可能出現誤差。 </a:t>
            </a:r>
          </a:p>
        </p:txBody>
      </p:sp>
    </p:spTree>
    <p:extLst>
      <p:ext uri="{BB962C8B-B14F-4D97-AF65-F5344CB8AC3E}">
        <p14:creationId xmlns:p14="http://schemas.microsoft.com/office/powerpoint/2010/main" val="34444269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4">
            <a:extLst>
              <a:ext uri="{FF2B5EF4-FFF2-40B4-BE49-F238E27FC236}">
                <a16:creationId xmlns:a16="http://schemas.microsoft.com/office/drawing/2014/main" id="{E941B54A-9AC7-2D0A-052F-8EDBAE4F05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28600"/>
            <a:ext cx="79248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0"/>
                <a:ea typeface="PMingLiU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ts val="3000"/>
              </a:spcBef>
              <a:buClrTx/>
              <a:buSzTx/>
              <a:buFontTx/>
              <a:buNone/>
            </a:pPr>
            <a:r>
              <a:rPr lang="zh-TW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活動：誰是誰    </a:t>
            </a:r>
            <a:r>
              <a:rPr lang="en-US" altLang="zh-TW" sz="3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zh-TW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估</a:t>
            </a:r>
            <a:r>
              <a:rPr lang="en-US" altLang="zh-TW" sz="3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zh-TW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職業</a:t>
            </a:r>
            <a:r>
              <a:rPr lang="en-US" altLang="zh-TW" sz="3000" dirty="0"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endParaRPr lang="zh-TW" altLang="en-US" sz="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香港靚女醫生Jacinta畢業醫生袍＋甜美笑容治癒病人| Jdailyhk">
            <a:extLst>
              <a:ext uri="{FF2B5EF4-FFF2-40B4-BE49-F238E27FC236}">
                <a16:creationId xmlns:a16="http://schemas.microsoft.com/office/drawing/2014/main" id="{A98F44E2-C761-7F90-B79E-48A166536A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45" t="8860" r="31962" b="53165"/>
          <a:stretch/>
        </p:blipFill>
        <p:spPr bwMode="auto">
          <a:xfrm>
            <a:off x="3733800" y="1371600"/>
            <a:ext cx="17526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2087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4">
            <a:extLst>
              <a:ext uri="{FF2B5EF4-FFF2-40B4-BE49-F238E27FC236}">
                <a16:creationId xmlns:a16="http://schemas.microsoft.com/office/drawing/2014/main" id="{E941B54A-9AC7-2D0A-052F-8EDBAE4F05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28600"/>
            <a:ext cx="79248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0"/>
                <a:ea typeface="PMingLiU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ts val="3000"/>
              </a:spcBef>
              <a:buClrTx/>
              <a:buSzTx/>
              <a:buFontTx/>
              <a:buNone/>
            </a:pPr>
            <a:r>
              <a:rPr lang="zh-TW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活動：誰是誰    </a:t>
            </a:r>
            <a:r>
              <a:rPr lang="en-US" altLang="zh-TW" sz="3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zh-TW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估</a:t>
            </a:r>
            <a:r>
              <a:rPr lang="en-US" altLang="zh-TW" sz="3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zh-TW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職業</a:t>
            </a:r>
            <a:r>
              <a:rPr lang="en-US" altLang="zh-TW" sz="3000" dirty="0"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endParaRPr lang="zh-TW" altLang="en-US" sz="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香港靚女醫生Jacinta畢業醫生袍＋甜美笑容治癒病人| Jdailyhk">
            <a:extLst>
              <a:ext uri="{FF2B5EF4-FFF2-40B4-BE49-F238E27FC236}">
                <a16:creationId xmlns:a16="http://schemas.microsoft.com/office/drawing/2014/main" id="{A98F44E2-C761-7F90-B79E-48A166536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838200"/>
            <a:ext cx="481584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8065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矩形 4"/>
          <p:cNvSpPr>
            <a:spLocks noChangeArrowheads="1"/>
          </p:cNvSpPr>
          <p:nvPr/>
        </p:nvSpPr>
        <p:spPr bwMode="auto">
          <a:xfrm>
            <a:off x="762000" y="228600"/>
            <a:ext cx="79248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0"/>
                <a:ea typeface="PMingLiU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ts val="3000"/>
              </a:spcBef>
              <a:buClrTx/>
              <a:buSzTx/>
              <a:buFontTx/>
              <a:buNone/>
            </a:pPr>
            <a:r>
              <a:rPr lang="zh-TW" altLang="en-US" sz="3000" u="sng" dirty="0">
                <a:latin typeface="Arial" panose="020B0604020202020204" pitchFamily="34" charset="0"/>
                <a:cs typeface="Arial" panose="020B0604020202020204" pitchFamily="34" charset="0"/>
              </a:rPr>
              <a:t>活動：誰是誰     </a:t>
            </a:r>
            <a:r>
              <a:rPr lang="en-US" altLang="zh-TW" sz="3000" u="sng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zh-TW" altLang="en-US" sz="3000" u="sng" dirty="0">
                <a:latin typeface="Arial" panose="020B0604020202020204" pitchFamily="34" charset="0"/>
                <a:cs typeface="Arial" panose="020B0604020202020204" pitchFamily="34" charset="0"/>
              </a:rPr>
              <a:t>估</a:t>
            </a:r>
            <a:r>
              <a:rPr lang="en-US" altLang="zh-TW" sz="3000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zh-TW" altLang="en-US" sz="3000" u="sng" dirty="0">
                <a:latin typeface="Arial" panose="020B0604020202020204" pitchFamily="34" charset="0"/>
                <a:cs typeface="Arial" panose="020B0604020202020204" pitchFamily="34" charset="0"/>
              </a:rPr>
              <a:t>職業</a:t>
            </a:r>
            <a:r>
              <a:rPr lang="en-US" altLang="zh-TW" sz="3000" u="sng" dirty="0">
                <a:latin typeface="Arial" panose="020B0604020202020204" pitchFamily="34" charset="0"/>
                <a:cs typeface="Arial" panose="020B0604020202020204" pitchFamily="34" charset="0"/>
              </a:rPr>
              <a:t>2)</a:t>
            </a:r>
            <a:r>
              <a:rPr lang="zh-TW" altLang="en-US" sz="3000" u="sng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zh-TW" altLang="en-US" sz="2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全港11名消防madam 究竟體能有幾fit？ - 香港經濟日報- TOPick - 新聞- 社會- D160627">
            <a:extLst>
              <a:ext uri="{FF2B5EF4-FFF2-40B4-BE49-F238E27FC236}">
                <a16:creationId xmlns:a16="http://schemas.microsoft.com/office/drawing/2014/main" id="{3F201A96-7914-B563-526E-1748B0B81D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55" t="17634" r="19601" b="67086"/>
          <a:stretch/>
        </p:blipFill>
        <p:spPr bwMode="auto">
          <a:xfrm>
            <a:off x="3048000" y="2362200"/>
            <a:ext cx="3505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矩形 4"/>
          <p:cNvSpPr>
            <a:spLocks noChangeArrowheads="1"/>
          </p:cNvSpPr>
          <p:nvPr/>
        </p:nvSpPr>
        <p:spPr bwMode="auto">
          <a:xfrm>
            <a:off x="762000" y="228600"/>
            <a:ext cx="79248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0"/>
                <a:ea typeface="PMingLiU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ts val="3000"/>
              </a:spcBef>
              <a:buClrTx/>
              <a:buSzTx/>
              <a:buFontTx/>
              <a:buNone/>
            </a:pPr>
            <a:r>
              <a:rPr lang="zh-TW" altLang="en-US" sz="3000" u="sng" dirty="0">
                <a:latin typeface="Arial" panose="020B0604020202020204" pitchFamily="34" charset="0"/>
                <a:cs typeface="Arial" panose="020B0604020202020204" pitchFamily="34" charset="0"/>
              </a:rPr>
              <a:t>活動：誰是誰     </a:t>
            </a:r>
            <a:r>
              <a:rPr lang="en-US" altLang="zh-TW" sz="3000" u="sng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zh-TW" altLang="en-US" sz="3000" u="sng" dirty="0">
                <a:latin typeface="Arial" panose="020B0604020202020204" pitchFamily="34" charset="0"/>
                <a:cs typeface="Arial" panose="020B0604020202020204" pitchFamily="34" charset="0"/>
              </a:rPr>
              <a:t>估</a:t>
            </a:r>
            <a:r>
              <a:rPr lang="en-US" altLang="zh-TW" sz="3000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zh-TW" altLang="en-US" sz="3000" u="sng" dirty="0">
                <a:latin typeface="Arial" panose="020B0604020202020204" pitchFamily="34" charset="0"/>
                <a:cs typeface="Arial" panose="020B0604020202020204" pitchFamily="34" charset="0"/>
              </a:rPr>
              <a:t>職業</a:t>
            </a:r>
            <a:r>
              <a:rPr lang="en-US" altLang="zh-TW" sz="3000" u="sng" dirty="0">
                <a:latin typeface="Arial" panose="020B0604020202020204" pitchFamily="34" charset="0"/>
                <a:cs typeface="Arial" panose="020B0604020202020204" pitchFamily="34" charset="0"/>
              </a:rPr>
              <a:t>2)</a:t>
            </a:r>
            <a:r>
              <a:rPr lang="zh-TW" altLang="en-US" sz="3000" u="sng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zh-TW" altLang="en-US" sz="2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全港11名消防madam 究竟體能有幾fit？ - 香港經濟日報- TOPick - 新聞- 社會- D160627">
            <a:extLst>
              <a:ext uri="{FF2B5EF4-FFF2-40B4-BE49-F238E27FC236}">
                <a16:creationId xmlns:a16="http://schemas.microsoft.com/office/drawing/2014/main" id="{3F201A96-7914-B563-526E-1748B0B81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23975"/>
            <a:ext cx="8077200" cy="454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4976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矩形 4"/>
          <p:cNvSpPr>
            <a:spLocks noChangeArrowheads="1"/>
          </p:cNvSpPr>
          <p:nvPr/>
        </p:nvSpPr>
        <p:spPr bwMode="auto">
          <a:xfrm>
            <a:off x="762000" y="228600"/>
            <a:ext cx="79248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0"/>
                <a:ea typeface="PMingLiU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ts val="3000"/>
              </a:spcBef>
              <a:buClrTx/>
              <a:buSzTx/>
              <a:buFontTx/>
              <a:buNone/>
            </a:pPr>
            <a:r>
              <a:rPr lang="zh-TW" altLang="en-US" sz="3000" u="sng" dirty="0">
                <a:latin typeface="PMingLiU" pitchFamily="18" charset="-120"/>
              </a:rPr>
              <a:t>活動：誰是誰   </a:t>
            </a:r>
            <a:r>
              <a:rPr lang="en-US" altLang="zh-TW" sz="3000" u="sng" dirty="0">
                <a:latin typeface="PMingLiU" pitchFamily="18" charset="-120"/>
              </a:rPr>
              <a:t>(</a:t>
            </a:r>
            <a:r>
              <a:rPr lang="zh-TW" altLang="en-US" sz="3000" u="sng" dirty="0">
                <a:latin typeface="PMingLiU" pitchFamily="18" charset="-120"/>
              </a:rPr>
              <a:t>估</a:t>
            </a:r>
            <a:r>
              <a:rPr lang="en-US" altLang="zh-TW" sz="3000" u="sng" dirty="0">
                <a:latin typeface="PMingLiU" pitchFamily="18" charset="-120"/>
              </a:rPr>
              <a:t>:</a:t>
            </a:r>
            <a:r>
              <a:rPr lang="zh-TW" altLang="en-US" sz="3000" u="sng" dirty="0">
                <a:latin typeface="PMingLiU" pitchFamily="18" charset="-120"/>
              </a:rPr>
              <a:t>職業</a:t>
            </a:r>
            <a:r>
              <a:rPr lang="en-US" altLang="zh-TW" sz="3000" u="sng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zh-TW" sz="3000" u="sng" dirty="0">
                <a:latin typeface="PMingLiU" pitchFamily="18" charset="-120"/>
              </a:rPr>
              <a:t>)</a:t>
            </a:r>
            <a:r>
              <a:rPr lang="zh-TW" altLang="en-US" sz="3000" u="sng" dirty="0">
                <a:latin typeface="PMingLiU" pitchFamily="18" charset="-120"/>
              </a:rPr>
              <a:t>  </a:t>
            </a:r>
            <a:endParaRPr lang="zh-TW" altLang="en-US" sz="200" u="sng" dirty="0">
              <a:latin typeface="PMingLiU" pitchFamily="18" charset="-120"/>
            </a:endParaRPr>
          </a:p>
        </p:txBody>
      </p:sp>
      <p:pic>
        <p:nvPicPr>
          <p:cNvPr id="6146" name="Picture 2" descr="獨家專訪：香港警察學院院長張靜- 亞洲週刊">
            <a:extLst>
              <a:ext uri="{FF2B5EF4-FFF2-40B4-BE49-F238E27FC236}">
                <a16:creationId xmlns:a16="http://schemas.microsoft.com/office/drawing/2014/main" id="{1C80DC37-DE3B-F58F-6052-7DDF247645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6" t="1903" r="35139" b="55769"/>
          <a:stretch/>
        </p:blipFill>
        <p:spPr bwMode="auto">
          <a:xfrm>
            <a:off x="3352799" y="1219201"/>
            <a:ext cx="2133601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矩形 4"/>
          <p:cNvSpPr>
            <a:spLocks noChangeArrowheads="1"/>
          </p:cNvSpPr>
          <p:nvPr/>
        </p:nvSpPr>
        <p:spPr bwMode="auto">
          <a:xfrm>
            <a:off x="762000" y="228600"/>
            <a:ext cx="79248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0"/>
                <a:ea typeface="PMingLiU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ts val="3000"/>
              </a:spcBef>
              <a:buClrTx/>
              <a:buSzTx/>
              <a:buFontTx/>
              <a:buNone/>
            </a:pPr>
            <a:r>
              <a:rPr lang="zh-TW" altLang="en-US" sz="3000" u="sng" dirty="0">
                <a:latin typeface="PMingLiU" pitchFamily="18" charset="-120"/>
              </a:rPr>
              <a:t>活動：誰是誰   </a:t>
            </a:r>
            <a:r>
              <a:rPr lang="en-US" altLang="zh-TW" sz="3000" u="sng" dirty="0">
                <a:latin typeface="PMingLiU" pitchFamily="18" charset="-120"/>
              </a:rPr>
              <a:t>(</a:t>
            </a:r>
            <a:r>
              <a:rPr lang="zh-TW" altLang="en-US" sz="3000" u="sng" dirty="0">
                <a:latin typeface="PMingLiU" pitchFamily="18" charset="-120"/>
              </a:rPr>
              <a:t>估</a:t>
            </a:r>
            <a:r>
              <a:rPr lang="en-US" altLang="zh-TW" sz="3000" u="sng" dirty="0">
                <a:latin typeface="PMingLiU" pitchFamily="18" charset="-120"/>
              </a:rPr>
              <a:t>:</a:t>
            </a:r>
            <a:r>
              <a:rPr lang="zh-TW" altLang="en-US" sz="3000" u="sng" dirty="0">
                <a:latin typeface="PMingLiU" pitchFamily="18" charset="-120"/>
              </a:rPr>
              <a:t>職業</a:t>
            </a:r>
            <a:r>
              <a:rPr lang="en-US" altLang="zh-TW" sz="3000" u="sng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zh-TW" sz="3000" u="sng" dirty="0">
                <a:latin typeface="PMingLiU" pitchFamily="18" charset="-120"/>
              </a:rPr>
              <a:t>)</a:t>
            </a:r>
            <a:r>
              <a:rPr lang="zh-TW" altLang="en-US" sz="3000" u="sng" dirty="0">
                <a:latin typeface="PMingLiU" pitchFamily="18" charset="-120"/>
              </a:rPr>
              <a:t>  </a:t>
            </a:r>
            <a:endParaRPr lang="zh-TW" altLang="en-US" sz="200" u="sng" dirty="0">
              <a:latin typeface="PMingLiU" pitchFamily="18" charset="-120"/>
            </a:endParaRPr>
          </a:p>
        </p:txBody>
      </p:sp>
      <p:pic>
        <p:nvPicPr>
          <p:cNvPr id="6146" name="Picture 2" descr="獨家專訪：香港警察學院院長張靜- 亞洲週刊">
            <a:extLst>
              <a:ext uri="{FF2B5EF4-FFF2-40B4-BE49-F238E27FC236}">
                <a16:creationId xmlns:a16="http://schemas.microsoft.com/office/drawing/2014/main" id="{1C80DC37-DE3B-F58F-6052-7DDF24764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1116466"/>
            <a:ext cx="6153150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0510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矩形 4"/>
          <p:cNvSpPr>
            <a:spLocks noChangeArrowheads="1"/>
          </p:cNvSpPr>
          <p:nvPr/>
        </p:nvSpPr>
        <p:spPr bwMode="auto">
          <a:xfrm>
            <a:off x="762000" y="228600"/>
            <a:ext cx="79248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0"/>
                <a:ea typeface="PMingLiU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ts val="3000"/>
              </a:spcBef>
              <a:buClrTx/>
              <a:buSzTx/>
              <a:buFontTx/>
              <a:buNone/>
            </a:pPr>
            <a:r>
              <a:rPr lang="zh-TW" altLang="en-US" sz="3000" u="sng" dirty="0">
                <a:latin typeface="PMingLiU" pitchFamily="18" charset="-120"/>
              </a:rPr>
              <a:t>活動：誰是誰   </a:t>
            </a:r>
            <a:r>
              <a:rPr lang="en-US" altLang="zh-TW" sz="3000" u="sng" dirty="0">
                <a:latin typeface="PMingLiU" pitchFamily="18" charset="-120"/>
              </a:rPr>
              <a:t>(</a:t>
            </a:r>
            <a:r>
              <a:rPr lang="zh-TW" altLang="en-US" sz="3000" u="sng" dirty="0">
                <a:latin typeface="PMingLiU" pitchFamily="18" charset="-120"/>
              </a:rPr>
              <a:t>估</a:t>
            </a:r>
            <a:r>
              <a:rPr lang="en-US" altLang="zh-TW" sz="3000" u="sng" dirty="0">
                <a:latin typeface="PMingLiU" pitchFamily="18" charset="-120"/>
              </a:rPr>
              <a:t>:</a:t>
            </a:r>
            <a:r>
              <a:rPr lang="zh-TW" altLang="en-US" sz="3000" u="sng" dirty="0">
                <a:latin typeface="PMingLiU" pitchFamily="18" charset="-120"/>
              </a:rPr>
              <a:t>職業</a:t>
            </a:r>
            <a:r>
              <a:rPr lang="en-US" altLang="zh-TW" sz="3000" u="sng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zh-TW" sz="3000" u="sng" dirty="0">
                <a:latin typeface="PMingLiU" pitchFamily="18" charset="-120"/>
              </a:rPr>
              <a:t>)</a:t>
            </a:r>
            <a:r>
              <a:rPr lang="zh-TW" altLang="en-US" sz="3000" u="sng" dirty="0">
                <a:latin typeface="PMingLiU" pitchFamily="18" charset="-120"/>
              </a:rPr>
              <a:t> </a:t>
            </a:r>
            <a:endParaRPr lang="zh-TW" altLang="en-US" sz="200" u="sng" dirty="0">
              <a:latin typeface="PMingLiU" pitchFamily="18" charset="-120"/>
            </a:endParaRPr>
          </a:p>
        </p:txBody>
      </p:sp>
      <p:pic>
        <p:nvPicPr>
          <p:cNvPr id="8194" name="Picture 2" descr="香港112年首位女海關關長林鄭：深信她能帶領港海關迎未來挑戰- 兩岸- 中時">
            <a:extLst>
              <a:ext uri="{FF2B5EF4-FFF2-40B4-BE49-F238E27FC236}">
                <a16:creationId xmlns:a16="http://schemas.microsoft.com/office/drawing/2014/main" id="{282335C9-F4CA-284B-66FD-289A8A80F4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48" t="2974" r="16053" b="52416"/>
          <a:stretch/>
        </p:blipFill>
        <p:spPr bwMode="auto">
          <a:xfrm>
            <a:off x="5257799" y="1295400"/>
            <a:ext cx="1752601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矩形 4"/>
          <p:cNvSpPr>
            <a:spLocks noChangeArrowheads="1"/>
          </p:cNvSpPr>
          <p:nvPr/>
        </p:nvSpPr>
        <p:spPr bwMode="auto">
          <a:xfrm>
            <a:off x="762000" y="228600"/>
            <a:ext cx="79248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0"/>
                <a:ea typeface="PMingLiU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ts val="3000"/>
              </a:spcBef>
              <a:buClrTx/>
              <a:buSzTx/>
              <a:buFontTx/>
              <a:buNone/>
            </a:pPr>
            <a:r>
              <a:rPr lang="zh-TW" altLang="en-US" sz="3000" u="sng" dirty="0">
                <a:latin typeface="PMingLiU" pitchFamily="18" charset="-120"/>
              </a:rPr>
              <a:t>活動：誰是誰   </a:t>
            </a:r>
            <a:r>
              <a:rPr lang="en-US" altLang="zh-TW" sz="3000" u="sng" dirty="0">
                <a:latin typeface="PMingLiU" pitchFamily="18" charset="-120"/>
              </a:rPr>
              <a:t>(</a:t>
            </a:r>
            <a:r>
              <a:rPr lang="zh-TW" altLang="en-US" sz="3000" u="sng" dirty="0">
                <a:latin typeface="PMingLiU" pitchFamily="18" charset="-120"/>
              </a:rPr>
              <a:t>估</a:t>
            </a:r>
            <a:r>
              <a:rPr lang="en-US" altLang="zh-TW" sz="3000" u="sng" dirty="0">
                <a:latin typeface="PMingLiU" pitchFamily="18" charset="-120"/>
              </a:rPr>
              <a:t>:</a:t>
            </a:r>
            <a:r>
              <a:rPr lang="zh-TW" altLang="en-US" sz="3000" u="sng" dirty="0">
                <a:latin typeface="PMingLiU" pitchFamily="18" charset="-120"/>
              </a:rPr>
              <a:t>職業</a:t>
            </a:r>
            <a:r>
              <a:rPr lang="en-US" altLang="zh-TW" sz="3000" u="sng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zh-TW" sz="3000" u="sng" dirty="0">
                <a:latin typeface="PMingLiU" pitchFamily="18" charset="-120"/>
              </a:rPr>
              <a:t>)</a:t>
            </a:r>
            <a:r>
              <a:rPr lang="zh-TW" altLang="en-US" sz="3000" u="sng" dirty="0">
                <a:latin typeface="PMingLiU" pitchFamily="18" charset="-120"/>
              </a:rPr>
              <a:t> </a:t>
            </a:r>
            <a:endParaRPr lang="zh-TW" altLang="en-US" sz="200" u="sng" dirty="0">
              <a:latin typeface="PMingLiU" pitchFamily="18" charset="-120"/>
            </a:endParaRPr>
          </a:p>
        </p:txBody>
      </p:sp>
      <p:pic>
        <p:nvPicPr>
          <p:cNvPr id="8194" name="Picture 2" descr="香港112年首位女海關關長林鄭：深信她能帶領港海關迎未來挑戰- 兩岸- 中時">
            <a:extLst>
              <a:ext uri="{FF2B5EF4-FFF2-40B4-BE49-F238E27FC236}">
                <a16:creationId xmlns:a16="http://schemas.microsoft.com/office/drawing/2014/main" id="{282335C9-F4CA-284B-66FD-289A8A80F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505" y="1143000"/>
            <a:ext cx="7182990" cy="512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057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9E0840D5-7F77-12E2-D4CC-8790F0A3B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PMingLiU" pitchFamily="18" charset="-120"/>
              </a:rPr>
              <a:t>影響人際溝通的因素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p.13</a:t>
            </a:r>
            <a:endParaRPr lang="zh-TW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D25CD8EB-3E23-BF66-E1E0-2715FED456A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838200"/>
            <a:ext cx="9067800" cy="6019800"/>
          </a:xfrm>
        </p:spPr>
        <p:txBody>
          <a:bodyPr/>
          <a:lstStyle/>
          <a:p>
            <a:pPr eaLnBrk="1" hangingPunct="1">
              <a:spcAft>
                <a:spcPts val="600"/>
              </a:spcAft>
              <a:buClrTx/>
              <a:buSzTx/>
              <a:buFontTx/>
              <a:buNone/>
            </a:pPr>
            <a:r>
              <a:rPr lang="en-US" altLang="zh-TW" sz="3200" dirty="0">
                <a:solidFill>
                  <a:srgbClr val="0070C0"/>
                </a:solidFill>
              </a:rPr>
              <a:t>1. </a:t>
            </a:r>
            <a:r>
              <a:rPr lang="zh-TW" altLang="en-US" sz="3200" dirty="0">
                <a:solidFill>
                  <a:srgbClr val="0070C0"/>
                </a:solidFill>
              </a:rPr>
              <a:t>情境因素</a:t>
            </a:r>
          </a:p>
          <a:p>
            <a:pPr marL="892175" lvl="1" indent="-446088" algn="just" eaLnBrk="1" hangingPunct="1"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r>
              <a:rPr lang="en-US" altLang="zh-TW" sz="3200" dirty="0"/>
              <a:t>a. </a:t>
            </a:r>
            <a:r>
              <a:rPr lang="zh-TW" altLang="en-US" sz="3200" dirty="0">
                <a:solidFill>
                  <a:srgbClr val="FF0066"/>
                </a:solidFill>
              </a:rPr>
              <a:t>物質層：位置或場所</a:t>
            </a:r>
            <a:r>
              <a:rPr lang="zh-TW" altLang="en-US" sz="3200" dirty="0"/>
              <a:t>，例如地鐵車廂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打機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)</a:t>
            </a:r>
            <a:r>
              <a:rPr lang="zh-TW" altLang="en-US" sz="3200" dirty="0"/>
              <a:t>或圖書館等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&gt;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volume, privacy, foul lang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；駡人清場</a:t>
            </a:r>
            <a:br>
              <a:rPr lang="en-US" altLang="zh-CN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、讚人公開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…</a:t>
            </a:r>
            <a:r>
              <a:rPr lang="zh-TW" altLang="en-US" sz="3200" dirty="0"/>
              <a:t>。 </a:t>
            </a:r>
          </a:p>
          <a:p>
            <a:pPr marL="892175" algn="just" eaLnBrk="1" hangingPunct="1">
              <a:spcAft>
                <a:spcPts val="600"/>
              </a:spcAft>
              <a:buClrTx/>
              <a:buSzTx/>
              <a:buNone/>
            </a:pPr>
            <a:endParaRPr lang="en-US" altLang="zh-TW" dirty="0"/>
          </a:p>
        </p:txBody>
      </p:sp>
      <p:pic>
        <p:nvPicPr>
          <p:cNvPr id="3074" name="Picture 2" descr="Introduction to Video Conferences | Business Communication Skills for  Managers">
            <a:extLst>
              <a:ext uri="{FF2B5EF4-FFF2-40B4-BE49-F238E27FC236}">
                <a16:creationId xmlns:a16="http://schemas.microsoft.com/office/drawing/2014/main" id="{7FC828BE-667D-E7CB-4041-025E2F6242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7" t="1396" r="8857" b="36864"/>
          <a:stretch/>
        </p:blipFill>
        <p:spPr bwMode="auto">
          <a:xfrm>
            <a:off x="7391400" y="533400"/>
            <a:ext cx="1676400" cy="109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矩形 4"/>
          <p:cNvSpPr>
            <a:spLocks noChangeArrowheads="1"/>
          </p:cNvSpPr>
          <p:nvPr/>
        </p:nvSpPr>
        <p:spPr bwMode="auto">
          <a:xfrm>
            <a:off x="762000" y="228600"/>
            <a:ext cx="79248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0"/>
                <a:ea typeface="PMingLiU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ts val="3000"/>
              </a:spcBef>
              <a:buClrTx/>
              <a:buSzTx/>
              <a:buFontTx/>
              <a:buNone/>
            </a:pPr>
            <a:r>
              <a:rPr lang="zh-TW" altLang="en-US" sz="3000" u="sng" dirty="0">
                <a:latin typeface="PMingLiU" pitchFamily="18" charset="-120"/>
              </a:rPr>
              <a:t>活動：誰是誰   </a:t>
            </a:r>
            <a:r>
              <a:rPr lang="en-US" altLang="zh-TW" sz="3000" u="sng" dirty="0">
                <a:latin typeface="PMingLiU" pitchFamily="18" charset="-120"/>
              </a:rPr>
              <a:t>(</a:t>
            </a:r>
            <a:r>
              <a:rPr lang="zh-TW" altLang="en-US" sz="3000" u="sng" dirty="0">
                <a:latin typeface="PMingLiU" pitchFamily="18" charset="-120"/>
              </a:rPr>
              <a:t>估</a:t>
            </a:r>
            <a:r>
              <a:rPr lang="en-US" altLang="zh-TW" sz="3000" u="sng" dirty="0">
                <a:latin typeface="PMingLiU" pitchFamily="18" charset="-120"/>
              </a:rPr>
              <a:t>:</a:t>
            </a:r>
            <a:r>
              <a:rPr lang="zh-TW" altLang="en-US" sz="3000" u="sng" dirty="0">
                <a:latin typeface="PMingLiU" pitchFamily="18" charset="-120"/>
              </a:rPr>
              <a:t>職業</a:t>
            </a:r>
            <a:r>
              <a:rPr lang="en-US" altLang="zh-TW" sz="3000" u="sng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altLang="zh-TW" sz="3000" u="sng" dirty="0">
                <a:latin typeface="PMingLiU" pitchFamily="18" charset="-120"/>
              </a:rPr>
              <a:t>)</a:t>
            </a:r>
            <a:r>
              <a:rPr lang="zh-TW" altLang="en-US" sz="3000" u="sng" dirty="0">
                <a:latin typeface="PMingLiU" pitchFamily="18" charset="-120"/>
              </a:rPr>
              <a:t>  </a:t>
            </a:r>
            <a:endParaRPr lang="zh-TW" altLang="en-US" sz="200" u="sng" dirty="0">
              <a:latin typeface="PMingLiU" pitchFamily="18" charset="-120"/>
            </a:endParaRPr>
          </a:p>
        </p:txBody>
      </p:sp>
      <p:pic>
        <p:nvPicPr>
          <p:cNvPr id="10242" name="Picture 2" descr="泰國空少真實身分被起底！ 萬人喊「好想被他服務」 | ETtoday星光雲| ETtoday新聞雲">
            <a:extLst>
              <a:ext uri="{FF2B5EF4-FFF2-40B4-BE49-F238E27FC236}">
                <a16:creationId xmlns:a16="http://schemas.microsoft.com/office/drawing/2014/main" id="{53EFED3C-D6C5-7247-9D5D-8B0C66977C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3" t="1409" r="41316" b="50705"/>
          <a:stretch/>
        </p:blipFill>
        <p:spPr bwMode="auto">
          <a:xfrm>
            <a:off x="3124200" y="1143000"/>
            <a:ext cx="21336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0769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矩形 4"/>
          <p:cNvSpPr>
            <a:spLocks noChangeArrowheads="1"/>
          </p:cNvSpPr>
          <p:nvPr/>
        </p:nvSpPr>
        <p:spPr bwMode="auto">
          <a:xfrm>
            <a:off x="762000" y="228600"/>
            <a:ext cx="79248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0"/>
                <a:ea typeface="PMingLiU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ts val="3000"/>
              </a:spcBef>
              <a:buClrTx/>
              <a:buSzTx/>
              <a:buFontTx/>
              <a:buNone/>
            </a:pPr>
            <a:r>
              <a:rPr lang="zh-TW" altLang="en-US" sz="3000" u="sng" dirty="0">
                <a:latin typeface="PMingLiU" pitchFamily="18" charset="-120"/>
              </a:rPr>
              <a:t>活動：誰是誰   </a:t>
            </a:r>
            <a:r>
              <a:rPr lang="en-US" altLang="zh-TW" sz="3000" u="sng" dirty="0">
                <a:latin typeface="PMingLiU" pitchFamily="18" charset="-120"/>
              </a:rPr>
              <a:t>(</a:t>
            </a:r>
            <a:r>
              <a:rPr lang="zh-TW" altLang="en-US" sz="3000" u="sng" dirty="0">
                <a:latin typeface="PMingLiU" pitchFamily="18" charset="-120"/>
              </a:rPr>
              <a:t>估</a:t>
            </a:r>
            <a:r>
              <a:rPr lang="en-US" altLang="zh-TW" sz="3000" u="sng" dirty="0">
                <a:latin typeface="PMingLiU" pitchFamily="18" charset="-120"/>
              </a:rPr>
              <a:t>:</a:t>
            </a:r>
            <a:r>
              <a:rPr lang="zh-TW" altLang="en-US" sz="3000" u="sng" dirty="0">
                <a:latin typeface="PMingLiU" pitchFamily="18" charset="-120"/>
              </a:rPr>
              <a:t>職業</a:t>
            </a:r>
            <a:r>
              <a:rPr lang="en-US" altLang="zh-TW" sz="3000" u="sng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altLang="zh-TW" sz="3000" u="sng" dirty="0">
                <a:latin typeface="PMingLiU" pitchFamily="18" charset="-120"/>
              </a:rPr>
              <a:t>)</a:t>
            </a:r>
            <a:r>
              <a:rPr lang="zh-TW" altLang="en-US" sz="3000" u="sng" dirty="0">
                <a:latin typeface="PMingLiU" pitchFamily="18" charset="-120"/>
              </a:rPr>
              <a:t>  </a:t>
            </a:r>
            <a:endParaRPr lang="zh-TW" altLang="en-US" sz="200" u="sng" dirty="0">
              <a:latin typeface="PMingLiU" pitchFamily="18" charset="-120"/>
            </a:endParaRPr>
          </a:p>
        </p:txBody>
      </p:sp>
      <p:pic>
        <p:nvPicPr>
          <p:cNvPr id="10242" name="Picture 2" descr="泰國空少真實身分被起底！ 萬人喊「好想被他服務」 | ETtoday星光雲| ETtoday新聞雲">
            <a:extLst>
              <a:ext uri="{FF2B5EF4-FFF2-40B4-BE49-F238E27FC236}">
                <a16:creationId xmlns:a16="http://schemas.microsoft.com/office/drawing/2014/main" id="{53EFED3C-D6C5-7247-9D5D-8B0C66977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066800"/>
            <a:ext cx="81153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矩形 4"/>
          <p:cNvSpPr>
            <a:spLocks noChangeArrowheads="1"/>
          </p:cNvSpPr>
          <p:nvPr/>
        </p:nvSpPr>
        <p:spPr bwMode="auto">
          <a:xfrm>
            <a:off x="762000" y="228600"/>
            <a:ext cx="79248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0"/>
                <a:ea typeface="PMingLiU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ts val="3000"/>
              </a:spcBef>
              <a:buClrTx/>
              <a:buSzTx/>
              <a:buFontTx/>
              <a:buNone/>
            </a:pPr>
            <a:r>
              <a:rPr lang="zh-TW" altLang="en-US" sz="3000" u="sng" dirty="0">
                <a:latin typeface="PMingLiU" pitchFamily="18" charset="-120"/>
              </a:rPr>
              <a:t>活動：誰是誰   </a:t>
            </a:r>
            <a:r>
              <a:rPr lang="en-US" altLang="zh-TW" sz="3000" u="sng" dirty="0">
                <a:latin typeface="PMingLiU" pitchFamily="18" charset="-120"/>
              </a:rPr>
              <a:t>(</a:t>
            </a:r>
            <a:r>
              <a:rPr lang="zh-TW" altLang="en-US" sz="3000" u="sng" dirty="0">
                <a:latin typeface="PMingLiU" pitchFamily="18" charset="-120"/>
              </a:rPr>
              <a:t>估</a:t>
            </a:r>
            <a:r>
              <a:rPr lang="en-US" altLang="zh-TW" sz="3000" u="sng" dirty="0">
                <a:latin typeface="PMingLiU" pitchFamily="18" charset="-120"/>
              </a:rPr>
              <a:t>:</a:t>
            </a:r>
            <a:r>
              <a:rPr lang="zh-TW" altLang="en-US" sz="3000" u="sng" dirty="0">
                <a:latin typeface="PMingLiU" pitchFamily="18" charset="-120"/>
              </a:rPr>
              <a:t>職業</a:t>
            </a:r>
            <a:r>
              <a:rPr lang="en-US" altLang="zh-TW" sz="3000" u="sng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altLang="zh-TW" sz="3000" u="sng" dirty="0">
                <a:latin typeface="PMingLiU" pitchFamily="18" charset="-120"/>
              </a:rPr>
              <a:t>)</a:t>
            </a:r>
            <a:r>
              <a:rPr lang="zh-TW" altLang="en-US" sz="3000" u="sng" dirty="0">
                <a:latin typeface="PMingLiU" pitchFamily="18" charset="-120"/>
              </a:rPr>
              <a:t>  </a:t>
            </a:r>
            <a:endParaRPr lang="zh-TW" altLang="en-US" sz="200" u="sng" dirty="0">
              <a:latin typeface="PMingLiU" pitchFamily="18" charset="-120"/>
            </a:endParaRPr>
          </a:p>
        </p:txBody>
      </p:sp>
      <p:pic>
        <p:nvPicPr>
          <p:cNvPr id="12290" name="Picture 2" descr="教师节，送男老师什么礼物-百度经验">
            <a:extLst>
              <a:ext uri="{FF2B5EF4-FFF2-40B4-BE49-F238E27FC236}">
                <a16:creationId xmlns:a16="http://schemas.microsoft.com/office/drawing/2014/main" id="{83491C77-8134-AF52-83D9-115FA0704F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60" t="7789" r="20996" b="36158"/>
          <a:stretch/>
        </p:blipFill>
        <p:spPr bwMode="auto">
          <a:xfrm>
            <a:off x="3657599" y="1447800"/>
            <a:ext cx="4038601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矩形 4"/>
          <p:cNvSpPr>
            <a:spLocks noChangeArrowheads="1"/>
          </p:cNvSpPr>
          <p:nvPr/>
        </p:nvSpPr>
        <p:spPr bwMode="auto">
          <a:xfrm>
            <a:off x="762000" y="228600"/>
            <a:ext cx="79248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0"/>
                <a:ea typeface="PMingLiU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ts val="3000"/>
              </a:spcBef>
              <a:buClrTx/>
              <a:buSzTx/>
              <a:buFontTx/>
              <a:buNone/>
            </a:pPr>
            <a:r>
              <a:rPr lang="zh-TW" altLang="en-US" sz="3000" u="sng" dirty="0">
                <a:latin typeface="PMingLiU" pitchFamily="18" charset="-120"/>
              </a:rPr>
              <a:t>活動：誰是誰   </a:t>
            </a:r>
            <a:r>
              <a:rPr lang="en-US" altLang="zh-TW" sz="3000" u="sng" dirty="0">
                <a:latin typeface="PMingLiU" pitchFamily="18" charset="-120"/>
              </a:rPr>
              <a:t>(</a:t>
            </a:r>
            <a:r>
              <a:rPr lang="zh-TW" altLang="en-US" sz="3000" u="sng" dirty="0">
                <a:latin typeface="PMingLiU" pitchFamily="18" charset="-120"/>
              </a:rPr>
              <a:t>估</a:t>
            </a:r>
            <a:r>
              <a:rPr lang="en-US" altLang="zh-TW" sz="3000" u="sng" dirty="0">
                <a:latin typeface="PMingLiU" pitchFamily="18" charset="-120"/>
              </a:rPr>
              <a:t>:</a:t>
            </a:r>
            <a:r>
              <a:rPr lang="zh-TW" altLang="en-US" sz="3000" u="sng" dirty="0">
                <a:latin typeface="PMingLiU" pitchFamily="18" charset="-120"/>
              </a:rPr>
              <a:t>職業</a:t>
            </a:r>
            <a:r>
              <a:rPr lang="en-US" altLang="zh-TW" sz="3000" u="sng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altLang="zh-TW" sz="3000" u="sng" dirty="0">
                <a:latin typeface="PMingLiU" pitchFamily="18" charset="-120"/>
              </a:rPr>
              <a:t>)</a:t>
            </a:r>
            <a:r>
              <a:rPr lang="zh-TW" altLang="en-US" sz="3000" u="sng" dirty="0">
                <a:latin typeface="PMingLiU" pitchFamily="18" charset="-120"/>
              </a:rPr>
              <a:t>  </a:t>
            </a:r>
            <a:endParaRPr lang="zh-TW" altLang="en-US" sz="200" u="sng" dirty="0">
              <a:latin typeface="PMingLiU" pitchFamily="18" charset="-120"/>
            </a:endParaRPr>
          </a:p>
        </p:txBody>
      </p:sp>
      <p:pic>
        <p:nvPicPr>
          <p:cNvPr id="12290" name="Picture 2" descr="教师节，送男老师什么礼物-百度经验">
            <a:extLst>
              <a:ext uri="{FF2B5EF4-FFF2-40B4-BE49-F238E27FC236}">
                <a16:creationId xmlns:a16="http://schemas.microsoft.com/office/drawing/2014/main" id="{83491C77-8134-AF52-83D9-115FA0704F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4" t="3118" r="17081" b="15138"/>
          <a:stretch/>
        </p:blipFill>
        <p:spPr bwMode="auto">
          <a:xfrm>
            <a:off x="1065389" y="1143000"/>
            <a:ext cx="7013222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5372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矩形 4"/>
          <p:cNvSpPr>
            <a:spLocks noChangeArrowheads="1"/>
          </p:cNvSpPr>
          <p:nvPr/>
        </p:nvSpPr>
        <p:spPr bwMode="auto">
          <a:xfrm>
            <a:off x="762000" y="228600"/>
            <a:ext cx="79248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0"/>
                <a:ea typeface="PMingLiU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ts val="3000"/>
              </a:spcBef>
              <a:buClrTx/>
              <a:buSzTx/>
              <a:buFontTx/>
              <a:buNone/>
            </a:pPr>
            <a:r>
              <a:rPr lang="zh-TW" altLang="en-US" sz="3000" u="sng" dirty="0">
                <a:latin typeface="PMingLiU" pitchFamily="18" charset="-120"/>
              </a:rPr>
              <a:t>活動：誰是誰   </a:t>
            </a:r>
            <a:r>
              <a:rPr lang="en-US" altLang="zh-TW" sz="3000" u="sng" dirty="0">
                <a:latin typeface="PMingLiU" pitchFamily="18" charset="-120"/>
              </a:rPr>
              <a:t>(</a:t>
            </a:r>
            <a:r>
              <a:rPr lang="zh-TW" altLang="en-US" sz="3000" u="sng" dirty="0">
                <a:latin typeface="PMingLiU" pitchFamily="18" charset="-120"/>
              </a:rPr>
              <a:t>估</a:t>
            </a:r>
            <a:r>
              <a:rPr lang="en-US" altLang="zh-TW" sz="3000" u="sng" dirty="0">
                <a:latin typeface="PMingLiU" pitchFamily="18" charset="-120"/>
              </a:rPr>
              <a:t>:</a:t>
            </a:r>
            <a:r>
              <a:rPr lang="zh-TW" altLang="en-US" sz="3000" u="sng" dirty="0">
                <a:latin typeface="PMingLiU" pitchFamily="18" charset="-120"/>
              </a:rPr>
              <a:t>職業</a:t>
            </a:r>
            <a:r>
              <a:rPr lang="en-US" altLang="zh-TW" sz="3000" u="sng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altLang="zh-TW" sz="3000" u="sng" dirty="0">
                <a:latin typeface="PMingLiU" pitchFamily="18" charset="-120"/>
              </a:rPr>
              <a:t>)</a:t>
            </a:r>
            <a:r>
              <a:rPr lang="zh-TW" altLang="en-US" sz="3000" u="sng" dirty="0">
                <a:latin typeface="PMingLiU" pitchFamily="18" charset="-120"/>
              </a:rPr>
              <a:t>  </a:t>
            </a:r>
            <a:endParaRPr lang="zh-TW" altLang="en-US" sz="200" u="sng" dirty="0">
              <a:latin typeface="PMingLiU" pitchFamily="18" charset="-120"/>
            </a:endParaRPr>
          </a:p>
        </p:txBody>
      </p:sp>
      <p:pic>
        <p:nvPicPr>
          <p:cNvPr id="14338" name="Picture 2" descr="永安旅遊領隊事業精采體驗| Recruit.com.hk">
            <a:extLst>
              <a:ext uri="{FF2B5EF4-FFF2-40B4-BE49-F238E27FC236}">
                <a16:creationId xmlns:a16="http://schemas.microsoft.com/office/drawing/2014/main" id="{94B9F83C-7461-AFB9-70BD-B4D8EE1703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7" t="4466" r="9176" b="46402"/>
          <a:stretch/>
        </p:blipFill>
        <p:spPr bwMode="auto">
          <a:xfrm>
            <a:off x="3200400" y="1219200"/>
            <a:ext cx="30480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矩形 4"/>
          <p:cNvSpPr>
            <a:spLocks noChangeArrowheads="1"/>
          </p:cNvSpPr>
          <p:nvPr/>
        </p:nvSpPr>
        <p:spPr bwMode="auto">
          <a:xfrm>
            <a:off x="762000" y="228600"/>
            <a:ext cx="79248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0"/>
                <a:ea typeface="PMingLiU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ts val="3000"/>
              </a:spcBef>
              <a:buClrTx/>
              <a:buSzTx/>
              <a:buFontTx/>
              <a:buNone/>
            </a:pPr>
            <a:r>
              <a:rPr lang="zh-TW" altLang="en-US" sz="3000" u="sng" dirty="0">
                <a:latin typeface="PMingLiU" pitchFamily="18" charset="-120"/>
              </a:rPr>
              <a:t>活動：誰是誰   </a:t>
            </a:r>
            <a:r>
              <a:rPr lang="en-US" altLang="zh-TW" sz="3000" u="sng" dirty="0">
                <a:latin typeface="PMingLiU" pitchFamily="18" charset="-120"/>
              </a:rPr>
              <a:t>(</a:t>
            </a:r>
            <a:r>
              <a:rPr lang="zh-TW" altLang="en-US" sz="3000" u="sng" dirty="0">
                <a:latin typeface="PMingLiU" pitchFamily="18" charset="-120"/>
              </a:rPr>
              <a:t>估</a:t>
            </a:r>
            <a:r>
              <a:rPr lang="en-US" altLang="zh-TW" sz="3000" u="sng" dirty="0">
                <a:latin typeface="PMingLiU" pitchFamily="18" charset="-120"/>
              </a:rPr>
              <a:t>:</a:t>
            </a:r>
            <a:r>
              <a:rPr lang="zh-TW" altLang="en-US" sz="3000" u="sng" dirty="0">
                <a:latin typeface="PMingLiU" pitchFamily="18" charset="-120"/>
              </a:rPr>
              <a:t>職業</a:t>
            </a:r>
            <a:r>
              <a:rPr lang="en-US" altLang="zh-TW" sz="3000" u="sng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altLang="zh-TW" sz="3000" u="sng" dirty="0">
                <a:latin typeface="PMingLiU" pitchFamily="18" charset="-120"/>
              </a:rPr>
              <a:t>)</a:t>
            </a:r>
            <a:r>
              <a:rPr lang="zh-TW" altLang="en-US" sz="3000" u="sng" dirty="0">
                <a:latin typeface="PMingLiU" pitchFamily="18" charset="-120"/>
              </a:rPr>
              <a:t>  </a:t>
            </a:r>
            <a:endParaRPr lang="zh-TW" altLang="en-US" sz="200" u="sng" dirty="0">
              <a:latin typeface="PMingLiU" pitchFamily="18" charset="-120"/>
            </a:endParaRPr>
          </a:p>
        </p:txBody>
      </p:sp>
      <p:pic>
        <p:nvPicPr>
          <p:cNvPr id="14338" name="Picture 2" descr="永安旅遊領隊事業精采體驗| Recruit.com.hk">
            <a:extLst>
              <a:ext uri="{FF2B5EF4-FFF2-40B4-BE49-F238E27FC236}">
                <a16:creationId xmlns:a16="http://schemas.microsoft.com/office/drawing/2014/main" id="{94B9F83C-7461-AFB9-70BD-B4D8EE170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225" y="969850"/>
            <a:ext cx="4152175" cy="558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2469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86868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763179"/>
              </p:ext>
            </p:extLst>
          </p:nvPr>
        </p:nvGraphicFramePr>
        <p:xfrm>
          <a:off x="1447800" y="2362200"/>
          <a:ext cx="6858000" cy="3278191"/>
        </p:xfrm>
        <a:graphic>
          <a:graphicData uri="http://schemas.openxmlformats.org/drawingml/2006/table">
            <a:tbl>
              <a:tblPr/>
              <a:tblGrid>
                <a:gridCol w="327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8313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PMingLiU" panose="02020500000000000000" pitchFamily="18" charset="-12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PMingLiU" panose="02020500000000000000" pitchFamily="18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PMingLiU" panose="02020500000000000000" pitchFamily="18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PMingLiU" panose="02020500000000000000" pitchFamily="18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PMingLiU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PMingLiU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PMingLiU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PMingLiU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Gill Sans MT" panose="020B0502020104020203" pitchFamily="34" charset="0"/>
                          <a:ea typeface="PMingLiU" panose="02020500000000000000" pitchFamily="18" charset="-120"/>
                        </a:rPr>
                        <a:t>醫生</a:t>
                      </a:r>
                      <a:endParaRPr kumimoji="0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Gill Sans MT" panose="020B0502020104020203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5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PMingLiU" panose="02020500000000000000" pitchFamily="18" charset="-12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PMingLiU" panose="02020500000000000000" pitchFamily="18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PMingLiU" panose="02020500000000000000" pitchFamily="18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PMingLiU" panose="02020500000000000000" pitchFamily="18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PMingLiU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PMingLiU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PMingLiU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PMingLiU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5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313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PMingLiU" panose="02020500000000000000" pitchFamily="18" charset="-12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PMingLiU" panose="02020500000000000000" pitchFamily="18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PMingLiU" panose="02020500000000000000" pitchFamily="18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PMingLiU" panose="02020500000000000000" pitchFamily="18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PMingLiU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PMingLiU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PMingLiU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PMingLiU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Gill Sans MT" panose="020B0502020104020203" pitchFamily="34" charset="0"/>
                          <a:ea typeface="PMingLiU" panose="02020500000000000000" pitchFamily="18" charset="-120"/>
                        </a:rPr>
                        <a:t>消防員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PMingLiU" panose="02020500000000000000" pitchFamily="18" charset="-12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PMingLiU" panose="02020500000000000000" pitchFamily="18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PMingLiU" panose="02020500000000000000" pitchFamily="18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PMingLiU" panose="02020500000000000000" pitchFamily="18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PMingLiU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PMingLiU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PMingLiU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PMingLiU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7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313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PMingLiU" panose="02020500000000000000" pitchFamily="18" charset="-12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PMingLiU" panose="02020500000000000000" pitchFamily="18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PMingLiU" panose="02020500000000000000" pitchFamily="18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PMingLiU" panose="02020500000000000000" pitchFamily="18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PMingLiU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PMingLiU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PMingLiU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PMingLiU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Gill Sans MT" panose="020B0502020104020203" pitchFamily="34" charset="0"/>
                          <a:ea typeface="PMingLiU" panose="02020500000000000000" pitchFamily="18" charset="-120"/>
                        </a:rPr>
                        <a:t>警察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PMingLiU" panose="02020500000000000000" pitchFamily="18" charset="-12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PMingLiU" panose="02020500000000000000" pitchFamily="18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PMingLiU" panose="02020500000000000000" pitchFamily="18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PMingLiU" panose="02020500000000000000" pitchFamily="18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PMingLiU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PMingLiU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PMingLiU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PMingLiU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313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PMingLiU" panose="02020500000000000000" pitchFamily="18" charset="-12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PMingLiU" panose="02020500000000000000" pitchFamily="18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PMingLiU" panose="02020500000000000000" pitchFamily="18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PMingLiU" panose="02020500000000000000" pitchFamily="18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PMingLiU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PMingLiU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PMingLiU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PMingLiU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Gill Sans MT" panose="020B0502020104020203" pitchFamily="34" charset="0"/>
                          <a:ea typeface="PMingLiU" panose="02020500000000000000" pitchFamily="18" charset="-120"/>
                        </a:rPr>
                        <a:t>海關</a:t>
                      </a:r>
                      <a:endParaRPr kumimoji="0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Gill Sans MT" panose="020B0502020104020203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PMingLiU" panose="02020500000000000000" pitchFamily="18" charset="-12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PMingLiU" panose="02020500000000000000" pitchFamily="18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PMingLiU" panose="02020500000000000000" pitchFamily="18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PMingLiU" panose="02020500000000000000" pitchFamily="18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PMingLiU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PMingLiU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PMingLiU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PMingLiU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7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313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PMingLiU" panose="02020500000000000000" pitchFamily="18" charset="-12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PMingLiU" panose="02020500000000000000" pitchFamily="18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PMingLiU" panose="02020500000000000000" pitchFamily="18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PMingLiU" panose="02020500000000000000" pitchFamily="18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PMingLiU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PMingLiU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PMingLiU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PMingLiU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Gill Sans MT" panose="020B0502020104020203" pitchFamily="34" charset="0"/>
                          <a:ea typeface="PMingLiU" panose="02020500000000000000" pitchFamily="18" charset="-120"/>
                        </a:rPr>
                        <a:t>空中少爺</a:t>
                      </a:r>
                      <a:endParaRPr kumimoji="0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Gill Sans MT" panose="020B0502020104020203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PMingLiU" panose="02020500000000000000" pitchFamily="18" charset="-12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PMingLiU" panose="02020500000000000000" pitchFamily="18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PMingLiU" panose="02020500000000000000" pitchFamily="18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PMingLiU" panose="02020500000000000000" pitchFamily="18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PMingLiU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PMingLiU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PMingLiU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PMingLiU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313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PMingLiU" panose="02020500000000000000" pitchFamily="18" charset="-12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PMingLiU" panose="02020500000000000000" pitchFamily="18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PMingLiU" panose="02020500000000000000" pitchFamily="18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PMingLiU" panose="02020500000000000000" pitchFamily="18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PMingLiU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PMingLiU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PMingLiU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PMingLiU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Gill Sans MT" panose="020B0502020104020203" pitchFamily="34" charset="0"/>
                          <a:ea typeface="PMingLiU" panose="02020500000000000000" pitchFamily="18" charset="-120"/>
                        </a:rPr>
                        <a:t>教師</a:t>
                      </a:r>
                      <a:endParaRPr kumimoji="0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Gill Sans MT" panose="020B0502020104020203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PMingLiU" panose="02020500000000000000" pitchFamily="18" charset="-12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PMingLiU" panose="02020500000000000000" pitchFamily="18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PMingLiU" panose="02020500000000000000" pitchFamily="18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PMingLiU" panose="02020500000000000000" pitchFamily="18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PMingLiU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PMingLiU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PMingLiU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PMingLiU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7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8313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PMingLiU" panose="02020500000000000000" pitchFamily="18" charset="-12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PMingLiU" panose="02020500000000000000" pitchFamily="18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PMingLiU" panose="02020500000000000000" pitchFamily="18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PMingLiU" panose="02020500000000000000" pitchFamily="18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PMingLiU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PMingLiU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PMingLiU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PMingLiU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Gill Sans MT" panose="020B0502020104020203" pitchFamily="34" charset="0"/>
                          <a:ea typeface="PMingLiU" panose="02020500000000000000" pitchFamily="18" charset="-120"/>
                        </a:rPr>
                        <a:t>領隊</a:t>
                      </a:r>
                      <a:endParaRPr kumimoji="0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Gill Sans MT" panose="020B0502020104020203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PMingLiU" panose="02020500000000000000" pitchFamily="18" charset="-12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PMingLiU" panose="02020500000000000000" pitchFamily="18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PMingLiU" panose="02020500000000000000" pitchFamily="18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PMingLiU" panose="02020500000000000000" pitchFamily="18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PMingLiU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PMingLiU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PMingLiU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PMingLiU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標題 1">
            <a:extLst>
              <a:ext uri="{FF2B5EF4-FFF2-40B4-BE49-F238E27FC236}">
                <a16:creationId xmlns:a16="http://schemas.microsoft.com/office/drawing/2014/main" id="{155E625B-8AB7-EE2E-7889-0A1B1FDFE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活動：誰是誰 </a:t>
            </a:r>
            <a:r>
              <a:rPr lang="en-US" altLang="zh-TW" dirty="0"/>
              <a:t>(</a:t>
            </a:r>
            <a:r>
              <a:rPr lang="zh-TW" altLang="en-US" dirty="0"/>
              <a:t>單元一</a:t>
            </a:r>
            <a:r>
              <a:rPr lang="en-US" altLang="zh-TW" dirty="0"/>
              <a:t>)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p.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19</a:t>
            </a:r>
            <a:endParaRPr lang="zh-TW" alt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F564CE-4F0E-C821-DF0D-C023CD08D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小組討論</a:t>
            </a:r>
            <a:r>
              <a:rPr lang="zh-TW" altLang="en-US" dirty="0">
                <a:latin typeface="PMingLiU" pitchFamily="18" charset="-120"/>
              </a:rPr>
              <a:t>：誰是誰 </a:t>
            </a:r>
            <a:r>
              <a:rPr lang="en-US" altLang="zh-TW" dirty="0">
                <a:latin typeface="PMingLiU" pitchFamily="18" charset="-120"/>
              </a:rPr>
              <a:t>(</a:t>
            </a:r>
            <a:r>
              <a:rPr lang="zh-TW" altLang="en-US" dirty="0">
                <a:latin typeface="PMingLiU" pitchFamily="18" charset="-120"/>
              </a:rPr>
              <a:t>單元一</a:t>
            </a:r>
            <a:r>
              <a:rPr lang="en-US" altLang="zh-TW" dirty="0">
                <a:latin typeface="PMingLiU" pitchFamily="18" charset="-120"/>
              </a:rPr>
              <a:t>)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p.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19, 20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1D03435-42D5-1922-38E7-31752E7263C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zh-TW" altLang="en-US" sz="3200" dirty="0"/>
              <a:t>為什麼我們對某一種行業的人有特定的認知呢？對這些行業的認知是從哪裏來的？</a:t>
            </a:r>
            <a:endParaRPr lang="en-US" altLang="zh-TW" sz="32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endParaRPr lang="en-US" altLang="zh-TW" sz="32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endParaRPr lang="en-US" altLang="zh-TW" sz="32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3200" dirty="0"/>
              <a:t> </a:t>
            </a:r>
            <a:endParaRPr lang="en-US" altLang="zh-TW" sz="32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 startAt="2"/>
            </a:pPr>
            <a:r>
              <a:rPr lang="zh-TW" altLang="en-US" sz="3200" dirty="0"/>
              <a:t>我們對別人的認知如何影響我們的人際溝通？</a:t>
            </a:r>
            <a:endParaRPr lang="en-US" altLang="zh-TW" sz="32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 startAt="2"/>
            </a:pPr>
            <a:endParaRPr lang="en-US" altLang="zh-TW" sz="32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 startAt="2"/>
            </a:pPr>
            <a:endParaRPr lang="en-US" altLang="zh-TW" sz="32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endParaRPr lang="en-US" altLang="zh-TW" sz="32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3200" dirty="0"/>
              <a:t>3.	</a:t>
            </a:r>
            <a:r>
              <a:rPr lang="zh-TW" altLang="en-US" sz="3200" dirty="0"/>
              <a:t>如何可以提升我們對別人認知的準確性呢？</a:t>
            </a: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F564CE-4F0E-C821-DF0D-C023CD08D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小組討論</a:t>
            </a:r>
            <a:r>
              <a:rPr lang="zh-TW" altLang="en-US" dirty="0">
                <a:latin typeface="PMingLiU" pitchFamily="18" charset="-120"/>
              </a:rPr>
              <a:t>：誰是誰 </a:t>
            </a:r>
            <a:r>
              <a:rPr lang="en-US" altLang="zh-TW" dirty="0">
                <a:latin typeface="PMingLiU" pitchFamily="18" charset="-120"/>
              </a:rPr>
              <a:t>(</a:t>
            </a:r>
            <a:r>
              <a:rPr lang="zh-TW" altLang="en-US" dirty="0">
                <a:latin typeface="PMingLiU" pitchFamily="18" charset="-120"/>
              </a:rPr>
              <a:t>單元一</a:t>
            </a:r>
            <a:r>
              <a:rPr lang="en-US" altLang="zh-TW" dirty="0">
                <a:latin typeface="PMingLiU" pitchFamily="18" charset="-120"/>
              </a:rPr>
              <a:t>)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p.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19, 20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1D03435-42D5-1922-38E7-31752E7263C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914400"/>
            <a:ext cx="9144000" cy="58674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rabicPeriod"/>
            </a:pPr>
            <a:r>
              <a:rPr lang="zh-TW" altLang="en-US" sz="3200" dirty="0"/>
              <a:t>為什麼我們對某一種行業的人有特定的認知呢？對這些行業的認知是從哪裏來的？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3988568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F564CE-4F0E-C821-DF0D-C023CD08D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小組討論</a:t>
            </a:r>
            <a:r>
              <a:rPr lang="zh-TW" altLang="en-US" dirty="0">
                <a:latin typeface="PMingLiU" pitchFamily="18" charset="-120"/>
              </a:rPr>
              <a:t>：誰是誰 </a:t>
            </a:r>
            <a:r>
              <a:rPr lang="en-US" altLang="zh-TW" dirty="0">
                <a:latin typeface="PMingLiU" pitchFamily="18" charset="-120"/>
              </a:rPr>
              <a:t>(</a:t>
            </a:r>
            <a:r>
              <a:rPr lang="zh-TW" altLang="en-US" dirty="0">
                <a:latin typeface="PMingLiU" pitchFamily="18" charset="-120"/>
              </a:rPr>
              <a:t>單元一</a:t>
            </a:r>
            <a:r>
              <a:rPr lang="en-US" altLang="zh-TW" dirty="0">
                <a:latin typeface="PMingLiU" pitchFamily="18" charset="-120"/>
              </a:rPr>
              <a:t>)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p.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19, 20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1D03435-42D5-1922-38E7-31752E7263C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914400"/>
            <a:ext cx="9144000" cy="58674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rabicPeriod"/>
            </a:pPr>
            <a:r>
              <a:rPr lang="zh-TW" altLang="en-US" sz="3200" dirty="0"/>
              <a:t>為什麼我們對某一種行業的人有特定的認知呢？對這些行業的認知是從哪裏來的？</a:t>
            </a:r>
            <a:endParaRPr lang="en-US" altLang="zh-TW" dirty="0"/>
          </a:p>
          <a:p>
            <a:pPr marL="903288" lvl="1" indent="-457200" eaLnBrk="1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</a:pPr>
            <a:r>
              <a:rPr lang="zh-CN" altLang="en-US" dirty="0">
                <a:solidFill>
                  <a:srgbClr val="FD358B"/>
                </a:solidFill>
              </a:rPr>
              <a:t>傳媒、日常接觸</a:t>
            </a:r>
            <a:endParaRPr lang="en-US" altLang="zh-CN" dirty="0">
              <a:solidFill>
                <a:srgbClr val="FD358B"/>
              </a:solidFill>
            </a:endParaRPr>
          </a:p>
          <a:p>
            <a:pPr marL="903288" lvl="1" indent="-457200" eaLnBrk="1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</a:pPr>
            <a:r>
              <a:rPr lang="zh-CN" altLang="en-US" dirty="0">
                <a:solidFill>
                  <a:srgbClr val="FD358B"/>
                </a:solidFill>
              </a:rPr>
              <a:t>外形、衣著、眼神、表情、説話方式、角色定型</a:t>
            </a:r>
            <a:endParaRPr lang="en-US" altLang="zh-CN" dirty="0">
              <a:solidFill>
                <a:srgbClr val="FD358B"/>
              </a:solidFill>
            </a:endParaRPr>
          </a:p>
          <a:p>
            <a:pPr marL="903288" lvl="1" indent="-457200" eaLnBrk="1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rgbClr val="FD358B"/>
                </a:solidFill>
              </a:rPr>
              <a:t>可能出現偏差，不要出現角色定型</a:t>
            </a:r>
            <a:r>
              <a:rPr lang="zh-TW" altLang="en-US" sz="3200" dirty="0"/>
              <a:t> </a:t>
            </a:r>
            <a:endParaRPr lang="en-US" altLang="zh-TW" sz="3200" dirty="0"/>
          </a:p>
        </p:txBody>
      </p:sp>
    </p:spTree>
    <p:extLst>
      <p:ext uri="{BB962C8B-B14F-4D97-AF65-F5344CB8AC3E}">
        <p14:creationId xmlns:p14="http://schemas.microsoft.com/office/powerpoint/2010/main" val="2040045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9E0840D5-7F77-12E2-D4CC-8790F0A3B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PMingLiU" pitchFamily="18" charset="-120"/>
              </a:rPr>
              <a:t>影響人際溝通的因素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p.13</a:t>
            </a:r>
            <a:endParaRPr lang="zh-TW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D25CD8EB-3E23-BF66-E1E0-2715FED456A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838200"/>
            <a:ext cx="9067800" cy="6019800"/>
          </a:xfrm>
        </p:spPr>
        <p:txBody>
          <a:bodyPr/>
          <a:lstStyle/>
          <a:p>
            <a:pPr eaLnBrk="1" hangingPunct="1">
              <a:spcAft>
                <a:spcPts val="600"/>
              </a:spcAft>
              <a:buClrTx/>
              <a:buSzTx/>
              <a:buFontTx/>
              <a:buNone/>
            </a:pPr>
            <a:r>
              <a:rPr lang="en-US" altLang="zh-TW" sz="3200" dirty="0">
                <a:solidFill>
                  <a:srgbClr val="0070C0"/>
                </a:solidFill>
              </a:rPr>
              <a:t>1. </a:t>
            </a:r>
            <a:r>
              <a:rPr lang="zh-TW" altLang="en-US" sz="3200" dirty="0">
                <a:solidFill>
                  <a:srgbClr val="0070C0"/>
                </a:solidFill>
              </a:rPr>
              <a:t>情境因素</a:t>
            </a:r>
          </a:p>
          <a:p>
            <a:pPr marL="892175" lvl="1" indent="-446088" algn="just" eaLnBrk="1" hangingPunct="1"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r>
              <a:rPr lang="en-US" altLang="zh-TW" sz="3200" dirty="0">
                <a:solidFill>
                  <a:schemeClr val="bg1">
                    <a:lumMod val="85000"/>
                  </a:schemeClr>
                </a:solidFill>
              </a:rPr>
              <a:t>a. </a:t>
            </a:r>
            <a:r>
              <a:rPr lang="zh-TW" altLang="en-US" sz="3200" dirty="0">
                <a:solidFill>
                  <a:schemeClr val="bg1">
                    <a:lumMod val="85000"/>
                  </a:schemeClr>
                </a:solidFill>
              </a:rPr>
              <a:t>物質層：位置或場所，例如地鐵車廂</a:t>
            </a:r>
            <a:r>
              <a:rPr lang="en-US" altLang="zh-TW" dirty="0">
                <a:solidFill>
                  <a:schemeClr val="bg1">
                    <a:lumMod val="85000"/>
                  </a:schemeClr>
                </a:solidFill>
              </a:rPr>
              <a:t>(</a:t>
            </a:r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打機</a:t>
            </a:r>
            <a:r>
              <a:rPr lang="en-US" altLang="zh-TW" dirty="0">
                <a:solidFill>
                  <a:schemeClr val="bg1">
                    <a:lumMod val="85000"/>
                  </a:schemeClr>
                </a:solidFill>
              </a:rPr>
              <a:t>)</a:t>
            </a:r>
            <a:r>
              <a:rPr lang="zh-TW" altLang="en-US" sz="3200" dirty="0">
                <a:solidFill>
                  <a:schemeClr val="bg1">
                    <a:lumMod val="85000"/>
                  </a:schemeClr>
                </a:solidFill>
              </a:rPr>
              <a:t>或圖書館等</a:t>
            </a:r>
            <a:r>
              <a:rPr lang="en-US" altLang="zh-TW" dirty="0">
                <a:solidFill>
                  <a:schemeClr val="bg1">
                    <a:lumMod val="85000"/>
                  </a:schemeClr>
                </a:solidFill>
              </a:rPr>
              <a:t>&gt; </a:t>
            </a:r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volume, privacy, foul lang</a:t>
            </a:r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；駡人清場</a:t>
            </a:r>
            <a:br>
              <a:rPr lang="en-US" altLang="zh-CN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、讚人公開</a:t>
            </a:r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…</a:t>
            </a:r>
            <a:r>
              <a:rPr lang="zh-TW" altLang="en-US" sz="3200" dirty="0">
                <a:solidFill>
                  <a:schemeClr val="bg1">
                    <a:lumMod val="85000"/>
                  </a:schemeClr>
                </a:solidFill>
              </a:rPr>
              <a:t>。 </a:t>
            </a:r>
          </a:p>
          <a:p>
            <a:pPr marL="892175" algn="just" eaLnBrk="1" hangingPunct="1">
              <a:spcAft>
                <a:spcPts val="600"/>
              </a:spcAft>
              <a:buClrTx/>
              <a:buSzTx/>
              <a:buNone/>
            </a:pPr>
            <a:r>
              <a:rPr lang="en-US" altLang="zh-TW" dirty="0"/>
              <a:t>b. </a:t>
            </a:r>
            <a:r>
              <a:rPr lang="zh-TW" altLang="en-US" dirty="0">
                <a:solidFill>
                  <a:srgbClr val="FF0066"/>
                </a:solidFill>
              </a:rPr>
              <a:t>時間：適時</a:t>
            </a:r>
            <a:r>
              <a:rPr lang="zh-CN" altLang="en-US" dirty="0">
                <a:solidFill>
                  <a:srgbClr val="FF0066"/>
                </a:solidFill>
              </a:rPr>
              <a:t>溝通</a:t>
            </a:r>
            <a:r>
              <a:rPr lang="zh-TW" altLang="en-US" dirty="0"/>
              <a:t>，例如在同學因取得不理想成績而感到</a:t>
            </a:r>
            <a:r>
              <a:rPr lang="zh-TW" altLang="en-US" dirty="0">
                <a:solidFill>
                  <a:srgbClr val="FF0066"/>
                </a:solidFill>
              </a:rPr>
              <a:t>沮喪</a:t>
            </a:r>
            <a:r>
              <a:rPr lang="zh-TW" altLang="en-US" dirty="0"/>
              <a:t>的時候，就不應高調</a:t>
            </a:r>
            <a:r>
              <a:rPr lang="zh-TW" altLang="en-US" dirty="0">
                <a:solidFill>
                  <a:srgbClr val="FF0066"/>
                </a:solidFill>
              </a:rPr>
              <a:t>分享</a:t>
            </a:r>
            <a:r>
              <a:rPr lang="zh-TW" altLang="en-US" dirty="0"/>
              <a:t>自己的</a:t>
            </a:r>
            <a:r>
              <a:rPr lang="zh-TW" altLang="en-US" dirty="0">
                <a:solidFill>
                  <a:srgbClr val="FF0066"/>
                </a:solidFill>
              </a:rPr>
              <a:t>滿分</a:t>
            </a:r>
            <a:r>
              <a:rPr lang="zh-TW" altLang="en-US" dirty="0"/>
              <a:t>成績。</a:t>
            </a: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</a:rPr>
              <a:t>inadequate timing on seeking help from boss, principal, peer.</a:t>
            </a:r>
            <a:r>
              <a:rPr lang="zh-TW" altLang="en-US" sz="2800" dirty="0"/>
              <a:t> </a:t>
            </a:r>
            <a:endParaRPr lang="zh-TW" altLang="en-US" dirty="0"/>
          </a:p>
        </p:txBody>
      </p:sp>
      <p:pic>
        <p:nvPicPr>
          <p:cNvPr id="3074" name="Picture 2" descr="Introduction to Video Conferences | Business Communication Skills for  Managers">
            <a:extLst>
              <a:ext uri="{FF2B5EF4-FFF2-40B4-BE49-F238E27FC236}">
                <a16:creationId xmlns:a16="http://schemas.microsoft.com/office/drawing/2014/main" id="{7FC828BE-667D-E7CB-4041-025E2F6242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7" t="1396" r="8857" b="36864"/>
          <a:stretch/>
        </p:blipFill>
        <p:spPr bwMode="auto">
          <a:xfrm>
            <a:off x="7391400" y="533400"/>
            <a:ext cx="1676400" cy="109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8652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F564CE-4F0E-C821-DF0D-C023CD08D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小組討論</a:t>
            </a:r>
            <a:r>
              <a:rPr lang="zh-TW" altLang="en-US" dirty="0">
                <a:latin typeface="PMingLiU" pitchFamily="18" charset="-120"/>
              </a:rPr>
              <a:t>：誰是誰 </a:t>
            </a:r>
            <a:r>
              <a:rPr lang="en-US" altLang="zh-TW" dirty="0">
                <a:latin typeface="PMingLiU" pitchFamily="18" charset="-120"/>
              </a:rPr>
              <a:t>(</a:t>
            </a:r>
            <a:r>
              <a:rPr lang="zh-TW" altLang="en-US" dirty="0">
                <a:latin typeface="PMingLiU" pitchFamily="18" charset="-120"/>
              </a:rPr>
              <a:t>單元一</a:t>
            </a:r>
            <a:r>
              <a:rPr lang="en-US" altLang="zh-TW" dirty="0">
                <a:latin typeface="PMingLiU" pitchFamily="18" charset="-120"/>
              </a:rPr>
              <a:t>)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p.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19, 20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1D03435-42D5-1922-38E7-31752E7263C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914400"/>
            <a:ext cx="9144000" cy="58674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rabicPeriod"/>
            </a:pPr>
            <a:r>
              <a:rPr lang="zh-TW" altLang="en-US" sz="3200" dirty="0">
                <a:solidFill>
                  <a:schemeClr val="bg1">
                    <a:lumMod val="85000"/>
                  </a:schemeClr>
                </a:solidFill>
              </a:rPr>
              <a:t>為什麼我們對某一種行業的人有特定的認知呢？對這些行業的認知是從哪裏來的？</a:t>
            </a:r>
            <a:endParaRPr lang="en-US" altLang="zh-TW" dirty="0">
              <a:solidFill>
                <a:schemeClr val="bg1">
                  <a:lumMod val="85000"/>
                </a:schemeClr>
              </a:solidFill>
            </a:endParaRPr>
          </a:p>
          <a:p>
            <a:pPr marL="903288" lvl="1" indent="-457200" eaLnBrk="1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</a:pPr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傳媒、日常接觸</a:t>
            </a:r>
            <a:endParaRPr lang="en-US" altLang="zh-CN" dirty="0">
              <a:solidFill>
                <a:schemeClr val="bg1">
                  <a:lumMod val="85000"/>
                </a:schemeClr>
              </a:solidFill>
            </a:endParaRPr>
          </a:p>
          <a:p>
            <a:pPr marL="903288" lvl="1" indent="-457200" eaLnBrk="1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</a:pPr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外形、衣著、眼神、表情、説話方式、角色定型</a:t>
            </a:r>
            <a:endParaRPr lang="en-US" altLang="zh-CN" dirty="0">
              <a:solidFill>
                <a:schemeClr val="bg1">
                  <a:lumMod val="85000"/>
                </a:schemeClr>
              </a:solidFill>
            </a:endParaRPr>
          </a:p>
          <a:p>
            <a:pPr marL="903288" lvl="1" indent="-457200" eaLnBrk="1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可能出現偏差，不要出現角色定型</a:t>
            </a:r>
            <a:r>
              <a:rPr lang="zh-TW" altLang="en-US" sz="3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endParaRPr lang="en-US" altLang="zh-TW" sz="3200" dirty="0">
              <a:solidFill>
                <a:schemeClr val="bg1">
                  <a:lumMod val="85000"/>
                </a:schemeClr>
              </a:solidFill>
            </a:endParaRP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rabicPeriod" startAt="2"/>
            </a:pPr>
            <a:r>
              <a:rPr lang="zh-TW" altLang="en-US" sz="3200" dirty="0"/>
              <a:t>我們對別人的認知如何影響我們的人際溝通？</a:t>
            </a:r>
            <a:endParaRPr lang="en-US" altLang="zh-TW" sz="3200" dirty="0"/>
          </a:p>
          <a:p>
            <a:pPr eaLnBrk="1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</a:pPr>
            <a:endParaRPr lang="zh-TW" altLang="en-US" sz="3200" dirty="0">
              <a:solidFill>
                <a:srgbClr val="FD358B"/>
              </a:solidFill>
              <a:latin typeface="標楷體" panose="03000509000000000000" pitchFamily="65" charset="-120"/>
            </a:endParaRPr>
          </a:p>
        </p:txBody>
      </p:sp>
      <p:pic>
        <p:nvPicPr>
          <p:cNvPr id="16386" name="Picture 2" descr="COVID-19大流行期間美國年長者在擔憂甚麼？ - 樂齡生活">
            <a:extLst>
              <a:ext uri="{FF2B5EF4-FFF2-40B4-BE49-F238E27FC236}">
                <a16:creationId xmlns:a16="http://schemas.microsoft.com/office/drawing/2014/main" id="{AFE13738-0F06-B5DA-BE9F-A99BDD891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79771" y="4267200"/>
            <a:ext cx="2286000" cy="131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0546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F564CE-4F0E-C821-DF0D-C023CD08D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小組討論</a:t>
            </a:r>
            <a:r>
              <a:rPr lang="zh-TW" altLang="en-US" dirty="0">
                <a:latin typeface="PMingLiU" pitchFamily="18" charset="-120"/>
              </a:rPr>
              <a:t>：誰是誰 </a:t>
            </a:r>
            <a:r>
              <a:rPr lang="en-US" altLang="zh-TW" dirty="0">
                <a:latin typeface="PMingLiU" pitchFamily="18" charset="-120"/>
              </a:rPr>
              <a:t>(</a:t>
            </a:r>
            <a:r>
              <a:rPr lang="zh-TW" altLang="en-US" dirty="0">
                <a:latin typeface="PMingLiU" pitchFamily="18" charset="-120"/>
              </a:rPr>
              <a:t>單元一</a:t>
            </a:r>
            <a:r>
              <a:rPr lang="en-US" altLang="zh-TW" dirty="0">
                <a:latin typeface="PMingLiU" pitchFamily="18" charset="-120"/>
              </a:rPr>
              <a:t>)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p.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19, 20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1D03435-42D5-1922-38E7-31752E7263C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914400"/>
            <a:ext cx="9144000" cy="58674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rabicPeriod"/>
            </a:pPr>
            <a:r>
              <a:rPr lang="zh-TW" altLang="en-US" sz="3200" dirty="0">
                <a:solidFill>
                  <a:schemeClr val="bg1">
                    <a:lumMod val="85000"/>
                  </a:schemeClr>
                </a:solidFill>
              </a:rPr>
              <a:t>為什麼我們對某一種行業的人有特定的認知呢？對這些行業的認知是從哪裏來的？</a:t>
            </a:r>
            <a:endParaRPr lang="en-US" altLang="zh-TW" dirty="0">
              <a:solidFill>
                <a:schemeClr val="bg1">
                  <a:lumMod val="85000"/>
                </a:schemeClr>
              </a:solidFill>
            </a:endParaRPr>
          </a:p>
          <a:p>
            <a:pPr marL="903288" lvl="1" indent="-457200" eaLnBrk="1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</a:pPr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傳媒、日常接觸</a:t>
            </a:r>
            <a:endParaRPr lang="en-US" altLang="zh-CN" dirty="0">
              <a:solidFill>
                <a:schemeClr val="bg1">
                  <a:lumMod val="85000"/>
                </a:schemeClr>
              </a:solidFill>
            </a:endParaRPr>
          </a:p>
          <a:p>
            <a:pPr marL="903288" lvl="1" indent="-457200" eaLnBrk="1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</a:pPr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外形、衣著、眼神、表情、説話方式、角色定型</a:t>
            </a:r>
            <a:endParaRPr lang="en-US" altLang="zh-CN" dirty="0">
              <a:solidFill>
                <a:schemeClr val="bg1">
                  <a:lumMod val="85000"/>
                </a:schemeClr>
              </a:solidFill>
            </a:endParaRPr>
          </a:p>
          <a:p>
            <a:pPr marL="903288" lvl="1" indent="-457200" eaLnBrk="1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可能出現偏差，不要出現角色定型</a:t>
            </a:r>
            <a:r>
              <a:rPr lang="zh-TW" altLang="en-US" sz="3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endParaRPr lang="en-US" altLang="zh-TW" sz="3200" dirty="0">
              <a:solidFill>
                <a:schemeClr val="bg1">
                  <a:lumMod val="85000"/>
                </a:schemeClr>
              </a:solidFill>
            </a:endParaRP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rabicPeriod" startAt="2"/>
            </a:pPr>
            <a:r>
              <a:rPr lang="zh-TW" altLang="en-US" sz="3200" dirty="0"/>
              <a:t>我們對別人的認知如何影響我們的人際溝通？</a:t>
            </a:r>
            <a:endParaRPr lang="en-US" altLang="zh-TW" sz="3200" dirty="0"/>
          </a:p>
          <a:p>
            <a:pPr marL="903288" lvl="1" indent="-457200" eaLnBrk="1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</a:pPr>
            <a:r>
              <a:rPr lang="zh-CN" altLang="en-US" dirty="0">
                <a:solidFill>
                  <a:srgbClr val="FD358B"/>
                </a:solidFill>
              </a:rPr>
              <a:t>尊重、歧視</a:t>
            </a:r>
            <a:endParaRPr lang="en-US" altLang="zh-CN" dirty="0">
              <a:solidFill>
                <a:srgbClr val="FD358B"/>
              </a:solidFill>
            </a:endParaRPr>
          </a:p>
          <a:p>
            <a:pPr marL="903288" lvl="1" indent="-457200" eaLnBrk="1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</a:pPr>
            <a:r>
              <a:rPr lang="zh-CN" altLang="en-US" dirty="0">
                <a:solidFill>
                  <a:srgbClr val="FD358B"/>
                </a:solidFill>
              </a:rPr>
              <a:t>語速、用詞</a:t>
            </a:r>
            <a:endParaRPr lang="en-US" altLang="zh-CN" dirty="0">
              <a:solidFill>
                <a:srgbClr val="FD358B"/>
              </a:solidFill>
            </a:endParaRPr>
          </a:p>
          <a:p>
            <a:pPr marL="903288" lvl="1" indent="-457200" eaLnBrk="1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zh-CN" altLang="zh-CN" sz="3200" dirty="0">
                <a:solidFill>
                  <a:srgbClr val="FD358B"/>
                </a:solidFill>
                <a:latin typeface="標楷體" panose="03000509000000000000" pitchFamily="65" charset="-120"/>
              </a:rPr>
              <a:t>「</a:t>
            </a:r>
            <a:r>
              <a:rPr lang="zh-CN" altLang="en-US" sz="3200" dirty="0">
                <a:solidFill>
                  <a:srgbClr val="FD358B"/>
                </a:solidFill>
                <a:latin typeface="標楷體" panose="03000509000000000000" pitchFamily="65" charset="-120"/>
              </a:rPr>
              <a:t>童叟無欺」、一視同仁</a:t>
            </a:r>
            <a:endParaRPr lang="en-US" altLang="zh-TW" sz="3200" dirty="0">
              <a:latin typeface="標楷體" panose="03000509000000000000" pitchFamily="65" charset="-120"/>
            </a:endParaRP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</a:pPr>
            <a:endParaRPr lang="zh-TW" altLang="en-US" sz="3200" dirty="0">
              <a:solidFill>
                <a:srgbClr val="FD358B"/>
              </a:solidFill>
              <a:latin typeface="標楷體" panose="03000509000000000000" pitchFamily="65" charset="-120"/>
            </a:endParaRPr>
          </a:p>
        </p:txBody>
      </p:sp>
      <p:pic>
        <p:nvPicPr>
          <p:cNvPr id="16386" name="Picture 2" descr="COVID-19大流行期間美國年長者在擔憂甚麼？ - 樂齡生活">
            <a:extLst>
              <a:ext uri="{FF2B5EF4-FFF2-40B4-BE49-F238E27FC236}">
                <a16:creationId xmlns:a16="http://schemas.microsoft.com/office/drawing/2014/main" id="{AFE13738-0F06-B5DA-BE9F-A99BDD891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79771" y="4267200"/>
            <a:ext cx="2286000" cy="131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7216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F564CE-4F0E-C821-DF0D-C023CD08D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小組討論</a:t>
            </a:r>
            <a:r>
              <a:rPr lang="zh-TW" altLang="en-US" dirty="0">
                <a:latin typeface="PMingLiU" pitchFamily="18" charset="-120"/>
              </a:rPr>
              <a:t>：誰是誰 </a:t>
            </a:r>
            <a:r>
              <a:rPr lang="en-US" altLang="zh-TW" dirty="0">
                <a:latin typeface="PMingLiU" pitchFamily="18" charset="-120"/>
              </a:rPr>
              <a:t>(</a:t>
            </a:r>
            <a:r>
              <a:rPr lang="zh-TW" altLang="en-US" dirty="0">
                <a:latin typeface="PMingLiU" pitchFamily="18" charset="-120"/>
              </a:rPr>
              <a:t>單元一</a:t>
            </a:r>
            <a:r>
              <a:rPr lang="en-US" altLang="zh-TW" dirty="0">
                <a:latin typeface="PMingLiU" pitchFamily="18" charset="-120"/>
              </a:rPr>
              <a:t>)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p.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19, 20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1D03435-42D5-1922-38E7-31752E7263C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914400"/>
            <a:ext cx="9144000" cy="58674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rabicPeriod"/>
            </a:pPr>
            <a:r>
              <a:rPr lang="zh-TW" altLang="en-US" sz="3200" dirty="0">
                <a:solidFill>
                  <a:schemeClr val="bg1">
                    <a:lumMod val="85000"/>
                  </a:schemeClr>
                </a:solidFill>
              </a:rPr>
              <a:t>為什麼我們對某一種行業的人有特定的認知呢？對這些行業的認知是從哪裏來的？</a:t>
            </a:r>
            <a:endParaRPr lang="en-US" altLang="zh-TW" dirty="0">
              <a:solidFill>
                <a:schemeClr val="bg1">
                  <a:lumMod val="85000"/>
                </a:schemeClr>
              </a:solidFill>
            </a:endParaRPr>
          </a:p>
          <a:p>
            <a:pPr marL="903288" lvl="1" indent="-457200" eaLnBrk="1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</a:pPr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傳媒、日常接觸</a:t>
            </a:r>
            <a:endParaRPr lang="en-US" altLang="zh-CN" dirty="0">
              <a:solidFill>
                <a:schemeClr val="bg1">
                  <a:lumMod val="85000"/>
                </a:schemeClr>
              </a:solidFill>
            </a:endParaRPr>
          </a:p>
          <a:p>
            <a:pPr marL="903288" lvl="1" indent="-457200" eaLnBrk="1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</a:pPr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外形、衣著、眼神、表情、説話方式、角色定型</a:t>
            </a:r>
            <a:endParaRPr lang="en-US" altLang="zh-CN" dirty="0">
              <a:solidFill>
                <a:schemeClr val="bg1">
                  <a:lumMod val="85000"/>
                </a:schemeClr>
              </a:solidFill>
            </a:endParaRPr>
          </a:p>
          <a:p>
            <a:pPr marL="903288" lvl="1" indent="-457200" eaLnBrk="1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可能出現偏差，不要出現角色定型</a:t>
            </a:r>
            <a:r>
              <a:rPr lang="zh-TW" altLang="en-US" sz="3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endParaRPr lang="en-US" altLang="zh-TW" sz="3200" dirty="0">
              <a:solidFill>
                <a:schemeClr val="bg1">
                  <a:lumMod val="85000"/>
                </a:schemeClr>
              </a:solidFill>
            </a:endParaRP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rabicPeriod" startAt="2"/>
            </a:pPr>
            <a:r>
              <a:rPr lang="zh-TW" altLang="en-US" sz="3200" dirty="0">
                <a:solidFill>
                  <a:schemeClr val="bg1">
                    <a:lumMod val="85000"/>
                  </a:schemeClr>
                </a:solidFill>
              </a:rPr>
              <a:t>我們對別人的認知如何影響我們的人際溝通？</a:t>
            </a:r>
            <a:endParaRPr lang="en-US" altLang="zh-TW" sz="3200" dirty="0">
              <a:solidFill>
                <a:schemeClr val="bg1">
                  <a:lumMod val="85000"/>
                </a:schemeClr>
              </a:solidFill>
            </a:endParaRPr>
          </a:p>
          <a:p>
            <a:pPr marL="903288" lvl="1" indent="-457200" eaLnBrk="1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</a:pPr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尊重、歧視</a:t>
            </a:r>
            <a:endParaRPr lang="en-US" altLang="zh-CN" dirty="0">
              <a:solidFill>
                <a:schemeClr val="bg1">
                  <a:lumMod val="85000"/>
                </a:schemeClr>
              </a:solidFill>
            </a:endParaRPr>
          </a:p>
          <a:p>
            <a:pPr marL="903288" lvl="1" indent="-457200" eaLnBrk="1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</a:pPr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語速、用詞</a:t>
            </a:r>
            <a:endParaRPr lang="en-US" altLang="zh-CN" dirty="0">
              <a:solidFill>
                <a:schemeClr val="bg1">
                  <a:lumMod val="85000"/>
                </a:schemeClr>
              </a:solidFill>
            </a:endParaRPr>
          </a:p>
          <a:p>
            <a:pPr marL="903288" lvl="1" indent="-457200" eaLnBrk="1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zh-CN" altLang="zh-CN" sz="3200" dirty="0">
                <a:solidFill>
                  <a:schemeClr val="bg1">
                    <a:lumMod val="85000"/>
                  </a:schemeClr>
                </a:solidFill>
                <a:latin typeface="標楷體" panose="03000509000000000000" pitchFamily="65" charset="-120"/>
              </a:rPr>
              <a:t>「</a:t>
            </a:r>
            <a:r>
              <a:rPr lang="zh-CN" altLang="en-US" sz="3200" dirty="0">
                <a:solidFill>
                  <a:schemeClr val="bg1">
                    <a:lumMod val="85000"/>
                  </a:schemeClr>
                </a:solidFill>
                <a:latin typeface="標楷體" panose="03000509000000000000" pitchFamily="65" charset="-120"/>
              </a:rPr>
              <a:t>童叟無欺」、一視同仁</a:t>
            </a:r>
            <a:endParaRPr lang="en-US" altLang="zh-TW" sz="3200" dirty="0">
              <a:solidFill>
                <a:schemeClr val="bg1">
                  <a:lumMod val="85000"/>
                </a:schemeClr>
              </a:solidFill>
              <a:latin typeface="標楷體" panose="03000509000000000000" pitchFamily="65" charset="-120"/>
            </a:endParaRP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altLang="zh-TW" sz="3200" dirty="0"/>
              <a:t>3.	</a:t>
            </a:r>
            <a:r>
              <a:rPr lang="zh-TW" altLang="en-US" sz="3200" dirty="0"/>
              <a:t>如何可以提升我們對別人認知的準確性呢？</a:t>
            </a:r>
          </a:p>
        </p:txBody>
      </p:sp>
      <p:pic>
        <p:nvPicPr>
          <p:cNvPr id="16386" name="Picture 2" descr="COVID-19大流行期間美國年長者在擔憂甚麼？ - 樂齡生活">
            <a:extLst>
              <a:ext uri="{FF2B5EF4-FFF2-40B4-BE49-F238E27FC236}">
                <a16:creationId xmlns:a16="http://schemas.microsoft.com/office/drawing/2014/main" id="{AFE13738-0F06-B5DA-BE9F-A99BDD891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79771" y="4267200"/>
            <a:ext cx="2286000" cy="131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5718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F564CE-4F0E-C821-DF0D-C023CD08D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小組討論</a:t>
            </a:r>
            <a:r>
              <a:rPr lang="zh-TW" altLang="en-US" dirty="0">
                <a:latin typeface="PMingLiU" pitchFamily="18" charset="-120"/>
              </a:rPr>
              <a:t>：誰是誰 </a:t>
            </a:r>
            <a:r>
              <a:rPr lang="en-US" altLang="zh-TW" dirty="0">
                <a:latin typeface="PMingLiU" pitchFamily="18" charset="-120"/>
              </a:rPr>
              <a:t>(</a:t>
            </a:r>
            <a:r>
              <a:rPr lang="zh-TW" altLang="en-US" dirty="0">
                <a:latin typeface="PMingLiU" pitchFamily="18" charset="-120"/>
              </a:rPr>
              <a:t>單元一</a:t>
            </a:r>
            <a:r>
              <a:rPr lang="en-US" altLang="zh-TW" dirty="0">
                <a:latin typeface="PMingLiU" pitchFamily="18" charset="-120"/>
              </a:rPr>
              <a:t>)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p.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19, 20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1D03435-42D5-1922-38E7-31752E7263C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914400"/>
            <a:ext cx="9144000" cy="58674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rabicPeriod"/>
            </a:pPr>
            <a:r>
              <a:rPr lang="zh-TW" altLang="en-US" sz="3200" dirty="0">
                <a:solidFill>
                  <a:schemeClr val="bg1">
                    <a:lumMod val="85000"/>
                  </a:schemeClr>
                </a:solidFill>
              </a:rPr>
              <a:t>為什麼我們對某一種行業的人有特定的認知呢？對這些行業的認知是從哪裏來的？</a:t>
            </a:r>
            <a:endParaRPr lang="en-US" altLang="zh-TW" dirty="0">
              <a:solidFill>
                <a:schemeClr val="bg1">
                  <a:lumMod val="85000"/>
                </a:schemeClr>
              </a:solidFill>
            </a:endParaRPr>
          </a:p>
          <a:p>
            <a:pPr marL="903288" lvl="1" indent="-457200" eaLnBrk="1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</a:pPr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傳媒、日常接觸</a:t>
            </a:r>
            <a:endParaRPr lang="en-US" altLang="zh-CN" dirty="0">
              <a:solidFill>
                <a:schemeClr val="bg1">
                  <a:lumMod val="85000"/>
                </a:schemeClr>
              </a:solidFill>
            </a:endParaRPr>
          </a:p>
          <a:p>
            <a:pPr marL="903288" lvl="1" indent="-457200" eaLnBrk="1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</a:pPr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外形、衣著、眼神、表情、説話方式、角色定型</a:t>
            </a:r>
            <a:endParaRPr lang="en-US" altLang="zh-CN" dirty="0">
              <a:solidFill>
                <a:schemeClr val="bg1">
                  <a:lumMod val="85000"/>
                </a:schemeClr>
              </a:solidFill>
            </a:endParaRPr>
          </a:p>
          <a:p>
            <a:pPr marL="903288" lvl="1" indent="-457200" eaLnBrk="1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可能出現偏差，不要出現角色定型</a:t>
            </a:r>
            <a:r>
              <a:rPr lang="zh-TW" altLang="en-US" sz="3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endParaRPr lang="en-US" altLang="zh-TW" sz="3200" dirty="0">
              <a:solidFill>
                <a:schemeClr val="bg1">
                  <a:lumMod val="85000"/>
                </a:schemeClr>
              </a:solidFill>
            </a:endParaRP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rabicPeriod" startAt="2"/>
            </a:pPr>
            <a:r>
              <a:rPr lang="zh-TW" altLang="en-US" sz="3200" dirty="0">
                <a:solidFill>
                  <a:schemeClr val="bg1">
                    <a:lumMod val="85000"/>
                  </a:schemeClr>
                </a:solidFill>
              </a:rPr>
              <a:t>我們對別人的認知如何影響我們的人際溝通？</a:t>
            </a:r>
            <a:endParaRPr lang="en-US" altLang="zh-TW" sz="3200" dirty="0">
              <a:solidFill>
                <a:schemeClr val="bg1">
                  <a:lumMod val="85000"/>
                </a:schemeClr>
              </a:solidFill>
            </a:endParaRPr>
          </a:p>
          <a:p>
            <a:pPr marL="903288" lvl="1" indent="-457200" eaLnBrk="1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</a:pPr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尊重、歧視</a:t>
            </a:r>
            <a:endParaRPr lang="en-US" altLang="zh-CN" dirty="0">
              <a:solidFill>
                <a:schemeClr val="bg1">
                  <a:lumMod val="85000"/>
                </a:schemeClr>
              </a:solidFill>
            </a:endParaRPr>
          </a:p>
          <a:p>
            <a:pPr marL="903288" lvl="1" indent="-457200" eaLnBrk="1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</a:pPr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語速、用詞</a:t>
            </a:r>
            <a:endParaRPr lang="en-US" altLang="zh-CN" dirty="0">
              <a:solidFill>
                <a:schemeClr val="bg1">
                  <a:lumMod val="85000"/>
                </a:schemeClr>
              </a:solidFill>
            </a:endParaRPr>
          </a:p>
          <a:p>
            <a:pPr marL="903288" lvl="1" indent="-457200" eaLnBrk="1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zh-CN" altLang="zh-CN" sz="3200" dirty="0">
                <a:solidFill>
                  <a:schemeClr val="bg1">
                    <a:lumMod val="85000"/>
                  </a:schemeClr>
                </a:solidFill>
                <a:latin typeface="標楷體" panose="03000509000000000000" pitchFamily="65" charset="-120"/>
              </a:rPr>
              <a:t>「</a:t>
            </a:r>
            <a:r>
              <a:rPr lang="zh-CN" altLang="en-US" sz="3200" dirty="0">
                <a:solidFill>
                  <a:schemeClr val="bg1">
                    <a:lumMod val="85000"/>
                  </a:schemeClr>
                </a:solidFill>
                <a:latin typeface="標楷體" panose="03000509000000000000" pitchFamily="65" charset="-120"/>
              </a:rPr>
              <a:t>童叟無欺」、一視同仁</a:t>
            </a:r>
            <a:endParaRPr lang="en-US" altLang="zh-TW" sz="3200" dirty="0">
              <a:solidFill>
                <a:schemeClr val="bg1">
                  <a:lumMod val="85000"/>
                </a:schemeClr>
              </a:solidFill>
              <a:latin typeface="標楷體" panose="03000509000000000000" pitchFamily="65" charset="-120"/>
            </a:endParaRP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altLang="zh-TW" sz="3200" dirty="0"/>
              <a:t>3.	</a:t>
            </a:r>
            <a:r>
              <a:rPr lang="zh-TW" altLang="en-US" sz="3200" dirty="0"/>
              <a:t>如何可以提升我們對別人認知的準確性呢？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FD358B"/>
              </a:buClr>
              <a:buSzPct val="100000"/>
              <a:buFont typeface="Wingdings" panose="05000000000000000000" pitchFamily="2" charset="2"/>
              <a:buChar char="Ø"/>
            </a:pPr>
            <a:r>
              <a:rPr lang="zh-TW" altLang="en-US" sz="3200" dirty="0">
                <a:solidFill>
                  <a:srgbClr val="FD358B"/>
                </a:solidFill>
                <a:latin typeface="標楷體" panose="03000509000000000000" pitchFamily="65" charset="-120"/>
              </a:rPr>
              <a:t>多觀察、多發問、多了解、不作過早的評估</a:t>
            </a:r>
          </a:p>
        </p:txBody>
      </p:sp>
      <p:pic>
        <p:nvPicPr>
          <p:cNvPr id="16386" name="Picture 2" descr="COVID-19大流行期間美國年長者在擔憂甚麼？ - 樂齡生活">
            <a:extLst>
              <a:ext uri="{FF2B5EF4-FFF2-40B4-BE49-F238E27FC236}">
                <a16:creationId xmlns:a16="http://schemas.microsoft.com/office/drawing/2014/main" id="{AFE13738-0F06-B5DA-BE9F-A99BDD891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79771" y="4267200"/>
            <a:ext cx="2286000" cy="131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5738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6E2727B-DDB6-13CD-7ADA-328963286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PMingLiU" pitchFamily="18" charset="-120"/>
              </a:rPr>
              <a:t>影響人際溝通的因素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p.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88FB2B6-9D50-A7CE-D0E7-0B26018FE56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76200" y="762000"/>
            <a:ext cx="9067800" cy="6172200"/>
          </a:xfrm>
        </p:spPr>
        <p:txBody>
          <a:bodyPr/>
          <a:lstStyle/>
          <a:p>
            <a:pPr marL="432000" eaLnBrk="1" hangingPunct="1">
              <a:spcAft>
                <a:spcPts val="600"/>
              </a:spcAft>
              <a:buClrTx/>
              <a:buSzTx/>
              <a:buFontTx/>
              <a:buNone/>
            </a:pPr>
            <a:r>
              <a:rPr lang="en-US" altLang="zh-TW" sz="3600" dirty="0">
                <a:solidFill>
                  <a:srgbClr val="0070C0"/>
                </a:solidFill>
              </a:rPr>
              <a:t>2</a:t>
            </a:r>
            <a:r>
              <a:rPr lang="en-US" altLang="zh-TW" sz="3600" dirty="0">
                <a:solidFill>
                  <a:srgbClr val="0070C0"/>
                </a:solidFill>
                <a:latin typeface="PMingLiU" pitchFamily="18" charset="-120"/>
              </a:rPr>
              <a:t>.</a:t>
            </a:r>
            <a:r>
              <a:rPr lang="zh-TW" altLang="en-US" sz="3600" dirty="0">
                <a:solidFill>
                  <a:srgbClr val="0070C0"/>
                </a:solidFill>
              </a:rPr>
              <a:t>認知</a:t>
            </a:r>
            <a:endParaRPr lang="en-US" altLang="zh-TW" sz="3600" dirty="0">
              <a:solidFill>
                <a:srgbClr val="0070C0"/>
              </a:solidFill>
            </a:endParaRPr>
          </a:p>
          <a:p>
            <a:pPr marL="432000" eaLnBrk="1" hangingPunct="1">
              <a:spcAft>
                <a:spcPts val="600"/>
              </a:spcAft>
              <a:buClr>
                <a:srgbClr val="0000FF"/>
              </a:buClr>
              <a:buSzTx/>
              <a:buFontTx/>
              <a:buAutoNum type="alphaLcPeriod"/>
            </a:pPr>
            <a:r>
              <a:rPr lang="zh-TW" altLang="en-US" dirty="0">
                <a:solidFill>
                  <a:srgbClr val="FF0066"/>
                </a:solidFill>
              </a:rPr>
              <a:t>認知的過程</a:t>
            </a:r>
            <a:r>
              <a:rPr lang="zh-TW" altLang="en-US" dirty="0"/>
              <a:t>：認知是個人對外界的人或物加以</a:t>
            </a:r>
            <a:r>
              <a:rPr lang="zh-TW" altLang="en-US" dirty="0">
                <a:solidFill>
                  <a:srgbClr val="FF0066"/>
                </a:solidFill>
              </a:rPr>
              <a:t>留意、認識、評估和保存</a:t>
            </a:r>
            <a:r>
              <a:rPr lang="zh-TW" altLang="en-US" dirty="0"/>
              <a:t>在記憶之中，以作日後思考及行動的參考。 </a:t>
            </a:r>
          </a:p>
          <a:p>
            <a:pPr marL="432000" eaLnBrk="1" hangingPunct="1">
              <a:spcAft>
                <a:spcPts val="600"/>
              </a:spcAft>
              <a:buClrTx/>
              <a:buSzTx/>
              <a:buFontTx/>
              <a:buNone/>
            </a:pPr>
            <a:r>
              <a:rPr lang="en-US" altLang="zh-TW" dirty="0"/>
              <a:t>b.	</a:t>
            </a:r>
            <a:r>
              <a:rPr lang="zh-TW" altLang="en-US" dirty="0">
                <a:solidFill>
                  <a:srgbClr val="FF0066"/>
                </a:solidFill>
              </a:rPr>
              <a:t>認知的潛在障礙</a:t>
            </a:r>
            <a:r>
              <a:rPr lang="zh-TW" altLang="en-US" dirty="0"/>
              <a:t>：</a:t>
            </a:r>
            <a:r>
              <a:rPr lang="zh-TW" altLang="en-US" dirty="0">
                <a:solidFill>
                  <a:schemeClr val="bg1"/>
                </a:solidFill>
              </a:rPr>
              <a:t>溝通者對別人的觀察及評估很容易</a:t>
            </a:r>
            <a:r>
              <a:rPr lang="zh-TW" altLang="en-US" u="sng" dirty="0">
                <a:solidFill>
                  <a:schemeClr val="bg1"/>
                </a:solidFill>
              </a:rPr>
              <a:t>不全面</a:t>
            </a:r>
            <a:r>
              <a:rPr lang="zh-TW" altLang="en-US" dirty="0">
                <a:solidFill>
                  <a:schemeClr val="bg1"/>
                </a:solidFill>
              </a:rPr>
              <a:t>，並影響其對別人的溝通模式。例如看見體型稍胖的人，就立刻斷定他／她會比其他人笨，此等武斷的情況會影響彼此間溝通。</a:t>
            </a:r>
            <a:r>
              <a:rPr lang="zh-CN" altLang="en-US" sz="2800" dirty="0">
                <a:solidFill>
                  <a:schemeClr val="bg1"/>
                </a:solidFill>
              </a:rPr>
              <a:t>老</a:t>
            </a:r>
            <a:r>
              <a:rPr lang="en-US" altLang="zh-CN" sz="2800" dirty="0">
                <a:solidFill>
                  <a:schemeClr val="bg1"/>
                </a:solidFill>
              </a:rPr>
              <a:t>=</a:t>
            </a:r>
            <a:r>
              <a:rPr lang="zh-CN" altLang="en-US" sz="2800" dirty="0">
                <a:solidFill>
                  <a:schemeClr val="bg1"/>
                </a:solidFill>
              </a:rPr>
              <a:t>蠢，短頭髮</a:t>
            </a:r>
            <a:r>
              <a:rPr lang="en-US" altLang="zh-CN" sz="2800" dirty="0">
                <a:solidFill>
                  <a:schemeClr val="bg1"/>
                </a:solidFill>
              </a:rPr>
              <a:t>=</a:t>
            </a:r>
            <a:r>
              <a:rPr lang="zh-CN" altLang="en-US" sz="2800" dirty="0">
                <a:solidFill>
                  <a:schemeClr val="bg1"/>
                </a:solidFill>
              </a:rPr>
              <a:t>警察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endParaRPr lang="en-US" altLang="zh-TW" dirty="0">
              <a:solidFill>
                <a:schemeClr val="bg1"/>
              </a:solidFill>
            </a:endParaRPr>
          </a:p>
          <a:p>
            <a:pPr marL="432000" eaLnBrk="1" hangingPunct="1">
              <a:spcAft>
                <a:spcPts val="600"/>
              </a:spcAft>
              <a:buClrTx/>
              <a:buSzTx/>
              <a:buFontTx/>
              <a:buNone/>
            </a:pPr>
            <a:r>
              <a:rPr lang="en-US" altLang="zh-TW" dirty="0"/>
              <a:t>c.	</a:t>
            </a:r>
            <a:r>
              <a:rPr lang="zh-TW" altLang="en-US" dirty="0">
                <a:solidFill>
                  <a:srgbClr val="FF0066"/>
                </a:solidFill>
              </a:rPr>
              <a:t>在人際認知上增加正確性</a:t>
            </a:r>
            <a:r>
              <a:rPr lang="zh-TW" altLang="en-US" dirty="0"/>
              <a:t>：</a:t>
            </a:r>
            <a:r>
              <a:rPr lang="zh-TW" altLang="en-US" dirty="0">
                <a:solidFill>
                  <a:schemeClr val="bg1"/>
                </a:solidFill>
              </a:rPr>
              <a:t>多觀察、多發問、多了解、不作過早的評估。</a:t>
            </a:r>
            <a:endParaRPr lang="en-US" altLang="zh-TW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6E2727B-DDB6-13CD-7ADA-328963286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PMingLiU" pitchFamily="18" charset="-120"/>
              </a:rPr>
              <a:t>影響人際溝通的因素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p.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88FB2B6-9D50-A7CE-D0E7-0B26018FE56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76200" y="762000"/>
            <a:ext cx="9067800" cy="6172200"/>
          </a:xfrm>
        </p:spPr>
        <p:txBody>
          <a:bodyPr/>
          <a:lstStyle/>
          <a:p>
            <a:pPr marL="432000" eaLnBrk="1" hangingPunct="1">
              <a:spcAft>
                <a:spcPts val="600"/>
              </a:spcAft>
              <a:buClrTx/>
              <a:buSzTx/>
              <a:buNone/>
            </a:pPr>
            <a:r>
              <a:rPr lang="en-US" altLang="zh-TW" sz="3600" dirty="0">
                <a:solidFill>
                  <a:srgbClr val="0070C0"/>
                </a:solidFill>
              </a:rPr>
              <a:t>2</a:t>
            </a:r>
            <a:r>
              <a:rPr lang="en-US" altLang="zh-TW" sz="3600" dirty="0">
                <a:solidFill>
                  <a:srgbClr val="0070C0"/>
                </a:solidFill>
                <a:latin typeface="PMingLiU" pitchFamily="18" charset="-120"/>
              </a:rPr>
              <a:t>.</a:t>
            </a:r>
            <a:r>
              <a:rPr lang="zh-TW" altLang="en-US" sz="3600" dirty="0">
                <a:solidFill>
                  <a:srgbClr val="0070C0"/>
                </a:solidFill>
              </a:rPr>
              <a:t>認知</a:t>
            </a:r>
            <a:r>
              <a:rPr lang="en-US" altLang="zh-TW" sz="3600" dirty="0">
                <a:solidFill>
                  <a:schemeClr val="bg1"/>
                </a:solidFill>
                <a:latin typeface="PMingLiU" pitchFamily="18" charset="-120"/>
              </a:rPr>
              <a:t>.</a:t>
            </a:r>
            <a:r>
              <a:rPr lang="zh-TW" altLang="en-US" sz="3600" dirty="0">
                <a:solidFill>
                  <a:schemeClr val="bg1"/>
                </a:solidFill>
              </a:rPr>
              <a:t>認知</a:t>
            </a:r>
            <a:endParaRPr lang="en-US" altLang="zh-TW" sz="3600" dirty="0">
              <a:solidFill>
                <a:schemeClr val="bg1"/>
              </a:solidFill>
            </a:endParaRPr>
          </a:p>
          <a:p>
            <a:pPr marL="432000" eaLnBrk="1" hangingPunct="1">
              <a:spcAft>
                <a:spcPts val="600"/>
              </a:spcAft>
              <a:buClr>
                <a:srgbClr val="0000FF"/>
              </a:buClr>
              <a:buSzTx/>
              <a:buFontTx/>
              <a:buAutoNum type="alphaLcPeriod"/>
            </a:pPr>
            <a:r>
              <a:rPr lang="zh-TW" altLang="en-US" dirty="0">
                <a:solidFill>
                  <a:schemeClr val="bg1"/>
                </a:solidFill>
              </a:rPr>
              <a:t>認知的過程：認知是個人對外界的人或物加以留意、認識、評估和保存在記憶之中，以作日後思考及行動的參考。 </a:t>
            </a:r>
          </a:p>
          <a:p>
            <a:pPr marL="432000" eaLnBrk="1" hangingPunct="1">
              <a:spcAft>
                <a:spcPts val="600"/>
              </a:spcAft>
              <a:buClrTx/>
              <a:buSzTx/>
              <a:buFontTx/>
              <a:buNone/>
            </a:pPr>
            <a:r>
              <a:rPr lang="en-US" altLang="zh-TW" dirty="0"/>
              <a:t>b.	</a:t>
            </a:r>
            <a:r>
              <a:rPr lang="zh-TW" altLang="en-US" dirty="0">
                <a:solidFill>
                  <a:srgbClr val="FF0066"/>
                </a:solidFill>
              </a:rPr>
              <a:t>認知的潛在障礙</a:t>
            </a:r>
            <a:r>
              <a:rPr lang="zh-TW" altLang="en-US" dirty="0"/>
              <a:t>：溝通者對別人的觀察及評估很容易</a:t>
            </a:r>
            <a:r>
              <a:rPr lang="zh-TW" altLang="en-US" u="sng" dirty="0">
                <a:solidFill>
                  <a:srgbClr val="FF0066"/>
                </a:solidFill>
              </a:rPr>
              <a:t>不全面</a:t>
            </a:r>
            <a:r>
              <a:rPr lang="zh-TW" altLang="en-US" dirty="0"/>
              <a:t>，並影響其對別人的溝通模式。例如看見體型稍</a:t>
            </a:r>
            <a:r>
              <a:rPr lang="zh-TW" altLang="en-US" dirty="0">
                <a:solidFill>
                  <a:srgbClr val="FF0066"/>
                </a:solidFill>
              </a:rPr>
              <a:t>胖</a:t>
            </a:r>
            <a:r>
              <a:rPr lang="zh-TW" altLang="en-US" dirty="0"/>
              <a:t>的人，就立刻斷定他／她會比其他人</a:t>
            </a:r>
            <a:r>
              <a:rPr lang="zh-TW" altLang="en-US" dirty="0">
                <a:solidFill>
                  <a:srgbClr val="FF0066"/>
                </a:solidFill>
              </a:rPr>
              <a:t>笨</a:t>
            </a:r>
            <a:r>
              <a:rPr lang="zh-TW" altLang="en-US" dirty="0"/>
              <a:t>，此等武斷的情況會影響彼此間溝通。</a:t>
            </a:r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</a:rPr>
              <a:t>老</a:t>
            </a: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</a:rPr>
              <a:t>=</a:t>
            </a:r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</a:rPr>
              <a:t>蠢，短頭髮</a:t>
            </a: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</a:rPr>
              <a:t>=</a:t>
            </a:r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</a:rPr>
              <a:t>警察</a:t>
            </a:r>
            <a:r>
              <a:rPr lang="zh-TW" altLang="en-US" sz="2800" dirty="0"/>
              <a:t> </a:t>
            </a:r>
            <a:endParaRPr lang="en-US" altLang="zh-TW" dirty="0"/>
          </a:p>
          <a:p>
            <a:pPr marL="432000" eaLnBrk="1" hangingPunct="1">
              <a:spcAft>
                <a:spcPts val="600"/>
              </a:spcAft>
              <a:buClrTx/>
              <a:buSzTx/>
              <a:buFontTx/>
              <a:buNone/>
            </a:pPr>
            <a:r>
              <a:rPr lang="en-US" altLang="zh-TW" dirty="0"/>
              <a:t>c.	</a:t>
            </a:r>
            <a:r>
              <a:rPr lang="zh-TW" altLang="en-US" dirty="0">
                <a:solidFill>
                  <a:srgbClr val="FF0066"/>
                </a:solidFill>
              </a:rPr>
              <a:t>在人際認知上增加正確性</a:t>
            </a:r>
            <a:r>
              <a:rPr lang="zh-TW" altLang="en-US" dirty="0"/>
              <a:t>：</a:t>
            </a:r>
            <a:r>
              <a:rPr lang="zh-TW" altLang="en-US" dirty="0">
                <a:solidFill>
                  <a:schemeClr val="bg1"/>
                </a:solidFill>
              </a:rPr>
              <a:t>多觀察、多發問、多了解、不作過早的評估。</a:t>
            </a:r>
            <a:endParaRPr lang="en-US" altLang="zh-TW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4507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6E2727B-DDB6-13CD-7ADA-328963286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PMingLiU" pitchFamily="18" charset="-120"/>
              </a:rPr>
              <a:t>影響人際溝通的因素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p.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88FB2B6-9D50-A7CE-D0E7-0B26018FE56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76200" y="762000"/>
            <a:ext cx="9067800" cy="6172200"/>
          </a:xfrm>
        </p:spPr>
        <p:txBody>
          <a:bodyPr/>
          <a:lstStyle/>
          <a:p>
            <a:pPr marL="432000" eaLnBrk="1" hangingPunct="1">
              <a:spcAft>
                <a:spcPts val="600"/>
              </a:spcAft>
              <a:buClrTx/>
              <a:buSzTx/>
              <a:buFontTx/>
              <a:buNone/>
            </a:pPr>
            <a:r>
              <a:rPr lang="en-US" altLang="zh-TW" sz="3600" dirty="0">
                <a:solidFill>
                  <a:srgbClr val="0070C0"/>
                </a:solidFill>
              </a:rPr>
              <a:t>2</a:t>
            </a:r>
            <a:r>
              <a:rPr lang="en-US" altLang="zh-TW" sz="3600" dirty="0">
                <a:solidFill>
                  <a:srgbClr val="0070C0"/>
                </a:solidFill>
                <a:latin typeface="PMingLiU" pitchFamily="18" charset="-120"/>
              </a:rPr>
              <a:t>.</a:t>
            </a:r>
            <a:r>
              <a:rPr lang="zh-TW" altLang="en-US" sz="3600" dirty="0">
                <a:solidFill>
                  <a:srgbClr val="0070C0"/>
                </a:solidFill>
              </a:rPr>
              <a:t>認知</a:t>
            </a:r>
            <a:endParaRPr lang="en-US" altLang="zh-TW" sz="3600" dirty="0">
              <a:solidFill>
                <a:srgbClr val="0070C0"/>
              </a:solidFill>
            </a:endParaRPr>
          </a:p>
          <a:p>
            <a:pPr marL="432000" eaLnBrk="1" hangingPunct="1">
              <a:spcAft>
                <a:spcPts val="600"/>
              </a:spcAft>
              <a:buClr>
                <a:srgbClr val="0000FF"/>
              </a:buClr>
              <a:buSzTx/>
              <a:buFontTx/>
              <a:buAutoNum type="alphaLcPeriod"/>
            </a:pPr>
            <a:r>
              <a:rPr lang="zh-TW" altLang="en-US" dirty="0">
                <a:solidFill>
                  <a:schemeClr val="bg1"/>
                </a:solidFill>
              </a:rPr>
              <a:t>認知的過程：認知是個人對外界的人或物加以留意、認識、評估和保存在記憶之中，以作日後思考及行動的參考。 </a:t>
            </a:r>
          </a:p>
          <a:p>
            <a:pPr marL="432000" eaLnBrk="1" hangingPunct="1">
              <a:spcAft>
                <a:spcPts val="600"/>
              </a:spcAft>
              <a:buClrTx/>
              <a:buSzTx/>
              <a:buFontTx/>
              <a:buNone/>
            </a:pPr>
            <a:r>
              <a:rPr lang="en-US" altLang="zh-TW" dirty="0"/>
              <a:t>b.	</a:t>
            </a:r>
            <a:r>
              <a:rPr lang="zh-TW" altLang="en-US" dirty="0">
                <a:solidFill>
                  <a:schemeClr val="bg1"/>
                </a:solidFill>
              </a:rPr>
              <a:t>認知的潛在障礙：溝通者對別人的觀察及評估很容易</a:t>
            </a:r>
            <a:r>
              <a:rPr lang="zh-TW" altLang="en-US" u="sng" dirty="0">
                <a:solidFill>
                  <a:schemeClr val="bg1"/>
                </a:solidFill>
              </a:rPr>
              <a:t>不全面</a:t>
            </a:r>
            <a:r>
              <a:rPr lang="zh-TW" altLang="en-US" dirty="0">
                <a:solidFill>
                  <a:schemeClr val="bg1"/>
                </a:solidFill>
              </a:rPr>
              <a:t>，並影響其對別人的溝通模式。例如看見體型稍胖的人，就立刻斷定他／她會比其他人笨，此等武斷的情況會影響彼此間溝通。</a:t>
            </a:r>
            <a:r>
              <a:rPr lang="zh-CN" altLang="en-US" sz="2800" dirty="0">
                <a:solidFill>
                  <a:schemeClr val="bg1"/>
                </a:solidFill>
              </a:rPr>
              <a:t>老</a:t>
            </a:r>
            <a:r>
              <a:rPr lang="en-US" altLang="zh-CN" sz="2800" dirty="0">
                <a:solidFill>
                  <a:schemeClr val="bg1"/>
                </a:solidFill>
              </a:rPr>
              <a:t>=</a:t>
            </a:r>
            <a:r>
              <a:rPr lang="zh-CN" altLang="en-US" sz="2800" dirty="0">
                <a:solidFill>
                  <a:schemeClr val="bg1"/>
                </a:solidFill>
              </a:rPr>
              <a:t>蠢，短頭髮</a:t>
            </a:r>
            <a:r>
              <a:rPr lang="en-US" altLang="zh-CN" sz="2800" dirty="0">
                <a:solidFill>
                  <a:schemeClr val="bg1"/>
                </a:solidFill>
              </a:rPr>
              <a:t>=</a:t>
            </a:r>
            <a:r>
              <a:rPr lang="zh-CN" altLang="en-US" sz="2800" dirty="0">
                <a:solidFill>
                  <a:schemeClr val="bg1"/>
                </a:solidFill>
              </a:rPr>
              <a:t>警察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endParaRPr lang="en-US" altLang="zh-TW" dirty="0">
              <a:solidFill>
                <a:schemeClr val="bg1"/>
              </a:solidFill>
            </a:endParaRPr>
          </a:p>
          <a:p>
            <a:pPr marL="432000" eaLnBrk="1" hangingPunct="1">
              <a:spcAft>
                <a:spcPts val="600"/>
              </a:spcAft>
              <a:buClrTx/>
              <a:buSzTx/>
              <a:buFontTx/>
              <a:buNone/>
            </a:pPr>
            <a:r>
              <a:rPr lang="en-US" altLang="zh-TW" dirty="0"/>
              <a:t>c.	</a:t>
            </a:r>
            <a:r>
              <a:rPr lang="zh-TW" altLang="en-US" dirty="0">
                <a:solidFill>
                  <a:srgbClr val="FF0066"/>
                </a:solidFill>
              </a:rPr>
              <a:t>在人際認知上增加正確性</a:t>
            </a:r>
            <a:r>
              <a:rPr lang="zh-TW" altLang="en-US" dirty="0"/>
              <a:t>：多觀察、多發問、多了解、不作過早的評估。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273327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DDF892D-ED61-947F-BB3D-A0F9875CD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影響人際溝通的因素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p.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B0C18DD-8053-FE20-61FA-A873B7DDB2F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en-US" altLang="zh-TW" dirty="0"/>
              <a:t>3. </a:t>
            </a:r>
            <a:r>
              <a:rPr lang="zh-TW" altLang="en-US" dirty="0"/>
              <a:t>人際關係距離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altLang="zh-TW" dirty="0"/>
              <a:t>a. </a:t>
            </a:r>
            <a:r>
              <a:rPr lang="zh-TW" altLang="en-US" dirty="0"/>
              <a:t>親密距離 </a:t>
            </a:r>
            <a:r>
              <a:rPr lang="en-US" altLang="zh-TW" dirty="0"/>
              <a:t>(</a:t>
            </a:r>
            <a:r>
              <a:rPr lang="zh-TW" altLang="en-US" dirty="0"/>
              <a:t>直接至</a:t>
            </a:r>
            <a:r>
              <a:rPr lang="en-US" altLang="zh-TW" dirty="0"/>
              <a:t>18</a:t>
            </a:r>
            <a:r>
              <a:rPr lang="zh-TW" altLang="en-US" dirty="0"/>
              <a:t>吋</a:t>
            </a:r>
            <a:r>
              <a:rPr lang="en-US" altLang="zh-TW" dirty="0"/>
              <a:t>)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altLang="zh-TW" dirty="0"/>
              <a:t>b. </a:t>
            </a:r>
            <a:r>
              <a:rPr lang="zh-TW" altLang="en-US" dirty="0"/>
              <a:t>個人距離 </a:t>
            </a:r>
            <a:r>
              <a:rPr lang="en-US" altLang="zh-TW" dirty="0"/>
              <a:t>(18</a:t>
            </a:r>
            <a:r>
              <a:rPr lang="zh-TW" altLang="en-US" dirty="0"/>
              <a:t>吋至</a:t>
            </a:r>
            <a:r>
              <a:rPr lang="en-US" altLang="zh-TW" dirty="0"/>
              <a:t>4</a:t>
            </a:r>
            <a:r>
              <a:rPr lang="zh-TW" altLang="en-US" dirty="0"/>
              <a:t>呎</a:t>
            </a:r>
            <a:r>
              <a:rPr lang="en-US" altLang="zh-TW" dirty="0"/>
              <a:t>)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altLang="zh-TW" dirty="0"/>
              <a:t>c. </a:t>
            </a:r>
            <a:r>
              <a:rPr lang="zh-TW" altLang="en-US" dirty="0">
                <a:solidFill>
                  <a:srgbClr val="FF0066"/>
                </a:solidFill>
              </a:rPr>
              <a:t>社交距離</a:t>
            </a:r>
            <a:r>
              <a:rPr lang="en-US" altLang="zh-TW" dirty="0">
                <a:solidFill>
                  <a:srgbClr val="FF0066"/>
                </a:solidFill>
              </a:rPr>
              <a:t>(4</a:t>
            </a:r>
            <a:r>
              <a:rPr lang="zh-TW" altLang="en-US" dirty="0">
                <a:solidFill>
                  <a:srgbClr val="FF0066"/>
                </a:solidFill>
              </a:rPr>
              <a:t>呎至</a:t>
            </a:r>
            <a:r>
              <a:rPr lang="en-US" altLang="zh-TW" dirty="0">
                <a:solidFill>
                  <a:srgbClr val="FF0066"/>
                </a:solidFill>
              </a:rPr>
              <a:t>12</a:t>
            </a:r>
            <a:r>
              <a:rPr lang="zh-TW" altLang="en-US" dirty="0">
                <a:solidFill>
                  <a:srgbClr val="FF0066"/>
                </a:solidFill>
              </a:rPr>
              <a:t>呎</a:t>
            </a:r>
            <a:r>
              <a:rPr lang="en-US" altLang="zh-TW" dirty="0">
                <a:solidFill>
                  <a:srgbClr val="FF0066"/>
                </a:solidFill>
              </a:rPr>
              <a:t>)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altLang="zh-TW" dirty="0"/>
              <a:t>d. </a:t>
            </a:r>
            <a:r>
              <a:rPr lang="zh-TW" altLang="en-US" dirty="0"/>
              <a:t>公眾距離</a:t>
            </a:r>
            <a:r>
              <a:rPr lang="en-US" altLang="zh-TW" dirty="0"/>
              <a:t>(12</a:t>
            </a:r>
            <a:r>
              <a:rPr lang="zh-TW" altLang="en-US" dirty="0"/>
              <a:t>呎至</a:t>
            </a:r>
            <a:r>
              <a:rPr lang="en-US" altLang="zh-TW" dirty="0"/>
              <a:t>25</a:t>
            </a:r>
            <a:r>
              <a:rPr lang="zh-TW" altLang="en-US" dirty="0"/>
              <a:t>呎</a:t>
            </a:r>
            <a:r>
              <a:rPr lang="en-US" altLang="zh-TW" dirty="0"/>
              <a:t>) </a:t>
            </a:r>
            <a:r>
              <a:rPr lang="en-US" altLang="zh-TW" sz="2800" dirty="0">
                <a:solidFill>
                  <a:schemeClr val="bg1">
                    <a:lumMod val="50000"/>
                  </a:schemeClr>
                </a:solidFill>
              </a:rPr>
              <a:t>empty bus, night street….</a:t>
            </a:r>
            <a:endParaRPr lang="zh-TW" altLang="en-US" dirty="0"/>
          </a:p>
        </p:txBody>
      </p:sp>
      <p:pic>
        <p:nvPicPr>
          <p:cNvPr id="5" name="Picture 8" descr="xin_23050423091979651052">
            <a:extLst>
              <a:ext uri="{FF2B5EF4-FFF2-40B4-BE49-F238E27FC236}">
                <a16:creationId xmlns:a16="http://schemas.microsoft.com/office/drawing/2014/main" id="{FE9643AB-C58D-F90D-0D33-5A4868C8B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57"/>
          <a:stretch>
            <a:fillRect/>
          </a:stretch>
        </p:blipFill>
        <p:spPr bwMode="auto">
          <a:xfrm>
            <a:off x="5257800" y="1676400"/>
            <a:ext cx="3810000" cy="280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50C8E90-6843-919C-5FC3-7CE4FAE8B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影響人際溝通的因素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p.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8479CDB-1FF2-16CD-3B43-30E3D3C3A09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 startAt="3"/>
            </a:pPr>
            <a:r>
              <a:rPr lang="zh-TW" altLang="en-US" sz="3600" dirty="0">
                <a:solidFill>
                  <a:srgbClr val="0070C0"/>
                </a:solidFill>
              </a:rPr>
              <a:t>人際關係距離</a:t>
            </a:r>
            <a:endParaRPr lang="en-US" altLang="zh-TW" sz="3600" dirty="0">
              <a:solidFill>
                <a:srgbClr val="0070C0"/>
              </a:solidFill>
            </a:endParaRP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3600" dirty="0">
                <a:solidFill>
                  <a:srgbClr val="0070C0"/>
                </a:solidFill>
              </a:rPr>
              <a:t>a.</a:t>
            </a:r>
            <a:r>
              <a:rPr lang="zh-TW" altLang="en-US" sz="3600" dirty="0">
                <a:solidFill>
                  <a:srgbClr val="0070C0"/>
                </a:solidFill>
              </a:rPr>
              <a:t>親密距離 </a:t>
            </a:r>
            <a:r>
              <a:rPr lang="en-US" altLang="zh-TW" sz="3600" dirty="0">
                <a:solidFill>
                  <a:srgbClr val="0070C0"/>
                </a:solidFill>
              </a:rPr>
              <a:t>(</a:t>
            </a:r>
            <a:r>
              <a:rPr lang="zh-TW" altLang="en-US" sz="3600" dirty="0">
                <a:solidFill>
                  <a:srgbClr val="0070C0"/>
                </a:solidFill>
              </a:rPr>
              <a:t>直接至</a:t>
            </a:r>
            <a:r>
              <a:rPr lang="en-US" altLang="zh-TW" sz="3600" dirty="0">
                <a:solidFill>
                  <a:srgbClr val="0070C0"/>
                </a:solidFill>
              </a:rPr>
              <a:t>18</a:t>
            </a:r>
            <a:r>
              <a:rPr lang="zh-TW" altLang="en-US" sz="3600" dirty="0">
                <a:solidFill>
                  <a:srgbClr val="0070C0"/>
                </a:solidFill>
              </a:rPr>
              <a:t>吋</a:t>
            </a:r>
            <a:r>
              <a:rPr lang="en-US" altLang="zh-TW" sz="3600" dirty="0">
                <a:solidFill>
                  <a:srgbClr val="0070C0"/>
                </a:solidFill>
              </a:rPr>
              <a:t>)</a:t>
            </a:r>
          </a:p>
          <a:p>
            <a:pPr eaLnBrk="1" hangingPunct="1">
              <a:spcBef>
                <a:spcPts val="1800"/>
              </a:spcBef>
              <a:buClrTx/>
              <a:buSzTx/>
              <a:buFont typeface="Arial" charset="0"/>
              <a:buChar char="•"/>
            </a:pPr>
            <a:r>
              <a:rPr lang="zh-TW" altLang="en-US" sz="3200" dirty="0"/>
              <a:t>這是人際交往中的</a:t>
            </a:r>
            <a:r>
              <a:rPr lang="zh-TW" altLang="en-US" sz="3200" dirty="0">
                <a:solidFill>
                  <a:srgbClr val="FF0066"/>
                </a:solidFill>
              </a:rPr>
              <a:t>最少距離</a:t>
            </a:r>
            <a:r>
              <a:rPr lang="zh-TW" altLang="en-US" sz="3200" dirty="0"/>
              <a:t>。</a:t>
            </a:r>
            <a:endParaRPr lang="en-US" altLang="zh-TW" sz="3200" dirty="0"/>
          </a:p>
          <a:p>
            <a:pPr eaLnBrk="1" hangingPunct="1">
              <a:spcBef>
                <a:spcPts val="1800"/>
              </a:spcBef>
              <a:buClrTx/>
              <a:buSzTx/>
              <a:buFont typeface="Arial" charset="0"/>
              <a:buChar char="•"/>
            </a:pPr>
            <a:r>
              <a:rPr lang="zh-TW" altLang="en-US" sz="3200" dirty="0">
                <a:solidFill>
                  <a:srgbClr val="FF0066"/>
                </a:solidFill>
              </a:rPr>
              <a:t>身體上的接觸</a:t>
            </a:r>
            <a:r>
              <a:rPr lang="zh-TW" altLang="en-US" sz="3200" dirty="0"/>
              <a:t>可能為挽臂執手，或促膝談心，仍體現出親密好友的人際關係。</a:t>
            </a:r>
            <a:endParaRPr lang="en-US" altLang="zh-TW" sz="3200" dirty="0"/>
          </a:p>
          <a:p>
            <a:pPr eaLnBrk="1" hangingPunct="1">
              <a:spcBef>
                <a:spcPts val="1800"/>
              </a:spcBef>
              <a:buClrTx/>
              <a:buSzTx/>
              <a:buFont typeface="Arial" charset="0"/>
              <a:buChar char="•"/>
            </a:pPr>
            <a:r>
              <a:rPr lang="zh-TW" altLang="en-US" sz="3200" dirty="0"/>
              <a:t>在人際交往中，一個不屬於這個</a:t>
            </a:r>
            <a:r>
              <a:rPr lang="zh-TW" altLang="en-US" sz="3200" dirty="0">
                <a:solidFill>
                  <a:srgbClr val="FF0066"/>
                </a:solidFill>
              </a:rPr>
              <a:t>親密距離圈</a:t>
            </a:r>
            <a:r>
              <a:rPr lang="zh-TW" altLang="en-US" sz="3200" dirty="0"/>
              <a:t>子內的人隨意</a:t>
            </a:r>
            <a:r>
              <a:rPr lang="zh-TW" altLang="en-US" sz="3200" dirty="0">
                <a:solidFill>
                  <a:srgbClr val="FF0066"/>
                </a:solidFill>
              </a:rPr>
              <a:t>闖入這一空間</a:t>
            </a:r>
            <a:r>
              <a:rPr lang="zh-TW" altLang="en-US" sz="3200" dirty="0"/>
              <a:t>，</a:t>
            </a:r>
            <a:r>
              <a:rPr lang="zh-TW" altLang="en-US" sz="3200" dirty="0">
                <a:solidFill>
                  <a:srgbClr val="FF0066"/>
                </a:solidFill>
              </a:rPr>
              <a:t>不管</a:t>
            </a:r>
            <a:r>
              <a:rPr lang="zh-TW" altLang="en-US" sz="3200" dirty="0"/>
              <a:t>他的</a:t>
            </a:r>
            <a:r>
              <a:rPr lang="zh-TW" altLang="en-US" sz="3200" dirty="0">
                <a:solidFill>
                  <a:srgbClr val="FF0066"/>
                </a:solidFill>
              </a:rPr>
              <a:t>用意</a:t>
            </a:r>
            <a:r>
              <a:rPr lang="zh-TW" altLang="en-US" sz="3200" dirty="0"/>
              <a:t>如何，都是</a:t>
            </a:r>
            <a:r>
              <a:rPr lang="zh-TW" altLang="en-US" sz="3200" dirty="0">
                <a:solidFill>
                  <a:srgbClr val="FF0066"/>
                </a:solidFill>
              </a:rPr>
              <a:t>不禮貌</a:t>
            </a:r>
            <a:r>
              <a:rPr lang="zh-TW" altLang="en-US" sz="3200" dirty="0"/>
              <a:t>的，會引起對方</a:t>
            </a:r>
            <a:r>
              <a:rPr lang="zh-TW" altLang="en-US" sz="3200" dirty="0">
                <a:solidFill>
                  <a:srgbClr val="FF0066"/>
                </a:solidFill>
              </a:rPr>
              <a:t>反感</a:t>
            </a:r>
            <a:r>
              <a:rPr lang="zh-TW" altLang="en-US" sz="3200" dirty="0"/>
              <a:t>，也會自討沒趣。 </a:t>
            </a:r>
            <a:endParaRPr lang="en-US" altLang="zh-TW" sz="3200" dirty="0">
              <a:solidFill>
                <a:srgbClr val="0070C0"/>
              </a:solidFill>
            </a:endParaRPr>
          </a:p>
          <a:p>
            <a:endParaRPr lang="zh-TW" altLang="en-US" dirty="0"/>
          </a:p>
        </p:txBody>
      </p:sp>
      <p:pic>
        <p:nvPicPr>
          <p:cNvPr id="18436" name="Picture 4" descr="Chinese couple having lunch — Healthy Eating, people - Stock Photo |  #178417088">
            <a:extLst>
              <a:ext uri="{FF2B5EF4-FFF2-40B4-BE49-F238E27FC236}">
                <a16:creationId xmlns:a16="http://schemas.microsoft.com/office/drawing/2014/main" id="{002EC6B1-06D8-0CCF-0DF9-2AA6185E0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721" y="903514"/>
            <a:ext cx="2759529" cy="183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830543A-5016-C88A-5EF1-D75712794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影響人際溝通的因素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p.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D78E30A-00AA-F452-D82D-8B631EB4B1C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 startAt="3"/>
            </a:pPr>
            <a:r>
              <a:rPr lang="zh-TW" altLang="en-US" sz="3600" dirty="0">
                <a:solidFill>
                  <a:srgbClr val="0070C0"/>
                </a:solidFill>
              </a:rPr>
              <a:t>人際關係距離</a:t>
            </a:r>
            <a:endParaRPr lang="en-US" altLang="zh-TW" sz="3600" dirty="0">
              <a:solidFill>
                <a:srgbClr val="0070C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TW" sz="3600" dirty="0">
              <a:solidFill>
                <a:srgbClr val="0070C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3600" dirty="0">
                <a:solidFill>
                  <a:srgbClr val="0070C0"/>
                </a:solidFill>
              </a:rPr>
              <a:t>b. </a:t>
            </a:r>
            <a:r>
              <a:rPr lang="zh-TW" altLang="en-US" sz="3600" dirty="0">
                <a:solidFill>
                  <a:srgbClr val="0070C0"/>
                </a:solidFill>
              </a:rPr>
              <a:t>個人距離 </a:t>
            </a:r>
            <a:r>
              <a:rPr lang="en-US" altLang="zh-TW" sz="3600" dirty="0">
                <a:solidFill>
                  <a:srgbClr val="0070C0"/>
                </a:solidFill>
              </a:rPr>
              <a:t>(18</a:t>
            </a:r>
            <a:r>
              <a:rPr lang="zh-TW" altLang="en-US" sz="3600" dirty="0">
                <a:solidFill>
                  <a:srgbClr val="0070C0"/>
                </a:solidFill>
              </a:rPr>
              <a:t>吋至</a:t>
            </a:r>
            <a:r>
              <a:rPr lang="en-US" altLang="zh-TW" sz="3600" dirty="0">
                <a:solidFill>
                  <a:srgbClr val="0070C0"/>
                </a:solidFill>
              </a:rPr>
              <a:t>4</a:t>
            </a:r>
            <a:r>
              <a:rPr lang="zh-TW" altLang="en-US" sz="3600" dirty="0">
                <a:solidFill>
                  <a:srgbClr val="0070C0"/>
                </a:solidFill>
              </a:rPr>
              <a:t>呎</a:t>
            </a:r>
            <a:r>
              <a:rPr lang="en-US" altLang="zh-TW" sz="3600" dirty="0">
                <a:solidFill>
                  <a:srgbClr val="0070C0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TW" sz="3600" dirty="0">
              <a:solidFill>
                <a:srgbClr val="0070C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zh-TW" altLang="en-US" dirty="0"/>
              <a:t>較少有直接的身體接觸，在這距離之間，正好能互相親切握手，友好交談。</a:t>
            </a:r>
            <a:endParaRPr lang="en-US" altLang="zh-TW" dirty="0"/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endParaRPr lang="en-US" altLang="zh-TW" dirty="0"/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zh-TW" altLang="en-US" dirty="0"/>
              <a:t>人際交往中，親密距離與個人距離通常都是在</a:t>
            </a:r>
            <a:r>
              <a:rPr lang="zh-TW" altLang="en-US" dirty="0">
                <a:solidFill>
                  <a:srgbClr val="FF0066"/>
                </a:solidFill>
              </a:rPr>
              <a:t>非正式社教情境中使用</a:t>
            </a:r>
            <a:r>
              <a:rPr lang="en-US" altLang="zh-TW" sz="2800" dirty="0">
                <a:solidFill>
                  <a:schemeClr val="bg1">
                    <a:lumMod val="50000"/>
                  </a:schemeClr>
                </a:solidFill>
              </a:rPr>
              <a:t>no interaction</a:t>
            </a:r>
            <a:r>
              <a:rPr lang="zh-TW" altLang="en-US" dirty="0"/>
              <a:t>，在正式社交場合</a:t>
            </a:r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</a:rPr>
              <a:t>有</a:t>
            </a: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</a:rPr>
              <a:t>interaction</a:t>
            </a:r>
            <a:r>
              <a:rPr lang="zh-TW" altLang="en-US" dirty="0"/>
              <a:t>則使用社交距離。 </a:t>
            </a:r>
            <a:endParaRPr lang="en-US" altLang="zh-TW" dirty="0">
              <a:solidFill>
                <a:srgbClr val="0070C0"/>
              </a:solidFill>
            </a:endParaRPr>
          </a:p>
          <a:p>
            <a:endParaRPr lang="zh-TW" altLang="en-US" dirty="0"/>
          </a:p>
        </p:txBody>
      </p:sp>
      <p:pic>
        <p:nvPicPr>
          <p:cNvPr id="19458" name="Picture 2" descr="The New Computer Lab donated by the year 2000 OBA - Rahula College">
            <a:extLst>
              <a:ext uri="{FF2B5EF4-FFF2-40B4-BE49-F238E27FC236}">
                <a16:creationId xmlns:a16="http://schemas.microsoft.com/office/drawing/2014/main" id="{C078A7DE-F28D-F4C2-CC00-52D0FFA8BD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166" b="15018"/>
          <a:stretch/>
        </p:blipFill>
        <p:spPr bwMode="auto">
          <a:xfrm>
            <a:off x="6520543" y="892629"/>
            <a:ext cx="2514600" cy="201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9E0840D5-7F77-12E2-D4CC-8790F0A3B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PMingLiU" pitchFamily="18" charset="-120"/>
              </a:rPr>
              <a:t>影響人際溝通的因素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p.13</a:t>
            </a:r>
            <a:endParaRPr lang="zh-TW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D25CD8EB-3E23-BF66-E1E0-2715FED456A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838200"/>
            <a:ext cx="9067800" cy="6019800"/>
          </a:xfrm>
        </p:spPr>
        <p:txBody>
          <a:bodyPr/>
          <a:lstStyle/>
          <a:p>
            <a:pPr eaLnBrk="1" hangingPunct="1">
              <a:spcAft>
                <a:spcPts val="600"/>
              </a:spcAft>
              <a:buClrTx/>
              <a:buSzTx/>
              <a:buFontTx/>
              <a:buNone/>
            </a:pPr>
            <a:r>
              <a:rPr lang="en-US" altLang="zh-TW" sz="3200" dirty="0">
                <a:solidFill>
                  <a:srgbClr val="0070C0"/>
                </a:solidFill>
              </a:rPr>
              <a:t>1. </a:t>
            </a:r>
            <a:r>
              <a:rPr lang="zh-TW" altLang="en-US" sz="3200" dirty="0">
                <a:solidFill>
                  <a:srgbClr val="0070C0"/>
                </a:solidFill>
              </a:rPr>
              <a:t>情境因素</a:t>
            </a:r>
          </a:p>
          <a:p>
            <a:pPr marL="892175" lvl="1" indent="-446088" algn="just" eaLnBrk="1" hangingPunct="1"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r>
              <a:rPr lang="en-US" altLang="zh-TW" sz="3200" dirty="0">
                <a:solidFill>
                  <a:schemeClr val="bg1">
                    <a:lumMod val="85000"/>
                  </a:schemeClr>
                </a:solidFill>
              </a:rPr>
              <a:t>a. </a:t>
            </a:r>
            <a:r>
              <a:rPr lang="zh-TW" altLang="en-US" sz="3200" dirty="0">
                <a:solidFill>
                  <a:schemeClr val="bg1">
                    <a:lumMod val="85000"/>
                  </a:schemeClr>
                </a:solidFill>
              </a:rPr>
              <a:t>物質層：位置或場所，例如地鐵車廂</a:t>
            </a:r>
            <a:r>
              <a:rPr lang="en-US" altLang="zh-TW" dirty="0">
                <a:solidFill>
                  <a:schemeClr val="bg1">
                    <a:lumMod val="85000"/>
                  </a:schemeClr>
                </a:solidFill>
              </a:rPr>
              <a:t>(</a:t>
            </a:r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打機</a:t>
            </a:r>
            <a:r>
              <a:rPr lang="en-US" altLang="zh-TW" dirty="0">
                <a:solidFill>
                  <a:schemeClr val="bg1">
                    <a:lumMod val="85000"/>
                  </a:schemeClr>
                </a:solidFill>
              </a:rPr>
              <a:t>)</a:t>
            </a:r>
            <a:r>
              <a:rPr lang="zh-TW" altLang="en-US" sz="3200" dirty="0">
                <a:solidFill>
                  <a:schemeClr val="bg1">
                    <a:lumMod val="85000"/>
                  </a:schemeClr>
                </a:solidFill>
              </a:rPr>
              <a:t>或圖書館等</a:t>
            </a:r>
            <a:r>
              <a:rPr lang="en-US" altLang="zh-TW" dirty="0">
                <a:solidFill>
                  <a:schemeClr val="bg1">
                    <a:lumMod val="85000"/>
                  </a:schemeClr>
                </a:solidFill>
              </a:rPr>
              <a:t>&gt; </a:t>
            </a:r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volume, privacy, foul lang</a:t>
            </a:r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；駡人清場</a:t>
            </a:r>
            <a:br>
              <a:rPr lang="en-US" altLang="zh-CN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、讚人公開</a:t>
            </a:r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…</a:t>
            </a:r>
            <a:r>
              <a:rPr lang="zh-TW" altLang="en-US" sz="3200" dirty="0">
                <a:solidFill>
                  <a:schemeClr val="bg1">
                    <a:lumMod val="85000"/>
                  </a:schemeClr>
                </a:solidFill>
              </a:rPr>
              <a:t>。 </a:t>
            </a:r>
          </a:p>
          <a:p>
            <a:pPr marL="892175" algn="just" eaLnBrk="1" hangingPunct="1">
              <a:spcAft>
                <a:spcPts val="600"/>
              </a:spcAft>
              <a:buClrTx/>
              <a:buSzTx/>
              <a:buNone/>
            </a:pPr>
            <a:r>
              <a:rPr lang="en-US" altLang="zh-TW" dirty="0">
                <a:solidFill>
                  <a:schemeClr val="bg1">
                    <a:lumMod val="85000"/>
                  </a:schemeClr>
                </a:solidFill>
              </a:rPr>
              <a:t>b. </a:t>
            </a:r>
            <a:r>
              <a:rPr lang="zh-TW" altLang="en-US" dirty="0">
                <a:solidFill>
                  <a:schemeClr val="bg1">
                    <a:lumMod val="85000"/>
                  </a:schemeClr>
                </a:solidFill>
              </a:rPr>
              <a:t>時間：適時</a:t>
            </a:r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溝通</a:t>
            </a:r>
            <a:r>
              <a:rPr lang="zh-TW" altLang="en-US" dirty="0">
                <a:solidFill>
                  <a:schemeClr val="bg1">
                    <a:lumMod val="85000"/>
                  </a:schemeClr>
                </a:solidFill>
              </a:rPr>
              <a:t>，例如在同學因取得不理想成績而感到沮喪的時候，就不應高調分享自己的滿分成績。</a:t>
            </a:r>
            <a:r>
              <a:rPr lang="en-US" altLang="zh-TW" sz="2800" dirty="0">
                <a:solidFill>
                  <a:schemeClr val="bg1">
                    <a:lumMod val="85000"/>
                  </a:schemeClr>
                </a:solidFill>
              </a:rPr>
              <a:t>n</a:t>
            </a:r>
            <a:r>
              <a:rPr lang="en-US" altLang="zh-CN" sz="2800" dirty="0">
                <a:solidFill>
                  <a:schemeClr val="bg1">
                    <a:lumMod val="85000"/>
                  </a:schemeClr>
                </a:solidFill>
              </a:rPr>
              <a:t>ot inadequate timing but content. seek him from boss, principal, peer.</a:t>
            </a:r>
            <a:r>
              <a:rPr lang="zh-TW" altLang="en-US" sz="2800" dirty="0">
                <a:solidFill>
                  <a:schemeClr val="bg1">
                    <a:lumMod val="85000"/>
                  </a:schemeClr>
                </a:solidFill>
              </a:rPr>
              <a:t> </a:t>
            </a:r>
            <a:endParaRPr lang="zh-TW" alt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892175" algn="just" eaLnBrk="1" hangingPunct="1">
              <a:spcAft>
                <a:spcPts val="600"/>
              </a:spcAft>
              <a:buClrTx/>
              <a:buSzTx/>
              <a:buNone/>
            </a:pPr>
            <a:r>
              <a:rPr lang="en-US" altLang="zh-CN" dirty="0"/>
              <a:t>c</a:t>
            </a:r>
            <a:r>
              <a:rPr lang="en-US" altLang="zh-TW" dirty="0"/>
              <a:t>. </a:t>
            </a:r>
            <a:r>
              <a:rPr lang="zh-TW" altLang="en-US" dirty="0">
                <a:solidFill>
                  <a:srgbClr val="FF0066"/>
                </a:solidFill>
              </a:rPr>
              <a:t>社會－心理：</a:t>
            </a:r>
            <a:r>
              <a:rPr lang="zh-TW" altLang="en-US" dirty="0"/>
              <a:t>意指</a:t>
            </a:r>
            <a:r>
              <a:rPr lang="zh-TW" altLang="en-US" dirty="0">
                <a:solidFill>
                  <a:srgbClr val="FF0066"/>
                </a:solidFill>
              </a:rPr>
              <a:t>人際的關係或社會地位</a:t>
            </a:r>
            <a:r>
              <a:rPr lang="zh-TW" altLang="en-US" dirty="0"/>
              <a:t>等。師生之間說話不宜太過親密，</a:t>
            </a:r>
            <a:r>
              <a:rPr lang="zh-TW" altLang="en-US" dirty="0">
                <a:solidFill>
                  <a:srgbClr val="FF0066"/>
                </a:solidFill>
              </a:rPr>
              <a:t>情侶</a:t>
            </a:r>
            <a:r>
              <a:rPr lang="zh-TW" altLang="en-US" dirty="0"/>
              <a:t>之間對答不應太</a:t>
            </a:r>
            <a:r>
              <a:rPr lang="zh-TW" altLang="en-US" dirty="0">
                <a:solidFill>
                  <a:srgbClr val="FF0066"/>
                </a:solidFill>
              </a:rPr>
              <a:t>漠不關心</a:t>
            </a:r>
            <a:r>
              <a:rPr lang="zh-TW" altLang="en-US" dirty="0"/>
              <a:t>。</a:t>
            </a:r>
            <a:r>
              <a:rPr lang="zh-TW" altLang="en-US" sz="2800" dirty="0">
                <a:solidFill>
                  <a:schemeClr val="bg1">
                    <a:lumMod val="50000"/>
                  </a:schemeClr>
                </a:solidFill>
              </a:rPr>
              <a:t>「</a:t>
            </a:r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</a:rPr>
              <a:t>見人講人話</a:t>
            </a:r>
            <a:r>
              <a:rPr lang="zh-TW" altLang="en-US" sz="2800" dirty="0">
                <a:solidFill>
                  <a:schemeClr val="bg1">
                    <a:lumMod val="50000"/>
                  </a:schemeClr>
                </a:solidFill>
              </a:rPr>
              <a:t>」</a:t>
            </a:r>
            <a:r>
              <a:rPr lang="en-US" altLang="zh-TW" sz="2800" dirty="0">
                <a:solidFill>
                  <a:schemeClr val="bg1">
                    <a:lumMod val="50000"/>
                  </a:schemeClr>
                </a:solidFill>
              </a:rPr>
              <a:t>,</a:t>
            </a:r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</a:rPr>
              <a:t>交淺不可言深</a:t>
            </a:r>
            <a:endParaRPr lang="en-US" altLang="zh-TW" dirty="0"/>
          </a:p>
        </p:txBody>
      </p:sp>
      <p:pic>
        <p:nvPicPr>
          <p:cNvPr id="3074" name="Picture 2" descr="Introduction to Video Conferences | Business Communication Skills for  Managers">
            <a:extLst>
              <a:ext uri="{FF2B5EF4-FFF2-40B4-BE49-F238E27FC236}">
                <a16:creationId xmlns:a16="http://schemas.microsoft.com/office/drawing/2014/main" id="{7FC828BE-667D-E7CB-4041-025E2F6242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7" t="1396" r="8857" b="36864"/>
          <a:stretch/>
        </p:blipFill>
        <p:spPr bwMode="auto">
          <a:xfrm>
            <a:off x="7391400" y="533400"/>
            <a:ext cx="1676400" cy="109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74116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2ECAE65-4D0B-FF1E-C00A-C15935E60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影響人際溝通的因素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p.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555EB89-9EDE-1727-2FCA-29655191B5F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 startAt="3"/>
            </a:pPr>
            <a:r>
              <a:rPr lang="zh-TW" altLang="en-US" sz="3600" dirty="0">
                <a:solidFill>
                  <a:srgbClr val="0070C0"/>
                </a:solidFill>
              </a:rPr>
              <a:t>人際關係距離</a:t>
            </a:r>
            <a:endParaRPr lang="en-US" altLang="zh-TW" sz="3600" dirty="0">
              <a:solidFill>
                <a:srgbClr val="0070C0"/>
              </a:solidFill>
            </a:endParaRP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SzTx/>
              <a:buFontTx/>
              <a:buAutoNum type="alphaLcPeriod" startAt="3"/>
            </a:pPr>
            <a:r>
              <a:rPr lang="zh-TW" altLang="en-US" sz="3600" dirty="0">
                <a:solidFill>
                  <a:srgbClr val="0070C0"/>
                </a:solidFill>
              </a:rPr>
              <a:t>社交距離</a:t>
            </a:r>
            <a:r>
              <a:rPr lang="en-US" altLang="zh-TW" sz="3600" dirty="0">
                <a:solidFill>
                  <a:srgbClr val="0070C0"/>
                </a:solidFill>
              </a:rPr>
              <a:t>(</a:t>
            </a:r>
            <a:r>
              <a:rPr lang="en-US" altLang="zh-TW" sz="3600" dirty="0">
                <a:solidFill>
                  <a:srgbClr val="FF0066"/>
                </a:solidFill>
              </a:rPr>
              <a:t>4</a:t>
            </a:r>
            <a:r>
              <a:rPr lang="zh-TW" altLang="en-US" sz="3600" dirty="0">
                <a:solidFill>
                  <a:srgbClr val="FF0066"/>
                </a:solidFill>
              </a:rPr>
              <a:t>呎</a:t>
            </a:r>
            <a:r>
              <a:rPr lang="zh-TW" altLang="en-US" sz="3600" dirty="0">
                <a:solidFill>
                  <a:srgbClr val="0070C0"/>
                </a:solidFill>
              </a:rPr>
              <a:t>至</a:t>
            </a:r>
            <a:r>
              <a:rPr lang="en-US" altLang="zh-TW" sz="3600" dirty="0">
                <a:solidFill>
                  <a:srgbClr val="0070C0"/>
                </a:solidFill>
              </a:rPr>
              <a:t>12</a:t>
            </a:r>
            <a:r>
              <a:rPr lang="zh-TW" altLang="en-US" sz="3600" dirty="0">
                <a:solidFill>
                  <a:srgbClr val="0070C0"/>
                </a:solidFill>
              </a:rPr>
              <a:t>呎</a:t>
            </a:r>
            <a:r>
              <a:rPr lang="en-US" altLang="zh-TW" sz="3600" dirty="0">
                <a:solidFill>
                  <a:srgbClr val="0070C0"/>
                </a:solidFill>
              </a:rPr>
              <a:t>)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zh-TW" altLang="en-US" sz="3200" dirty="0"/>
              <a:t>不同於親密或熟人的人際關係</a:t>
            </a:r>
            <a:r>
              <a:rPr lang="en-US" altLang="zh-TW" sz="3200" dirty="0"/>
              <a:t>;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zh-TW" altLang="en-US" sz="3200" dirty="0"/>
              <a:t>它是體現出一種</a:t>
            </a:r>
            <a:r>
              <a:rPr lang="zh-TW" altLang="en-US" sz="3200" dirty="0">
                <a:solidFill>
                  <a:srgbClr val="FF0066"/>
                </a:solidFill>
              </a:rPr>
              <a:t>社交性或禮節上的較正式關係</a:t>
            </a:r>
            <a:r>
              <a:rPr lang="en-US" altLang="zh-TW" sz="3200" dirty="0"/>
              <a:t>;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zh-TW" altLang="en-US" sz="3200" dirty="0"/>
              <a:t>一般在</a:t>
            </a:r>
            <a:r>
              <a:rPr lang="zh-TW" altLang="en-US" sz="3200" dirty="0">
                <a:solidFill>
                  <a:srgbClr val="FF0066"/>
                </a:solidFill>
              </a:rPr>
              <a:t>工作環境和社交聚會上</a:t>
            </a:r>
            <a:r>
              <a:rPr lang="zh-TW" altLang="en-US" sz="3200" dirty="0"/>
              <a:t>，人們都</a:t>
            </a:r>
            <a:r>
              <a:rPr lang="zh-TW" altLang="en-US" sz="3200" dirty="0">
                <a:solidFill>
                  <a:srgbClr val="FF0066"/>
                </a:solidFill>
              </a:rPr>
              <a:t>保持</a:t>
            </a:r>
            <a:r>
              <a:rPr lang="zh-TW" altLang="en-US" sz="3200" dirty="0"/>
              <a:t>這種程度的</a:t>
            </a:r>
            <a:r>
              <a:rPr lang="zh-TW" altLang="en-US" sz="3200" dirty="0">
                <a:solidFill>
                  <a:srgbClr val="FF0066"/>
                </a:solidFill>
              </a:rPr>
              <a:t>距離</a:t>
            </a:r>
            <a:r>
              <a:rPr lang="zh-TW" altLang="en-US" sz="3200" dirty="0"/>
              <a:t>。 </a:t>
            </a:r>
            <a:endParaRPr lang="en-US" altLang="zh-TW" sz="3200" dirty="0">
              <a:solidFill>
                <a:srgbClr val="0070C0"/>
              </a:solidFill>
            </a:endParaRPr>
          </a:p>
        </p:txBody>
      </p:sp>
      <p:pic>
        <p:nvPicPr>
          <p:cNvPr id="20482" name="Picture 2" descr="7 Interview Questions to Help Determine the Best Candidate | Omada Search">
            <a:extLst>
              <a:ext uri="{FF2B5EF4-FFF2-40B4-BE49-F238E27FC236}">
                <a16:creationId xmlns:a16="http://schemas.microsoft.com/office/drawing/2014/main" id="{B8249DC0-FA54-9875-C357-A5F4A948A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818" y="892628"/>
            <a:ext cx="3779182" cy="177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AA3E64F-0603-81D0-8416-4A6FB4E1A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影響人際溝通的因素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p.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DCD45C8-D53B-268B-B250-E341C765C57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 startAt="3"/>
            </a:pPr>
            <a:r>
              <a:rPr lang="zh-TW" altLang="en-US" sz="3600" dirty="0">
                <a:solidFill>
                  <a:srgbClr val="0070C0"/>
                </a:solidFill>
              </a:rPr>
              <a:t>人際關係距離</a:t>
            </a:r>
            <a:endParaRPr lang="en-US" altLang="zh-TW" sz="3600" dirty="0">
              <a:solidFill>
                <a:srgbClr val="0070C0"/>
              </a:solidFill>
            </a:endParaRP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3600" dirty="0">
                <a:solidFill>
                  <a:srgbClr val="0070C0"/>
                </a:solidFill>
              </a:rPr>
              <a:t>d. </a:t>
            </a:r>
            <a:r>
              <a:rPr lang="zh-TW" altLang="en-US" sz="3600" dirty="0">
                <a:solidFill>
                  <a:srgbClr val="0070C0"/>
                </a:solidFill>
              </a:rPr>
              <a:t>公眾距離</a:t>
            </a:r>
            <a:r>
              <a:rPr lang="en-US" altLang="zh-TW" sz="3600" dirty="0">
                <a:solidFill>
                  <a:srgbClr val="0070C0"/>
                </a:solidFill>
              </a:rPr>
              <a:t>(12</a:t>
            </a:r>
            <a:r>
              <a:rPr lang="zh-TW" altLang="en-US" sz="3600" dirty="0">
                <a:solidFill>
                  <a:srgbClr val="0070C0"/>
                </a:solidFill>
              </a:rPr>
              <a:t>呎至</a:t>
            </a:r>
            <a:r>
              <a:rPr lang="en-US" altLang="zh-TW" sz="3600" dirty="0">
                <a:solidFill>
                  <a:srgbClr val="0070C0"/>
                </a:solidFill>
              </a:rPr>
              <a:t>25</a:t>
            </a:r>
            <a:r>
              <a:rPr lang="zh-TW" altLang="en-US" sz="3600" dirty="0">
                <a:solidFill>
                  <a:srgbClr val="0070C0"/>
                </a:solidFill>
              </a:rPr>
              <a:t>呎</a:t>
            </a:r>
            <a:r>
              <a:rPr lang="en-US" altLang="zh-TW" sz="3600" dirty="0">
                <a:solidFill>
                  <a:srgbClr val="0070C0"/>
                </a:solidFill>
              </a:rPr>
              <a:t>)</a:t>
            </a:r>
          </a:p>
          <a:p>
            <a:pPr eaLnBrk="1" hangingPunct="1">
              <a:spcBef>
                <a:spcPts val="1200"/>
              </a:spcBef>
              <a:buClrTx/>
              <a:buSzTx/>
              <a:buFont typeface="Arial" charset="0"/>
              <a:buChar char="•"/>
            </a:pPr>
            <a:r>
              <a:rPr lang="zh-TW" altLang="en-US" sz="3200" dirty="0"/>
              <a:t>這是一個幾乎能</a:t>
            </a:r>
            <a:r>
              <a:rPr lang="zh-TW" altLang="en-US" sz="3200" dirty="0">
                <a:solidFill>
                  <a:srgbClr val="FF0066"/>
                </a:solidFill>
              </a:rPr>
              <a:t>容納一切人的開放空間</a:t>
            </a:r>
            <a:r>
              <a:rPr lang="en-US" altLang="zh-TW" sz="3200" dirty="0">
                <a:solidFill>
                  <a:srgbClr val="FF0066"/>
                </a:solidFill>
              </a:rPr>
              <a:t>;</a:t>
            </a:r>
          </a:p>
          <a:p>
            <a:pPr eaLnBrk="1" hangingPunct="1">
              <a:spcBef>
                <a:spcPts val="1200"/>
              </a:spcBef>
              <a:buClrTx/>
              <a:buSzTx/>
              <a:buFont typeface="Arial" charset="0"/>
              <a:buChar char="•"/>
            </a:pPr>
            <a:r>
              <a:rPr lang="zh-TW" altLang="en-US" sz="3200" dirty="0"/>
              <a:t>人們完全可以對處於這個空間的其他人視而不見、不予交往，因為</a:t>
            </a:r>
            <a:r>
              <a:rPr lang="zh-TW" altLang="en-US" sz="3200" dirty="0">
                <a:solidFill>
                  <a:srgbClr val="FF0066"/>
                </a:solidFill>
              </a:rPr>
              <a:t>互相之間未必有一定的聯繫</a:t>
            </a:r>
            <a:r>
              <a:rPr lang="zh-TW" altLang="en-US" sz="3200" dirty="0"/>
              <a:t>。</a:t>
            </a:r>
            <a:endParaRPr lang="en-US" altLang="zh-TW" sz="3200" dirty="0"/>
          </a:p>
          <a:p>
            <a:pPr eaLnBrk="1" hangingPunct="1">
              <a:spcBef>
                <a:spcPts val="1200"/>
              </a:spcBef>
              <a:buClrTx/>
              <a:buSzTx/>
              <a:buFont typeface="Arial" charset="0"/>
              <a:buChar char="•"/>
            </a:pPr>
            <a:r>
              <a:rPr lang="zh-TW" altLang="en-US" sz="3200" dirty="0"/>
              <a:t>在這個空間的交流，大多是</a:t>
            </a:r>
            <a:r>
              <a:rPr lang="zh-TW" altLang="en-US" sz="3200" dirty="0">
                <a:solidFill>
                  <a:srgbClr val="FF0066"/>
                </a:solidFill>
              </a:rPr>
              <a:t>演講</a:t>
            </a:r>
            <a:r>
              <a:rPr lang="zh-TW" altLang="en-US" sz="3200" dirty="0"/>
              <a:t>之類</a:t>
            </a:r>
            <a:endParaRPr lang="en-US" altLang="zh-TW" sz="3200" dirty="0"/>
          </a:p>
          <a:p>
            <a:pPr eaLnBrk="1" hangingPunct="1">
              <a:spcBef>
                <a:spcPts val="1200"/>
              </a:spcBef>
              <a:buClrTx/>
              <a:buSzTx/>
              <a:buFont typeface="Arial" charset="0"/>
              <a:buChar char="•"/>
            </a:pPr>
            <a:r>
              <a:rPr lang="zh-TW" altLang="en-US" sz="3200" dirty="0"/>
              <a:t>假若</a:t>
            </a:r>
            <a:r>
              <a:rPr lang="zh-TW" altLang="en-US" sz="3200" u="sng" dirty="0">
                <a:solidFill>
                  <a:srgbClr val="FF0066"/>
                </a:solidFill>
              </a:rPr>
              <a:t>要實現更有效的溝通方法，雙方必須縮短距離成個人距離或社交距離</a:t>
            </a:r>
            <a:r>
              <a:rPr lang="zh-TW" altLang="en-US" sz="3200" dirty="0"/>
              <a:t>。 </a:t>
            </a:r>
            <a:endParaRPr lang="en-US" altLang="zh-TW" sz="32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21506" name="Picture 2" descr="University of Groningen CEO: “Mass lectures for students will not come  back” - The Northern Times">
            <a:extLst>
              <a:ext uri="{FF2B5EF4-FFF2-40B4-BE49-F238E27FC236}">
                <a16:creationId xmlns:a16="http://schemas.microsoft.com/office/drawing/2014/main" id="{5997643A-93C7-4474-BD1B-D72AADCDC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314" y="881743"/>
            <a:ext cx="2895600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AA3E64F-0603-81D0-8416-4A6FB4E1A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影響人際溝通的因素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p.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DCD45C8-D53B-268B-B250-E341C765C57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 typeface="+mj-lt"/>
              <a:buAutoNum type="arabicPeriod" startAt="4"/>
            </a:pPr>
            <a:r>
              <a:rPr lang="zh-TW" altLang="en-US" sz="3600" dirty="0">
                <a:solidFill>
                  <a:srgbClr val="0070C0"/>
                </a:solidFill>
              </a:rPr>
              <a:t>資訊科技</a:t>
            </a:r>
            <a:endParaRPr lang="en-US" altLang="zh-TW" sz="3600" dirty="0">
              <a:solidFill>
                <a:srgbClr val="0070C0"/>
              </a:solidFill>
            </a:endParaRPr>
          </a:p>
          <a:p>
            <a:pPr marL="0" indent="0" eaLnBrk="1" hangingPunct="1">
              <a:spcBef>
                <a:spcPts val="1200"/>
              </a:spcBef>
              <a:buClrTx/>
              <a:buSzTx/>
              <a:buNone/>
            </a:pPr>
            <a:r>
              <a:rPr lang="en-US" altLang="zh-TW" dirty="0"/>
              <a:t>    a. </a:t>
            </a:r>
            <a:r>
              <a:rPr lang="zh-TW" altLang="en-US" dirty="0"/>
              <a:t>網上溝通對人際溝通的利與弊</a:t>
            </a:r>
            <a:endParaRPr lang="en-US" altLang="zh-TW" dirty="0"/>
          </a:p>
          <a:p>
            <a:pPr marL="0" indent="0" eaLnBrk="1" hangingPunct="1">
              <a:spcBef>
                <a:spcPts val="1200"/>
              </a:spcBef>
              <a:buClrTx/>
              <a:buSzTx/>
              <a:buNone/>
            </a:pPr>
            <a:r>
              <a:rPr lang="en-US" altLang="zh-TW" dirty="0"/>
              <a:t>	- </a:t>
            </a:r>
            <a:r>
              <a:rPr lang="zh-CN" altLang="en-US" dirty="0"/>
              <a:t>敢於自表</a:t>
            </a:r>
            <a:endParaRPr lang="en-US" altLang="zh-CN" dirty="0"/>
          </a:p>
          <a:p>
            <a:pPr marL="0" indent="0" eaLnBrk="1" hangingPunct="1">
              <a:spcBef>
                <a:spcPts val="1200"/>
              </a:spcBef>
              <a:buClrTx/>
              <a:buSzTx/>
              <a:buNone/>
            </a:pPr>
            <a:r>
              <a:rPr lang="en-US" altLang="zh-TW" dirty="0"/>
              <a:t>	- </a:t>
            </a:r>
            <a:r>
              <a:rPr lang="zh-CN" altLang="en-US" dirty="0"/>
              <a:t>不負責任</a:t>
            </a:r>
            <a:endParaRPr lang="en-US" altLang="zh-CN" dirty="0"/>
          </a:p>
          <a:p>
            <a:pPr marL="0" indent="0" eaLnBrk="1" hangingPunct="1">
              <a:spcBef>
                <a:spcPts val="1200"/>
              </a:spcBef>
              <a:buClrTx/>
              <a:buSzTx/>
              <a:buNone/>
            </a:pPr>
            <a:r>
              <a:rPr lang="en-US" altLang="zh-TW" dirty="0"/>
              <a:t>	- </a:t>
            </a:r>
            <a:r>
              <a:rPr lang="zh-CN" altLang="en-US" dirty="0"/>
              <a:t>難分真假</a:t>
            </a:r>
            <a:endParaRPr lang="en-US" altLang="zh-CN" dirty="0"/>
          </a:p>
          <a:p>
            <a:pPr marL="0" indent="0" eaLnBrk="1" hangingPunct="1">
              <a:spcBef>
                <a:spcPts val="1200"/>
              </a:spcBef>
              <a:buClrTx/>
              <a:buSzTx/>
              <a:buNone/>
            </a:pPr>
            <a:r>
              <a:rPr lang="en-US" altLang="zh-TW" dirty="0"/>
              <a:t>	- </a:t>
            </a:r>
            <a:r>
              <a:rPr lang="zh-CN" altLang="en-US" dirty="0"/>
              <a:t>只有内容</a:t>
            </a:r>
            <a:endParaRPr lang="en-US" altLang="zh-CN" dirty="0"/>
          </a:p>
          <a:p>
            <a:pPr marL="0" indent="0" eaLnBrk="1" hangingPunct="1">
              <a:spcBef>
                <a:spcPts val="1200"/>
              </a:spcBef>
              <a:buClrTx/>
              <a:buSzTx/>
              <a:buNone/>
            </a:pPr>
            <a:r>
              <a:rPr lang="en-US" altLang="zh-TW" dirty="0"/>
              <a:t>	- </a:t>
            </a:r>
            <a:r>
              <a:rPr lang="zh-CN" altLang="en-US" dirty="0"/>
              <a:t>缺乏聲調</a:t>
            </a:r>
            <a:endParaRPr lang="en-US" altLang="zh-CN" dirty="0"/>
          </a:p>
          <a:p>
            <a:pPr marL="0" indent="0" eaLnBrk="1" hangingPunct="1">
              <a:spcBef>
                <a:spcPts val="1200"/>
              </a:spcBef>
              <a:buClrTx/>
              <a:buSzTx/>
              <a:buNone/>
            </a:pPr>
            <a:r>
              <a:rPr lang="en-US" altLang="zh-TW" dirty="0"/>
              <a:t>	- </a:t>
            </a:r>
            <a:r>
              <a:rPr lang="zh-CN" altLang="en-US" dirty="0"/>
              <a:t>缺乏身體語言</a:t>
            </a:r>
            <a:endParaRPr lang="en-US" altLang="zh-CN" dirty="0"/>
          </a:p>
          <a:p>
            <a:pPr marL="0" indent="0" eaLnBrk="1" hangingPunct="1">
              <a:spcBef>
                <a:spcPts val="1200"/>
              </a:spcBef>
              <a:buClrTx/>
              <a:buSzTx/>
              <a:buNone/>
            </a:pPr>
            <a:r>
              <a:rPr lang="en-US" altLang="zh-TW" dirty="0"/>
              <a:t>	- </a:t>
            </a:r>
            <a:r>
              <a:rPr lang="zh-CN" altLang="en-US" dirty="0"/>
              <a:t>缺乏實體溝通時之自信心</a:t>
            </a:r>
            <a:endParaRPr lang="zh-TW" altLang="en-US" dirty="0"/>
          </a:p>
          <a:p>
            <a:pPr marL="0" indent="0" eaLnBrk="1" hangingPunct="1">
              <a:spcBef>
                <a:spcPts val="1200"/>
              </a:spcBef>
              <a:buClrTx/>
              <a:buSzTx/>
              <a:buNone/>
            </a:pPr>
            <a:endParaRPr lang="zh-TW" altLang="en-US" dirty="0"/>
          </a:p>
        </p:txBody>
      </p:sp>
      <p:pic>
        <p:nvPicPr>
          <p:cNvPr id="4100" name="Picture 4" descr="小心！ 網絡世界隱藏騙子|星島教育網">
            <a:extLst>
              <a:ext uri="{FF2B5EF4-FFF2-40B4-BE49-F238E27FC236}">
                <a16:creationId xmlns:a16="http://schemas.microsoft.com/office/drawing/2014/main" id="{7730BBA9-6C8B-5142-6400-05B3EF0AF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362200"/>
            <a:ext cx="47625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7680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AA3E64F-0603-81D0-8416-4A6FB4E1A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影響人際溝通的因素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p.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DCD45C8-D53B-268B-B250-E341C765C57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zh-TW" sz="3600" dirty="0">
                <a:solidFill>
                  <a:srgbClr val="0070C0"/>
                </a:solidFill>
              </a:rPr>
              <a:t>5. </a:t>
            </a:r>
            <a:r>
              <a:rPr lang="zh-TW" altLang="en-US" sz="3600" dirty="0">
                <a:solidFill>
                  <a:srgbClr val="0070C0"/>
                </a:solidFill>
              </a:rPr>
              <a:t>大眾傳播</a:t>
            </a:r>
            <a:endParaRPr lang="en-US" altLang="zh-TW" sz="3600" dirty="0">
              <a:solidFill>
                <a:srgbClr val="0070C0"/>
              </a:solidFill>
            </a:endParaRPr>
          </a:p>
          <a:p>
            <a:pPr marL="0" indent="0" eaLnBrk="1" hangingPunct="1">
              <a:spcBef>
                <a:spcPts val="1200"/>
              </a:spcBef>
              <a:buClrTx/>
              <a:buSzTx/>
              <a:buNone/>
            </a:pPr>
            <a:r>
              <a:rPr lang="en-US" altLang="zh-TW" dirty="0"/>
              <a:t>     a.	 </a:t>
            </a:r>
            <a:r>
              <a:rPr lang="zh-TW" altLang="en-US" dirty="0"/>
              <a:t>網際網路的發展與普及化</a:t>
            </a:r>
            <a:endParaRPr lang="en-US" altLang="zh-TW" dirty="0"/>
          </a:p>
          <a:p>
            <a:pPr marL="0" indent="0" eaLnBrk="1" hangingPunct="1">
              <a:spcBef>
                <a:spcPts val="1200"/>
              </a:spcBef>
              <a:buClrTx/>
              <a:buSzTx/>
              <a:buNone/>
            </a:pPr>
            <a:r>
              <a:rPr lang="en-US" altLang="zh-TW" dirty="0"/>
              <a:t>	</a:t>
            </a:r>
            <a:r>
              <a:rPr lang="en-US" altLang="zh-TW" dirty="0">
                <a:solidFill>
                  <a:srgbClr val="006600"/>
                </a:solidFill>
              </a:rPr>
              <a:t>- </a:t>
            </a:r>
            <a:r>
              <a:rPr lang="zh-CN" altLang="en-US" dirty="0">
                <a:solidFill>
                  <a:srgbClr val="006600"/>
                </a:solidFill>
              </a:rPr>
              <a:t>抒發情緒、社交高手、歸屬感、尊重感</a:t>
            </a:r>
            <a:endParaRPr lang="en-US" altLang="zh-CN" dirty="0">
              <a:solidFill>
                <a:srgbClr val="006600"/>
              </a:solidFill>
            </a:endParaRPr>
          </a:p>
          <a:p>
            <a:pPr marL="0" indent="0" eaLnBrk="1" hangingPunct="1">
              <a:spcBef>
                <a:spcPts val="1200"/>
              </a:spcBef>
              <a:buClrTx/>
              <a:buSzTx/>
              <a:buNone/>
            </a:pPr>
            <a:r>
              <a:rPr lang="en-US" altLang="zh-TW" dirty="0">
                <a:solidFill>
                  <a:srgbClr val="006600"/>
                </a:solidFill>
              </a:rPr>
              <a:t>	- </a:t>
            </a:r>
            <a:r>
              <a:rPr lang="zh-CN" altLang="en-US" dirty="0">
                <a:solidFill>
                  <a:srgbClr val="006600"/>
                </a:solidFill>
              </a:rPr>
              <a:t>騙財騙色、上網成癮、心靈空虛</a:t>
            </a:r>
            <a:endParaRPr lang="zh-TW" altLang="en-US" dirty="0">
              <a:solidFill>
                <a:srgbClr val="006600"/>
              </a:solidFill>
            </a:endParaRPr>
          </a:p>
          <a:p>
            <a:pPr marL="0" indent="0" eaLnBrk="1" hangingPunct="1">
              <a:spcBef>
                <a:spcPts val="1200"/>
              </a:spcBef>
              <a:buClrTx/>
              <a:buSzTx/>
              <a:buNone/>
            </a:pPr>
            <a:r>
              <a:rPr lang="en-US" altLang="zh-TW" dirty="0"/>
              <a:t>     b. </a:t>
            </a:r>
            <a:r>
              <a:rPr lang="zh-TW" altLang="en-US" dirty="0"/>
              <a:t>傳媒的社教化功能</a:t>
            </a:r>
            <a:endParaRPr lang="en-US" altLang="zh-TW" dirty="0"/>
          </a:p>
          <a:p>
            <a:pPr marL="0" indent="0" eaLnBrk="1" hangingPunct="1">
              <a:spcBef>
                <a:spcPts val="1200"/>
              </a:spcBef>
              <a:buClrTx/>
              <a:buSzTx/>
              <a:buNone/>
            </a:pPr>
            <a:r>
              <a:rPr lang="en-US" altLang="zh-TW" dirty="0">
                <a:solidFill>
                  <a:srgbClr val="006600"/>
                </a:solidFill>
              </a:rPr>
              <a:t>	- </a:t>
            </a:r>
            <a:r>
              <a:rPr lang="zh-CN" altLang="en-US" dirty="0">
                <a:solidFill>
                  <a:srgbClr val="006600"/>
                </a:solidFill>
              </a:rPr>
              <a:t>價值觀的</a:t>
            </a:r>
            <a:r>
              <a:rPr lang="zh-TW" altLang="en-US" dirty="0">
                <a:solidFill>
                  <a:srgbClr val="006600"/>
                </a:solidFill>
              </a:rPr>
              <a:t>塑造</a:t>
            </a:r>
            <a:r>
              <a:rPr lang="en-US" altLang="zh-TW" dirty="0">
                <a:solidFill>
                  <a:srgbClr val="006600"/>
                </a:solidFill>
              </a:rPr>
              <a:t>(</a:t>
            </a:r>
            <a:r>
              <a:rPr lang="zh-CN" altLang="en-US" dirty="0">
                <a:solidFill>
                  <a:srgbClr val="006600"/>
                </a:solidFill>
              </a:rPr>
              <a:t>如美、成功的標準</a:t>
            </a:r>
            <a:r>
              <a:rPr lang="en-US" altLang="zh-TW" dirty="0">
                <a:solidFill>
                  <a:srgbClr val="006600"/>
                </a:solidFill>
              </a:rPr>
              <a:t>)</a:t>
            </a:r>
          </a:p>
          <a:p>
            <a:pPr marL="1165225" indent="-1165225" eaLnBrk="1" hangingPunct="1">
              <a:spcBef>
                <a:spcPts val="1200"/>
              </a:spcBef>
              <a:buClrTx/>
              <a:buSzTx/>
              <a:buNone/>
            </a:pPr>
            <a:r>
              <a:rPr lang="en-US" altLang="zh-TW" dirty="0">
                <a:solidFill>
                  <a:srgbClr val="006600"/>
                </a:solidFill>
              </a:rPr>
              <a:t>        - </a:t>
            </a:r>
            <a:r>
              <a:rPr lang="zh-CN" altLang="en-US" dirty="0">
                <a:solidFill>
                  <a:srgbClr val="006600"/>
                </a:solidFill>
              </a:rPr>
              <a:t>自行引發的危害健康行爲</a:t>
            </a:r>
            <a:r>
              <a:rPr lang="en-US" altLang="zh-CN" dirty="0">
                <a:solidFill>
                  <a:srgbClr val="006600"/>
                </a:solidFill>
              </a:rPr>
              <a:t>acquired health risk behaviours, </a:t>
            </a:r>
            <a:r>
              <a:rPr lang="zh-CN" altLang="en-US" dirty="0">
                <a:solidFill>
                  <a:srgbClr val="006600"/>
                </a:solidFill>
              </a:rPr>
              <a:t>如吸毒、自殺、</a:t>
            </a:r>
            <a:r>
              <a:rPr lang="zh-TW" altLang="en-US" dirty="0">
                <a:solidFill>
                  <a:srgbClr val="006600"/>
                </a:solidFill>
              </a:rPr>
              <a:t>癡肥、濫交</a:t>
            </a:r>
          </a:p>
        </p:txBody>
      </p:sp>
      <p:pic>
        <p:nvPicPr>
          <p:cNvPr id="5122" name="Picture 2" descr="What is the Difference Between Mass Media and Social Media - Pediaa.Com">
            <a:extLst>
              <a:ext uri="{FF2B5EF4-FFF2-40B4-BE49-F238E27FC236}">
                <a16:creationId xmlns:a16="http://schemas.microsoft.com/office/drawing/2014/main" id="{F3A74DD7-7056-3F95-F42C-83D8F595BE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0" r="17500"/>
          <a:stretch/>
        </p:blipFill>
        <p:spPr bwMode="auto">
          <a:xfrm>
            <a:off x="7674430" y="783769"/>
            <a:ext cx="1393370" cy="149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17230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44D6AF8-1B94-0FC5-6D69-F92590D14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活動</a:t>
            </a:r>
            <a:r>
              <a:rPr lang="en-US" altLang="zh-TW" dirty="0"/>
              <a:t>4</a:t>
            </a:r>
            <a:r>
              <a:rPr lang="zh-TW" altLang="en-US" dirty="0"/>
              <a:t>：描繪你的家人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p.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19</a:t>
            </a:r>
            <a:endParaRPr lang="zh-TW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8A2DCEC-04D8-B948-C64E-CD1FFA2EFBA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76200" y="800099"/>
            <a:ext cx="9067800" cy="2171702"/>
          </a:xfrm>
        </p:spPr>
        <p:txBody>
          <a:bodyPr/>
          <a:lstStyle/>
          <a:p>
            <a:pPr marL="0" indent="0" algn="ctr">
              <a:buNone/>
            </a:pP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工作紙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2.2 (25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分鐘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algn="just"/>
            <a:r>
              <a:rPr lang="zh-TW" altLang="zh-TW" dirty="0"/>
              <a:t>用鉛筆速畫你的家人，包括那些雖無血緣關係，卻很重要的一些人</a:t>
            </a:r>
            <a:r>
              <a:rPr lang="en-US" altLang="zh-TW" dirty="0"/>
              <a:t>(</a:t>
            </a:r>
            <a:r>
              <a:rPr lang="zh-TW" altLang="zh-TW" dirty="0"/>
              <a:t>像是你的乾爸或乾媽</a:t>
            </a:r>
            <a:r>
              <a:rPr lang="en-US" altLang="zh-TW" dirty="0"/>
              <a:t>)</a:t>
            </a:r>
            <a:r>
              <a:rPr lang="zh-TW" altLang="zh-TW" spc="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。</a:t>
            </a:r>
            <a:endParaRPr lang="en-US" altLang="zh-TW" spc="3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微軟正黑體" panose="020B0604030504040204" pitchFamily="34" charset="-120"/>
            </a:endParaRPr>
          </a:p>
          <a:p>
            <a:pPr algn="just"/>
            <a:r>
              <a:rPr lang="zh-TW" altLang="en-US" dirty="0"/>
              <a:t>注意</a:t>
            </a:r>
            <a:r>
              <a:rPr lang="zh-TW" altLang="en-US" dirty="0">
                <a:solidFill>
                  <a:srgbClr val="FD358B"/>
                </a:solidFill>
              </a:rPr>
              <a:t>每一個人</a:t>
            </a:r>
            <a:r>
              <a:rPr lang="zh-TW" altLang="en-US" dirty="0"/>
              <a:t>的</a:t>
            </a:r>
            <a:r>
              <a:rPr lang="zh-TW" altLang="en-US" dirty="0">
                <a:solidFill>
                  <a:srgbClr val="FD358B"/>
                </a:solidFill>
              </a:rPr>
              <a:t>大小</a:t>
            </a:r>
            <a:r>
              <a:rPr lang="zh-TW" altLang="en-US" dirty="0"/>
              <a:t>和</a:t>
            </a:r>
            <a:r>
              <a:rPr lang="zh-TW" altLang="en-US" dirty="0">
                <a:solidFill>
                  <a:srgbClr val="FD358B"/>
                </a:solidFill>
              </a:rPr>
              <a:t>所佔的位置</a:t>
            </a:r>
            <a:r>
              <a:rPr lang="zh-TW" altLang="en-US" dirty="0"/>
              <a:t>。</a:t>
            </a:r>
            <a:endParaRPr lang="zh-TW" altLang="zh-TW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D49B87F-8953-9236-2533-BC9B30596482}"/>
              </a:ext>
            </a:extLst>
          </p:cNvPr>
          <p:cNvSpPr/>
          <p:nvPr/>
        </p:nvSpPr>
        <p:spPr>
          <a:xfrm>
            <a:off x="1295400" y="3009901"/>
            <a:ext cx="6553200" cy="37718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732232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44D6AF8-1B94-0FC5-6D69-F92590D14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活動</a:t>
            </a:r>
            <a:r>
              <a:rPr lang="en-US" altLang="zh-TW" dirty="0"/>
              <a:t>4</a:t>
            </a:r>
            <a:r>
              <a:rPr lang="zh-TW" altLang="en-US" dirty="0"/>
              <a:t>：描繪你的家人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p.20</a:t>
            </a:r>
            <a:endParaRPr lang="zh-TW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8A2DCEC-04D8-B948-C64E-CD1FFA2EFBA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76200" y="800098"/>
            <a:ext cx="9067800" cy="6057901"/>
          </a:xfrm>
        </p:spPr>
        <p:txBody>
          <a:bodyPr/>
          <a:lstStyle/>
          <a:p>
            <a:pPr marL="0" indent="0" algn="just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06070" algn="l"/>
                <a:tab pos="612140" algn="l"/>
                <a:tab pos="918210" algn="l"/>
              </a:tabLst>
            </a:pPr>
            <a:r>
              <a:rPr lang="zh-TW" altLang="zh-TW" sz="2400" spc="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你如何描繪你自己？</a:t>
            </a:r>
            <a:endParaRPr lang="zh-TW" altLang="zh-TW" sz="2400" spc="3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華康細明體(P)"/>
            </a:endParaRPr>
          </a:p>
          <a:p>
            <a:pPr marL="0" indent="0" algn="just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06070" algn="l"/>
                <a:tab pos="612140" algn="l"/>
                <a:tab pos="918210" algn="l"/>
                <a:tab pos="306070" algn="l"/>
                <a:tab pos="612140" algn="l"/>
                <a:tab pos="918210" algn="l"/>
              </a:tabLst>
            </a:pPr>
            <a:r>
              <a:rPr lang="en-US" altLang="zh-TW" sz="2400" spc="3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 _____________________________________________________________</a:t>
            </a:r>
          </a:p>
          <a:p>
            <a:pPr marL="0" indent="0" algn="just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06070" algn="l"/>
                <a:tab pos="612140" algn="l"/>
                <a:tab pos="918210" algn="l"/>
                <a:tab pos="306070" algn="l"/>
                <a:tab pos="612140" algn="l"/>
                <a:tab pos="918210" algn="l"/>
              </a:tabLst>
            </a:pPr>
            <a:endParaRPr lang="en-US" altLang="zh-TW" sz="2400" u="sng" spc="3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06070" algn="l"/>
                <a:tab pos="612140" algn="l"/>
                <a:tab pos="918210" algn="l"/>
                <a:tab pos="306070" algn="l"/>
                <a:tab pos="612140" algn="l"/>
                <a:tab pos="918210" algn="l"/>
              </a:tabLst>
            </a:pPr>
            <a:r>
              <a:rPr lang="en-US" altLang="zh-TW" sz="2400" spc="3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 _____________________________________________________________</a:t>
            </a:r>
            <a:endParaRPr lang="en-US" altLang="zh-TW" sz="2400" u="sng" spc="30" dirty="0">
              <a:solidFill>
                <a:srgbClr val="0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06070" algn="l"/>
                <a:tab pos="612140" algn="l"/>
                <a:tab pos="918210" algn="l"/>
                <a:tab pos="306070" algn="l"/>
                <a:tab pos="612140" algn="l"/>
                <a:tab pos="918210" algn="l"/>
              </a:tabLst>
            </a:pPr>
            <a:endParaRPr lang="en-US" altLang="zh-TW" sz="2400" spc="30" dirty="0">
              <a:solidFill>
                <a:srgbClr val="0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06070" algn="l"/>
                <a:tab pos="612140" algn="l"/>
                <a:tab pos="918210" algn="l"/>
                <a:tab pos="306070" algn="l"/>
                <a:tab pos="612140" algn="l"/>
                <a:tab pos="918210" algn="l"/>
              </a:tabLst>
            </a:pPr>
            <a:endParaRPr lang="en-US" altLang="zh-TW" sz="2400" spc="3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微軟正黑體" panose="020B0604030504040204" pitchFamily="34" charset="-120"/>
            </a:endParaRPr>
          </a:p>
          <a:p>
            <a:pPr marL="0" indent="0" algn="just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06070" algn="l"/>
                <a:tab pos="612140" algn="l"/>
                <a:tab pos="918210" algn="l"/>
                <a:tab pos="306070" algn="l"/>
                <a:tab pos="612140" algn="l"/>
                <a:tab pos="918210" algn="l"/>
              </a:tabLst>
            </a:pPr>
            <a:r>
              <a:rPr lang="zh-TW" altLang="zh-TW" sz="2400" spc="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最接近你的人是誰？</a:t>
            </a:r>
            <a:endParaRPr lang="zh-TW" altLang="zh-TW" sz="2400" spc="3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華康細明體(P)"/>
            </a:endParaRPr>
          </a:p>
          <a:p>
            <a:pPr marL="0" indent="0" algn="just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06070" algn="l"/>
                <a:tab pos="612140" algn="l"/>
                <a:tab pos="918210" algn="l"/>
                <a:tab pos="306070" algn="l"/>
                <a:tab pos="612140" algn="l"/>
                <a:tab pos="918210" algn="l"/>
              </a:tabLst>
            </a:pPr>
            <a:r>
              <a:rPr lang="en-US" altLang="zh-TW" sz="2400" spc="3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_____________________________________________________________</a:t>
            </a:r>
          </a:p>
          <a:p>
            <a:pPr marL="0" indent="0" algn="just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06070" algn="l"/>
                <a:tab pos="612140" algn="l"/>
                <a:tab pos="918210" algn="l"/>
                <a:tab pos="306070" algn="l"/>
                <a:tab pos="612140" algn="l"/>
                <a:tab pos="918210" algn="l"/>
              </a:tabLst>
            </a:pPr>
            <a:endParaRPr lang="en-US" altLang="zh-TW" sz="2400" u="sng" spc="3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06070" algn="l"/>
                <a:tab pos="612140" algn="l"/>
                <a:tab pos="918210" algn="l"/>
                <a:tab pos="306070" algn="l"/>
                <a:tab pos="612140" algn="l"/>
                <a:tab pos="918210" algn="l"/>
              </a:tabLst>
            </a:pPr>
            <a:r>
              <a:rPr lang="en-US" altLang="zh-TW" sz="2400" spc="3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_____________________________________________________________</a:t>
            </a:r>
            <a:endParaRPr lang="en-US" altLang="zh-TW" sz="2400" spc="3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06070" algn="l"/>
                <a:tab pos="612140" algn="l"/>
                <a:tab pos="918210" algn="l"/>
                <a:tab pos="306070" algn="l"/>
                <a:tab pos="612140" algn="l"/>
                <a:tab pos="918210" algn="l"/>
              </a:tabLst>
            </a:pPr>
            <a:endParaRPr lang="en-US" altLang="zh-TW" sz="2400" spc="3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微軟正黑體" panose="020B0604030504040204" pitchFamily="34" charset="-120"/>
            </a:endParaRPr>
          </a:p>
          <a:p>
            <a:pPr marL="0" indent="0" algn="just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06070" algn="l"/>
                <a:tab pos="612140" algn="l"/>
                <a:tab pos="918210" algn="l"/>
                <a:tab pos="306070" algn="l"/>
                <a:tab pos="612140" algn="l"/>
                <a:tab pos="918210" algn="l"/>
              </a:tabLst>
            </a:pPr>
            <a:endParaRPr lang="en-US" altLang="zh-TW" sz="2400" spc="3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微軟正黑體" panose="020B0604030504040204" pitchFamily="34" charset="-120"/>
            </a:endParaRPr>
          </a:p>
          <a:p>
            <a:pPr marL="0" indent="0" algn="just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06070" algn="l"/>
                <a:tab pos="612140" algn="l"/>
                <a:tab pos="918210" algn="l"/>
                <a:tab pos="306070" algn="l"/>
                <a:tab pos="612140" algn="l"/>
                <a:tab pos="918210" algn="l"/>
              </a:tabLst>
            </a:pPr>
            <a:r>
              <a:rPr lang="zh-TW" altLang="zh-TW" sz="2400" spc="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你如何描述你們的關係？</a:t>
            </a:r>
            <a:endParaRPr lang="en-US" altLang="zh-TW" sz="2400" spc="30" dirty="0">
              <a:solidFill>
                <a:srgbClr val="000000"/>
              </a:solidFill>
              <a:latin typeface="Times New Roman" panose="02020603050405020304" pitchFamily="18" charset="0"/>
              <a:ea typeface="微軟正黑體" panose="020B0604030504040204" pitchFamily="34" charset="-120"/>
            </a:endParaRPr>
          </a:p>
          <a:p>
            <a:pPr marL="0" indent="0" algn="just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06070" algn="l"/>
                <a:tab pos="612140" algn="l"/>
                <a:tab pos="918210" algn="l"/>
                <a:tab pos="306070" algn="l"/>
                <a:tab pos="612140" algn="l"/>
                <a:tab pos="918210" algn="l"/>
              </a:tabLst>
            </a:pPr>
            <a:r>
              <a:rPr lang="en-US" altLang="zh-TW" sz="2400" spc="3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_____________________________________________________________</a:t>
            </a:r>
          </a:p>
          <a:p>
            <a:pPr marL="0" indent="0" algn="just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06070" algn="l"/>
                <a:tab pos="612140" algn="l"/>
                <a:tab pos="918210" algn="l"/>
                <a:tab pos="306070" algn="l"/>
                <a:tab pos="612140" algn="l"/>
                <a:tab pos="918210" algn="l"/>
              </a:tabLst>
            </a:pPr>
            <a:endParaRPr lang="en-US" altLang="zh-TW" sz="2400" u="sng" spc="3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06070" algn="l"/>
                <a:tab pos="612140" algn="l"/>
                <a:tab pos="918210" algn="l"/>
                <a:tab pos="306070" algn="l"/>
                <a:tab pos="612140" algn="l"/>
                <a:tab pos="918210" algn="l"/>
              </a:tabLst>
            </a:pPr>
            <a:r>
              <a:rPr lang="en-US" altLang="zh-TW" sz="2400" spc="3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_____________________________________________________________</a:t>
            </a:r>
          </a:p>
          <a:p>
            <a:pPr marL="0" indent="0" algn="just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06070" algn="l"/>
                <a:tab pos="612140" algn="l"/>
                <a:tab pos="918210" algn="l"/>
                <a:tab pos="306070" algn="l"/>
                <a:tab pos="612140" algn="l"/>
                <a:tab pos="918210" algn="l"/>
              </a:tabLst>
            </a:pPr>
            <a:endParaRPr lang="en-US" altLang="zh-TW" sz="2400" spc="30" dirty="0">
              <a:solidFill>
                <a:srgbClr val="0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06070" algn="l"/>
                <a:tab pos="612140" algn="l"/>
                <a:tab pos="918210" algn="l"/>
                <a:tab pos="306070" algn="l"/>
                <a:tab pos="612140" algn="l"/>
                <a:tab pos="918210" algn="l"/>
              </a:tabLst>
            </a:pPr>
            <a:endParaRPr lang="en-US" altLang="zh-TW" sz="2400" spc="30" dirty="0">
              <a:solidFill>
                <a:srgbClr val="0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06070" algn="l"/>
                <a:tab pos="612140" algn="l"/>
                <a:tab pos="918210" algn="l"/>
                <a:tab pos="306070" algn="l"/>
                <a:tab pos="612140" algn="l"/>
                <a:tab pos="918210" algn="l"/>
              </a:tabLst>
            </a:pPr>
            <a:r>
              <a:rPr lang="zh-TW" altLang="zh-TW" sz="2400" spc="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這幅人物畫中，誰在最底層？</a:t>
            </a:r>
            <a:endParaRPr lang="zh-TW" altLang="zh-TW" sz="2400" spc="3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華康細明體(P)"/>
            </a:endParaRPr>
          </a:p>
          <a:p>
            <a:pPr marL="0" indent="0" algn="just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06070" algn="l"/>
                <a:tab pos="612140" algn="l"/>
                <a:tab pos="918210" algn="l"/>
                <a:tab pos="306070" algn="l"/>
                <a:tab pos="612140" algn="l"/>
                <a:tab pos="918210" algn="l"/>
              </a:tabLst>
            </a:pPr>
            <a:r>
              <a:rPr lang="en-US" altLang="zh-TW" sz="2400" spc="3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_____________________________________________________________</a:t>
            </a:r>
          </a:p>
          <a:p>
            <a:pPr marL="0" indent="0" algn="just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06070" algn="l"/>
                <a:tab pos="612140" algn="l"/>
                <a:tab pos="918210" algn="l"/>
                <a:tab pos="306070" algn="l"/>
                <a:tab pos="612140" algn="l"/>
                <a:tab pos="918210" algn="l"/>
              </a:tabLst>
            </a:pPr>
            <a:endParaRPr lang="en-US" altLang="zh-TW" sz="2400" u="sng" spc="3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06070" algn="l"/>
                <a:tab pos="612140" algn="l"/>
                <a:tab pos="918210" algn="l"/>
                <a:tab pos="306070" algn="l"/>
                <a:tab pos="612140" algn="l"/>
                <a:tab pos="918210" algn="l"/>
              </a:tabLst>
            </a:pPr>
            <a:r>
              <a:rPr lang="en-US" altLang="zh-TW" sz="2400" spc="3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_____________________________________________________________</a:t>
            </a:r>
            <a:endParaRPr lang="zh-TW" altLang="zh-TW" sz="1800" spc="3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華康細明體(P)"/>
            </a:endParaRPr>
          </a:p>
        </p:txBody>
      </p:sp>
    </p:spTree>
    <p:extLst>
      <p:ext uri="{BB962C8B-B14F-4D97-AF65-F5344CB8AC3E}">
        <p14:creationId xmlns:p14="http://schemas.microsoft.com/office/powerpoint/2010/main" val="3579245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>
            <a:extLst>
              <a:ext uri="{FF2B5EF4-FFF2-40B4-BE49-F238E27FC236}">
                <a16:creationId xmlns:a16="http://schemas.microsoft.com/office/drawing/2014/main" id="{DBF02F54-98EE-88B3-C30C-F150B2C04A3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五人行</a:t>
            </a:r>
          </a:p>
        </p:txBody>
      </p:sp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2D1FA28-A6A0-BB99-EB6C-E0852720B42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人物的相對</a:t>
            </a:r>
            <a:r>
              <a:rPr lang="zh-TW" altLang="en-US" dirty="0">
                <a:solidFill>
                  <a:srgbClr val="FD358B"/>
                </a:solidFill>
              </a:rPr>
              <a:t>大小</a:t>
            </a:r>
            <a:r>
              <a:rPr lang="zh-TW" altLang="en-US" dirty="0"/>
              <a:t>往往代表着他們對你的</a:t>
            </a:r>
            <a:r>
              <a:rPr lang="zh-TW" altLang="en-US" dirty="0">
                <a:solidFill>
                  <a:srgbClr val="FD358B"/>
                </a:solidFill>
              </a:rPr>
              <a:t>重要性</a:t>
            </a:r>
          </a:p>
          <a:p>
            <a:r>
              <a:rPr lang="zh-TW" altLang="en-US" dirty="0"/>
              <a:t>在</a:t>
            </a:r>
            <a:r>
              <a:rPr lang="zh-TW" altLang="en-US" dirty="0">
                <a:solidFill>
                  <a:srgbClr val="FD358B"/>
                </a:solidFill>
              </a:rPr>
              <a:t>外圍</a:t>
            </a:r>
            <a:r>
              <a:rPr lang="zh-TW" altLang="en-US" dirty="0"/>
              <a:t>的人物則是與你</a:t>
            </a:r>
            <a:r>
              <a:rPr lang="zh-TW" altLang="en-US" dirty="0">
                <a:solidFill>
                  <a:srgbClr val="FD358B"/>
                </a:solidFill>
              </a:rPr>
              <a:t>較疏遠</a:t>
            </a:r>
            <a:r>
              <a:rPr lang="zh-TW" altLang="en-US" dirty="0"/>
              <a:t>的人。</a:t>
            </a:r>
          </a:p>
          <a:p>
            <a:r>
              <a:rPr lang="zh-TW" altLang="en-US" dirty="0"/>
              <a:t>最底層的人可能是這個家的「基石」，給你帶來安全感。</a:t>
            </a:r>
          </a:p>
          <a:p>
            <a:endParaRPr lang="zh-TW" altLang="en-US" dirty="0"/>
          </a:p>
        </p:txBody>
      </p:sp>
      <p:pic>
        <p:nvPicPr>
          <p:cNvPr id="290819" name="Picture 3">
            <a:extLst>
              <a:ext uri="{FF2B5EF4-FFF2-40B4-BE49-F238E27FC236}">
                <a16:creationId xmlns:a16="http://schemas.microsoft.com/office/drawing/2014/main" id="{9FE31C92-DAB2-74CA-BE6E-8BC477F3C6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155"/>
          <a:stretch/>
        </p:blipFill>
        <p:spPr bwMode="auto">
          <a:xfrm>
            <a:off x="2819400" y="2688771"/>
            <a:ext cx="6048375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74613" y="4941888"/>
            <a:ext cx="8961437" cy="1211262"/>
          </a:xfrm>
        </p:spPr>
        <p:txBody>
          <a:bodyPr/>
          <a:lstStyle/>
          <a:p>
            <a:r>
              <a:rPr lang="en-US" altLang="zh-TW" sz="11100" dirty="0">
                <a:solidFill>
                  <a:srgbClr val="FF0066"/>
                </a:solidFill>
                <a:ea typeface="新細明體" charset="-120"/>
              </a:rPr>
              <a:t>The end</a:t>
            </a:r>
          </a:p>
        </p:txBody>
      </p:sp>
      <p:pic>
        <p:nvPicPr>
          <p:cNvPr id="2276355" name="Picture 3" descr="b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98"/>
          <a:stretch>
            <a:fillRect/>
          </a:stretch>
        </p:blipFill>
        <p:spPr bwMode="auto">
          <a:xfrm>
            <a:off x="2268538" y="981075"/>
            <a:ext cx="4751387" cy="343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973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9E0840D5-7F77-12E2-D4CC-8790F0A3B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PMingLiU" pitchFamily="18" charset="-120"/>
              </a:rPr>
              <a:t>影響人際溝通的因素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p.13</a:t>
            </a:r>
            <a:endParaRPr lang="zh-TW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D25CD8EB-3E23-BF66-E1E0-2715FED456A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838200"/>
            <a:ext cx="9067800" cy="6019800"/>
          </a:xfrm>
        </p:spPr>
        <p:txBody>
          <a:bodyPr/>
          <a:lstStyle/>
          <a:p>
            <a:pPr eaLnBrk="1" hangingPunct="1">
              <a:spcAft>
                <a:spcPts val="600"/>
              </a:spcAft>
              <a:buClrTx/>
              <a:buSzTx/>
              <a:buFontTx/>
              <a:buNone/>
            </a:pPr>
            <a:r>
              <a:rPr lang="en-US" altLang="zh-TW" sz="3200" dirty="0">
                <a:solidFill>
                  <a:srgbClr val="0070C0"/>
                </a:solidFill>
              </a:rPr>
              <a:t>1. </a:t>
            </a:r>
            <a:r>
              <a:rPr lang="zh-TW" altLang="en-US" sz="3200" dirty="0">
                <a:solidFill>
                  <a:srgbClr val="0070C0"/>
                </a:solidFill>
              </a:rPr>
              <a:t>情境因素</a:t>
            </a:r>
          </a:p>
          <a:p>
            <a:pPr marL="892175" marR="0" lvl="1" indent="-446088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a. 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物質層：位置或場所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，例如地鐵車廂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(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打機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)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或圖書館等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&gt;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volume, privacy, foul lang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；駡人清場</a:t>
            </a:r>
            <a:b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</a:b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、讚人公開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…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。 </a:t>
            </a:r>
          </a:p>
          <a:p>
            <a:pPr marL="892175" algn="just" eaLnBrk="1" hangingPunct="1">
              <a:spcAft>
                <a:spcPts val="600"/>
              </a:spcAft>
              <a:buClrTx/>
              <a:buSzTx/>
              <a:buNone/>
            </a:pPr>
            <a:r>
              <a:rPr lang="en-US" altLang="zh-TW" dirty="0"/>
              <a:t>b. </a:t>
            </a:r>
            <a:r>
              <a:rPr lang="zh-TW" altLang="en-US" dirty="0">
                <a:solidFill>
                  <a:srgbClr val="FF0066"/>
                </a:solidFill>
              </a:rPr>
              <a:t>時間：適時</a:t>
            </a:r>
            <a:r>
              <a:rPr lang="zh-CN" altLang="en-US" dirty="0">
                <a:solidFill>
                  <a:srgbClr val="FF0066"/>
                </a:solidFill>
              </a:rPr>
              <a:t>溝通</a:t>
            </a:r>
            <a:r>
              <a:rPr lang="zh-TW" altLang="en-US" dirty="0"/>
              <a:t>，例如在同學因取得不理想成績而感到</a:t>
            </a:r>
            <a:r>
              <a:rPr lang="zh-TW" altLang="en-US" dirty="0">
                <a:solidFill>
                  <a:srgbClr val="FF0066"/>
                </a:solidFill>
              </a:rPr>
              <a:t>沮喪</a:t>
            </a:r>
            <a:r>
              <a:rPr lang="zh-TW" altLang="en-US" dirty="0"/>
              <a:t>的時候，就不應高調</a:t>
            </a:r>
            <a:r>
              <a:rPr lang="zh-TW" altLang="en-US" dirty="0">
                <a:solidFill>
                  <a:srgbClr val="FF0066"/>
                </a:solidFill>
              </a:rPr>
              <a:t>分享</a:t>
            </a:r>
            <a:r>
              <a:rPr lang="zh-TW" altLang="en-US" dirty="0"/>
              <a:t>自己的</a:t>
            </a:r>
            <a:r>
              <a:rPr lang="zh-TW" altLang="en-US" dirty="0">
                <a:solidFill>
                  <a:srgbClr val="FF0066"/>
                </a:solidFill>
              </a:rPr>
              <a:t>滿分</a:t>
            </a:r>
            <a:r>
              <a:rPr lang="zh-TW" altLang="en-US" dirty="0"/>
              <a:t>成績。</a:t>
            </a:r>
            <a:r>
              <a:rPr lang="en-US" altLang="zh-CN" sz="3200" dirty="0">
                <a:solidFill>
                  <a:schemeClr val="bg1">
                    <a:lumMod val="50000"/>
                  </a:schemeClr>
                </a:solidFill>
              </a:rPr>
              <a:t>inadequate timing on seeking help from boss, principal, peer.</a:t>
            </a:r>
            <a:r>
              <a:rPr lang="zh-TW" altLang="en-US" sz="3200" dirty="0"/>
              <a:t> </a:t>
            </a:r>
            <a:endParaRPr lang="zh-TW" altLang="en-US" dirty="0"/>
          </a:p>
          <a:p>
            <a:pPr marL="892175" algn="just" eaLnBrk="1" hangingPunct="1">
              <a:spcAft>
                <a:spcPts val="600"/>
              </a:spcAft>
              <a:buClrTx/>
              <a:buSzTx/>
              <a:buNone/>
            </a:pPr>
            <a:r>
              <a:rPr lang="en-US" altLang="zh-CN" dirty="0"/>
              <a:t>c</a:t>
            </a:r>
            <a:r>
              <a:rPr lang="en-US" altLang="zh-TW" dirty="0"/>
              <a:t>. </a:t>
            </a:r>
            <a:r>
              <a:rPr lang="zh-TW" altLang="en-US" dirty="0">
                <a:solidFill>
                  <a:srgbClr val="FF0066"/>
                </a:solidFill>
              </a:rPr>
              <a:t>社會－心理：</a:t>
            </a:r>
            <a:r>
              <a:rPr lang="zh-TW" altLang="en-US" dirty="0"/>
              <a:t>意指</a:t>
            </a:r>
            <a:r>
              <a:rPr lang="zh-TW" altLang="en-US" dirty="0">
                <a:solidFill>
                  <a:srgbClr val="FF0066"/>
                </a:solidFill>
              </a:rPr>
              <a:t>人際的關係或社會地位</a:t>
            </a:r>
            <a:r>
              <a:rPr lang="zh-TW" altLang="en-US" dirty="0"/>
              <a:t>等。師生之間說話不宜太過親密，</a:t>
            </a:r>
            <a:r>
              <a:rPr lang="zh-TW" altLang="en-US" dirty="0">
                <a:solidFill>
                  <a:srgbClr val="FF0066"/>
                </a:solidFill>
              </a:rPr>
              <a:t>情侶</a:t>
            </a:r>
            <a:r>
              <a:rPr lang="zh-TW" altLang="en-US" dirty="0"/>
              <a:t>之間對答不應太</a:t>
            </a:r>
            <a:r>
              <a:rPr lang="zh-TW" altLang="en-US" dirty="0">
                <a:solidFill>
                  <a:srgbClr val="FF0066"/>
                </a:solidFill>
              </a:rPr>
              <a:t>漠不關心</a:t>
            </a:r>
            <a:r>
              <a:rPr lang="zh-TW" altLang="en-US" dirty="0"/>
              <a:t>。</a:t>
            </a:r>
            <a:r>
              <a:rPr lang="zh-TW" altLang="en-US" sz="2800" dirty="0">
                <a:solidFill>
                  <a:schemeClr val="bg1">
                    <a:lumMod val="50000"/>
                  </a:schemeClr>
                </a:solidFill>
              </a:rPr>
              <a:t>「</a:t>
            </a:r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</a:rPr>
              <a:t>見人講人話</a:t>
            </a:r>
            <a:r>
              <a:rPr lang="zh-TW" altLang="en-US" sz="2800" dirty="0">
                <a:solidFill>
                  <a:schemeClr val="bg1">
                    <a:lumMod val="50000"/>
                  </a:schemeClr>
                </a:solidFill>
              </a:rPr>
              <a:t>」</a:t>
            </a:r>
            <a:r>
              <a:rPr lang="en-US" altLang="zh-TW" sz="2800" dirty="0">
                <a:solidFill>
                  <a:schemeClr val="bg1">
                    <a:lumMod val="50000"/>
                  </a:schemeClr>
                </a:solidFill>
              </a:rPr>
              <a:t>,</a:t>
            </a:r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</a:rPr>
              <a:t>交淺不可言深</a:t>
            </a:r>
            <a:endParaRPr lang="en-US" altLang="zh-TW" dirty="0"/>
          </a:p>
        </p:txBody>
      </p:sp>
      <p:pic>
        <p:nvPicPr>
          <p:cNvPr id="3074" name="Picture 2" descr="Introduction to Video Conferences | Business Communication Skills for  Managers">
            <a:extLst>
              <a:ext uri="{FF2B5EF4-FFF2-40B4-BE49-F238E27FC236}">
                <a16:creationId xmlns:a16="http://schemas.microsoft.com/office/drawing/2014/main" id="{7FC828BE-667D-E7CB-4041-025E2F6242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7" t="1396" r="8857" b="36864"/>
          <a:stretch/>
        </p:blipFill>
        <p:spPr bwMode="auto">
          <a:xfrm>
            <a:off x="7391400" y="533400"/>
            <a:ext cx="1676400" cy="109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390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9E0840D5-7F77-12E2-D4CC-8790F0A3B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PMingLiU" pitchFamily="18" charset="-120"/>
              </a:rPr>
              <a:t>影響人際溝通的因素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p.13</a:t>
            </a:r>
            <a:endParaRPr lang="zh-TW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D25CD8EB-3E23-BF66-E1E0-2715FED456A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838200"/>
            <a:ext cx="9067800" cy="6019800"/>
          </a:xfrm>
        </p:spPr>
        <p:txBody>
          <a:bodyPr/>
          <a:lstStyle/>
          <a:p>
            <a:pPr eaLnBrk="1" hangingPunct="1">
              <a:spcAft>
                <a:spcPts val="600"/>
              </a:spcAft>
              <a:buClrTx/>
              <a:buSzTx/>
              <a:buFontTx/>
              <a:buNone/>
            </a:pPr>
            <a:r>
              <a:rPr lang="en-US" altLang="zh-TW" sz="3200" dirty="0">
                <a:solidFill>
                  <a:srgbClr val="0070C0"/>
                </a:solidFill>
              </a:rPr>
              <a:t>1. </a:t>
            </a:r>
            <a:r>
              <a:rPr lang="zh-TW" altLang="en-US" sz="3200" dirty="0">
                <a:solidFill>
                  <a:srgbClr val="0070C0"/>
                </a:solidFill>
              </a:rPr>
              <a:t>情境因素</a:t>
            </a:r>
          </a:p>
          <a:p>
            <a:pPr marL="892175" lvl="1" indent="-446088" algn="just" eaLnBrk="1" hangingPunct="1">
              <a:spcBef>
                <a:spcPts val="600"/>
              </a:spcBef>
              <a:spcAft>
                <a:spcPts val="600"/>
              </a:spcAft>
              <a:buClrTx/>
              <a:buSzTx/>
              <a:buNone/>
              <a:defRPr/>
            </a:pPr>
            <a:r>
              <a:rPr lang="en-US" altLang="zh-TW" sz="3200" dirty="0"/>
              <a:t>a. </a:t>
            </a:r>
            <a:r>
              <a:rPr lang="zh-TW" altLang="en-US" sz="3200" dirty="0">
                <a:solidFill>
                  <a:srgbClr val="FF0066"/>
                </a:solidFill>
              </a:rPr>
              <a:t>時間：適時</a:t>
            </a:r>
            <a:r>
              <a:rPr lang="zh-CN" altLang="en-US" sz="3200" dirty="0">
                <a:solidFill>
                  <a:srgbClr val="FF0066"/>
                </a:solidFill>
              </a:rPr>
              <a:t>溝通</a:t>
            </a:r>
            <a:r>
              <a:rPr lang="zh-TW" altLang="en-US" sz="3200" dirty="0"/>
              <a:t>，例如在同學因取得不理想成績而感到</a:t>
            </a:r>
            <a:r>
              <a:rPr lang="zh-TW" altLang="en-US" sz="3200" dirty="0">
                <a:solidFill>
                  <a:srgbClr val="FF0066"/>
                </a:solidFill>
              </a:rPr>
              <a:t>沮喪</a:t>
            </a:r>
            <a:r>
              <a:rPr lang="zh-TW" altLang="en-US" sz="3200" dirty="0"/>
              <a:t>的時候，就不應高調</a:t>
            </a:r>
            <a:r>
              <a:rPr lang="zh-TW" altLang="en-US" sz="3200" dirty="0">
                <a:solidFill>
                  <a:srgbClr val="FF0066"/>
                </a:solidFill>
              </a:rPr>
              <a:t>分享</a:t>
            </a:r>
            <a:r>
              <a:rPr lang="zh-TW" altLang="en-US" sz="3200" dirty="0"/>
              <a:t>自己的</a:t>
            </a:r>
            <a:r>
              <a:rPr lang="zh-TW" altLang="en-US" sz="3200" dirty="0">
                <a:solidFill>
                  <a:srgbClr val="FF0066"/>
                </a:solidFill>
              </a:rPr>
              <a:t>滿分</a:t>
            </a:r>
            <a:r>
              <a:rPr lang="zh-TW" altLang="en-US" sz="3200" dirty="0"/>
              <a:t>成績。</a:t>
            </a:r>
            <a:r>
              <a:rPr lang="en-US" altLang="zh-CN" sz="3200" dirty="0">
                <a:solidFill>
                  <a:schemeClr val="bg1">
                    <a:lumMod val="50000"/>
                  </a:schemeClr>
                </a:solidFill>
              </a:rPr>
              <a:t>inadequate timing on seeking help from boss, principal, peer.</a:t>
            </a:r>
            <a:r>
              <a:rPr lang="zh-TW" altLang="en-US" sz="3200" dirty="0"/>
              <a:t> </a:t>
            </a:r>
          </a:p>
          <a:p>
            <a:pPr marL="892175" marR="0" lvl="1" indent="-446088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TW" sz="3200" dirty="0"/>
              <a:t>b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. 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物質層：位置或場所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，例如地鐵車廂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(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打機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)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或圖書館等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&gt;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volume, privacy, foul lang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；駡人清場</a:t>
            </a:r>
            <a:b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</a:b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、讚人公開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…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。 </a:t>
            </a:r>
          </a:p>
          <a:p>
            <a:pPr marL="892175" algn="just" eaLnBrk="1" hangingPunct="1">
              <a:spcAft>
                <a:spcPts val="600"/>
              </a:spcAft>
              <a:buClrTx/>
              <a:buSzTx/>
              <a:buNone/>
            </a:pPr>
            <a:r>
              <a:rPr lang="en-US" altLang="zh-CN" dirty="0"/>
              <a:t>c</a:t>
            </a:r>
            <a:r>
              <a:rPr lang="en-US" altLang="zh-TW" dirty="0"/>
              <a:t>. </a:t>
            </a:r>
            <a:r>
              <a:rPr lang="zh-TW" altLang="en-US" dirty="0">
                <a:solidFill>
                  <a:srgbClr val="FF0066"/>
                </a:solidFill>
              </a:rPr>
              <a:t>社會－心理：</a:t>
            </a:r>
            <a:r>
              <a:rPr lang="zh-TW" altLang="en-US" dirty="0"/>
              <a:t>意指</a:t>
            </a:r>
            <a:r>
              <a:rPr lang="zh-TW" altLang="en-US" dirty="0">
                <a:solidFill>
                  <a:srgbClr val="FF0066"/>
                </a:solidFill>
              </a:rPr>
              <a:t>人際的關係或社會地位</a:t>
            </a:r>
            <a:r>
              <a:rPr lang="zh-TW" altLang="en-US" dirty="0"/>
              <a:t>等。師生之間說話不宜太過親密，</a:t>
            </a:r>
            <a:r>
              <a:rPr lang="zh-TW" altLang="en-US" dirty="0">
                <a:solidFill>
                  <a:srgbClr val="FF0066"/>
                </a:solidFill>
              </a:rPr>
              <a:t>情侶</a:t>
            </a:r>
            <a:r>
              <a:rPr lang="zh-TW" altLang="en-US" dirty="0"/>
              <a:t>之間對答不應太</a:t>
            </a:r>
            <a:r>
              <a:rPr lang="zh-TW" altLang="en-US" dirty="0">
                <a:solidFill>
                  <a:srgbClr val="FF0066"/>
                </a:solidFill>
              </a:rPr>
              <a:t>漠不關心</a:t>
            </a:r>
            <a:r>
              <a:rPr lang="zh-TW" altLang="en-US" dirty="0"/>
              <a:t>。</a:t>
            </a:r>
            <a:r>
              <a:rPr lang="zh-TW" altLang="en-US" sz="2800" dirty="0">
                <a:solidFill>
                  <a:schemeClr val="bg1">
                    <a:lumMod val="50000"/>
                  </a:schemeClr>
                </a:solidFill>
              </a:rPr>
              <a:t>「</a:t>
            </a:r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</a:rPr>
              <a:t>見人講人話</a:t>
            </a:r>
            <a:r>
              <a:rPr lang="zh-TW" altLang="en-US" sz="2800" dirty="0">
                <a:solidFill>
                  <a:schemeClr val="bg1">
                    <a:lumMod val="50000"/>
                  </a:schemeClr>
                </a:solidFill>
              </a:rPr>
              <a:t>」</a:t>
            </a:r>
            <a:r>
              <a:rPr lang="en-US" altLang="zh-TW" sz="2800" dirty="0">
                <a:solidFill>
                  <a:schemeClr val="bg1">
                    <a:lumMod val="50000"/>
                  </a:schemeClr>
                </a:solidFill>
              </a:rPr>
              <a:t>,</a:t>
            </a:r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</a:rPr>
              <a:t>交淺不可言深</a:t>
            </a:r>
            <a:endParaRPr lang="en-US" altLang="zh-TW" dirty="0"/>
          </a:p>
        </p:txBody>
      </p:sp>
      <p:pic>
        <p:nvPicPr>
          <p:cNvPr id="3074" name="Picture 2" descr="Introduction to Video Conferences | Business Communication Skills for  Managers">
            <a:extLst>
              <a:ext uri="{FF2B5EF4-FFF2-40B4-BE49-F238E27FC236}">
                <a16:creationId xmlns:a16="http://schemas.microsoft.com/office/drawing/2014/main" id="{7FC828BE-667D-E7CB-4041-025E2F6242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7" t="1396" r="8857" b="36864"/>
          <a:stretch/>
        </p:blipFill>
        <p:spPr bwMode="auto">
          <a:xfrm>
            <a:off x="7391400" y="533400"/>
            <a:ext cx="1676400" cy="109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016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8E29914-146A-D1B3-6160-7CAF9F373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PMingLiU" pitchFamily="18" charset="-120"/>
              </a:rPr>
              <a:t>影響人際溝通的因素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p.13,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B306D25-4E43-8B03-F2A1-1D99F853A8D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ClrTx/>
              <a:buSzTx/>
              <a:buFontTx/>
              <a:buNone/>
            </a:pPr>
            <a:r>
              <a:rPr lang="en-US" altLang="zh-TW" sz="3200" dirty="0"/>
              <a:t>d.</a:t>
            </a:r>
            <a:r>
              <a:rPr lang="zh-TW" altLang="en-US" sz="3200" dirty="0"/>
              <a:t> </a:t>
            </a:r>
            <a:r>
              <a:rPr lang="zh-TW" altLang="en-US" sz="3600" b="1" dirty="0">
                <a:solidFill>
                  <a:srgbClr val="FF0066"/>
                </a:solidFill>
              </a:rPr>
              <a:t>家庭溝通因素</a:t>
            </a:r>
            <a:endParaRPr lang="en-US" altLang="zh-TW" sz="3600" b="1" dirty="0">
              <a:solidFill>
                <a:srgbClr val="FF0066"/>
              </a:solidFill>
            </a:endParaRPr>
          </a:p>
          <a:p>
            <a:pPr eaLnBrk="1" hangingPunct="1">
              <a:buClrTx/>
              <a:buSzTx/>
              <a:buFontTx/>
              <a:buNone/>
            </a:pPr>
            <a:r>
              <a:rPr lang="zh-TW" altLang="en-US" sz="3200" dirty="0">
                <a:solidFill>
                  <a:srgbClr val="0070C0"/>
                </a:solidFill>
              </a:rPr>
              <a:t>影響因素</a:t>
            </a:r>
            <a:r>
              <a:rPr lang="en-US" altLang="zh-TW" sz="3200" dirty="0">
                <a:solidFill>
                  <a:srgbClr val="0070C0"/>
                </a:solidFill>
              </a:rPr>
              <a:t>:</a:t>
            </a:r>
          </a:p>
          <a:p>
            <a:pPr marL="358775" indent="-358775" eaLnBrk="1" hangingPunct="1">
              <a:spcBef>
                <a:spcPts val="1800"/>
              </a:spcBef>
              <a:buClrTx/>
              <a:buSzTx/>
              <a:buFontTx/>
              <a:buNone/>
            </a:pPr>
            <a:r>
              <a:rPr lang="en-US" altLang="zh-TW" sz="3200" dirty="0"/>
              <a:t>-</a:t>
            </a:r>
            <a:r>
              <a:rPr lang="zh-TW" altLang="en-US" sz="3200" dirty="0"/>
              <a:t>  父母子女間</a:t>
            </a:r>
            <a:r>
              <a:rPr lang="zh-TW" altLang="en-US" sz="3200" dirty="0">
                <a:solidFill>
                  <a:srgbClr val="FF0066"/>
                </a:solidFill>
              </a:rPr>
              <a:t>價值觀念</a:t>
            </a:r>
            <a:r>
              <a:rPr lang="zh-TW" altLang="en-US" sz="3200" dirty="0"/>
              <a:t>不同的原因</a:t>
            </a:r>
            <a:r>
              <a:rPr lang="en-US" altLang="zh-TW" sz="2800" dirty="0">
                <a:solidFill>
                  <a:schemeClr val="bg1">
                    <a:lumMod val="50000"/>
                  </a:schemeClr>
                </a:solidFill>
              </a:rPr>
              <a:t>earning &amp; spending, living style, use of time &gt; compromise</a:t>
            </a:r>
            <a:endParaRPr lang="en-US" altLang="zh-TW" sz="3200" dirty="0"/>
          </a:p>
        </p:txBody>
      </p:sp>
      <p:pic>
        <p:nvPicPr>
          <p:cNvPr id="4098" name="Picture 2" descr="Family Communication, Family is a Joint Project - Selective FOCUS® magazine">
            <a:extLst>
              <a:ext uri="{FF2B5EF4-FFF2-40B4-BE49-F238E27FC236}">
                <a16:creationId xmlns:a16="http://schemas.microsoft.com/office/drawing/2014/main" id="{F207D615-432A-11E3-DDA5-326BE3B87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637" y="892627"/>
            <a:ext cx="1957392" cy="136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8E29914-146A-D1B3-6160-7CAF9F373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PMingLiU" pitchFamily="18" charset="-120"/>
              </a:rPr>
              <a:t>影響人際溝通的因素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p.13,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B306D25-4E43-8B03-F2A1-1D99F853A8D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ClrTx/>
              <a:buSzTx/>
              <a:buFontTx/>
              <a:buNone/>
            </a:pPr>
            <a:r>
              <a:rPr lang="en-US" altLang="zh-TW" sz="3200" dirty="0"/>
              <a:t>d.</a:t>
            </a:r>
            <a:r>
              <a:rPr lang="zh-TW" altLang="en-US" sz="3200" dirty="0"/>
              <a:t> </a:t>
            </a:r>
            <a:r>
              <a:rPr lang="zh-TW" altLang="en-US" sz="3600" b="1" dirty="0">
                <a:solidFill>
                  <a:srgbClr val="FF0066"/>
                </a:solidFill>
              </a:rPr>
              <a:t>家庭溝通因素</a:t>
            </a:r>
            <a:endParaRPr lang="en-US" altLang="zh-TW" sz="3600" b="1" dirty="0">
              <a:solidFill>
                <a:srgbClr val="FF0066"/>
              </a:solidFill>
            </a:endParaRPr>
          </a:p>
          <a:p>
            <a:pPr eaLnBrk="1" hangingPunct="1">
              <a:buClrTx/>
              <a:buSzTx/>
              <a:buFontTx/>
              <a:buNone/>
            </a:pPr>
            <a:r>
              <a:rPr lang="zh-TW" altLang="en-US" sz="3200" dirty="0">
                <a:solidFill>
                  <a:srgbClr val="0070C0"/>
                </a:solidFill>
              </a:rPr>
              <a:t>影響因素</a:t>
            </a:r>
            <a:r>
              <a:rPr lang="en-US" altLang="zh-TW" sz="3200" dirty="0">
                <a:solidFill>
                  <a:srgbClr val="0070C0"/>
                </a:solidFill>
              </a:rPr>
              <a:t>:</a:t>
            </a:r>
          </a:p>
          <a:p>
            <a:pPr marL="358775" indent="-358775" eaLnBrk="1" hangingPunct="1">
              <a:spcBef>
                <a:spcPts val="1800"/>
              </a:spcBef>
              <a:buClrTx/>
              <a:buSzTx/>
              <a:buFontTx/>
              <a:buNone/>
            </a:pPr>
            <a:r>
              <a:rPr lang="en-US" altLang="zh-TW" sz="3200" dirty="0"/>
              <a:t>-</a:t>
            </a:r>
            <a:r>
              <a:rPr lang="zh-TW" altLang="en-US" sz="3200" dirty="0"/>
              <a:t>  父母子女間</a:t>
            </a:r>
            <a:r>
              <a:rPr lang="zh-TW" altLang="en-US" sz="3200" dirty="0">
                <a:solidFill>
                  <a:srgbClr val="FF0066"/>
                </a:solidFill>
              </a:rPr>
              <a:t>價值觀念</a:t>
            </a:r>
            <a:r>
              <a:rPr lang="zh-TW" altLang="en-US" sz="3200" dirty="0"/>
              <a:t>不同的原因</a:t>
            </a:r>
            <a:r>
              <a:rPr lang="en-US" altLang="zh-TW" sz="2800" dirty="0">
                <a:solidFill>
                  <a:schemeClr val="bg1">
                    <a:lumMod val="50000"/>
                  </a:schemeClr>
                </a:solidFill>
              </a:rPr>
              <a:t>earning &amp; spending, living style, use of time &gt; compromise</a:t>
            </a:r>
            <a:endParaRPr lang="en-US" altLang="zh-TW" sz="3200" dirty="0"/>
          </a:p>
          <a:p>
            <a:pPr marL="358775" indent="-358775" eaLnBrk="1" hangingPunct="1">
              <a:spcBef>
                <a:spcPts val="1800"/>
              </a:spcBef>
              <a:buClrTx/>
              <a:buSzTx/>
              <a:buFontTx/>
              <a:buNone/>
            </a:pPr>
            <a:r>
              <a:rPr lang="en-US" altLang="zh-TW" sz="3200" dirty="0"/>
              <a:t>-  </a:t>
            </a:r>
            <a:r>
              <a:rPr lang="zh-TW" altLang="en-US" sz="3200" dirty="0"/>
              <a:t>父母與子女</a:t>
            </a:r>
            <a:r>
              <a:rPr lang="zh-TW" altLang="en-US" sz="3200" dirty="0">
                <a:solidFill>
                  <a:srgbClr val="FF0066"/>
                </a:solidFill>
              </a:rPr>
              <a:t>年齡、經歷</a:t>
            </a:r>
            <a:r>
              <a:rPr lang="zh-TW" altLang="en-US" sz="3200" dirty="0"/>
              <a:t>不同</a:t>
            </a:r>
            <a:endParaRPr lang="en-US" altLang="zh-TW" sz="3200" dirty="0"/>
          </a:p>
        </p:txBody>
      </p:sp>
      <p:pic>
        <p:nvPicPr>
          <p:cNvPr id="4098" name="Picture 2" descr="Family Communication, Family is a Joint Project - Selective FOCUS® magazine">
            <a:extLst>
              <a:ext uri="{FF2B5EF4-FFF2-40B4-BE49-F238E27FC236}">
                <a16:creationId xmlns:a16="http://schemas.microsoft.com/office/drawing/2014/main" id="{F207D615-432A-11E3-DDA5-326BE3B87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637" y="892627"/>
            <a:ext cx="1957392" cy="136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3624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原創">
  <a:themeElements>
    <a:clrScheme name="原創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原創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原創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7852</TotalTime>
  <Words>3416</Words>
  <Application>Microsoft Office PowerPoint</Application>
  <PresentationFormat>如螢幕大小 (4:3)</PresentationFormat>
  <Paragraphs>296</Paragraphs>
  <Slides>57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57</vt:i4>
      </vt:variant>
    </vt:vector>
  </HeadingPairs>
  <TitlesOfParts>
    <vt:vector size="68" baseType="lpstr">
      <vt:lpstr>Arial Unicode MS</vt:lpstr>
      <vt:lpstr>微軟正黑體</vt:lpstr>
      <vt:lpstr>新細明體</vt:lpstr>
      <vt:lpstr>標楷體</vt:lpstr>
      <vt:lpstr>Arial</vt:lpstr>
      <vt:lpstr>Bookman Old Style</vt:lpstr>
      <vt:lpstr>Gill Sans MT</vt:lpstr>
      <vt:lpstr>Times New Roman</vt:lpstr>
      <vt:lpstr>Wingdings</vt:lpstr>
      <vt:lpstr>Wingdings 3</vt:lpstr>
      <vt:lpstr>原創</vt:lpstr>
      <vt:lpstr>PowerPoint 簡報</vt:lpstr>
      <vt:lpstr>本節大綱  p.13</vt:lpstr>
      <vt:lpstr>影響人際溝通的因素 p.13</vt:lpstr>
      <vt:lpstr>影響人際溝通的因素 p.13</vt:lpstr>
      <vt:lpstr>影響人際溝通的因素 p.13</vt:lpstr>
      <vt:lpstr>影響人際溝通的因素 p.13</vt:lpstr>
      <vt:lpstr>影響人際溝通的因素 p.13</vt:lpstr>
      <vt:lpstr>影響人際溝通的因素 p.13, 14</vt:lpstr>
      <vt:lpstr>影響人際溝通的因素 p.13, 14</vt:lpstr>
      <vt:lpstr>影響人際溝通的因素 p.13, 14</vt:lpstr>
      <vt:lpstr>影響人際溝通的因素 p.13, 14</vt:lpstr>
      <vt:lpstr>親子問題情境 -- 小孩不笨 https://www.youtube.com/watch?v=JaqnTGMJh8g</vt:lpstr>
      <vt:lpstr>小組討論</vt:lpstr>
      <vt:lpstr>家庭溝通重要的因素</vt:lpstr>
      <vt:lpstr>家庭溝通重要的因素</vt:lpstr>
      <vt:lpstr>家庭溝通重要的因素</vt:lpstr>
      <vt:lpstr>家庭溝通重要的因素</vt:lpstr>
      <vt:lpstr>家庭溝通重要的因素</vt:lpstr>
      <vt:lpstr>如何改善家庭溝通 p.14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活動：誰是誰 (單元一) p.19</vt:lpstr>
      <vt:lpstr>小組討論：誰是誰 (單元一) p.19, 20</vt:lpstr>
      <vt:lpstr>小組討論：誰是誰 (單元一) p.19, 20</vt:lpstr>
      <vt:lpstr>小組討論：誰是誰 (單元一) p.19, 20</vt:lpstr>
      <vt:lpstr>小組討論：誰是誰 (單元一) p.19, 20</vt:lpstr>
      <vt:lpstr>小組討論：誰是誰 (單元一) p.19, 20</vt:lpstr>
      <vt:lpstr>小組討論：誰是誰 (單元一) p.19, 20</vt:lpstr>
      <vt:lpstr>小組討論：誰是誰 (單元一) p.19, 20</vt:lpstr>
      <vt:lpstr>影響人際溝通的因素 p.14</vt:lpstr>
      <vt:lpstr>影響人際溝通的因素 p.14</vt:lpstr>
      <vt:lpstr>影響人際溝通的因素 p.14</vt:lpstr>
      <vt:lpstr>影響人際溝通的因素 p.15</vt:lpstr>
      <vt:lpstr>影響人際溝通的因素 p.14</vt:lpstr>
      <vt:lpstr>影響人際溝通的因素 p.14</vt:lpstr>
      <vt:lpstr>影響人際溝通的因素 p.14</vt:lpstr>
      <vt:lpstr>影響人際溝通的因素 p.14</vt:lpstr>
      <vt:lpstr>影響人際溝通的因素 p.14</vt:lpstr>
      <vt:lpstr>影響人際溝通的因素 p.15</vt:lpstr>
      <vt:lpstr>活動4：描繪你的家人 p.19</vt:lpstr>
      <vt:lpstr>活動4：描繪你的家人 p.20</vt:lpstr>
      <vt:lpstr>五人行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Yipsir</dc:creator>
  <cp:lastModifiedBy>Kam Hei YIP</cp:lastModifiedBy>
  <cp:revision>382</cp:revision>
  <cp:lastPrinted>1601-01-01T00:00:00Z</cp:lastPrinted>
  <dcterms:created xsi:type="dcterms:W3CDTF">1601-01-01T00:00:00Z</dcterms:created>
  <dcterms:modified xsi:type="dcterms:W3CDTF">2022-10-03T08:18:15Z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