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34" r:id="rId4"/>
    <p:sldId id="6730" r:id="rId5"/>
    <p:sldId id="6657" r:id="rId6"/>
    <p:sldId id="6737" r:id="rId7"/>
    <p:sldId id="6740" r:id="rId8"/>
    <p:sldId id="6741" r:id="rId9"/>
    <p:sldId id="6731" r:id="rId10"/>
    <p:sldId id="6732" r:id="rId11"/>
    <p:sldId id="6733" r:id="rId12"/>
    <p:sldId id="6753" r:id="rId13"/>
    <p:sldId id="6736" r:id="rId14"/>
    <p:sldId id="6735" r:id="rId15"/>
    <p:sldId id="6754" r:id="rId16"/>
    <p:sldId id="6755" r:id="rId17"/>
    <p:sldId id="6743" r:id="rId18"/>
    <p:sldId id="6746" r:id="rId19"/>
    <p:sldId id="6747" r:id="rId20"/>
    <p:sldId id="6748" r:id="rId21"/>
    <p:sldId id="6750" r:id="rId22"/>
    <p:sldId id="6751" r:id="rId23"/>
    <p:sldId id="6752" r:id="rId24"/>
    <p:sldId id="6691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432FF"/>
    <a:srgbClr val="9437FF"/>
    <a:srgbClr val="FF2F92"/>
    <a:srgbClr val="FF40FF"/>
    <a:srgbClr val="FF2600"/>
    <a:srgbClr val="FBE6D8"/>
    <a:srgbClr val="FFF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4729"/>
  </p:normalViewPr>
  <p:slideViewPr>
    <p:cSldViewPr>
      <p:cViewPr varScale="1">
        <p:scale>
          <a:sx n="92" d="100"/>
          <a:sy n="92" d="100"/>
        </p:scale>
        <p:origin x="96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93B4E-8902-C948-BA69-275364EE6BE5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7DDF5-7249-014E-A48D-60CC3FF4D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DDF5-7249-014E-A48D-60CC3FF4DC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9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DDF5-7249-014E-A48D-60CC3FF4DC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DDF5-7249-014E-A48D-60CC3FF4DC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DDF5-7249-014E-A48D-60CC3FF4DC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7DDF5-7249-014E-A48D-60CC3FF4DC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35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10344" y="1131590"/>
            <a:ext cx="91440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-252536" y="1808261"/>
            <a:ext cx="9386192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7160" y="1131590"/>
            <a:ext cx="8867328" cy="401191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lvl="0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9410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facebook.com/groups/973811835990771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2614141"/>
            <a:ext cx="4860030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200"/>
              </a:spcBef>
              <a:spcAft>
                <a:spcPts val="1420"/>
              </a:spcAft>
            </a:pPr>
            <a:r>
              <a:rPr lang="en-US" sz="2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單元四：第18節</a:t>
            </a:r>
          </a:p>
          <a:p>
            <a:pPr algn="r">
              <a:spcBef>
                <a:spcPts val="200"/>
              </a:spcBef>
              <a:spcAft>
                <a:spcPts val="1420"/>
              </a:spcAft>
            </a:pPr>
            <a:r>
              <a:rPr lang="zh-TW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新媒體與人際溝通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1491630"/>
            <a:ext cx="4860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zh-TW" altLang="en-US" sz="4000" b="1" spc="225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人際傳意技巧</a:t>
            </a:r>
            <a:endParaRPr lang="en-US" altLang="ko-KR" sz="4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Arial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BB70D94-82A7-9257-11C4-2E34D7D18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092" y="4181523"/>
            <a:ext cx="4824412" cy="8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TW" altLang="en-US" sz="2800" dirty="0">
                <a:solidFill>
                  <a:srgbClr val="A50021"/>
                </a:solidFill>
                <a:ea typeface="標楷體" pitchFamily="65" charset="-120"/>
              </a:rPr>
              <a:t>葉錦熙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zh-TW" altLang="en-US" sz="2800" dirty="0">
                <a:solidFill>
                  <a:srgbClr val="0000CC"/>
                </a:solidFill>
                <a:ea typeface="文鼎粗隸" pitchFamily="49" charset="-120"/>
              </a:rPr>
              <a:t> </a:t>
            </a:r>
            <a:r>
              <a:rPr kumimoji="0" lang="en-US" altLang="zh-TW" sz="2800" u="sng" dirty="0">
                <a:solidFill>
                  <a:srgbClr val="0000CC"/>
                </a:solidFill>
                <a:ea typeface="文鼎粗隸" pitchFamily="49" charset="-120"/>
              </a:rPr>
              <a:t>www.yipsir.com.hk</a:t>
            </a:r>
            <a:endParaRPr kumimoji="0" lang="en-US" altLang="zh-TW" sz="2800" dirty="0">
              <a:solidFill>
                <a:srgbClr val="0000CC"/>
              </a:solidFill>
              <a:ea typeface="文鼎粗隸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64DC-2A05-C3C6-2E98-281748BE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kern="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lang="zh-TW" altLang="en-US" sz="36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網絡世界的影響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FB17-A426-2A3E-BCFE-D754E1E6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344" y="987574"/>
            <a:ext cx="9144000" cy="460648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價值觀</a:t>
            </a:r>
            <a:endParaRPr lang="en-US" altLang="zh-TW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C48E0-D289-CE13-24EF-EF8ED90F24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252536" y="1609131"/>
            <a:ext cx="9396536" cy="3534369"/>
          </a:xfrm>
        </p:spPr>
        <p:txBody>
          <a:bodyPr/>
          <a:lstStyle/>
          <a:p>
            <a:pPr marL="360000" lvl="1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不受地域限制的交友平台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，相近嗜好或價值觀取向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「虛擬社群」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-3600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青少年在網上經常作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情感分享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意見交流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等，不論好壞，對於價值觀都有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潛移默化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的作用。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-360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中學生援交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($, </a:t>
            </a:r>
            <a:r>
              <a:rPr lang="zh-TW" altLang="en-US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欠缺家庭溫暖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0000" lvl="1" indent="-360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大專生援</a:t>
            </a:r>
            <a:r>
              <a:rPr lang="en-GB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part time girl friend </a:t>
            </a:r>
            <a:r>
              <a:rPr lang="en-GB" altLang="zh-TW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寂寞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GB" altLang="zh-TW" sz="2400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-360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慎選網絡社群，提高警覺是必要的 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GB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調查:香港援交青少年男比女多- 快訊-文匯網">
            <a:extLst>
              <a:ext uri="{FF2B5EF4-FFF2-40B4-BE49-F238E27FC236}">
                <a16:creationId xmlns:a16="http://schemas.microsoft.com/office/drawing/2014/main" id="{43AD2155-8E54-9C55-B054-1E2742109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4" t="20086" b="23304"/>
          <a:stretch/>
        </p:blipFill>
        <p:spPr bwMode="auto">
          <a:xfrm>
            <a:off x="6232939" y="3651871"/>
            <a:ext cx="2935144" cy="14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0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64DC-2A05-C3C6-2E98-281748BE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kern="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lang="zh-TW" altLang="en-US" sz="36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網絡世界的影響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FB17-A426-2A3E-BCFE-D754E1E6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344" y="987574"/>
            <a:ext cx="9144000" cy="460648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社會運動</a:t>
            </a:r>
            <a:endParaRPr lang="en-US" altLang="zh-TW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C48E0-D289-CE13-24EF-EF8ED90F24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252536" y="1491630"/>
            <a:ext cx="9386192" cy="3534369"/>
          </a:xfrm>
        </p:spPr>
        <p:txBody>
          <a:bodyPr/>
          <a:lstStyle/>
          <a:p>
            <a:pPr marL="0" lvl="1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  <a:hlinkClick r:id="rId2"/>
              </a:rPr>
              <a:t>https://www.facebook.com/groups/973811835990771/ 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未提供相片說明。">
            <a:extLst>
              <a:ext uri="{FF2B5EF4-FFF2-40B4-BE49-F238E27FC236}">
                <a16:creationId xmlns:a16="http://schemas.microsoft.com/office/drawing/2014/main" id="{8DE56A99-ADE4-F664-F278-7965B6C38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00"/>
          <a:stretch/>
        </p:blipFill>
        <p:spPr bwMode="auto">
          <a:xfrm>
            <a:off x="1981026" y="2427734"/>
            <a:ext cx="5181948" cy="25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60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60DF79-05EA-5B76-9552-0F947A29A735}"/>
              </a:ext>
            </a:extLst>
          </p:cNvPr>
          <p:cNvSpPr txBox="1">
            <a:spLocks/>
          </p:cNvSpPr>
          <p:nvPr/>
        </p:nvSpPr>
        <p:spPr>
          <a:xfrm>
            <a:off x="875640" y="1054125"/>
            <a:ext cx="7848872" cy="9293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3200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社交媒體與你的關係</a:t>
            </a:r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7BE20-26D5-FA25-D404-51F79063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小組討論   </a:t>
            </a:r>
            <a:r>
              <a:rPr lang="en-GB" altLang="zh-TW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p.</a:t>
            </a:r>
            <a:r>
              <a:rPr lang="en-US" sz="3200" b="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22－25</a:t>
            </a:r>
            <a:endParaRPr lang="en-US" b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DABBEA-FE5F-EB87-C989-4726CA5697D5}"/>
              </a:ext>
            </a:extLst>
          </p:cNvPr>
          <p:cNvCxnSpPr>
            <a:cxnSpLocks/>
          </p:cNvCxnSpPr>
          <p:nvPr/>
        </p:nvCxnSpPr>
        <p:spPr>
          <a:xfrm>
            <a:off x="1042061" y="1851670"/>
            <a:ext cx="3069996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75F18-D58B-E25F-6A62-FA13F0906E66}"/>
              </a:ext>
            </a:extLst>
          </p:cNvPr>
          <p:cNvSpPr txBox="1">
            <a:spLocks/>
          </p:cNvSpPr>
          <p:nvPr/>
        </p:nvSpPr>
        <p:spPr>
          <a:xfrm>
            <a:off x="875640" y="3147248"/>
            <a:ext cx="6472835" cy="759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AC8D4D-1F5C-E7B3-E509-BB5A8416D28A}"/>
              </a:ext>
            </a:extLst>
          </p:cNvPr>
          <p:cNvSpPr txBox="1">
            <a:spLocks/>
          </p:cNvSpPr>
          <p:nvPr/>
        </p:nvSpPr>
        <p:spPr>
          <a:xfrm>
            <a:off x="8028384" y="1131590"/>
            <a:ext cx="864096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64B9C5-8F4E-F574-DD1C-1D8CC3F63184}"/>
              </a:ext>
            </a:extLst>
          </p:cNvPr>
          <p:cNvSpPr txBox="1">
            <a:spLocks/>
          </p:cNvSpPr>
          <p:nvPr/>
        </p:nvSpPr>
        <p:spPr>
          <a:xfrm>
            <a:off x="7909537" y="1028482"/>
            <a:ext cx="1016496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FF415-ED7D-1A42-FDCE-20364847EF33}"/>
              </a:ext>
            </a:extLst>
          </p:cNvPr>
          <p:cNvSpPr txBox="1"/>
          <p:nvPr/>
        </p:nvSpPr>
        <p:spPr>
          <a:xfrm>
            <a:off x="1113049" y="3135244"/>
            <a:ext cx="5747086" cy="1419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討論：互聯網上溝通的好與壞</a:t>
            </a:r>
            <a:endParaRPr lang="en-GB" altLang="zh-TW" sz="32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GB" sz="3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 </a:t>
            </a:r>
            <a:r>
              <a:rPr lang="zh-TW" altLang="en-US" sz="3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試列舉</a:t>
            </a:r>
            <a:r>
              <a:rPr lang="en-US" altLang="zh-TW" sz="3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32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個好及壞的例子</a:t>
            </a:r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381CB4-C39C-FABA-BD29-6B7F35D8A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349" y="699542"/>
            <a:ext cx="3406147" cy="20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1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A882-134E-47E1-7EDE-E868B78E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互聯網溝通的好處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F7F1-D86B-C065-F506-5AA1691997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203598"/>
            <a:ext cx="5894312" cy="36004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溝通上的優勢 </a:t>
            </a:r>
            <a:r>
              <a:rPr lang="en-GB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方便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lang="zh-TW" altLang="en-US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即時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GB" altLang="zh-TW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資訊上的優勢 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追上時代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GB" altLang="zh-TW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取得娛樂 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新聞、電影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GB" altLang="zh-TW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取得服務 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購物</a:t>
            </a:r>
            <a:r>
              <a:rPr lang="en-US" altLang="zh-TW" sz="2800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GB" altLang="zh-TW" sz="2800" dirty="0">
              <a:solidFill>
                <a:schemeClr val="bg1">
                  <a:lumMod val="6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進行電子商務 </a:t>
            </a:r>
            <a:r>
              <a:rPr lang="en-US" altLang="zh-TW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TW" sz="2800" dirty="0" err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Payme</a:t>
            </a:r>
            <a:r>
              <a:rPr lang="en-US" altLang="zh-TW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, FPS)</a:t>
            </a:r>
            <a:endParaRPr lang="zh-TW" altLang="en-US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A4C6A7-2806-81FA-0B42-3042B1CCA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779662"/>
            <a:ext cx="2494137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8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A882-134E-47E1-7EDE-E868B78E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互聯網溝通的壞處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F7F1-D86B-C065-F506-5AA1691997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203598"/>
            <a:ext cx="5894312" cy="36004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竊取個人信息</a:t>
            </a:r>
            <a:endParaRPr lang="en-GB" altLang="zh-TW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濫發電郵廣告</a:t>
            </a:r>
            <a:endParaRPr lang="en-GB" altLang="zh-TW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電腦病毒</a:t>
            </a:r>
            <a:endParaRPr lang="en-GB" altLang="zh-TW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互聯網色情化</a:t>
            </a:r>
            <a:endParaRPr lang="en-GB" altLang="zh-TW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個人安全</a:t>
            </a:r>
          </a:p>
        </p:txBody>
      </p:sp>
      <p:pic>
        <p:nvPicPr>
          <p:cNvPr id="5122" name="Picture 2" descr="保险员窃取公民个人信息判刑|公民个人信息|电脑|办公室_新浪新闻">
            <a:extLst>
              <a:ext uri="{FF2B5EF4-FFF2-40B4-BE49-F238E27FC236}">
                <a16:creationId xmlns:a16="http://schemas.microsoft.com/office/drawing/2014/main" id="{3833F0A3-504F-8C25-5462-D468ABDCE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35646"/>
            <a:ext cx="3219561" cy="263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6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A882-134E-47E1-7EDE-E868B78E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新媒體對</a:t>
            </a:r>
            <a:r>
              <a:rPr lang="zh-TW" altLang="en-US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人際關係</a:t>
            </a:r>
            <a:r>
              <a:rPr lang="zh-TW" altLang="en-US" kern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影響</a:t>
            </a:r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F7F1-D86B-C065-F506-5AA1691997A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203598"/>
            <a:ext cx="5894312" cy="3600400"/>
          </a:xfrm>
        </p:spPr>
        <p:txBody>
          <a:bodyPr/>
          <a:lstStyle/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親朋戚友疏離</a:t>
            </a:r>
            <a:endParaRPr lang="en-GB" altLang="zh-TW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脫離現實</a:t>
            </a:r>
            <a:endParaRPr lang="en-GB" altLang="zh-TW" sz="2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網路沉癮</a:t>
            </a:r>
            <a:r>
              <a:rPr lang="en-US" altLang="zh-TW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&gt; </a:t>
            </a:r>
            <a:r>
              <a:rPr lang="zh-TW" altLang="en-US" sz="28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精神病</a:t>
            </a:r>
          </a:p>
        </p:txBody>
      </p:sp>
      <p:pic>
        <p:nvPicPr>
          <p:cNvPr id="6146" name="Picture 2" descr="蕾咪] 朋友疏離該如何面對？人際關係好複雜？他真的是你的朋友嗎！？ - YouTube">
            <a:extLst>
              <a:ext uri="{FF2B5EF4-FFF2-40B4-BE49-F238E27FC236}">
                <a16:creationId xmlns:a16="http://schemas.microsoft.com/office/drawing/2014/main" id="{A2DA61ED-6DD6-64BF-BA80-3451DDC2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3" y="1825935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5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A882-134E-47E1-7EDE-E868B78E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7B4B2-EC51-5AE0-289E-5F2C836E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80" y="987574"/>
            <a:ext cx="7622504" cy="460648"/>
          </a:xfrm>
        </p:spPr>
        <p:txBody>
          <a:bodyPr/>
          <a:lstStyle/>
          <a:p>
            <a:r>
              <a:rPr lang="zh-TW" altLang="en-US" sz="16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目標：讓同學對自己的溝通能力有更深的了解。 </a:t>
            </a:r>
            <a:endParaRPr lang="en-HK" altLang="zh-TW" sz="1600" b="1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6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步驟</a:t>
            </a:r>
            <a:r>
              <a:rPr lang="zh-TW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16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同學各自完成以下自我評估並統計分數。 </a:t>
            </a:r>
            <a:endParaRPr lang="zh-TW" altLang="en-US" sz="16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0B59C2-0AEE-BB90-A691-5FE15501A14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50" y="1635646"/>
            <a:ext cx="5716900" cy="336639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56BD7-A04E-E51A-8A7F-14BBCCDE0787}"/>
              </a:ext>
            </a:extLst>
          </p:cNvPr>
          <p:cNvSpPr txBox="1"/>
          <p:nvPr/>
        </p:nvSpPr>
        <p:spPr>
          <a:xfrm>
            <a:off x="405880" y="141456"/>
            <a:ext cx="5399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互聯網對溝通能力的影響 </a:t>
            </a:r>
            <a:endParaRPr lang="zh-TW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723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9335-AB9A-9576-F8EF-EB3819B5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16F68B-CB18-52AE-32A2-D9B268EE3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89629"/>
              </p:ext>
            </p:extLst>
          </p:nvPr>
        </p:nvGraphicFramePr>
        <p:xfrm>
          <a:off x="405880" y="1808261"/>
          <a:ext cx="8497886" cy="2016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213792">
                  <a:extLst>
                    <a:ext uri="{9D8B030D-6E8A-4147-A177-3AD203B41FA5}">
                      <a16:colId xmlns:a16="http://schemas.microsoft.com/office/drawing/2014/main" val="787939727"/>
                    </a:ext>
                  </a:extLst>
                </a:gridCol>
                <a:gridCol w="7284094">
                  <a:extLst>
                    <a:ext uri="{9D8B030D-6E8A-4147-A177-3AD203B41FA5}">
                      <a16:colId xmlns:a16="http://schemas.microsoft.com/office/drawing/2014/main" val="117233712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5-10</a:t>
                      </a:r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沒有溝通障礙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8147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11-15</a:t>
                      </a:r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有少許溝通障礙，避免過量使用網絡與別人溝通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68192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15-20</a:t>
                      </a:r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現實世界中有溝通障礙，減少使用網絡與別人溝通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570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21-30</a:t>
                      </a:r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現實世界中有頗嚴重溝通障礙，減少使用網絡與別人溝通，多與人面對面對話 </a:t>
                      </a:r>
                      <a:endParaRPr lang="en-US" sz="16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350018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4DA84-023A-620C-37AD-9FB9B9211F4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sz="1800" dirty="0">
                <a:effectLst/>
                <a:latin typeface="MicrosoftJhengHeiRegular"/>
              </a:rPr>
              <a:t>  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D4D780-FCAC-B0C8-D0F5-C93431D43BD3}"/>
              </a:ext>
            </a:extLst>
          </p:cNvPr>
          <p:cNvSpPr txBox="1">
            <a:spLocks/>
          </p:cNvSpPr>
          <p:nvPr/>
        </p:nvSpPr>
        <p:spPr>
          <a:xfrm>
            <a:off x="405880" y="1059582"/>
            <a:ext cx="762250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評估</a:t>
            </a:r>
          </a:p>
        </p:txBody>
      </p:sp>
    </p:spTree>
    <p:extLst>
      <p:ext uri="{BB962C8B-B14F-4D97-AF65-F5344CB8AC3E}">
        <p14:creationId xmlns:p14="http://schemas.microsoft.com/office/powerpoint/2010/main" val="272007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3A882-134E-47E1-7EDE-E868B78EF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7B4B2-EC51-5AE0-289E-5F2C836E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880" y="987574"/>
            <a:ext cx="7622504" cy="460648"/>
          </a:xfrm>
        </p:spPr>
        <p:txBody>
          <a:bodyPr/>
          <a:lstStyle/>
          <a:p>
            <a:r>
              <a:rPr lang="zh-TW" altLang="en-US" sz="16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目標：讓同學對自己的溝通能力有更深的了解。 </a:t>
            </a:r>
            <a:endParaRPr lang="en-HK" altLang="zh-TW" sz="1600" b="1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6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步驟</a:t>
            </a:r>
            <a:r>
              <a:rPr lang="zh-TW" altLang="en-US" sz="16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TW" altLang="en-US" sz="16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同學各自完成以下自我評估並統計分數。 </a:t>
            </a:r>
            <a:endParaRPr lang="zh-TW" altLang="en-US" sz="16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56BD7-A04E-E51A-8A7F-14BBCCDE0787}"/>
              </a:ext>
            </a:extLst>
          </p:cNvPr>
          <p:cNvSpPr txBox="1"/>
          <p:nvPr/>
        </p:nvSpPr>
        <p:spPr>
          <a:xfrm>
            <a:off x="405880" y="141456"/>
            <a:ext cx="5399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互聯網對溝通能力的影響 </a:t>
            </a:r>
            <a:endParaRPr lang="zh-TW" alt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sz="3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CE29B8-56A6-E6E5-DF43-35DBABAF1B9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603015"/>
            <a:ext cx="7137400" cy="27051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63683E-05A2-643C-9764-7476E1E877F9}"/>
              </a:ext>
            </a:extLst>
          </p:cNvPr>
          <p:cNvSpPr txBox="1"/>
          <p:nvPr/>
        </p:nvSpPr>
        <p:spPr>
          <a:xfrm>
            <a:off x="833636" y="4308115"/>
            <a:ext cx="7587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b="1" dirty="0">
                <a:solidFill>
                  <a:srgbClr val="9437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溝通技巧有沒有退化</a:t>
            </a:r>
            <a:r>
              <a:rPr lang="en-US" altLang="zh-TW" sz="1800" b="1" dirty="0">
                <a:solidFill>
                  <a:srgbClr val="9437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?(1</a:t>
            </a:r>
            <a:r>
              <a:rPr lang="zh-TW" altLang="en-US" sz="1800" b="1" dirty="0">
                <a:solidFill>
                  <a:srgbClr val="9437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代表輕易做到、沒有難度</a:t>
            </a:r>
            <a:r>
              <a:rPr lang="en-US" altLang="zh-TW" sz="1800" b="1" dirty="0">
                <a:solidFill>
                  <a:srgbClr val="9437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;5</a:t>
            </a:r>
            <a:r>
              <a:rPr lang="zh-TW" altLang="en-US" sz="1800" b="1" dirty="0">
                <a:solidFill>
                  <a:srgbClr val="9437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代表極度困難、吃力</a:t>
            </a:r>
            <a:r>
              <a:rPr lang="en-US" altLang="zh-TW" sz="1800" b="1" dirty="0">
                <a:solidFill>
                  <a:srgbClr val="9437FF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endParaRPr lang="zh-TW" altLang="en-US" b="1" dirty="0">
              <a:solidFill>
                <a:srgbClr val="9437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b="1" dirty="0">
              <a:solidFill>
                <a:srgbClr val="9437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509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69335-AB9A-9576-F8EF-EB3819B5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416F68B-CB18-52AE-32A2-D9B268EE3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7548045"/>
              </p:ext>
            </p:extLst>
          </p:nvPr>
        </p:nvGraphicFramePr>
        <p:xfrm>
          <a:off x="1804864" y="1808261"/>
          <a:ext cx="5534272" cy="25200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41784">
                  <a:extLst>
                    <a:ext uri="{9D8B030D-6E8A-4147-A177-3AD203B41FA5}">
                      <a16:colId xmlns:a16="http://schemas.microsoft.com/office/drawing/2014/main" val="787939727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17233712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1-5</a:t>
                      </a:r>
                      <a:r>
                        <a:rPr lang="zh-TW" altLang="en-US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靈巧的溝通技巧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88147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6-10</a:t>
                      </a:r>
                      <a:r>
                        <a:rPr lang="zh-TW" altLang="en-US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正常的溝通技巧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68192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11-15</a:t>
                      </a:r>
                      <a:r>
                        <a:rPr lang="zh-TW" altLang="en-US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正常的溝通技巧但不靈活 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865706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16-20</a:t>
                      </a:r>
                      <a:r>
                        <a:rPr lang="zh-TW" altLang="en-US" sz="1800" b="0" i="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分</a:t>
                      </a:r>
                      <a:endParaRPr 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稍弱的溝通技巧，可能有退化 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35001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21-25</a:t>
                      </a:r>
                      <a:r>
                        <a:rPr lang="zh-TW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分 </a:t>
                      </a:r>
                      <a:endParaRPr lang="zh-TW" altLang="en-US" sz="18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i="0" kern="1200" dirty="0">
                          <a:solidFill>
                            <a:schemeClr val="dk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不善於溝通，溝通技巧有可能退化 </a:t>
                      </a:r>
                      <a:endParaRPr lang="zh-TW" altLang="en-US" sz="2000" b="0" i="0" dirty="0"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0857496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4DA84-023A-620C-37AD-9FB9B9211F4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TW" sz="1800" dirty="0">
                <a:effectLst/>
                <a:latin typeface="MicrosoftJhengHeiRegular"/>
              </a:rPr>
              <a:t>  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D4D780-FCAC-B0C8-D0F5-C93431D43BD3}"/>
              </a:ext>
            </a:extLst>
          </p:cNvPr>
          <p:cNvSpPr txBox="1">
            <a:spLocks/>
          </p:cNvSpPr>
          <p:nvPr/>
        </p:nvSpPr>
        <p:spPr>
          <a:xfrm>
            <a:off x="405880" y="1059582"/>
            <a:ext cx="7622504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評估</a:t>
            </a:r>
          </a:p>
        </p:txBody>
      </p:sp>
    </p:spTree>
    <p:extLst>
      <p:ext uri="{BB962C8B-B14F-4D97-AF65-F5344CB8AC3E}">
        <p14:creationId xmlns:p14="http://schemas.microsoft.com/office/powerpoint/2010/main" val="202934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4D16CE-ECA0-28C6-551E-B8713AB5A9E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207524" y="814864"/>
            <a:ext cx="9324528" cy="3170602"/>
          </a:xfrm>
        </p:spPr>
        <p:txBody>
          <a:bodyPr/>
          <a:lstStyle/>
          <a:p>
            <a:pPr marL="360000" indent="-3600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互聯網的特質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現象分析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HK" altLang="zh-TW" sz="2800" dirty="0">
              <a:solidFill>
                <a:schemeClr val="bg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0000" indent="-360000">
              <a:spcBef>
                <a:spcPts val="0"/>
              </a:spcBef>
              <a:buFont typeface="+mj-lt"/>
              <a:buAutoNum type="arabicPeriod"/>
            </a:pP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網絡世界的影響</a:t>
            </a:r>
            <a:r>
              <a:rPr 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後果分析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b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- 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身份、社會道德、價值觀、社會運動</a:t>
            </a:r>
            <a:endParaRPr lang="en-HK" altLang="zh-TW" dirty="0">
              <a:solidFill>
                <a:srgbClr val="0432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60000" indent="-36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2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互聯網互聯網對青少年的正負面影響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後果分析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b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活動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1a 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社交媒體與你的關係</a:t>
            </a:r>
            <a:br>
              <a:rPr lang="en-GB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GB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活動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1b 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通訊應用程式與人際溝通</a:t>
            </a:r>
            <a:br>
              <a:rPr lang="en-GB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GB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活動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：觀看短片網上陷阱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裸聊勒索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(30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分鐘）</a:t>
            </a:r>
            <a:br>
              <a:rPr lang="en-GB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GB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活動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：自我評估 </a:t>
            </a:r>
            <a:r>
              <a:rPr lang="en-US" altLang="zh-TW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dirty="0">
                <a:solidFill>
                  <a:srgbClr val="0432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互聯網對溝通能力的影響</a:t>
            </a:r>
          </a:p>
          <a:p>
            <a:pPr marL="360000" indent="-360000">
              <a:spcBef>
                <a:spcPts val="1200"/>
              </a:spcBef>
              <a:buFont typeface="+mj-lt"/>
              <a:buAutoNum type="arabicPeriod"/>
            </a:pPr>
            <a:r>
              <a:rPr lang="zh-TW" altLang="en-US" sz="28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新媒體應對方法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建議分析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b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HK" altLang="zh-TW" sz="2800" dirty="0">
              <a:solidFill>
                <a:srgbClr val="C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zh-TW" altLang="en-US" sz="2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HK" altLang="zh-TW" sz="2800" dirty="0">
              <a:solidFill>
                <a:srgbClr val="92D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8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720000" lvl="1" indent="-36000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HK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40217"/>
            <a:ext cx="9144000" cy="884466"/>
          </a:xfrm>
        </p:spPr>
        <p:txBody>
          <a:bodyPr/>
          <a:lstStyle/>
          <a:p>
            <a:r>
              <a:rPr lang="zh-TW" altLang="en-US" sz="36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本節大綱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CC95F-6E1F-BB68-2048-E74F629AE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3750" l="3279" r="97268">
                        <a14:foregroundMark x1="13115" y1="13750" x2="60656" y2="12500"/>
                        <a14:foregroundMark x1="60656" y1="12500" x2="94536" y2="15000"/>
                        <a14:foregroundMark x1="95082" y1="15000" x2="97268" y2="11250"/>
                        <a14:foregroundMark x1="18033" y1="7500" x2="50273" y2="6250"/>
                        <a14:foregroundMark x1="57923" y1="46250" x2="81421" y2="62500"/>
                        <a14:foregroundMark x1="68306" y1="41250" x2="78689" y2="41250"/>
                        <a14:foregroundMark x1="3825" y1="43750" x2="4372" y2="57500"/>
                        <a14:foregroundMark x1="7650" y1="83750" x2="38798" y2="87500"/>
                        <a14:foregroundMark x1="46995" y1="81250" x2="52459" y2="75000"/>
                        <a14:foregroundMark x1="42077" y1="88750" x2="84153" y2="87500"/>
                        <a14:foregroundMark x1="53005" y1="2500" x2="96721" y2="2500"/>
                        <a14:foregroundMark x1="10383" y1="92500" x2="56284" y2="93750"/>
                        <a14:foregroundMark x1="56284" y1="93750" x2="67760" y2="91250"/>
                        <a14:foregroundMark x1="60109" y1="72500" x2="79235" y2="7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5776" y="206141"/>
            <a:ext cx="1080120" cy="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879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60DF79-05EA-5B76-9552-0F947A29A735}"/>
              </a:ext>
            </a:extLst>
          </p:cNvPr>
          <p:cNvSpPr txBox="1">
            <a:spLocks/>
          </p:cNvSpPr>
          <p:nvPr/>
        </p:nvSpPr>
        <p:spPr>
          <a:xfrm>
            <a:off x="875640" y="2003944"/>
            <a:ext cx="4411691" cy="9293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文章分析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7BE20-26D5-FA25-D404-51F790637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482CB-6ADC-D0D9-49EF-DDF1A02AD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987574"/>
            <a:ext cx="6912768" cy="460648"/>
          </a:xfrm>
        </p:spPr>
        <p:txBody>
          <a:bodyPr/>
          <a:lstStyle/>
          <a:p>
            <a:pPr algn="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DABBEA-FE5F-EB87-C989-4726CA5697D5}"/>
              </a:ext>
            </a:extLst>
          </p:cNvPr>
          <p:cNvCxnSpPr>
            <a:cxnSpLocks/>
          </p:cNvCxnSpPr>
          <p:nvPr/>
        </p:nvCxnSpPr>
        <p:spPr>
          <a:xfrm>
            <a:off x="1357988" y="2859782"/>
            <a:ext cx="3069996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75F18-D58B-E25F-6A62-FA13F0906E66}"/>
              </a:ext>
            </a:extLst>
          </p:cNvPr>
          <p:cNvSpPr txBox="1">
            <a:spLocks/>
          </p:cNvSpPr>
          <p:nvPr/>
        </p:nvSpPr>
        <p:spPr>
          <a:xfrm>
            <a:off x="875640" y="3147248"/>
            <a:ext cx="6472835" cy="759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AC8D4D-1F5C-E7B3-E509-BB5A8416D28A}"/>
              </a:ext>
            </a:extLst>
          </p:cNvPr>
          <p:cNvSpPr txBox="1">
            <a:spLocks/>
          </p:cNvSpPr>
          <p:nvPr/>
        </p:nvSpPr>
        <p:spPr>
          <a:xfrm>
            <a:off x="8028384" y="1131590"/>
            <a:ext cx="864096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488BED-9FC0-F1A1-062D-1B0BFE401908}"/>
              </a:ext>
            </a:extLst>
          </p:cNvPr>
          <p:cNvSpPr txBox="1">
            <a:spLocks/>
          </p:cNvSpPr>
          <p:nvPr/>
        </p:nvSpPr>
        <p:spPr>
          <a:xfrm>
            <a:off x="8172400" y="1131590"/>
            <a:ext cx="72008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dirty="0">
              <a:latin typeface="Microsoft YaHei" panose="020B0503020204020204" pitchFamily="34" charset="-122"/>
              <a:ea typeface="Microsoft YaHei" panose="020B0503020204020204" pitchFamily="34" charset="-122"/>
              <a:cs typeface="Arial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64B9C5-8F4E-F574-DD1C-1D8CC3F63184}"/>
              </a:ext>
            </a:extLst>
          </p:cNvPr>
          <p:cNvSpPr txBox="1">
            <a:spLocks/>
          </p:cNvSpPr>
          <p:nvPr/>
        </p:nvSpPr>
        <p:spPr>
          <a:xfrm>
            <a:off x="7909537" y="1028482"/>
            <a:ext cx="1016496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頁26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DC955B-915C-ECB4-4CE3-B45354E0E743}"/>
              </a:ext>
            </a:extLst>
          </p:cNvPr>
          <p:cNvSpPr txBox="1"/>
          <p:nvPr/>
        </p:nvSpPr>
        <p:spPr>
          <a:xfrm>
            <a:off x="971601" y="3014065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閱讀文章。分組討論同意之處和不同意之處，並提出原因和輔以例子說明。</a:t>
            </a:r>
            <a:r>
              <a:rPr lang="en-US" altLang="zh-TW" sz="1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(5</a:t>
            </a:r>
            <a:r>
              <a:rPr lang="zh-TW" altLang="en-US" sz="1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分鐘</a:t>
            </a:r>
            <a:r>
              <a:rPr lang="en-US" altLang="zh-TW" sz="1800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endParaRPr lang="zh-TW" altLang="en-US" sz="24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B6B4-9653-207F-B3CD-FED3BD4C5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640" y="1891562"/>
            <a:ext cx="3401561" cy="26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65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BF4C-8F5B-1706-0FE6-29A93464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5B9D-3A50-9E48-B55A-76B7665E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954" y="1065736"/>
            <a:ext cx="6912768" cy="460648"/>
          </a:xfrm>
        </p:spPr>
        <p:txBody>
          <a:bodyPr/>
          <a:lstStyle/>
          <a:p>
            <a:r>
              <a:rPr lang="zh-TW" altLang="en-US" sz="18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節錄自</a:t>
            </a:r>
            <a:r>
              <a:rPr lang="en-US" altLang="zh-TW" sz="18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sz="18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網路世界中的舞台架構</a:t>
            </a:r>
            <a:r>
              <a:rPr lang="en-US" altLang="zh-TW" sz="18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》 </a:t>
            </a:r>
            <a:endParaRPr lang="zh-TW" alt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86B5BC-F2BB-93FE-7A56-3E00B83EC2E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27" y="1707655"/>
            <a:ext cx="7474274" cy="27042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EFD79-5D61-4973-74CB-25ED24456589}"/>
              </a:ext>
            </a:extLst>
          </p:cNvPr>
          <p:cNvSpPr txBox="1"/>
          <p:nvPr/>
        </p:nvSpPr>
        <p:spPr>
          <a:xfrm>
            <a:off x="5796136" y="4593186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分析、總結、建議</a:t>
            </a:r>
            <a:r>
              <a:rPr 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參考文件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F758C6-247C-6632-9BBA-91C1DA68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8283" y="4425886"/>
            <a:ext cx="457853" cy="5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BF4C-8F5B-1706-0FE6-29A93464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5B9D-3A50-9E48-B55A-76B7665E7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954" y="1065736"/>
            <a:ext cx="6912768" cy="460648"/>
          </a:xfrm>
        </p:spPr>
        <p:txBody>
          <a:bodyPr/>
          <a:lstStyle/>
          <a:p>
            <a:r>
              <a:rPr lang="zh-TW" altLang="en-US" sz="18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節錄自</a:t>
            </a:r>
            <a:r>
              <a:rPr lang="en-US" altLang="zh-TW" sz="18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TW" altLang="en-US" sz="18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網路世界中的舞台架構</a:t>
            </a:r>
            <a:r>
              <a:rPr lang="en-US" altLang="zh-TW" sz="1800" b="1" dirty="0">
                <a:solidFill>
                  <a:srgbClr val="C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》 </a:t>
            </a:r>
            <a:endParaRPr lang="zh-TW" alt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876A3C-F12B-F844-3162-022E062E2CB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47" y="1726494"/>
            <a:ext cx="7390725" cy="238815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1C1C28-A715-CEAD-45AF-25145F7E1A7E}"/>
              </a:ext>
            </a:extLst>
          </p:cNvPr>
          <p:cNvSpPr txBox="1"/>
          <p:nvPr/>
        </p:nvSpPr>
        <p:spPr>
          <a:xfrm>
            <a:off x="5796136" y="4593186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分析、總結、建議</a:t>
            </a:r>
            <a:r>
              <a:rPr 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參考文件</a:t>
            </a:r>
            <a:endParaRPr lang="en-US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4E933-BBD6-EC6A-E85C-25952307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86545" y="4230164"/>
            <a:ext cx="637029" cy="8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AD4E23-74D2-E172-C652-C13216E9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bugle_band_contest_trophy_b">
            <a:extLst>
              <a:ext uri="{FF2B5EF4-FFF2-40B4-BE49-F238E27FC236}">
                <a16:creationId xmlns:a16="http://schemas.microsoft.com/office/drawing/2014/main" id="{EC3E9FF9-D14E-DC57-AA4F-3B0CF709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7614"/>
            <a:ext cx="2686114" cy="3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502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D5CCC4D-D542-692A-C614-A1BA34D9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08" y="1583866"/>
            <a:ext cx="2839864" cy="14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5BA1E-ECF2-042B-64F3-9CB720FC10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97928" y="1131590"/>
            <a:ext cx="8568952" cy="348748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「萬維網」全球資訊網（</a:t>
            </a: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World Wide Web, WWW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HK" altLang="zh-TW" sz="2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電子郵件（</a:t>
            </a: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e-mail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HK" altLang="zh-TW" sz="2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討論平台（</a:t>
            </a: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newsgroup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HK" altLang="zh-TW" sz="2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同步聊天（</a:t>
            </a: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chat room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HK" altLang="zh-TW" sz="2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即時通訊軟件 ：</a:t>
            </a: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LINE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dirty="0">
                <a:solidFill>
                  <a:srgbClr val="CC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WhatsApp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Telegram</a:t>
            </a:r>
            <a:endParaRPr lang="en-HK" altLang="zh-TW" sz="2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MUD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multi-user dungeons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）：文字介面的「虛擬實境」</a:t>
            </a:r>
            <a:endParaRPr lang="en-US" altLang="zh-TW" sz="2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後設世界（</a:t>
            </a:r>
            <a:r>
              <a:rPr lang="en-US" altLang="zh-TW" sz="2400" dirty="0" err="1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metaworld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）：多媒體遊戲世界（視覺及音效）</a:t>
            </a:r>
            <a:endParaRPr lang="en-HK" altLang="zh-TW" sz="2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互動影音：</a:t>
            </a: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FB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en-US" altLang="zh-TW" sz="2400" dirty="0">
                <a:solidFill>
                  <a:srgbClr val="CC00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IG, zoom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TW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Live</a:t>
            </a:r>
            <a:r>
              <a:rPr lang="zh-TW" altLang="en-US" sz="24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有現場直播功能）</a:t>
            </a:r>
            <a:endParaRPr lang="en-US" sz="24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新媒體與人際溝通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8" name="Picture 4" descr="中国互联网的25年-新华网">
            <a:extLst>
              <a:ext uri="{FF2B5EF4-FFF2-40B4-BE49-F238E27FC236}">
                <a16:creationId xmlns:a16="http://schemas.microsoft.com/office/drawing/2014/main" id="{830D35D4-A361-66A5-9DAB-CE170A63F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3800" r="6416" b="9400"/>
          <a:stretch/>
        </p:blipFill>
        <p:spPr bwMode="auto">
          <a:xfrm>
            <a:off x="0" y="0"/>
            <a:ext cx="1028882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天母校區】106學年度寄信/行李到學生宿舍建議的方式- 臺北市立大學- 宿舍">
            <a:extLst>
              <a:ext uri="{FF2B5EF4-FFF2-40B4-BE49-F238E27FC236}">
                <a16:creationId xmlns:a16="http://schemas.microsoft.com/office/drawing/2014/main" id="{05BC8B9C-65A1-90EE-5F98-0DB8BDF54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66" y="31311"/>
            <a:ext cx="1284734" cy="7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典藏文物">
            <a:extLst>
              <a:ext uri="{FF2B5EF4-FFF2-40B4-BE49-F238E27FC236}">
                <a16:creationId xmlns:a16="http://schemas.microsoft.com/office/drawing/2014/main" id="{CD51497C-D2B2-F2BC-8252-2443A0F3E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11596" r="13556" b="13600"/>
          <a:stretch/>
        </p:blipFill>
        <p:spPr bwMode="auto">
          <a:xfrm>
            <a:off x="6550001" y="79903"/>
            <a:ext cx="1227114" cy="80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9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F5993-B845-A97C-C5DC-325FFEB9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網絡世界的特性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2ADD4-5B9A-AAB4-D850-E1CF19FEA47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324544" y="936104"/>
            <a:ext cx="9505056" cy="4299942"/>
          </a:xfrm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匿名性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隱藏自己的身份與個人資料 </a:t>
            </a:r>
            <a:r>
              <a:rPr lang="en-GB" altLang="zh-TW" sz="2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打機、連登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 </a:t>
            </a:r>
            <a:r>
              <a:rPr lang="zh-TW" altLang="en-US" sz="2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粗口、玩野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TW" sz="24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虛擬性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角色扮演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(on-line game / dating)</a:t>
            </a:r>
            <a:endParaRPr lang="en-US" altLang="zh-TW" sz="20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網絡虛擬社群、社交網站</a:t>
            </a:r>
            <a:endParaRPr lang="en-HK" altLang="zh-TW" sz="24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方便性</a:t>
            </a:r>
            <a:endParaRPr lang="en-US" altLang="zh-TW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上網：無線</a:t>
            </a:r>
            <a:r>
              <a:rPr lang="en-US" altLang="zh-TW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WI-FI </a:t>
            </a:r>
            <a:r>
              <a:rPr lang="zh-TW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、無限數據</a:t>
            </a:r>
            <a:r>
              <a:rPr lang="en-US" altLang="zh-TW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工具：智能手機、手提遊戲機</a:t>
            </a:r>
            <a:endParaRPr lang="en-US" altLang="zh-TW" sz="24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spcBef>
                <a:spcPts val="0"/>
              </a:spcBef>
              <a:buFont typeface="Wingdings" pitchFamily="2" charset="2"/>
              <a:buChar char="v"/>
            </a:pPr>
            <a:r>
              <a:rPr lang="zh-TW" altLang="en-US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跳脫性 </a:t>
            </a:r>
            <a:r>
              <a:rPr lang="en-GB" altLang="zh-TW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netsurfing</a:t>
            </a:r>
            <a:endParaRPr lang="en-US" altLang="zh-TW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連結不同網站、資訊、節目非常容易</a:t>
            </a:r>
            <a:endParaRPr lang="en-US" altLang="zh-TW" sz="24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HK" altLang="zh-TW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lvl="1" indent="0" eaLnBrk="1" hangingPunct="1">
              <a:spcBef>
                <a:spcPts val="0"/>
              </a:spcBef>
              <a:spcAft>
                <a:spcPts val="600"/>
              </a:spcAft>
              <a:buNone/>
            </a:pPr>
            <a:endParaRPr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A000C4-38E2-1929-5490-9D769E0424FF}"/>
              </a:ext>
            </a:extLst>
          </p:cNvPr>
          <p:cNvSpPr txBox="1">
            <a:spLocks/>
          </p:cNvSpPr>
          <p:nvPr/>
        </p:nvSpPr>
        <p:spPr>
          <a:xfrm>
            <a:off x="8172400" y="1174998"/>
            <a:ext cx="720080" cy="4606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>
                <a:latin typeface="Microsoft YaHei" panose="020B0503020204020204" pitchFamily="34" charset="-122"/>
                <a:ea typeface="Microsoft YaHei" panose="020B0503020204020204" pitchFamily="34" charset="-122"/>
                <a:cs typeface="Arial" pitchFamily="34" charset="0"/>
              </a:rPr>
              <a:t>頁12</a:t>
            </a:r>
          </a:p>
        </p:txBody>
      </p:sp>
      <p:pic>
        <p:nvPicPr>
          <p:cNvPr id="2050" name="Picture 2" descr="軍人是米蟲？｜匿名，就夠了嗎？（下）│TVBS新聞網">
            <a:extLst>
              <a:ext uri="{FF2B5EF4-FFF2-40B4-BE49-F238E27FC236}">
                <a16:creationId xmlns:a16="http://schemas.microsoft.com/office/drawing/2014/main" id="{69978B7B-95D4-578E-78D3-0901CD160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6" t="20857" r="30739" b="20857"/>
          <a:stretch/>
        </p:blipFill>
        <p:spPr bwMode="auto">
          <a:xfrm>
            <a:off x="5580112" y="2379729"/>
            <a:ext cx="1584176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近年大熱虛擬角色VTuber 究竟係咩嚟？！ | 電子產品| 新Monday">
            <a:extLst>
              <a:ext uri="{FF2B5EF4-FFF2-40B4-BE49-F238E27FC236}">
                <a16:creationId xmlns:a16="http://schemas.microsoft.com/office/drawing/2014/main" id="{B2268421-5BD1-3970-CE07-A5796337CA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7" t="6601" r="22048"/>
          <a:stretch/>
        </p:blipFill>
        <p:spPr bwMode="auto">
          <a:xfrm>
            <a:off x="7740352" y="2160240"/>
            <a:ext cx="1332241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FACEBOOK/IG </a:t>
            </a:r>
            <a:r>
              <a:rPr lang="en-US" b="1" dirty="0" err="1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與你的關係</a:t>
            </a:r>
            <a:r>
              <a:rPr lang="en-US" b="1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p.18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E763C-6F13-2A62-EA98-9D7940FA6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6190" y="987574"/>
            <a:ext cx="6912768" cy="460648"/>
          </a:xfrm>
        </p:spPr>
        <p:txBody>
          <a:bodyPr/>
          <a:lstStyle/>
          <a:p>
            <a:endParaRPr 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5BA1E-ECF2-042B-64F3-9CB720FC10E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3648" y="1551330"/>
            <a:ext cx="6912768" cy="2995737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8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31B22F-2A79-2415-A3CD-5996588F1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5477"/>
            <a:ext cx="3816424" cy="429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11C743B-E6E8-1528-3B0A-D69895BC3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793540"/>
            <a:ext cx="4114919" cy="426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13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WHATSAPP/ LINE </a:t>
            </a:r>
            <a:r>
              <a:rPr lang="en-US" b="1" dirty="0" err="1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與人際溝通</a:t>
            </a:r>
            <a:endParaRPr lang="en-US" b="1" dirty="0">
              <a:solidFill>
                <a:srgbClr val="92D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8D8EF6-92F9-01F1-9CA8-6F1D625E9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252" y="987425"/>
            <a:ext cx="4355674" cy="3244452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D84DE5-B096-673A-238D-99CF5480FE2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7574"/>
            <a:ext cx="4138975" cy="2995612"/>
          </a:xfrm>
        </p:spPr>
      </p:pic>
    </p:spTree>
    <p:extLst>
      <p:ext uri="{BB962C8B-B14F-4D97-AF65-F5344CB8AC3E}">
        <p14:creationId xmlns:p14="http://schemas.microsoft.com/office/powerpoint/2010/main" val="265741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E10A3-3EE4-7815-D1C6-24E1DAF0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WHATSAPP/ LINE </a:t>
            </a:r>
            <a:r>
              <a:rPr lang="en-US" b="1" dirty="0" err="1">
                <a:solidFill>
                  <a:srgbClr val="92D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與人際溝通</a:t>
            </a:r>
            <a:endParaRPr lang="en-US" b="1" dirty="0">
              <a:solidFill>
                <a:srgbClr val="92D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F154AFE-C6DB-979E-9442-847B0E85064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60" y="885105"/>
            <a:ext cx="4472280" cy="3726901"/>
          </a:xfrm>
        </p:spPr>
      </p:pic>
    </p:spTree>
    <p:extLst>
      <p:ext uri="{BB962C8B-B14F-4D97-AF65-F5344CB8AC3E}">
        <p14:creationId xmlns:p14="http://schemas.microsoft.com/office/powerpoint/2010/main" val="58995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64DC-2A05-C3C6-2E98-281748BE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kern="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lang="zh-TW" altLang="en-US" sz="36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網絡世界的影響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FB17-A426-2A3E-BCFE-D754E1E6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344" y="987574"/>
            <a:ext cx="9144000" cy="460648"/>
          </a:xfrm>
        </p:spPr>
        <p:txBody>
          <a:bodyPr/>
          <a:lstStyle/>
          <a:p>
            <a:r>
              <a:rPr lang="zh-TW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身份</a:t>
            </a:r>
            <a:endParaRPr lang="en-US" altLang="zh-TW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C48E0-D289-CE13-24EF-EF8ED90F24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252536" y="1609131"/>
            <a:ext cx="6192688" cy="2995737"/>
          </a:xfrm>
        </p:spPr>
        <p:txBody>
          <a:bodyPr/>
          <a:lstStyle/>
          <a:p>
            <a:pPr marL="360000" lvl="1" indent="-3600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實際環境中，青少年通過與不同的朋友接觸，確立個人的身份。</a:t>
            </a:r>
          </a:p>
          <a:p>
            <a:pPr marL="360000" lvl="1" indent="-3600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可任意使用不同的身份出現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-3600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匿名 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掩飾現實世界的身份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，甚至可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塑造出另一種人格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-360000"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身份確立欠缺一致性 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疏離</a:t>
            </a:r>
            <a:br>
              <a:rPr lang="en-GB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(dissociated)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776CF9-2B24-725C-BB33-D11129815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049563"/>
            <a:ext cx="3098178" cy="20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64DC-2A05-C3C6-2E98-281748BE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kern="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  </a:t>
            </a:r>
            <a:r>
              <a:rPr lang="zh-TW" altLang="en-US" sz="3600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網絡世界的影響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FB17-A426-2A3E-BCFE-D754E1E6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344" y="987574"/>
            <a:ext cx="9144000" cy="460648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社會道德</a:t>
            </a:r>
            <a:endParaRPr lang="en-US" altLang="zh-TW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C48E0-D289-CE13-24EF-EF8ED90F24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-252536" y="1609131"/>
            <a:ext cx="6192688" cy="2995737"/>
          </a:xfrm>
        </p:spPr>
        <p:txBody>
          <a:bodyPr/>
          <a:lstStyle/>
          <a:p>
            <a:pPr marL="360000" lvl="1" indent="-36000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法律追不上網絡 </a:t>
            </a:r>
            <a:r>
              <a:rPr lang="en-US" altLang="zh-TW" sz="20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口罩走數</a:t>
            </a:r>
            <a:r>
              <a:rPr lang="en-US" altLang="zh-TW" sz="20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-360000" eaLnBrk="1" hangingPunct="1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容易對其他人的經濟、名譽或自尊造成的傷害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關機 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煙消雲散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E612F-E2D2-82B5-E3C1-83946FF0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067695"/>
            <a:ext cx="3098178" cy="20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30007</TotalTime>
  <Words>888</Words>
  <Application>Microsoft Office PowerPoint</Application>
  <PresentationFormat>如螢幕大小 (16:9)</PresentationFormat>
  <Paragraphs>120</Paragraphs>
  <Slides>23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맑은 고딕</vt:lpstr>
      <vt:lpstr>Microsoft YaHei</vt:lpstr>
      <vt:lpstr>Microsoft YaHei UI</vt:lpstr>
      <vt:lpstr>MicrosoftJhengHeiRegular</vt:lpstr>
      <vt:lpstr>微軟正黑體</vt:lpstr>
      <vt:lpstr>Arial</vt:lpstr>
      <vt:lpstr>Calibri</vt:lpstr>
      <vt:lpstr>Wingdings</vt:lpstr>
      <vt:lpstr>Office Theme</vt:lpstr>
      <vt:lpstr>Custom Design</vt:lpstr>
      <vt:lpstr>PowerPoint 簡報</vt:lpstr>
      <vt:lpstr>本節大綱 </vt:lpstr>
      <vt:lpstr>新媒體與人際溝通</vt:lpstr>
      <vt:lpstr>   網絡世界的特性</vt:lpstr>
      <vt:lpstr>FACEBOOK/IG 與你的關係  p.18</vt:lpstr>
      <vt:lpstr>WHATSAPP/ LINE 與人際溝通</vt:lpstr>
      <vt:lpstr>WHATSAPP/ LINE 與人際溝通</vt:lpstr>
      <vt:lpstr>  網絡世界的影響</vt:lpstr>
      <vt:lpstr>  網絡世界的影響</vt:lpstr>
      <vt:lpstr>  網絡世界的影響</vt:lpstr>
      <vt:lpstr>  網絡世界的影響</vt:lpstr>
      <vt:lpstr>小組討論   p.22－25</vt:lpstr>
      <vt:lpstr>互聯網溝通的好處</vt:lpstr>
      <vt:lpstr>互聯網溝通的壞處</vt:lpstr>
      <vt:lpstr>新媒體對人際關係影響</vt:lpstr>
      <vt:lpstr>  </vt:lpstr>
      <vt:lpstr>PowerPoint 簡報</vt:lpstr>
      <vt:lpstr>  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Yipsir</dc:creator>
  <cp:lastModifiedBy>Kam Hei YIP</cp:lastModifiedBy>
  <cp:revision>278</cp:revision>
  <cp:lastPrinted>2022-10-24T02:28:37Z</cp:lastPrinted>
  <dcterms:created xsi:type="dcterms:W3CDTF">2014-04-01T16:27:38Z</dcterms:created>
  <dcterms:modified xsi:type="dcterms:W3CDTF">2023-02-16T15:45:19Z</dcterms:modified>
</cp:coreProperties>
</file>