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59"/>
  </p:notesMasterIdLst>
  <p:handoutMasterIdLst>
    <p:handoutMasterId r:id="rId60"/>
  </p:handoutMasterIdLst>
  <p:sldIdLst>
    <p:sldId id="6328" r:id="rId2"/>
    <p:sldId id="6395" r:id="rId3"/>
    <p:sldId id="615" r:id="rId4"/>
    <p:sldId id="6388" r:id="rId5"/>
    <p:sldId id="6389" r:id="rId6"/>
    <p:sldId id="6318" r:id="rId7"/>
    <p:sldId id="6390" r:id="rId8"/>
    <p:sldId id="6392" r:id="rId9"/>
    <p:sldId id="345" r:id="rId10"/>
    <p:sldId id="498" r:id="rId11"/>
    <p:sldId id="6393" r:id="rId12"/>
    <p:sldId id="418" r:id="rId13"/>
    <p:sldId id="320" r:id="rId14"/>
    <p:sldId id="6394" r:id="rId15"/>
    <p:sldId id="351" r:id="rId16"/>
    <p:sldId id="6404" r:id="rId17"/>
    <p:sldId id="6396" r:id="rId18"/>
    <p:sldId id="6440" r:id="rId19"/>
    <p:sldId id="6441" r:id="rId20"/>
    <p:sldId id="6442" r:id="rId21"/>
    <p:sldId id="6443" r:id="rId22"/>
    <p:sldId id="6444" r:id="rId23"/>
    <p:sldId id="6438" r:id="rId24"/>
    <p:sldId id="6407" r:id="rId25"/>
    <p:sldId id="6382" r:id="rId26"/>
    <p:sldId id="6410" r:id="rId27"/>
    <p:sldId id="6412" r:id="rId28"/>
    <p:sldId id="6405" r:id="rId29"/>
    <p:sldId id="6399" r:id="rId30"/>
    <p:sldId id="6406" r:id="rId31"/>
    <p:sldId id="6401" r:id="rId32"/>
    <p:sldId id="6423" r:id="rId33"/>
    <p:sldId id="6413" r:id="rId34"/>
    <p:sldId id="6402" r:id="rId35"/>
    <p:sldId id="6403" r:id="rId36"/>
    <p:sldId id="6414" r:id="rId37"/>
    <p:sldId id="6415" r:id="rId38"/>
    <p:sldId id="6418" r:id="rId39"/>
    <p:sldId id="6419" r:id="rId40"/>
    <p:sldId id="6420" r:id="rId41"/>
    <p:sldId id="6421" r:id="rId42"/>
    <p:sldId id="6422" r:id="rId43"/>
    <p:sldId id="6424" r:id="rId44"/>
    <p:sldId id="6426" r:id="rId45"/>
    <p:sldId id="6427" r:id="rId46"/>
    <p:sldId id="6428" r:id="rId47"/>
    <p:sldId id="6429" r:id="rId48"/>
    <p:sldId id="6430" r:id="rId49"/>
    <p:sldId id="6439" r:id="rId50"/>
    <p:sldId id="6431" r:id="rId51"/>
    <p:sldId id="6432" r:id="rId52"/>
    <p:sldId id="6433" r:id="rId53"/>
    <p:sldId id="6434" r:id="rId54"/>
    <p:sldId id="6435" r:id="rId55"/>
    <p:sldId id="6436" r:id="rId56"/>
    <p:sldId id="6437" r:id="rId57"/>
    <p:sldId id="6308" r:id="rId58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PMingLiU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00FF"/>
    <a:srgbClr val="003300"/>
    <a:srgbClr val="CC0099"/>
    <a:srgbClr val="FF0066"/>
    <a:srgbClr val="FFFFFF"/>
    <a:srgbClr val="FD358B"/>
    <a:srgbClr val="006600"/>
    <a:srgbClr val="0033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1" autoAdjust="0"/>
    <p:restoredTop sz="89708" autoAdjust="0"/>
  </p:normalViewPr>
  <p:slideViewPr>
    <p:cSldViewPr>
      <p:cViewPr varScale="1">
        <p:scale>
          <a:sx n="66" d="100"/>
          <a:sy n="66" d="100"/>
        </p:scale>
        <p:origin x="206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28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1BA9778-5B9D-4747-A385-A51BF4E985D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1527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5215579-DA0C-4E30-9943-3C40A1942AD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0340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圖像版面配置區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/>
          </a:p>
        </p:txBody>
      </p:sp>
      <p:sp>
        <p:nvSpPr>
          <p:cNvPr id="4506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fld id="{0F4B290C-897B-499F-B714-C308D98BD7AF}" type="slidenum">
              <a:rPr lang="en-US" altLang="zh-TW"/>
              <a:pPr/>
              <a:t>12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6CFBE-C214-4B4B-88CF-95F7085DE2E7}" type="slidenum">
              <a:rPr lang="en-US" altLang="zh-TW"/>
              <a:pPr/>
              <a:t>57</a:t>
            </a:fld>
            <a:endParaRPr lang="en-US" altLang="zh-TW" dirty="0"/>
          </a:p>
        </p:txBody>
      </p:sp>
      <p:sp>
        <p:nvSpPr>
          <p:cNvPr id="310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10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 dirty="0"/>
          </a:p>
        </p:txBody>
      </p:sp>
    </p:spTree>
    <p:extLst>
      <p:ext uri="{BB962C8B-B14F-4D97-AF65-F5344CB8AC3E}">
        <p14:creationId xmlns:p14="http://schemas.microsoft.com/office/powerpoint/2010/main" val="335630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0" y="1814830"/>
            <a:ext cx="9144000" cy="990600"/>
          </a:xfrm>
        </p:spPr>
        <p:txBody>
          <a:bodyPr anchor="t"/>
          <a:lstStyle>
            <a:lvl1pPr algn="ctr">
              <a:defRPr sz="400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5400" y="3558541"/>
            <a:ext cx="9118600" cy="708660"/>
          </a:xfrm>
        </p:spPr>
        <p:txBody>
          <a:bodyPr/>
          <a:lstStyle>
            <a:lvl1pPr marL="0" indent="0" algn="ctr">
              <a:buNone/>
              <a:defRPr sz="320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72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799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76200" y="914400"/>
            <a:ext cx="9067800" cy="5867400"/>
          </a:xfrm>
        </p:spPr>
        <p:txBody>
          <a:bodyPr/>
          <a:lstStyle>
            <a:lvl1pPr marL="446088" indent="-446088">
              <a:buClr>
                <a:srgbClr val="0000FF"/>
              </a:buClr>
              <a:buSzPct val="80000"/>
              <a:buFont typeface="+mj-lt"/>
              <a:buAutoNum type="arabicPeriod"/>
              <a:defRPr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marL="803275" indent="-357188">
              <a:buClr>
                <a:srgbClr val="00B050"/>
              </a:buClr>
              <a:buSzPct val="70000"/>
              <a:buFont typeface="Arial" panose="020B0604020202020204" pitchFamily="34" charset="0"/>
              <a:buChar char="–"/>
              <a:defRPr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28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AC2F27C-5854-4810-B914-B3291F454FD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735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0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550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6" name="直線接點 11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7" name="等腰三角形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kumimoji="0" lang="en-US" altLang="zh-TW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EF543B-1FE8-4B2C-8F3E-10CFE8C2A68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437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372DA8F-5279-4B76-B208-851EB6DBA8D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74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5" name="等腰三角形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kumimoji="0" lang="en-US" altLang="zh-TW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直線接點 12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8FC1A60-3203-4E1F-BF6D-2B6E335E1DF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3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685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HK" dirty="0"/>
          </a:p>
        </p:txBody>
      </p:sp>
      <p:sp>
        <p:nvSpPr>
          <p:cNvPr id="1027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0" y="990600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altLang="zh-H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02" r:id="rId2"/>
    <p:sldLayoutId id="2147484203" r:id="rId3"/>
    <p:sldLayoutId id="2147484204" r:id="rId4"/>
    <p:sldLayoutId id="2147484209" r:id="rId5"/>
    <p:sldLayoutId id="2147484210" r:id="rId6"/>
    <p:sldLayoutId id="2147484205" r:id="rId7"/>
    <p:sldLayoutId id="2147484212" r:id="rId8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9pPr>
    </p:titleStyle>
    <p:bodyStyle>
      <a:lvl1pPr marL="355600" indent="-355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+mj-lt"/>
        <a:buAutoNum type="arabicPeriod"/>
        <a:defRPr sz="3200" kern="1200">
          <a:solidFill>
            <a:srgbClr val="0000FF"/>
          </a:solidFill>
          <a:latin typeface="Arial" panose="020B0604020202020204" pitchFamily="34" charset="0"/>
          <a:ea typeface="標楷體" panose="03000509000000000000" pitchFamily="65" charset="-120"/>
          <a:cs typeface="Arial" panose="020B0604020202020204" pitchFamily="34" charset="0"/>
        </a:defRPr>
      </a:lvl1pPr>
      <a:lvl2pPr marL="63023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800" kern="1200">
          <a:solidFill>
            <a:srgbClr val="0000FF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rgbClr val="0000FF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rgbClr val="0000FF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rgbClr val="0000FF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r.breakthrough.org.hk/%e7%aa%81%e7%a0%b4%e7%a0%94%e7%a9%b6%e4%b8%80%e8%a6%bd%e8%a1%a8/" TargetMode="External"/><Relationship Id="rId2" Type="http://schemas.openxmlformats.org/officeDocument/2006/relationships/hyperlink" Target="https://yrc.hkfyg.org.hk/%e7%a0%94%e7%a9%b6%e9%a0%85%e7%9b%ae/%e9%9d%92%e5%b0%91%e5%b9%b4%e6%84%8f%e8%a6%8b%e8%aa%bf%e6%9f%a5/%e9%9d%92%e5%b0%91%e5%b9%b4%e6%84%8f%e8%a6%8b%e8%aa%bf%e6%9f%a5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www.yipsir.com.hk/yipsirdyj2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787" name="Text Box 3"/>
          <p:cNvSpPr txBox="1">
            <a:spLocks noChangeArrowheads="1"/>
          </p:cNvSpPr>
          <p:nvPr/>
        </p:nvSpPr>
        <p:spPr bwMode="auto">
          <a:xfrm>
            <a:off x="2338388" y="5725677"/>
            <a:ext cx="4824412" cy="105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zh-TW" altLang="en-US" sz="3600" dirty="0">
                <a:solidFill>
                  <a:srgbClr val="A50021"/>
                </a:solidFill>
                <a:ea typeface="標楷體" pitchFamily="65" charset="-120"/>
              </a:rPr>
              <a:t>葉錦熙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kumimoji="0" lang="zh-TW" altLang="en-US" sz="3600" dirty="0">
                <a:solidFill>
                  <a:srgbClr val="0000CC"/>
                </a:solidFill>
                <a:ea typeface="文鼎粗隸" pitchFamily="49" charset="-120"/>
              </a:rPr>
              <a:t> </a:t>
            </a:r>
            <a:r>
              <a:rPr kumimoji="0" lang="en-US" altLang="zh-TW" sz="3600" u="sng" dirty="0">
                <a:solidFill>
                  <a:srgbClr val="0000CC"/>
                </a:solidFill>
                <a:ea typeface="文鼎粗隸" pitchFamily="49" charset="-120"/>
              </a:rPr>
              <a:t>www.yipsir.com.hk</a:t>
            </a:r>
            <a:endParaRPr kumimoji="0" lang="en-US" altLang="zh-TW" sz="3600" dirty="0">
              <a:solidFill>
                <a:srgbClr val="0000CC"/>
              </a:solidFill>
              <a:ea typeface="文鼎粗隸" pitchFamily="49" charset="-120"/>
            </a:endParaRPr>
          </a:p>
        </p:txBody>
      </p:sp>
      <p:sp>
        <p:nvSpPr>
          <p:cNvPr id="1142791" name="Rectangle 2"/>
          <p:cNvSpPr>
            <a:spLocks noChangeArrowheads="1"/>
          </p:cNvSpPr>
          <p:nvPr/>
        </p:nvSpPr>
        <p:spPr bwMode="auto">
          <a:xfrm>
            <a:off x="323850" y="188913"/>
            <a:ext cx="845978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rgbClr val="CC0000"/>
                </a:solidFill>
                <a:latin typeface="Arial" charset="0"/>
                <a:ea typeface="標楷體" pitchFamily="65" charset="-120"/>
              </a:defRPr>
            </a:lvl1pPr>
            <a:lvl2pPr algn="ctr">
              <a:defRPr kumimoji="1" sz="4400">
                <a:solidFill>
                  <a:srgbClr val="CC0000"/>
                </a:solidFill>
                <a:latin typeface="Arial" charset="0"/>
                <a:ea typeface="標楷體" pitchFamily="65" charset="-120"/>
              </a:defRPr>
            </a:lvl2pPr>
            <a:lvl3pPr algn="ctr">
              <a:defRPr kumimoji="1" sz="4400">
                <a:solidFill>
                  <a:srgbClr val="CC0000"/>
                </a:solidFill>
                <a:latin typeface="Arial" charset="0"/>
                <a:ea typeface="標楷體" pitchFamily="65" charset="-120"/>
              </a:defRPr>
            </a:lvl3pPr>
            <a:lvl4pPr algn="ctr">
              <a:defRPr kumimoji="1" sz="4400">
                <a:solidFill>
                  <a:srgbClr val="CC0000"/>
                </a:solidFill>
                <a:latin typeface="Arial" charset="0"/>
                <a:ea typeface="標楷體" pitchFamily="65" charset="-120"/>
              </a:defRPr>
            </a:lvl4pPr>
            <a:lvl5pPr algn="ctr">
              <a:defRPr kumimoji="1" sz="4400">
                <a:solidFill>
                  <a:srgbClr val="CC0000"/>
                </a:solidFill>
                <a:latin typeface="Arial" charset="0"/>
                <a:ea typeface="標楷體" pitchFamily="65" charset="-12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C0000"/>
                </a:solidFill>
                <a:latin typeface="Arial" charset="0"/>
                <a:ea typeface="標楷體" pitchFamily="65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C0000"/>
                </a:solidFill>
                <a:latin typeface="Arial" charset="0"/>
                <a:ea typeface="標楷體" pitchFamily="65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C0000"/>
                </a:solidFill>
                <a:latin typeface="Arial" charset="0"/>
                <a:ea typeface="標楷體" pitchFamily="65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C0000"/>
                </a:solidFill>
                <a:latin typeface="Arial" charset="0"/>
                <a:ea typeface="標楷體" pitchFamily="65" charset="-120"/>
              </a:defRPr>
            </a:lvl9pPr>
          </a:lstStyle>
          <a:p>
            <a:r>
              <a:rPr lang="zh-TW" altLang="en-US" sz="5000"/>
              <a:t>人際傳意技巧</a:t>
            </a:r>
            <a:endParaRPr lang="zh-TW" altLang="en-US" sz="5000" b="1">
              <a:solidFill>
                <a:srgbClr val="660066"/>
              </a:solidFill>
            </a:endParaRPr>
          </a:p>
        </p:txBody>
      </p:sp>
      <p:pic>
        <p:nvPicPr>
          <p:cNvPr id="3" name="Picture 8" descr="YiJing">
            <a:extLst>
              <a:ext uri="{FF2B5EF4-FFF2-40B4-BE49-F238E27FC236}">
                <a16:creationId xmlns:a16="http://schemas.microsoft.com/office/drawing/2014/main" id="{3885F9A7-9EC9-1E0E-FE01-9F658EE6E8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96"/>
          <a:stretch/>
        </p:blipFill>
        <p:spPr bwMode="auto">
          <a:xfrm>
            <a:off x="7827962" y="90368"/>
            <a:ext cx="1316038" cy="1128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50243166-431E-9EFF-C261-7D2E4419A23B}"/>
              </a:ext>
            </a:extLst>
          </p:cNvPr>
          <p:cNvSpPr/>
          <p:nvPr/>
        </p:nvSpPr>
        <p:spPr>
          <a:xfrm>
            <a:off x="2823634" y="1090506"/>
            <a:ext cx="3672800" cy="18774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600" kern="10" dirty="0"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solidFill>
                  <a:srgbClr val="0033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單元四</a:t>
            </a:r>
            <a:r>
              <a:rPr lang="en-GB" altLang="zh-TW" sz="3600" kern="10" dirty="0"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solidFill>
                  <a:srgbClr val="0033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</a:t>
            </a:r>
            <a:r>
              <a:rPr lang="zh-TW" altLang="en-US" sz="3600" kern="10" dirty="0"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solidFill>
                  <a:srgbClr val="0033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第十六節</a:t>
            </a:r>
          </a:p>
          <a:p>
            <a:pPr algn="ctr"/>
            <a:r>
              <a:rPr lang="zh-TW" altLang="en-US" sz="4000" kern="10" dirty="0">
                <a:ln w="9525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FD358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課程導向及</a:t>
            </a:r>
          </a:p>
          <a:p>
            <a:pPr algn="ctr"/>
            <a:r>
              <a:rPr lang="zh-TW" altLang="en-US" sz="4000" kern="10" dirty="0">
                <a:ln w="9525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FD358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籌備專題研習</a:t>
            </a:r>
          </a:p>
        </p:txBody>
      </p:sp>
      <p:pic>
        <p:nvPicPr>
          <p:cNvPr id="2" name="Picture 2" descr="Brief Course Orientation - Edutube">
            <a:extLst>
              <a:ext uri="{FF2B5EF4-FFF2-40B4-BE49-F238E27FC236}">
                <a16:creationId xmlns:a16="http://schemas.microsoft.com/office/drawing/2014/main" id="{97E4E104-BB9E-96E9-65CE-B7F57D5DA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038" y="3428999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專題研習| 靈糧堂秀德小學">
            <a:extLst>
              <a:ext uri="{FF2B5EF4-FFF2-40B4-BE49-F238E27FC236}">
                <a16:creationId xmlns:a16="http://schemas.microsoft.com/office/drawing/2014/main" id="{346A3016-68DC-C04C-B2AF-89895B229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405169"/>
            <a:ext cx="3343275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準時上課</a:t>
            </a:r>
          </a:p>
        </p:txBody>
      </p:sp>
      <p:sp>
        <p:nvSpPr>
          <p:cNvPr id="51204" name="Rectangle 3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686800" cy="4937125"/>
          </a:xfrm>
        </p:spPr>
        <p:txBody>
          <a:bodyPr/>
          <a:lstStyle/>
          <a:p>
            <a:pPr eaLnBrk="1" hangingPunct="1"/>
            <a:r>
              <a:rPr lang="zh-TW" altLang="en-US"/>
              <a:t>凡</a:t>
            </a:r>
            <a:r>
              <a:rPr lang="zh-TW" altLang="en-US">
                <a:solidFill>
                  <a:srgbClr val="FF0000"/>
                </a:solidFill>
              </a:rPr>
              <a:t>遲到</a:t>
            </a:r>
            <a:r>
              <a:rPr lang="en-US" altLang="zh-TW">
                <a:solidFill>
                  <a:srgbClr val="FF0000"/>
                </a:solidFill>
              </a:rPr>
              <a:t>/ </a:t>
            </a:r>
            <a:r>
              <a:rPr lang="zh-TW" altLang="en-US">
                <a:solidFill>
                  <a:srgbClr val="FF0000"/>
                </a:solidFill>
              </a:rPr>
              <a:t>早退</a:t>
            </a:r>
            <a:r>
              <a:rPr lang="en-US" altLang="zh-TW"/>
              <a:t>(</a:t>
            </a:r>
            <a:r>
              <a:rPr lang="en-US" altLang="zh-TW">
                <a:solidFill>
                  <a:srgbClr val="FF0000"/>
                </a:solidFill>
              </a:rPr>
              <a:t>15</a:t>
            </a:r>
            <a:r>
              <a:rPr lang="zh-TW" altLang="en-US">
                <a:solidFill>
                  <a:srgbClr val="FF0000"/>
                </a:solidFill>
              </a:rPr>
              <a:t>分鐘內</a:t>
            </a:r>
            <a:r>
              <a:rPr lang="en-US" altLang="zh-TW"/>
              <a:t>)</a:t>
            </a:r>
            <a:r>
              <a:rPr lang="zh-TW" altLang="en-US"/>
              <a:t> </a:t>
            </a:r>
            <a:r>
              <a:rPr lang="zh-TW" altLang="en-US">
                <a:latin typeface="PMingLiU" pitchFamily="18" charset="-120"/>
              </a:rPr>
              <a:t>四</a:t>
            </a:r>
            <a:r>
              <a:rPr lang="zh-TW" altLang="en-US"/>
              <a:t>次，作一次缺席論</a:t>
            </a:r>
          </a:p>
          <a:p>
            <a:pPr eaLnBrk="1" hangingPunct="1"/>
            <a:r>
              <a:rPr lang="zh-TW" altLang="en-US"/>
              <a:t>遲到</a:t>
            </a:r>
            <a:r>
              <a:rPr lang="en-US" altLang="zh-TW"/>
              <a:t>/ </a:t>
            </a:r>
            <a:r>
              <a:rPr lang="zh-TW" altLang="en-US"/>
              <a:t>早退</a:t>
            </a:r>
            <a:r>
              <a:rPr lang="zh-TW" altLang="en-US">
                <a:solidFill>
                  <a:srgbClr val="FF0000"/>
                </a:solidFill>
              </a:rPr>
              <a:t>多於</a:t>
            </a:r>
            <a:r>
              <a:rPr lang="en-US" altLang="zh-TW">
                <a:solidFill>
                  <a:srgbClr val="FF0000"/>
                </a:solidFill>
              </a:rPr>
              <a:t>15</a:t>
            </a:r>
            <a:r>
              <a:rPr lang="zh-TW" altLang="en-US">
                <a:solidFill>
                  <a:srgbClr val="FF0000"/>
                </a:solidFill>
              </a:rPr>
              <a:t>分鐘</a:t>
            </a:r>
            <a:r>
              <a:rPr lang="zh-TW" altLang="en-US"/>
              <a:t>，作一次</a:t>
            </a:r>
            <a:r>
              <a:rPr lang="zh-TW" altLang="en-US" sz="3600">
                <a:solidFill>
                  <a:srgbClr val="FF0000"/>
                </a:solidFill>
              </a:rPr>
              <a:t>缺席</a:t>
            </a:r>
            <a:r>
              <a:rPr lang="zh-TW" altLang="en-US">
                <a:solidFill>
                  <a:srgbClr val="FF0000"/>
                </a:solidFill>
              </a:rPr>
              <a:t>論</a:t>
            </a:r>
          </a:p>
          <a:p>
            <a:pPr eaLnBrk="1" hangingPunct="1"/>
            <a:r>
              <a:rPr lang="zh-TW" altLang="en-US"/>
              <a:t>以班房內的時鐘為準</a:t>
            </a:r>
          </a:p>
          <a:p>
            <a:pPr eaLnBrk="1" hangingPunct="1"/>
            <a:endParaRPr lang="zh-TW" altLang="en-US"/>
          </a:p>
          <a:p>
            <a:pPr eaLnBrk="1" hangingPunct="1"/>
            <a:r>
              <a:rPr lang="zh-TW" altLang="en-US"/>
              <a:t>如需</a:t>
            </a:r>
            <a:r>
              <a:rPr lang="zh-TW" altLang="en-US">
                <a:solidFill>
                  <a:srgbClr val="FF0000"/>
                </a:solidFill>
              </a:rPr>
              <a:t>請假</a:t>
            </a:r>
            <a:r>
              <a:rPr lang="en-US" altLang="zh-TW">
                <a:solidFill>
                  <a:srgbClr val="FF0000"/>
                </a:solidFill>
              </a:rPr>
              <a:t>(</a:t>
            </a:r>
            <a:r>
              <a:rPr lang="zh-TW" altLang="en-US">
                <a:solidFill>
                  <a:srgbClr val="FF0000"/>
                </a:solidFill>
              </a:rPr>
              <a:t>紅事</a:t>
            </a:r>
            <a:r>
              <a:rPr lang="en-US" altLang="zh-TW">
                <a:solidFill>
                  <a:srgbClr val="FF0000"/>
                </a:solidFill>
              </a:rPr>
              <a:t>/</a:t>
            </a:r>
            <a:r>
              <a:rPr lang="zh-TW" altLang="en-US">
                <a:solidFill>
                  <a:srgbClr val="FF0000"/>
                </a:solidFill>
              </a:rPr>
              <a:t>白事</a:t>
            </a:r>
            <a:r>
              <a:rPr lang="en-US" altLang="zh-TW">
                <a:solidFill>
                  <a:srgbClr val="FF0000"/>
                </a:solidFill>
              </a:rPr>
              <a:t>/</a:t>
            </a:r>
            <a:r>
              <a:rPr lang="zh-TW" altLang="en-US">
                <a:solidFill>
                  <a:srgbClr val="FF0000"/>
                </a:solidFill>
              </a:rPr>
              <a:t>病假</a:t>
            </a:r>
            <a:r>
              <a:rPr lang="en-US" altLang="zh-TW">
                <a:solidFill>
                  <a:srgbClr val="FF0000"/>
                </a:solidFill>
              </a:rPr>
              <a:t>)</a:t>
            </a:r>
            <a:r>
              <a:rPr lang="zh-TW" altLang="en-US"/>
              <a:t>，請出示相關文件到辦事處辦理請假事宜</a:t>
            </a:r>
            <a:endParaRPr lang="en-US" altLang="zh-TW"/>
          </a:p>
          <a:p>
            <a:pPr eaLnBrk="1" hangingPunct="1"/>
            <a:endParaRPr lang="zh-TW" altLang="en-US"/>
          </a:p>
          <a:p>
            <a:pPr eaLnBrk="1" hangingPunct="1"/>
            <a:r>
              <a:rPr lang="zh-TW" altLang="en-US" sz="4000" u="sng">
                <a:solidFill>
                  <a:srgbClr val="FF0000"/>
                </a:solidFill>
              </a:rPr>
              <a:t>八成出席率 </a:t>
            </a:r>
            <a:r>
              <a:rPr lang="en-US" altLang="zh-TW" sz="4000" u="sng">
                <a:solidFill>
                  <a:srgbClr val="FF0000"/>
                </a:solidFill>
              </a:rPr>
              <a:t>= 30</a:t>
            </a:r>
            <a:r>
              <a:rPr lang="zh-TW" altLang="en-US" sz="4000" u="sng">
                <a:solidFill>
                  <a:srgbClr val="FF0000"/>
                </a:solidFill>
              </a:rPr>
              <a:t>堂</a:t>
            </a:r>
            <a:r>
              <a:rPr lang="en-US" altLang="zh-TW" sz="4000" u="sng">
                <a:solidFill>
                  <a:srgbClr val="FF0000"/>
                </a:solidFill>
              </a:rPr>
              <a:t>(</a:t>
            </a:r>
            <a:r>
              <a:rPr lang="zh-TW" altLang="en-US" sz="4000" u="sng">
                <a:solidFill>
                  <a:srgbClr val="FF0000"/>
                </a:solidFill>
              </a:rPr>
              <a:t>上及下學期</a:t>
            </a:r>
            <a:r>
              <a:rPr lang="en-US" altLang="zh-TW" sz="4000" u="sng">
                <a:solidFill>
                  <a:srgbClr val="FF0000"/>
                </a:solidFill>
              </a:rPr>
              <a:t>)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TW" sz="4000">
                <a:solidFill>
                  <a:srgbClr val="FF0000"/>
                </a:solidFill>
              </a:rPr>
              <a:t>                        </a:t>
            </a:r>
            <a:r>
              <a:rPr lang="en-US" altLang="zh-TW" sz="4000" u="sng">
                <a:solidFill>
                  <a:srgbClr val="FF0000"/>
                </a:solidFill>
              </a:rPr>
              <a:t>(</a:t>
            </a:r>
            <a:r>
              <a:rPr lang="zh-TW" altLang="en-US" sz="4000" u="sng">
                <a:solidFill>
                  <a:srgbClr val="FF0000"/>
                </a:solidFill>
              </a:rPr>
              <a:t>共</a:t>
            </a:r>
            <a:r>
              <a:rPr lang="en-US" altLang="zh-TW" sz="4000" u="sng">
                <a:solidFill>
                  <a:srgbClr val="FF0000"/>
                </a:solidFill>
              </a:rPr>
              <a:t>24</a:t>
            </a:r>
            <a:r>
              <a:rPr lang="zh-TW" altLang="en-US" sz="4000" u="sng">
                <a:solidFill>
                  <a:srgbClr val="FF0000"/>
                </a:solidFill>
              </a:rPr>
              <a:t>堂</a:t>
            </a:r>
            <a:r>
              <a:rPr lang="en-US" altLang="zh-TW" sz="4000" u="sng">
                <a:solidFill>
                  <a:srgbClr val="FF0000"/>
                </a:solidFill>
              </a:rPr>
              <a:t>)</a:t>
            </a:r>
            <a:endParaRPr lang="zh-TW" altLang="en-US" sz="4000" u="sng">
              <a:solidFill>
                <a:srgbClr val="FF0000"/>
              </a:solidFill>
            </a:endParaRPr>
          </a:p>
          <a:p>
            <a:pPr lvl="1" eaLnBrk="1" hangingPunct="1"/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4169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826A87-F16B-DD5E-A3F2-AC3106A67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799"/>
          </a:xfrm>
        </p:spPr>
        <p:txBody>
          <a:bodyPr/>
          <a:lstStyle/>
          <a:p>
            <a:r>
              <a:rPr lang="zh-TW" altLang="en-US" dirty="0"/>
              <a:t>點名</a:t>
            </a:r>
            <a:endParaRPr lang="en-GB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591734-3B9B-5106-7C2B-124CEA656F2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609600"/>
            <a:ext cx="9067800" cy="6477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zh-TW" altLang="en-US" sz="2800" dirty="0">
                <a:solidFill>
                  <a:srgbClr val="CC0099"/>
                </a:solidFill>
              </a:rPr>
              <a:t>第一次點名</a:t>
            </a:r>
            <a:r>
              <a:rPr lang="zh-TW" altLang="en-US" sz="2800" dirty="0"/>
              <a:t>會在課堂的首</a:t>
            </a:r>
            <a:r>
              <a:rPr lang="en-US" altLang="zh-TW" sz="2800" dirty="0"/>
              <a:t>15</a:t>
            </a:r>
            <a:r>
              <a:rPr lang="zh-TW" altLang="en-US" sz="2800" dirty="0"/>
              <a:t>分鐘內</a:t>
            </a:r>
            <a:endParaRPr lang="en-GB" altLang="zh-TW" sz="2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zh-TW" altLang="en-US" sz="2800" dirty="0"/>
              <a:t>導師會</a:t>
            </a:r>
            <a:r>
              <a:rPr lang="zh-TW" altLang="en-US" sz="2800" dirty="0">
                <a:solidFill>
                  <a:srgbClr val="CC0099"/>
                </a:solidFill>
              </a:rPr>
              <a:t>即時網上點名</a:t>
            </a:r>
            <a:endParaRPr lang="en-GB" altLang="zh-TW" sz="2800" dirty="0">
              <a:solidFill>
                <a:srgbClr val="CC0099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zh-TW" altLang="en-US" sz="2400" dirty="0"/>
              <a:t>用</a:t>
            </a:r>
            <a:r>
              <a:rPr lang="zh-TW" altLang="en-US" sz="2400" dirty="0">
                <a:solidFill>
                  <a:srgbClr val="CC0099"/>
                </a:solidFill>
              </a:rPr>
              <a:t>揚聲器</a:t>
            </a:r>
            <a:r>
              <a:rPr lang="zh-TW" altLang="en-US" sz="2400" dirty="0"/>
              <a:t>讀出學生名字</a:t>
            </a:r>
            <a:endParaRPr lang="en-GB" altLang="zh-TW" sz="2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zh-TW" altLang="en-US" sz="2400" dirty="0">
                <a:solidFill>
                  <a:srgbClr val="CC0099"/>
                </a:solidFill>
              </a:rPr>
              <a:t>營幕上顯示</a:t>
            </a:r>
            <a:r>
              <a:rPr lang="zh-TW" altLang="en-US" sz="2400" dirty="0"/>
              <a:t>點名記錄</a:t>
            </a:r>
            <a:r>
              <a:rPr lang="en-US" altLang="zh-TW" sz="2400" dirty="0"/>
              <a:t>(</a:t>
            </a:r>
            <a:r>
              <a:rPr lang="zh-TW" altLang="en-US" sz="2400" dirty="0"/>
              <a:t>出席</a:t>
            </a:r>
            <a:r>
              <a:rPr lang="en-US" altLang="zh-TW" sz="2400" dirty="0"/>
              <a:t>/</a:t>
            </a:r>
            <a:r>
              <a:rPr lang="zh-TW" altLang="en-US" sz="2400" dirty="0"/>
              <a:t>遲到</a:t>
            </a:r>
            <a:r>
              <a:rPr lang="en-US" altLang="zh-TW" sz="2400" dirty="0"/>
              <a:t>/</a:t>
            </a:r>
            <a:r>
              <a:rPr lang="zh-TW" altLang="en-US" sz="2400" dirty="0"/>
              <a:t>缺席及備註</a:t>
            </a:r>
            <a:r>
              <a:rPr lang="en-US" altLang="zh-TW" sz="2400" dirty="0"/>
              <a:t>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zh-TW" altLang="en-US" sz="2800" dirty="0"/>
              <a:t>由於導師會遲於課堂開始時點名</a:t>
            </a:r>
            <a:r>
              <a:rPr lang="en-US" altLang="zh-TW" sz="2800" dirty="0"/>
              <a:t>, </a:t>
            </a:r>
            <a:r>
              <a:rPr lang="zh-TW" altLang="en-US" sz="2800" dirty="0"/>
              <a:t>所以當導師開始</a:t>
            </a:r>
            <a:r>
              <a:rPr lang="zh-TW" altLang="en-US" sz="2800" dirty="0">
                <a:solidFill>
                  <a:srgbClr val="CC0099"/>
                </a:solidFill>
              </a:rPr>
              <a:t>點名後才進入課室</a:t>
            </a:r>
            <a:r>
              <a:rPr lang="zh-TW" altLang="en-US" sz="2800" dirty="0"/>
              <a:t>同學會視為</a:t>
            </a:r>
            <a:r>
              <a:rPr lang="zh-TW" altLang="en-US" sz="2800" dirty="0">
                <a:solidFill>
                  <a:srgbClr val="CC0099"/>
                </a:solidFill>
              </a:rPr>
              <a:t>遲到</a:t>
            </a:r>
            <a:r>
              <a:rPr lang="zh-TW" altLang="en-US" sz="2800" dirty="0"/>
              <a:t>論。</a:t>
            </a:r>
            <a:endParaRPr lang="en-GB" altLang="zh-TW" sz="2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zh-TW" altLang="en-US" sz="2800" dirty="0">
                <a:solidFill>
                  <a:srgbClr val="CC0099"/>
                </a:solidFill>
              </a:rPr>
              <a:t>出席的定義</a:t>
            </a:r>
            <a:r>
              <a:rPr lang="zh-TW" altLang="en-US" sz="2800" dirty="0"/>
              <a:t>為當導師</a:t>
            </a:r>
            <a:r>
              <a:rPr lang="zh-TW" altLang="en-US" sz="2800" dirty="0">
                <a:solidFill>
                  <a:srgbClr val="CC0099"/>
                </a:solidFill>
              </a:rPr>
              <a:t>點名時</a:t>
            </a:r>
            <a:r>
              <a:rPr lang="en-US" altLang="zh-TW" sz="2800" dirty="0"/>
              <a:t>, </a:t>
            </a:r>
            <a:r>
              <a:rPr lang="zh-TW" altLang="en-US" sz="2800" dirty="0"/>
              <a:t>同學</a:t>
            </a:r>
            <a:r>
              <a:rPr lang="zh-TW" altLang="en-US" sz="2800" dirty="0">
                <a:solidFill>
                  <a:srgbClr val="CC0099"/>
                </a:solidFill>
              </a:rPr>
              <a:t>在課室內</a:t>
            </a:r>
            <a:r>
              <a:rPr lang="en-US" altLang="zh-TW" sz="2800" dirty="0"/>
              <a:t>, </a:t>
            </a:r>
            <a:r>
              <a:rPr lang="zh-TW" altLang="en-US" sz="2800" dirty="0"/>
              <a:t>在洗手間或其它地方不算準時出席。</a:t>
            </a:r>
            <a:endParaRPr lang="en-GB" altLang="zh-TW" sz="2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zh-TW" altLang="en-US" sz="2800" dirty="0"/>
              <a:t>遲入課室同學請安靜地返回座位</a:t>
            </a:r>
            <a:r>
              <a:rPr lang="en-US" altLang="zh-TW" sz="2800" dirty="0"/>
              <a:t>, </a:t>
            </a:r>
            <a:r>
              <a:rPr lang="zh-TW" altLang="en-US" sz="2800" b="1" dirty="0">
                <a:solidFill>
                  <a:srgbClr val="CC0099"/>
                </a:solidFill>
              </a:rPr>
              <a:t>請勿走向導師面前報到</a:t>
            </a:r>
            <a:r>
              <a:rPr lang="en-US" altLang="zh-TW" sz="2800" dirty="0"/>
              <a:t>, </a:t>
            </a:r>
            <a:r>
              <a:rPr lang="zh-TW" altLang="en-US" sz="2800" dirty="0"/>
              <a:t>這會擾亂和拖慢導師點名。</a:t>
            </a:r>
            <a:endParaRPr lang="en-GB" altLang="zh-TW" sz="2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zh-TW" altLang="en-US" sz="2800" dirty="0"/>
              <a:t>導師會於</a:t>
            </a:r>
            <a:r>
              <a:rPr lang="zh-TW" altLang="en-US" sz="2800" dirty="0">
                <a:solidFill>
                  <a:srgbClr val="CC0099"/>
                </a:solidFill>
              </a:rPr>
              <a:t>第</a:t>
            </a:r>
            <a:r>
              <a:rPr lang="en-US" altLang="zh-TW" sz="2800" dirty="0">
                <a:solidFill>
                  <a:srgbClr val="CC0099"/>
                </a:solidFill>
              </a:rPr>
              <a:t>15</a:t>
            </a:r>
            <a:r>
              <a:rPr lang="zh-TW" altLang="en-US" sz="2800" dirty="0">
                <a:solidFill>
                  <a:srgbClr val="CC0099"/>
                </a:solidFill>
              </a:rPr>
              <a:t>分鐘再點名</a:t>
            </a:r>
            <a:r>
              <a:rPr lang="zh-TW" altLang="en-US" sz="2800" dirty="0"/>
              <a:t>一次</a:t>
            </a:r>
            <a:r>
              <a:rPr lang="en-US" altLang="zh-TW" sz="2800" dirty="0"/>
              <a:t>, </a:t>
            </a:r>
            <a:r>
              <a:rPr lang="zh-TW" altLang="en-US" sz="2800" dirty="0"/>
              <a:t>如有同學第一次點名後</a:t>
            </a:r>
            <a:r>
              <a:rPr lang="zh-TW" altLang="en-US" sz="2800" dirty="0">
                <a:solidFill>
                  <a:srgbClr val="CC0099"/>
                </a:solidFill>
              </a:rPr>
              <a:t>已進入課室</a:t>
            </a:r>
            <a:r>
              <a:rPr lang="en-US" altLang="zh-TW" sz="2800" dirty="0"/>
              <a:t>, </a:t>
            </a:r>
            <a:r>
              <a:rPr lang="zh-TW" altLang="en-US" sz="2800" dirty="0"/>
              <a:t>會記錄為</a:t>
            </a:r>
            <a:r>
              <a:rPr lang="zh-TW" altLang="en-US" sz="2800" dirty="0">
                <a:solidFill>
                  <a:srgbClr val="CC0099"/>
                </a:solidFill>
              </a:rPr>
              <a:t>遲到</a:t>
            </a:r>
            <a:r>
              <a:rPr lang="zh-TW" altLang="en-US" sz="2800" dirty="0"/>
              <a:t>。</a:t>
            </a:r>
            <a:endParaRPr lang="en-GB" altLang="zh-TW" sz="2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zh-TW" altLang="en-US" sz="2800" dirty="0"/>
              <a:t>第一次點名後</a:t>
            </a:r>
            <a:r>
              <a:rPr lang="en-US" altLang="zh-TW" sz="2800" dirty="0"/>
              <a:t>, </a:t>
            </a:r>
            <a:r>
              <a:rPr lang="zh-TW" altLang="en-US" sz="2800" dirty="0"/>
              <a:t>同學會有</a:t>
            </a:r>
            <a:r>
              <a:rPr lang="zh-TW" altLang="en-US" sz="2800" dirty="0">
                <a:solidFill>
                  <a:srgbClr val="CC0099"/>
                </a:solidFill>
              </a:rPr>
              <a:t>一分鐘即時上網檢查</a:t>
            </a:r>
            <a:r>
              <a:rPr lang="zh-TW" altLang="en-US" sz="2800" dirty="0"/>
              <a:t>點名記錄是否準確</a:t>
            </a:r>
            <a:r>
              <a:rPr lang="en-US" altLang="zh-TW" sz="2800" dirty="0"/>
              <a:t>, </a:t>
            </a:r>
            <a:r>
              <a:rPr lang="zh-TW" altLang="en-US" sz="2800" dirty="0">
                <a:solidFill>
                  <a:srgbClr val="CC0099"/>
                </a:solidFill>
              </a:rPr>
              <a:t>事後不作追訴</a:t>
            </a:r>
            <a:r>
              <a:rPr lang="zh-TW" altLang="en-US" sz="2800" dirty="0"/>
              <a:t>。</a:t>
            </a:r>
            <a:endParaRPr lang="en-GB" sz="2800" dirty="0"/>
          </a:p>
        </p:txBody>
      </p:sp>
      <p:pic>
        <p:nvPicPr>
          <p:cNvPr id="4100" name="Picture 4" descr="Student Running School Student Late Class 库存矢量图（免版税）1510944359 |  Shutterstock">
            <a:extLst>
              <a:ext uri="{FF2B5EF4-FFF2-40B4-BE49-F238E27FC236}">
                <a16:creationId xmlns:a16="http://schemas.microsoft.com/office/drawing/2014/main" id="{54196B96-2E66-DDA4-F83C-8FF2B6DA21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9"/>
          <a:stretch/>
        </p:blipFill>
        <p:spPr bwMode="auto">
          <a:xfrm>
            <a:off x="7326893" y="76200"/>
            <a:ext cx="181710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50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58775" y="0"/>
            <a:ext cx="8785225" cy="6237288"/>
            <a:chOff x="226" y="0"/>
            <a:chExt cx="5534" cy="3929"/>
          </a:xfrm>
        </p:grpSpPr>
        <p:sp>
          <p:nvSpPr>
            <p:cNvPr id="44036" name="AutoShape 4"/>
            <p:cNvSpPr>
              <a:spLocks noChangeArrowheads="1"/>
            </p:cNvSpPr>
            <p:nvPr/>
          </p:nvSpPr>
          <p:spPr bwMode="auto">
            <a:xfrm>
              <a:off x="226" y="0"/>
              <a:ext cx="5534" cy="3929"/>
            </a:xfrm>
            <a:prstGeom prst="irregularSeal2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  <a:ea typeface="PMingLiU" pitchFamily="18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  <a:ea typeface="PMingLiU" pitchFamily="18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  <a:ea typeface="PMingLiU" pitchFamily="18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PMingLiU" pitchFamily="18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  <a:ea typeface="PMingLiU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zh-TW" altLang="en-US" sz="1800">
                <a:latin typeface="Arial" charset="0"/>
              </a:endParaRPr>
            </a:p>
          </p:txBody>
        </p:sp>
        <p:sp>
          <p:nvSpPr>
            <p:cNvPr id="44037" name="Text Box 9"/>
            <p:cNvSpPr txBox="1">
              <a:spLocks noChangeArrowheads="1"/>
            </p:cNvSpPr>
            <p:nvPr/>
          </p:nvSpPr>
          <p:spPr bwMode="auto">
            <a:xfrm>
              <a:off x="1292" y="1434"/>
              <a:ext cx="3268" cy="2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  <a:ea typeface="PMingLiU" pitchFamily="18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  <a:ea typeface="PMingLiU" pitchFamily="18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  <a:ea typeface="PMingLiU" pitchFamily="18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PMingLiU" pitchFamily="18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  <a:ea typeface="PMingLiU" pitchFamily="18" charset="-12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None/>
              </a:pPr>
              <a:r>
                <a:rPr lang="zh-TW" altLang="en-US" sz="3800" b="1" dirty="0">
                  <a:latin typeface="PMingLiU" pitchFamily="18" charset="-120"/>
                </a:rPr>
                <a:t>學員不得抄襲其他學員的作業及報告</a:t>
              </a:r>
              <a:r>
                <a:rPr lang="en-US" altLang="zh-TW" sz="3800" b="1" dirty="0">
                  <a:latin typeface="PMingLiU" pitchFamily="18" charset="-120"/>
                </a:rPr>
                <a:t>, </a:t>
              </a:r>
              <a:r>
                <a:rPr lang="zh-TW" altLang="en-US" sz="3800" b="1" dirty="0">
                  <a:latin typeface="PMingLiU" pitchFamily="18" charset="-120"/>
                </a:rPr>
                <a:t>違規者其功課將被處分</a:t>
              </a:r>
              <a:r>
                <a:rPr lang="en-US" altLang="zh-TW" sz="4000" dirty="0">
                  <a:solidFill>
                    <a:srgbClr val="CC0099"/>
                  </a:solidFill>
                  <a:latin typeface="Arial" charset="0"/>
                </a:rPr>
                <a:t>(~0</a:t>
              </a:r>
              <a:r>
                <a:rPr lang="zh-TW" altLang="en-US" sz="4000" dirty="0">
                  <a:solidFill>
                    <a:srgbClr val="CC0099"/>
                  </a:solidFill>
                  <a:latin typeface="Arial" charset="0"/>
                </a:rPr>
                <a:t>分</a:t>
              </a:r>
              <a:r>
                <a:rPr lang="en-US" altLang="zh-TW" sz="4000" dirty="0">
                  <a:latin typeface="Arial" charset="0"/>
                </a:rPr>
                <a:t>)</a:t>
              </a:r>
              <a:r>
                <a:rPr lang="zh-TW" altLang="en-US" sz="3800" b="1" dirty="0">
                  <a:latin typeface="PMingLiU" pitchFamily="18" charset="-120"/>
                </a:rPr>
                <a:t>或評為不合格及會遭學校</a:t>
              </a:r>
              <a:r>
                <a:rPr lang="zh-TW" altLang="en-US" sz="3800" b="1" dirty="0">
                  <a:solidFill>
                    <a:srgbClr val="CC0099"/>
                  </a:solidFill>
                  <a:latin typeface="PMingLiU" pitchFamily="18" charset="-120"/>
                </a:rPr>
                <a:t>紀律處分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zh-TW" sz="1800" dirty="0">
                <a:latin typeface="PMingLiU" pitchFamily="18" charset="-12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1112044" y="685800"/>
            <a:ext cx="6919912" cy="4495800"/>
          </a:xfrm>
        </p:spPr>
        <p:txBody>
          <a:bodyPr/>
          <a:lstStyle/>
          <a:p>
            <a:pPr eaLnBrk="1" hangingPunct="1"/>
            <a:r>
              <a:rPr lang="zh-TW" altLang="en-US" sz="6000" dirty="0"/>
              <a:t>尊重知識產權，</a:t>
            </a:r>
            <a:br>
              <a:rPr lang="en-US" altLang="zh-TW" sz="6000" dirty="0"/>
            </a:br>
            <a:r>
              <a:rPr lang="zh-TW" altLang="en-US" sz="6000" dirty="0"/>
              <a:t>請支持原創</a:t>
            </a:r>
            <a:r>
              <a:rPr lang="en-US" altLang="zh-TW" sz="6000" dirty="0"/>
              <a:t>!!</a:t>
            </a:r>
            <a:br>
              <a:rPr lang="en-US" altLang="zh-TW" sz="6000" dirty="0"/>
            </a:br>
            <a:br>
              <a:rPr lang="en-US" altLang="zh-TW" sz="6000" dirty="0"/>
            </a:br>
            <a:r>
              <a:rPr lang="zh-TW" altLang="en-US" dirty="0">
                <a:solidFill>
                  <a:srgbClr val="FF0000"/>
                </a:solidFill>
              </a:rPr>
              <a:t>抄襲者其功課將被處分 </a:t>
            </a:r>
            <a:r>
              <a:rPr lang="en-US" altLang="zh-TW" dirty="0">
                <a:solidFill>
                  <a:srgbClr val="FF0000"/>
                </a:solidFill>
              </a:rPr>
              <a:t>(~0</a:t>
            </a:r>
            <a:r>
              <a:rPr lang="zh-TW" altLang="en-US" dirty="0">
                <a:solidFill>
                  <a:srgbClr val="FF0000"/>
                </a:solidFill>
              </a:rPr>
              <a:t>分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7A552E-9F47-3D1D-E937-5B9DEC12E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備註</a:t>
            </a:r>
            <a:endParaRPr lang="en-GB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A758B95-11AF-2935-6845-0FC5E8D45A6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zh-TW" altLang="en-US" sz="2800" kern="100" dirty="0"/>
              <a:t>專題</a:t>
            </a:r>
            <a:r>
              <a:rPr lang="zh-TW" sz="2800" kern="0" dirty="0">
                <a:effectLst/>
                <a:cs typeface="·L³n¥¿¶ÂÅé"/>
              </a:rPr>
              <a:t>研習網上參考資料</a:t>
            </a:r>
            <a:endParaRPr lang="en-GB" sz="2800" kern="100" dirty="0">
              <a:effectLst/>
            </a:endParaRPr>
          </a:p>
          <a:p>
            <a:pPr indent="4763">
              <a:buNone/>
            </a:pPr>
            <a:r>
              <a:rPr lang="zh-TW" sz="2800" u="sng" kern="0" dirty="0">
                <a:effectLst/>
                <a:latin typeface="+mj-ea"/>
                <a:ea typeface="+mj-ea"/>
                <a:cs typeface="·L³n¥¿¶ÂÅé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香港青年協會 青少年意見調查</a:t>
            </a:r>
            <a:endParaRPr lang="en-GB" sz="2800" kern="100" dirty="0">
              <a:effectLst/>
              <a:latin typeface="+mj-ea"/>
              <a:ea typeface="+mj-ea"/>
            </a:endParaRPr>
          </a:p>
          <a:p>
            <a:pPr indent="4763">
              <a:buNone/>
            </a:pPr>
            <a:r>
              <a:rPr lang="zh-TW" sz="2800" u="sng" kern="0" dirty="0">
                <a:effectLst/>
                <a:latin typeface="+mj-ea"/>
                <a:ea typeface="+mj-ea"/>
                <a:cs typeface="·L³n¥¿¶ÂÅé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突破研究一覽表</a:t>
            </a:r>
            <a:endParaRPr lang="en-GB" sz="2800" kern="100" dirty="0">
              <a:effectLst/>
              <a:latin typeface="+mj-ea"/>
              <a:ea typeface="+mj-ea"/>
            </a:endParaRPr>
          </a:p>
          <a:p>
            <a:pPr lvl="0">
              <a:lnSpc>
                <a:spcPct val="115000"/>
              </a:lnSpc>
              <a:buClr>
                <a:srgbClr val="0000FF"/>
              </a:buClr>
              <a:buFont typeface="+mj-lt"/>
              <a:buAutoNum type="arabicPeriod" startAt="2"/>
            </a:pPr>
            <a:r>
              <a:rPr lang="zh-HK" sz="2800" kern="100" dirty="0">
                <a:effectLst/>
                <a:latin typeface="Times New Roman" panose="02020603050405020304" pitchFamily="18" charset="0"/>
              </a:rPr>
              <a:t>電郵交功課的</a:t>
            </a:r>
            <a:r>
              <a:rPr lang="zh-HK" sz="2800" kern="100" dirty="0">
                <a:solidFill>
                  <a:srgbClr val="CC0099"/>
                </a:solidFill>
                <a:effectLst/>
                <a:latin typeface="Times New Roman" panose="02020603050405020304" pitchFamily="18" charset="0"/>
              </a:rPr>
              <a:t>檔案名稱格式</a:t>
            </a:r>
            <a:endParaRPr lang="en-GB" sz="2800" kern="100" dirty="0">
              <a:solidFill>
                <a:srgbClr val="CC0099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727075" lvl="1" indent="-276225">
              <a:buClr>
                <a:srgbClr val="0000FF"/>
              </a:buClr>
            </a:pPr>
            <a:r>
              <a:rPr lang="zh-HK" sz="2400" kern="100" dirty="0">
                <a:solidFill>
                  <a:srgbClr val="003300"/>
                </a:solidFill>
                <a:effectLst/>
                <a:latin typeface="Times New Roman" panose="02020603050405020304" pitchFamily="18" charset="0"/>
              </a:rPr>
              <a:t>姓名 功課名稱 班別</a:t>
            </a:r>
            <a:endParaRPr lang="en-GB" sz="2400" kern="100" dirty="0">
              <a:solidFill>
                <a:srgbClr val="0033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727075" lvl="1" indent="-276225">
              <a:buClr>
                <a:srgbClr val="0000FF"/>
              </a:buClr>
            </a:pPr>
            <a:r>
              <a:rPr lang="zh-HK" sz="2400" kern="100" dirty="0">
                <a:solidFill>
                  <a:srgbClr val="003300"/>
                </a:solidFill>
                <a:effectLst/>
                <a:latin typeface="Times New Roman" panose="02020603050405020304" pitchFamily="18" charset="0"/>
              </a:rPr>
              <a:t>如</a:t>
            </a:r>
            <a:r>
              <a:rPr lang="en-US" sz="2400" kern="100" dirty="0">
                <a:solidFill>
                  <a:srgbClr val="003300"/>
                </a:solidFill>
                <a:effectLst/>
                <a:ea typeface="新細明體" panose="02020500000000000000" pitchFamily="18" charset="-120"/>
              </a:rPr>
              <a:t>: </a:t>
            </a:r>
            <a:r>
              <a:rPr lang="zh-HK" sz="2400" kern="100" dirty="0">
                <a:solidFill>
                  <a:srgbClr val="003300"/>
                </a:solidFill>
                <a:effectLst/>
                <a:latin typeface="Times New Roman" panose="02020603050405020304" pitchFamily="18" charset="0"/>
              </a:rPr>
              <a:t>黃博學 個人反思 </a:t>
            </a:r>
            <a:r>
              <a:rPr lang="en-US" sz="2400" kern="100" dirty="0">
                <a:solidFill>
                  <a:srgbClr val="003300"/>
                </a:solidFill>
                <a:effectLst/>
                <a:ea typeface="新細明體" panose="02020500000000000000" pitchFamily="18" charset="-120"/>
              </a:rPr>
              <a:t>MOS10</a:t>
            </a:r>
            <a:endParaRPr lang="en-GB" sz="2400" kern="100" dirty="0">
              <a:solidFill>
                <a:srgbClr val="0033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727075" lvl="1" indent="-276225">
              <a:buClr>
                <a:srgbClr val="0000FF"/>
              </a:buClr>
            </a:pPr>
            <a:r>
              <a:rPr lang="zh-HK" sz="2400" kern="100" dirty="0">
                <a:solidFill>
                  <a:srgbClr val="003300"/>
                </a:solidFill>
                <a:effectLst/>
                <a:latin typeface="Times New Roman" panose="02020603050405020304" pitchFamily="18" charset="0"/>
              </a:rPr>
              <a:t>李秀才</a:t>
            </a:r>
            <a:r>
              <a:rPr lang="en-US" sz="2400" kern="100" dirty="0">
                <a:solidFill>
                  <a:srgbClr val="003300"/>
                </a:solidFill>
                <a:effectLst/>
                <a:ea typeface="新細明體" panose="02020500000000000000" pitchFamily="18" charset="-120"/>
              </a:rPr>
              <a:t>(</a:t>
            </a:r>
            <a:r>
              <a:rPr lang="zh-HK" sz="2400" kern="100" dirty="0">
                <a:solidFill>
                  <a:srgbClr val="003300"/>
                </a:solidFill>
                <a:effectLst/>
                <a:latin typeface="Times New Roman" panose="02020603050405020304" pitchFamily="18" charset="0"/>
              </a:rPr>
              <a:t>組長</a:t>
            </a:r>
            <a:r>
              <a:rPr lang="en-US" sz="2400" kern="100" dirty="0">
                <a:solidFill>
                  <a:srgbClr val="003300"/>
                </a:solidFill>
                <a:effectLst/>
                <a:ea typeface="新細明體" panose="02020500000000000000" pitchFamily="18" charset="-120"/>
              </a:rPr>
              <a:t>) </a:t>
            </a:r>
            <a:r>
              <a:rPr lang="zh-TW" sz="2400" kern="100" dirty="0">
                <a:solidFill>
                  <a:srgbClr val="003300"/>
                </a:solidFill>
                <a:effectLst/>
                <a:latin typeface="Times New Roman" panose="02020603050405020304" pitchFamily="18" charset="0"/>
              </a:rPr>
              <a:t>小組書面報告</a:t>
            </a:r>
            <a:r>
              <a:rPr lang="en-US" sz="2400" kern="100" dirty="0">
                <a:solidFill>
                  <a:srgbClr val="003300"/>
                </a:solidFill>
                <a:effectLst/>
                <a:ea typeface="新細明體" panose="02020500000000000000" pitchFamily="18" charset="-120"/>
              </a:rPr>
              <a:t> MOS2 </a:t>
            </a:r>
            <a:endParaRPr lang="en-GB" sz="2400" kern="100" dirty="0">
              <a:solidFill>
                <a:srgbClr val="0033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0">
              <a:lnSpc>
                <a:spcPct val="115000"/>
              </a:lnSpc>
              <a:buClr>
                <a:srgbClr val="0000FF"/>
              </a:buClr>
              <a:buAutoNum type="arabicPeriod" startAt="2"/>
            </a:pPr>
            <a:r>
              <a:rPr lang="en-US" sz="2800" kern="100" dirty="0">
                <a:effectLst/>
                <a:ea typeface="新細明體" panose="02020500000000000000" pitchFamily="18" charset="-120"/>
              </a:rPr>
              <a:t> WORD</a:t>
            </a:r>
            <a:r>
              <a:rPr lang="en-US" sz="2800" kern="100" dirty="0">
                <a:effectLst/>
                <a:ea typeface="新細明體" panose="02020500000000000000" pitchFamily="18" charset="-120"/>
                <a:sym typeface="Wingdings 2" panose="05020102010507070707" pitchFamily="18" charset="2"/>
              </a:rPr>
              <a:t></a:t>
            </a:r>
            <a:r>
              <a:rPr lang="en-US" sz="2800" kern="100" dirty="0">
                <a:effectLst/>
                <a:ea typeface="新細明體" panose="02020500000000000000" pitchFamily="18" charset="-120"/>
              </a:rPr>
              <a:t>, PDF</a:t>
            </a:r>
            <a:r>
              <a:rPr lang="en-US" sz="2800" kern="100" dirty="0">
                <a:effectLst/>
                <a:ea typeface="新細明體" panose="02020500000000000000" pitchFamily="18" charset="-120"/>
                <a:sym typeface="Wingdings 2" panose="05020102010507070707" pitchFamily="18" charset="2"/>
              </a:rPr>
              <a:t></a:t>
            </a:r>
            <a:r>
              <a:rPr lang="en-US" sz="2800" kern="100" dirty="0">
                <a:effectLst/>
                <a:ea typeface="新細明體" panose="02020500000000000000" pitchFamily="18" charset="-120"/>
              </a:rPr>
              <a:t>, </a:t>
            </a:r>
            <a:r>
              <a:rPr lang="zh-HK" sz="2800" kern="100" dirty="0">
                <a:effectLst/>
                <a:latin typeface="Times New Roman" panose="02020603050405020304" pitchFamily="18" charset="0"/>
              </a:rPr>
              <a:t>照片</a:t>
            </a:r>
            <a:r>
              <a:rPr lang="en-US" sz="2800" kern="100" dirty="0">
                <a:ea typeface="新細明體" panose="02020500000000000000" pitchFamily="18" charset="-120"/>
                <a:sym typeface="Wingdings 2" panose="05020102010507070707" pitchFamily="18" charset="2"/>
              </a:rPr>
              <a:t></a:t>
            </a:r>
            <a:r>
              <a:rPr lang="zh-HK" sz="2800" kern="100" dirty="0">
                <a:effectLst/>
                <a:latin typeface="Times New Roman" panose="02020603050405020304" pitchFamily="18" charset="0"/>
              </a:rPr>
              <a:t>或共享連結</a:t>
            </a:r>
            <a:r>
              <a:rPr lang="en-US" sz="2800" kern="100" dirty="0">
                <a:ea typeface="新細明體" panose="02020500000000000000" pitchFamily="18" charset="-120"/>
                <a:sym typeface="Wingdings 2" panose="05020102010507070707" pitchFamily="18" charset="2"/>
              </a:rPr>
              <a:t></a:t>
            </a:r>
            <a:r>
              <a:rPr lang="zh-HK" sz="2800" kern="100" dirty="0">
                <a:effectLst/>
                <a:latin typeface="Times New Roman" panose="02020603050405020304" pitchFamily="18" charset="0"/>
              </a:rPr>
              <a:t>的檔案。</a:t>
            </a:r>
            <a:endParaRPr lang="en-GB" sz="28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0">
              <a:buClr>
                <a:srgbClr val="0000FF"/>
              </a:buClr>
              <a:buAutoNum type="arabicPeriod" startAt="2"/>
            </a:pPr>
            <a:r>
              <a:rPr lang="en-US" sz="2800" kern="100" dirty="0">
                <a:solidFill>
                  <a:srgbClr val="CC0099"/>
                </a:solidFill>
                <a:effectLst/>
                <a:ea typeface="新細明體" panose="02020500000000000000" pitchFamily="18" charset="-120"/>
              </a:rPr>
              <a:t>14</a:t>
            </a:r>
            <a:r>
              <a:rPr lang="zh-HK" sz="2800" kern="100" dirty="0">
                <a:solidFill>
                  <a:srgbClr val="CC0099"/>
                </a:solidFill>
                <a:effectLst/>
                <a:latin typeface="Times New Roman" panose="02020603050405020304" pitchFamily="18" charset="0"/>
              </a:rPr>
              <a:t>級</a:t>
            </a:r>
            <a:r>
              <a:rPr lang="zh-HK" sz="2800" kern="100" dirty="0">
                <a:effectLst/>
                <a:latin typeface="Times New Roman" panose="02020603050405020304" pitchFamily="18" charset="0"/>
              </a:rPr>
              <a:t>字粒</a:t>
            </a:r>
            <a:r>
              <a:rPr lang="zh-TW" sz="2800" kern="100" dirty="0">
                <a:effectLst/>
                <a:latin typeface="Times New Roman" panose="02020603050405020304" pitchFamily="18" charset="0"/>
              </a:rPr>
              <a:t>及單行間距</a:t>
            </a:r>
            <a:r>
              <a:rPr lang="en-US" sz="2800" kern="100" dirty="0">
                <a:effectLst/>
                <a:ea typeface="新細明體" panose="02020500000000000000" pitchFamily="18" charset="-120"/>
              </a:rPr>
              <a:t>, </a:t>
            </a:r>
            <a:r>
              <a:rPr lang="zh-TW" sz="2800" kern="100" dirty="0">
                <a:effectLst/>
                <a:latin typeface="Times New Roman" panose="02020603050405020304" pitchFamily="18" charset="0"/>
              </a:rPr>
              <a:t>開</a:t>
            </a:r>
            <a:r>
              <a:rPr lang="zh-TW" sz="2800" kern="100" dirty="0">
                <a:solidFill>
                  <a:srgbClr val="CC0099"/>
                </a:solidFill>
                <a:effectLst/>
                <a:latin typeface="Times New Roman" panose="02020603050405020304" pitchFamily="18" charset="0"/>
              </a:rPr>
              <a:t>新段要隔一行</a:t>
            </a:r>
            <a:r>
              <a:rPr lang="en-US" sz="2800" kern="100" dirty="0">
                <a:effectLst/>
                <a:ea typeface="新細明體" panose="02020500000000000000" pitchFamily="18" charset="-120"/>
              </a:rPr>
              <a:t>, </a:t>
            </a:r>
            <a:r>
              <a:rPr lang="zh-TW" sz="2800" kern="100" dirty="0">
                <a:solidFill>
                  <a:srgbClr val="CC0099"/>
                </a:solidFill>
                <a:effectLst/>
                <a:latin typeface="Times New Roman" panose="02020603050405020304" pitchFamily="18" charset="0"/>
              </a:rPr>
              <a:t>標題</a:t>
            </a:r>
            <a:r>
              <a:rPr lang="zh-TW" sz="2800" kern="100" dirty="0">
                <a:effectLst/>
                <a:latin typeface="Times New Roman" panose="02020603050405020304" pitchFamily="18" charset="0"/>
              </a:rPr>
              <a:t>必須置於</a:t>
            </a:r>
            <a:r>
              <a:rPr lang="zh-TW" sz="2800" kern="100" dirty="0">
                <a:solidFill>
                  <a:srgbClr val="CC0099"/>
                </a:solidFill>
                <a:effectLst/>
                <a:latin typeface="Times New Roman" panose="02020603050405020304" pitchFamily="18" charset="0"/>
              </a:rPr>
              <a:t>獨立一行</a:t>
            </a:r>
            <a:r>
              <a:rPr lang="en-US" sz="2800" kern="100" dirty="0">
                <a:effectLst/>
                <a:ea typeface="新細明體" panose="02020500000000000000" pitchFamily="18" charset="-120"/>
              </a:rPr>
              <a:t>, </a:t>
            </a:r>
            <a:r>
              <a:rPr lang="zh-TW" sz="2800" kern="100" dirty="0">
                <a:effectLst/>
                <a:latin typeface="Times New Roman" panose="02020603050405020304" pitchFamily="18" charset="0"/>
              </a:rPr>
              <a:t>可</a:t>
            </a:r>
            <a:r>
              <a:rPr lang="zh-TW" sz="2800" kern="100" dirty="0">
                <a:solidFill>
                  <a:srgbClr val="CC0099"/>
                </a:solidFill>
                <a:effectLst/>
                <a:latin typeface="Times New Roman" panose="02020603050405020304" pitchFamily="18" charset="0"/>
              </a:rPr>
              <a:t>靠左</a:t>
            </a:r>
            <a:r>
              <a:rPr lang="zh-TW" altLang="en-US" sz="2800" kern="100" dirty="0">
                <a:latin typeface="Times New Roman" panose="02020603050405020304" pitchFamily="18" charset="0"/>
              </a:rPr>
              <a:t>或左右拍齊</a:t>
            </a:r>
            <a:r>
              <a:rPr lang="en-US" sz="2800" kern="100" dirty="0">
                <a:effectLst/>
                <a:ea typeface="新細明體" panose="02020500000000000000" pitchFamily="18" charset="-120"/>
              </a:rPr>
              <a:t>, </a:t>
            </a:r>
            <a:r>
              <a:rPr lang="zh-TW" sz="2800" b="1" kern="100" dirty="0">
                <a:effectLst/>
                <a:latin typeface="Times New Roman" panose="02020603050405020304" pitchFamily="18" charset="0"/>
              </a:rPr>
              <a:t>不可以靠中拍齊</a:t>
            </a:r>
            <a:r>
              <a:rPr lang="zh-TW" sz="2800" kern="100" dirty="0">
                <a:effectLst/>
                <a:latin typeface="Times New Roman" panose="02020603050405020304" pitchFamily="18" charset="0"/>
              </a:rPr>
              <a:t>。</a:t>
            </a:r>
            <a:endParaRPr lang="en-GB" sz="28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0">
              <a:buClr>
                <a:srgbClr val="0000FF"/>
              </a:buClr>
              <a:buAutoNum type="arabicPeriod" startAt="2"/>
            </a:pPr>
            <a:r>
              <a:rPr lang="zh-TW" sz="2800" kern="100" dirty="0">
                <a:effectLst/>
                <a:latin typeface="Times New Roman" panose="02020603050405020304" pitchFamily="18" charset="0"/>
              </a:rPr>
              <a:t>所有檔案內必須有</a:t>
            </a:r>
            <a:r>
              <a:rPr lang="zh-TW" sz="2800" kern="100" dirty="0">
                <a:solidFill>
                  <a:srgbClr val="CC0099"/>
                </a:solidFill>
                <a:effectLst/>
                <a:latin typeface="Times New Roman" panose="02020603050405020304" pitchFamily="18" charset="0"/>
              </a:rPr>
              <a:t>面頁</a:t>
            </a:r>
            <a:r>
              <a:rPr lang="zh-TW" sz="2800" kern="100" dirty="0">
                <a:effectLst/>
                <a:latin typeface="Times New Roman" panose="02020603050405020304" pitchFamily="18" charset="0"/>
              </a:rPr>
              <a:t>學生</a:t>
            </a:r>
            <a:r>
              <a:rPr lang="zh-TW" sz="2800" kern="100" dirty="0">
                <a:solidFill>
                  <a:srgbClr val="CC0099"/>
                </a:solidFill>
                <a:effectLst/>
                <a:latin typeface="Times New Roman" panose="02020603050405020304" pitchFamily="18" charset="0"/>
              </a:rPr>
              <a:t>姓名、班別、題目、導師、字數及呈交日期</a:t>
            </a:r>
            <a:r>
              <a:rPr lang="en-US" sz="2800" kern="100" dirty="0">
                <a:ea typeface="新細明體" panose="02020500000000000000" pitchFamily="18" charset="-120"/>
              </a:rPr>
              <a:t>), </a:t>
            </a:r>
            <a:r>
              <a:rPr lang="zh-TW" sz="2800" kern="100" dirty="0">
                <a:effectLst/>
                <a:latin typeface="Times New Roman" panose="02020603050405020304" pitchFamily="18" charset="0"/>
              </a:rPr>
              <a:t>每</a:t>
            </a:r>
            <a:r>
              <a:rPr lang="zh-TW" sz="2800" kern="100" dirty="0">
                <a:solidFill>
                  <a:srgbClr val="CC0099"/>
                </a:solidFill>
                <a:effectLst/>
                <a:latin typeface="Times New Roman" panose="02020603050405020304" pitchFamily="18" charset="0"/>
              </a:rPr>
              <a:t>缺一項資料</a:t>
            </a:r>
            <a:r>
              <a:rPr lang="zh-TW" sz="2800" kern="100" dirty="0">
                <a:effectLst/>
                <a:latin typeface="Times New Roman" panose="02020603050405020304" pitchFamily="18" charset="0"/>
              </a:rPr>
              <a:t>會被</a:t>
            </a:r>
            <a:r>
              <a:rPr lang="zh-TW" sz="2800" kern="100" dirty="0">
                <a:solidFill>
                  <a:srgbClr val="CC0099"/>
                </a:solidFill>
                <a:effectLst/>
                <a:latin typeface="Times New Roman" panose="02020603050405020304" pitchFamily="18" charset="0"/>
              </a:rPr>
              <a:t>扣兩分</a:t>
            </a:r>
            <a:r>
              <a:rPr lang="zh-TW" sz="2800" kern="100" dirty="0">
                <a:effectLst/>
                <a:latin typeface="Times New Roman" panose="02020603050405020304" pitchFamily="18" charset="0"/>
              </a:rPr>
              <a:t>。</a:t>
            </a:r>
            <a:endParaRPr lang="en-GB" sz="28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pic>
        <p:nvPicPr>
          <p:cNvPr id="6146" name="Picture 2" descr="Blog Comment Icon庫存向量圖（免版稅）675148651 | Shutterstock">
            <a:extLst>
              <a:ext uri="{FF2B5EF4-FFF2-40B4-BE49-F238E27FC236}">
                <a16:creationId xmlns:a16="http://schemas.microsoft.com/office/drawing/2014/main" id="{24BC6981-50F7-B4E0-2F9B-CF4E0941AE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5" t="12315" r="16923" b="21971"/>
          <a:stretch/>
        </p:blipFill>
        <p:spPr bwMode="auto">
          <a:xfrm>
            <a:off x="6437245" y="457200"/>
            <a:ext cx="247815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41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A21D23-9DFE-E58E-2C82-1763B96565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6600" dirty="0">
                <a:latin typeface="Arial" charset="0"/>
              </a:rPr>
              <a:t>第十六節</a:t>
            </a:r>
            <a:br>
              <a:rPr lang="en-US" altLang="zh-TW" sz="6600" dirty="0">
                <a:latin typeface="Arial" charset="0"/>
              </a:rPr>
            </a:br>
            <a:endParaRPr lang="zh-TW" altLang="en-US" sz="66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399E8CB-C95E-A2A3-3D52-37C24BDFFE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6000" dirty="0">
                <a:latin typeface="Arial" charset="0"/>
              </a:rPr>
              <a:t>簡介與籌備專題研習</a:t>
            </a:r>
            <a:r>
              <a:rPr lang="en-US" altLang="zh-TW" sz="6000" dirty="0">
                <a:latin typeface="Arial" charset="0"/>
              </a:rPr>
              <a:t>(</a:t>
            </a:r>
            <a:r>
              <a:rPr lang="zh-TW" altLang="en-US" sz="6000" dirty="0">
                <a:latin typeface="Arial" charset="0"/>
              </a:rPr>
              <a:t>小組</a:t>
            </a:r>
            <a:r>
              <a:rPr lang="en-US" altLang="zh-TW" sz="6000" dirty="0">
                <a:latin typeface="Arial" charset="0"/>
              </a:rPr>
              <a:t>)</a:t>
            </a:r>
          </a:p>
          <a:p>
            <a:r>
              <a:rPr lang="zh-TW" altLang="en-US" sz="6600" dirty="0">
                <a:latin typeface="Arial" charset="0"/>
              </a:rPr>
              <a:t>指引</a:t>
            </a:r>
            <a:endParaRPr lang="zh-TW" altLang="en-US" sz="6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>
                <a:latin typeface="Arial" charset="0"/>
              </a:rPr>
              <a:t>專題研習</a:t>
            </a:r>
            <a:r>
              <a:rPr lang="en-US" altLang="zh-TW" dirty="0">
                <a:latin typeface="Arial" charset="0"/>
              </a:rPr>
              <a:t>(</a:t>
            </a:r>
            <a:r>
              <a:rPr lang="zh-TW" altLang="en-US" dirty="0">
                <a:latin typeface="Arial" charset="0"/>
              </a:rPr>
              <a:t>小組</a:t>
            </a:r>
            <a:r>
              <a:rPr lang="en-US" altLang="zh-TW" dirty="0">
                <a:latin typeface="Arial" charset="0"/>
              </a:rPr>
              <a:t>) 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成績評核 </a:t>
            </a:r>
            <a:r>
              <a:rPr lang="en-GB" altLang="zh-TW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p.16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93F8F5-7E35-8363-0F92-4424A7F0BB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914400"/>
            <a:ext cx="9144000" cy="6019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dirty="0"/>
              <a:t>4-6</a:t>
            </a:r>
            <a:r>
              <a:rPr lang="zh-TW" altLang="en-US" dirty="0"/>
              <a:t>人一組</a:t>
            </a:r>
            <a:r>
              <a:rPr lang="en-US" altLang="zh-TW" dirty="0"/>
              <a:t>, </a:t>
            </a:r>
            <a:r>
              <a:rPr lang="zh-TW" altLang="en-US" dirty="0"/>
              <a:t>佔整科分數</a:t>
            </a:r>
            <a:r>
              <a:rPr lang="en-US" altLang="zh-TW" dirty="0">
                <a:solidFill>
                  <a:srgbClr val="FF0000"/>
                </a:solidFill>
              </a:rPr>
              <a:t>30</a:t>
            </a:r>
            <a:r>
              <a:rPr lang="zh-TW" altLang="en-US" dirty="0">
                <a:solidFill>
                  <a:srgbClr val="FF0000"/>
                </a:solidFill>
              </a:rPr>
              <a:t>％</a:t>
            </a:r>
            <a:endParaRPr lang="en-GB" altLang="zh-TW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dirty="0"/>
              <a:t>學員需選取一個探究議題進行探究。</a:t>
            </a:r>
            <a:r>
              <a:rPr lang="zh-TW" altLang="en-US" dirty="0">
                <a:solidFill>
                  <a:srgbClr val="CC00CC"/>
                </a:solidFill>
              </a:rPr>
              <a:t>議題需與本科所學單元相關</a:t>
            </a:r>
            <a:endParaRPr lang="en-GB" altLang="zh-TW" dirty="0">
              <a:solidFill>
                <a:srgbClr val="CC00CC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社群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家庭、夫妻、親子、隔代、性別、朋輩、同事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GB" altLang="zh-TW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大眾傳媒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電視、電台、</a:t>
            </a:r>
            <a:r>
              <a:rPr lang="en-GB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YouTube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、網紅</a:t>
            </a:r>
            <a:r>
              <a:rPr lang="en-GB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潮流文化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電視、電台、韓劇、潮語、網絡術語、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MK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仔、衣著、流行音樂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通訊軟件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(WhatsApp, line, 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討論區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), 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電子科技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手機、</a:t>
            </a:r>
            <a:r>
              <a:rPr lang="en-GB" altLang="zh-TW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ipad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、電子遊戲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zh-TW" altLang="en-US" dirty="0"/>
              <a:t>。</a:t>
            </a:r>
            <a:endParaRPr lang="en-GB" altLang="zh-TW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dirty="0"/>
              <a:t>選取議題必須</a:t>
            </a:r>
            <a:r>
              <a:rPr lang="zh-TW" altLang="en-US" dirty="0">
                <a:solidFill>
                  <a:srgbClr val="CC00CC"/>
                </a:solidFill>
              </a:rPr>
              <a:t>連繫到與人際關係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親密、疏離、合作、敵對、競爭、包容、妥協等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zh-TW" altLang="en-US" dirty="0">
                <a:solidFill>
                  <a:srgbClr val="CC00CC"/>
                </a:solidFill>
              </a:rPr>
              <a:t>，及溝通技巧的關係</a:t>
            </a:r>
            <a:r>
              <a:rPr lang="zh-TW" altLang="en-US" dirty="0"/>
              <a:t>。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zh-TW" altLang="en-US" dirty="0"/>
          </a:p>
        </p:txBody>
      </p:sp>
      <p:pic>
        <p:nvPicPr>
          <p:cNvPr id="1026" name="Picture 2" descr="Le Grand Choix : L'Inspection - Un Petit Dernier... Et Pourquoi Pas ?">
            <a:extLst>
              <a:ext uri="{FF2B5EF4-FFF2-40B4-BE49-F238E27FC236}">
                <a16:creationId xmlns:a16="http://schemas.microsoft.com/office/drawing/2014/main" id="{D59679A1-A0C3-DF28-F585-635A5F859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452" y="-42864"/>
            <a:ext cx="1609725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19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Arial" charset="0"/>
              </a:rPr>
              <a:t>研習題目 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評 </a:t>
            </a:r>
            <a:r>
              <a:rPr lang="en-GB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p.16 </a:t>
            </a:r>
            <a:endParaRPr lang="zh-TW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FD22C144-5EBA-51BD-8E92-5B33EB14CB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675992"/>
              </p:ext>
            </p:extLst>
          </p:nvPr>
        </p:nvGraphicFramePr>
        <p:xfrm>
          <a:off x="0" y="762000"/>
          <a:ext cx="9144000" cy="61264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1746176597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379641748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0811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8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甲類</a:t>
                      </a:r>
                      <a:endParaRPr lang="en-GB" sz="2800" spc="3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8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乙類</a:t>
                      </a:r>
                      <a:endParaRPr lang="en-GB" sz="2800" spc="3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084036"/>
                  </a:ext>
                </a:extLst>
              </a:tr>
              <a:tr h="563880">
                <a:tc rowSpan="4">
                  <a:txBody>
                    <a:bodyPr/>
                    <a:lstStyle/>
                    <a:p>
                      <a:pPr marL="342900" lvl="0" indent="-342900" algn="l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人際關係與</a:t>
                      </a:r>
                      <a:br>
                        <a:rPr lang="en-GB" alt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溝通技巧</a:t>
                      </a:r>
                      <a:endParaRPr lang="en-GB" sz="2400" spc="3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lvl="0" indent="-34290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人際關係</a:t>
                      </a:r>
                      <a:endParaRPr lang="en-GB" sz="2400" spc="3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lvl="0" indent="-34290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溝通技巧</a:t>
                      </a:r>
                      <a:endParaRPr lang="en-GB" sz="2400" spc="3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358775" indent="-358775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家庭</a:t>
                      </a:r>
                      <a:r>
                        <a:rPr lang="en-US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– </a:t>
                      </a:r>
                      <a:r>
                        <a:rPr lang="zh-TW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例如：父母與子女；兄弟姊妹；隔代關係</a:t>
                      </a:r>
                      <a:endParaRPr lang="en-GB" sz="2400" spc="30" dirty="0">
                        <a:solidFill>
                          <a:srgbClr val="CC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918003"/>
                  </a:ext>
                </a:extLst>
              </a:tr>
              <a:tr h="8306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66700" indent="-26670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kumimoji="0" lang="en-US" sz="2400" kern="12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</a:t>
                      </a:r>
                      <a:r>
                        <a:rPr kumimoji="0" lang="zh-TW" altLang="en-US" sz="2400" kern="12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兩性</a:t>
                      </a:r>
                      <a:r>
                        <a:rPr kumimoji="0" lang="en-US" sz="2400" kern="12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– </a:t>
                      </a:r>
                      <a:r>
                        <a:rPr kumimoji="0" lang="zh-TW" altLang="en-US" sz="2400" kern="12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例如：兩性相同、相異；價值觀；不平等婚姻等。</a:t>
                      </a:r>
                      <a:endParaRPr kumimoji="0" lang="en-GB" sz="2400" kern="1200" spc="30" dirty="0">
                        <a:solidFill>
                          <a:srgbClr val="0033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63227"/>
                  </a:ext>
                </a:extLst>
              </a:tr>
              <a:tr h="8306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66700" indent="-266700" algn="l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3. </a:t>
                      </a:r>
                      <a:r>
                        <a:rPr kumimoji="0" lang="zh-TW" alt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大眾傳媒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kumimoji="0" lang="zh-TW" alt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新傳媒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– </a:t>
                      </a:r>
                      <a:r>
                        <a:rPr kumimoji="0" lang="zh-TW" alt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例如：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Facebook / </a:t>
                      </a:r>
                      <a:r>
                        <a:rPr kumimoji="0" lang="en-US" altLang="zh-TW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U tube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kumimoji="0" lang="en-US" sz="2400" kern="1200" spc="30" dirty="0" err="1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whatspp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/ WeChat / </a:t>
                      </a:r>
                      <a:r>
                        <a:rPr kumimoji="0" lang="en-US" altLang="zh-TW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Line / telegram / </a:t>
                      </a:r>
                      <a:r>
                        <a:rPr kumimoji="0" lang="zh-TW" alt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討論區</a:t>
                      </a:r>
                      <a:endParaRPr kumimoji="0" lang="en-GB" sz="2400" kern="1200" spc="3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330888"/>
                  </a:ext>
                </a:extLst>
              </a:tr>
              <a:tr h="5485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kumimoji="0" lang="en-US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  <a:r>
                        <a:rPr kumimoji="0" lang="en-GB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. </a:t>
                      </a:r>
                      <a:r>
                        <a:rPr kumimoji="0" lang="zh-TW" altLang="en-US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流行文化</a:t>
                      </a:r>
                      <a:r>
                        <a:rPr kumimoji="0" lang="en-US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– </a:t>
                      </a:r>
                      <a:r>
                        <a:rPr kumimoji="0" lang="zh-TW" altLang="en-US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例如：打機文化、潮語、網絡術語</a:t>
                      </a:r>
                      <a:endParaRPr kumimoji="0" lang="en-GB" sz="2400" kern="1200" spc="3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362678"/>
                  </a:ext>
                </a:extLst>
              </a:tr>
              <a:tr h="1371600">
                <a:tc gridSpan="2">
                  <a:txBody>
                    <a:bodyPr/>
                    <a:lstStyle/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1.1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青少年對家庭和父母的觀感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1.2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青少年對建立家庭的看法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1.3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雙職父母、管教方式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1.4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父母關係、隔代關係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endParaRPr kumimoji="0" lang="en-GB" sz="2400" kern="1200" spc="3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3.1 Telegram </a:t>
                      </a:r>
                      <a:r>
                        <a:rPr lang="zh-TW" altLang="en-US" sz="2400" spc="3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的共同興趣小組</a:t>
                      </a:r>
                      <a:endParaRPr lang="en-GB" altLang="zh-TW" sz="2400" spc="3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3.2 </a:t>
                      </a:r>
                      <a:r>
                        <a:rPr lang="zh-TW" altLang="en-US" sz="2400" spc="3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流行雜誌</a:t>
                      </a:r>
                      <a:endParaRPr lang="en-GB" altLang="zh-TW" sz="2400" spc="3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3.3 </a:t>
                      </a:r>
                      <a:r>
                        <a:rPr lang="zh-TW" altLang="en-US" sz="2400" spc="3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網絡友誼 </a:t>
                      </a:r>
                      <a:r>
                        <a:rPr lang="en-US" altLang="zh-TW" sz="2400" spc="3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 Soul</a:t>
                      </a:r>
                      <a:r>
                        <a:rPr lang="zh-TW" altLang="en-US" sz="2400" spc="3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交友</a:t>
                      </a:r>
                      <a:r>
                        <a:rPr lang="en-GB" altLang="zh-TW" sz="2400" spc="3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app</a:t>
                      </a: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3.4 WhatsApp</a:t>
                      </a:r>
                      <a:endParaRPr lang="en-GB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7402229"/>
                  </a:ext>
                </a:extLst>
              </a:tr>
              <a:tr h="89916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lang="en-US" altLang="zh-TW" sz="2400" spc="3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2.1 </a:t>
                      </a:r>
                      <a:r>
                        <a:rPr lang="zh-TW" altLang="en-US" sz="2400" spc="3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青少年的戀愛觀、婚姻觀</a:t>
                      </a:r>
                      <a:endParaRPr lang="en-GB" altLang="zh-TW" sz="2400" spc="3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lang="en-US" altLang="zh-TW" sz="2400" spc="3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2.2 </a:t>
                      </a:r>
                      <a:r>
                        <a:rPr lang="zh-TW" altLang="en-US" sz="2400" spc="3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傳統的婚姻觀</a:t>
                      </a:r>
                      <a:endParaRPr lang="en-GB" altLang="zh-TW" sz="2400" spc="3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lang="en-US" altLang="zh-TW" sz="2400" spc="3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2.3 </a:t>
                      </a:r>
                      <a:r>
                        <a:rPr lang="zh-TW" altLang="en-US" sz="2400" spc="3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兩性平等</a:t>
                      </a:r>
                      <a:endParaRPr lang="en-GB" altLang="zh-TW" sz="2400" spc="3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lang="en-US" altLang="zh-TW" sz="2400" spc="3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2.4 </a:t>
                      </a:r>
                      <a:r>
                        <a:rPr lang="zh-TW" altLang="en-US" sz="2400" spc="3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家庭與社會崗位</a:t>
                      </a:r>
                      <a:endParaRPr lang="en-GB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GB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韓劇、全民造星、偶像崇拜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GB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衣著、髮型、音樂、品牌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人生觀、躺平、慢活主義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4.4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消費、月光族、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04991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654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Arial" charset="0"/>
              </a:rPr>
              <a:t>研習題目 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評 </a:t>
            </a:r>
            <a:r>
              <a:rPr lang="en-GB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p.16 </a:t>
            </a:r>
            <a:endParaRPr lang="zh-TW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FD22C144-5EBA-51BD-8E92-5B33EB14CB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080383"/>
              </p:ext>
            </p:extLst>
          </p:nvPr>
        </p:nvGraphicFramePr>
        <p:xfrm>
          <a:off x="0" y="762000"/>
          <a:ext cx="9144000" cy="61264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1746176597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379641748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0811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8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甲類</a:t>
                      </a:r>
                      <a:endParaRPr lang="en-GB" sz="2800" spc="3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8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乙類</a:t>
                      </a:r>
                      <a:endParaRPr lang="en-GB" sz="2800" spc="3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084036"/>
                  </a:ext>
                </a:extLst>
              </a:tr>
              <a:tr h="563880">
                <a:tc rowSpan="4">
                  <a:txBody>
                    <a:bodyPr/>
                    <a:lstStyle/>
                    <a:p>
                      <a:pPr marL="342900" lvl="0" indent="-342900" algn="l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人際關係與</a:t>
                      </a:r>
                      <a:br>
                        <a:rPr lang="en-GB" alt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溝通技巧</a:t>
                      </a:r>
                      <a:endParaRPr lang="en-GB" sz="2400" spc="3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lvl="0" indent="-34290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人際關係</a:t>
                      </a:r>
                      <a:endParaRPr lang="en-GB" sz="2400" spc="3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lvl="0" indent="-34290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溝通技巧</a:t>
                      </a:r>
                      <a:endParaRPr lang="en-GB" sz="2400" spc="3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358775" indent="-358775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家庭</a:t>
                      </a:r>
                      <a:r>
                        <a:rPr lang="en-US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– </a:t>
                      </a:r>
                      <a:r>
                        <a:rPr lang="zh-TW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例如：父母與子女；兄弟姊妹；隔代關係</a:t>
                      </a:r>
                      <a:endParaRPr lang="en-GB" sz="2400" spc="30" dirty="0">
                        <a:solidFill>
                          <a:srgbClr val="CC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918003"/>
                  </a:ext>
                </a:extLst>
              </a:tr>
              <a:tr h="8306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66700" indent="-26670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kumimoji="0" lang="en-US" sz="2400" kern="12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</a:t>
                      </a:r>
                      <a:r>
                        <a:rPr kumimoji="0" lang="zh-TW" altLang="en-US" sz="2400" kern="12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兩性</a:t>
                      </a:r>
                      <a:r>
                        <a:rPr kumimoji="0" lang="en-US" sz="2400" kern="12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– </a:t>
                      </a:r>
                      <a:r>
                        <a:rPr kumimoji="0" lang="zh-TW" altLang="en-US" sz="2400" kern="12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例如：兩性相同、相異；價值觀；不平等婚姻等。</a:t>
                      </a:r>
                      <a:endParaRPr kumimoji="0" lang="en-GB" sz="2400" kern="1200" spc="30" dirty="0">
                        <a:solidFill>
                          <a:srgbClr val="0033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63227"/>
                  </a:ext>
                </a:extLst>
              </a:tr>
              <a:tr h="8306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66700" indent="-266700" algn="l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3. </a:t>
                      </a:r>
                      <a:r>
                        <a:rPr kumimoji="0" lang="zh-TW" alt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大眾傳媒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kumimoji="0" lang="zh-TW" alt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新傳媒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– </a:t>
                      </a:r>
                      <a:r>
                        <a:rPr kumimoji="0" lang="zh-TW" alt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例如：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Facebook / </a:t>
                      </a:r>
                      <a:r>
                        <a:rPr kumimoji="0" lang="en-US" altLang="zh-TW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U tube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kumimoji="0" lang="en-US" sz="2400" kern="1200" spc="30" dirty="0" err="1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whatspp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/ WeChat / </a:t>
                      </a:r>
                      <a:r>
                        <a:rPr kumimoji="0" lang="en-US" altLang="zh-TW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Line / telegram / </a:t>
                      </a:r>
                      <a:r>
                        <a:rPr kumimoji="0" lang="zh-TW" alt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討論區</a:t>
                      </a:r>
                      <a:endParaRPr kumimoji="0" lang="en-GB" sz="2400" kern="1200" spc="3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330888"/>
                  </a:ext>
                </a:extLst>
              </a:tr>
              <a:tr h="5485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kumimoji="0" lang="en-US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  <a:r>
                        <a:rPr kumimoji="0" lang="en-GB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. </a:t>
                      </a:r>
                      <a:r>
                        <a:rPr kumimoji="0" lang="zh-TW" altLang="en-US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流行文化</a:t>
                      </a:r>
                      <a:r>
                        <a:rPr kumimoji="0" lang="en-US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– </a:t>
                      </a:r>
                      <a:r>
                        <a:rPr kumimoji="0" lang="zh-TW" altLang="en-US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例如：打機文化、潮語、網絡術語</a:t>
                      </a:r>
                      <a:endParaRPr kumimoji="0" lang="en-GB" sz="2400" kern="1200" spc="3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362678"/>
                  </a:ext>
                </a:extLst>
              </a:tr>
              <a:tr h="1371600">
                <a:tc gridSpan="2">
                  <a:txBody>
                    <a:bodyPr/>
                    <a:lstStyle/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1.1 </a:t>
                      </a:r>
                      <a:r>
                        <a:rPr lang="zh-TW" altLang="en-US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青少年對家庭和父母的觀感</a:t>
                      </a:r>
                      <a:endParaRPr lang="en-GB" altLang="zh-TW" sz="2400" spc="30" dirty="0">
                        <a:solidFill>
                          <a:srgbClr val="CC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1.2 </a:t>
                      </a:r>
                      <a:r>
                        <a:rPr lang="zh-TW" altLang="en-US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青少年對建立家庭的看法</a:t>
                      </a:r>
                      <a:endParaRPr lang="en-GB" altLang="zh-TW" sz="2400" spc="30" dirty="0">
                        <a:solidFill>
                          <a:srgbClr val="CC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1.3 </a:t>
                      </a:r>
                      <a:r>
                        <a:rPr lang="zh-TW" altLang="en-US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雙職父母、管教方式</a:t>
                      </a:r>
                      <a:endParaRPr lang="en-GB" altLang="zh-TW" sz="2400" spc="30" dirty="0">
                        <a:solidFill>
                          <a:srgbClr val="CC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1.4 </a:t>
                      </a:r>
                      <a:r>
                        <a:rPr lang="zh-TW" altLang="en-US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父母關係、隔代關係</a:t>
                      </a:r>
                      <a:endParaRPr lang="en-GB" altLang="zh-TW" sz="2400" spc="30" dirty="0">
                        <a:solidFill>
                          <a:srgbClr val="CC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endParaRPr kumimoji="0" lang="en-GB" sz="2400" kern="1200" spc="3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3.1 Telegram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的共同興趣小組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3.2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流行雜誌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3.3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網絡友誼 </a:t>
                      </a: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 Soul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交友</a:t>
                      </a:r>
                      <a:r>
                        <a:rPr lang="en-GB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app</a:t>
                      </a: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3.4 WhatsApp</a:t>
                      </a:r>
                      <a:endParaRPr lang="en-GB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7402229"/>
                  </a:ext>
                </a:extLst>
              </a:tr>
              <a:tr h="89916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2.1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青少年的戀愛觀、婚姻觀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2.2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傳統的婚姻觀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2.3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兩性平等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2.4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家庭與社會崗位</a:t>
                      </a:r>
                      <a:endParaRPr lang="en-GB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GB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韓劇、全民造星、偶像崇拜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GB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衣著、髮型、音樂、品牌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人生觀、躺平、慢活主義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4.4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消費、月光族、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04991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706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Arial" charset="0"/>
              </a:rPr>
              <a:t>研習題目 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評 </a:t>
            </a:r>
            <a:r>
              <a:rPr lang="en-GB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p.16 </a:t>
            </a:r>
            <a:endParaRPr lang="zh-TW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FD22C144-5EBA-51BD-8E92-5B33EB14CB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538513"/>
              </p:ext>
            </p:extLst>
          </p:nvPr>
        </p:nvGraphicFramePr>
        <p:xfrm>
          <a:off x="0" y="762000"/>
          <a:ext cx="9144000" cy="61264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1746176597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379641748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0811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8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甲類</a:t>
                      </a:r>
                      <a:endParaRPr lang="en-GB" sz="2800" spc="3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8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乙類</a:t>
                      </a:r>
                      <a:endParaRPr lang="en-GB" sz="2800" spc="3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084036"/>
                  </a:ext>
                </a:extLst>
              </a:tr>
              <a:tr h="563880">
                <a:tc rowSpan="4">
                  <a:txBody>
                    <a:bodyPr/>
                    <a:lstStyle/>
                    <a:p>
                      <a:pPr marL="342900" lvl="0" indent="-342900" algn="l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人際關係與</a:t>
                      </a:r>
                      <a:br>
                        <a:rPr lang="en-GB" alt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溝通技巧</a:t>
                      </a:r>
                      <a:endParaRPr lang="en-GB" sz="2400" spc="3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lvl="0" indent="-34290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人際關係</a:t>
                      </a:r>
                      <a:endParaRPr lang="en-GB" sz="2400" spc="3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lvl="0" indent="-34290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溝通技巧</a:t>
                      </a:r>
                      <a:endParaRPr lang="en-GB" sz="2400" spc="3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358775" indent="-358775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家庭</a:t>
                      </a:r>
                      <a:r>
                        <a:rPr lang="en-US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– </a:t>
                      </a:r>
                      <a:r>
                        <a:rPr lang="zh-TW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例如：父母與子女；兄弟姊妹；隔代關係</a:t>
                      </a:r>
                      <a:endParaRPr lang="en-GB" sz="2400" spc="30" dirty="0">
                        <a:solidFill>
                          <a:srgbClr val="CC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918003"/>
                  </a:ext>
                </a:extLst>
              </a:tr>
              <a:tr h="8306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66700" indent="-26670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kumimoji="0" lang="en-US" sz="2400" kern="12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</a:t>
                      </a:r>
                      <a:r>
                        <a:rPr kumimoji="0" lang="zh-TW" altLang="en-US" sz="2400" kern="12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兩性</a:t>
                      </a:r>
                      <a:r>
                        <a:rPr kumimoji="0" lang="en-US" sz="2400" kern="12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– </a:t>
                      </a:r>
                      <a:r>
                        <a:rPr kumimoji="0" lang="zh-TW" altLang="en-US" sz="2400" kern="12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例如：兩性相同、相異；價值觀；不平等婚姻等。</a:t>
                      </a:r>
                      <a:endParaRPr kumimoji="0" lang="en-GB" sz="2400" kern="1200" spc="30" dirty="0">
                        <a:solidFill>
                          <a:srgbClr val="0033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63227"/>
                  </a:ext>
                </a:extLst>
              </a:tr>
              <a:tr h="8306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66700" indent="-266700" algn="l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3. </a:t>
                      </a:r>
                      <a:r>
                        <a:rPr kumimoji="0" lang="zh-TW" alt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大眾傳媒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kumimoji="0" lang="zh-TW" alt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新傳媒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– </a:t>
                      </a:r>
                      <a:r>
                        <a:rPr kumimoji="0" lang="zh-TW" alt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例如：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Facebook / </a:t>
                      </a:r>
                      <a:r>
                        <a:rPr kumimoji="0" lang="en-US" altLang="zh-TW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U tube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kumimoji="0" lang="en-US" sz="2400" kern="1200" spc="30" dirty="0" err="1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whatspp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/ WeChat / </a:t>
                      </a:r>
                      <a:r>
                        <a:rPr kumimoji="0" lang="en-US" altLang="zh-TW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Line / telegram / </a:t>
                      </a:r>
                      <a:r>
                        <a:rPr kumimoji="0" lang="zh-TW" alt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討論區</a:t>
                      </a:r>
                      <a:endParaRPr kumimoji="0" lang="en-GB" sz="2400" kern="1200" spc="3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330888"/>
                  </a:ext>
                </a:extLst>
              </a:tr>
              <a:tr h="5485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kumimoji="0" lang="en-US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  <a:r>
                        <a:rPr kumimoji="0" lang="en-GB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. </a:t>
                      </a:r>
                      <a:r>
                        <a:rPr kumimoji="0" lang="zh-TW" altLang="en-US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流行文化</a:t>
                      </a:r>
                      <a:r>
                        <a:rPr kumimoji="0" lang="en-US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– </a:t>
                      </a:r>
                      <a:r>
                        <a:rPr kumimoji="0" lang="zh-TW" altLang="en-US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例如：打機文化、潮語、網絡術語</a:t>
                      </a:r>
                      <a:endParaRPr kumimoji="0" lang="en-GB" sz="2400" kern="1200" spc="3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362678"/>
                  </a:ext>
                </a:extLst>
              </a:tr>
              <a:tr h="1371600">
                <a:tc gridSpan="2">
                  <a:txBody>
                    <a:bodyPr/>
                    <a:lstStyle/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1.1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青少年對家庭和父母的觀感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1.2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青少年對建立家庭的看法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1.3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雙職父母、管教方式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1.4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父母關係、隔代關係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endParaRPr kumimoji="0" lang="en-GB" sz="2400" kern="1200" spc="3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3.1 Telegram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的共同興趣小組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3.2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流行雜誌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3.3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網絡友誼 </a:t>
                      </a: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 Soul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交友</a:t>
                      </a:r>
                      <a:r>
                        <a:rPr lang="en-GB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app</a:t>
                      </a: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3.4 WhatsApp</a:t>
                      </a:r>
                      <a:endParaRPr lang="en-GB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7402229"/>
                  </a:ext>
                </a:extLst>
              </a:tr>
              <a:tr h="89916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lang="en-US" altLang="zh-TW" sz="24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2.1 </a:t>
                      </a:r>
                      <a:r>
                        <a:rPr lang="zh-TW" altLang="en-US" sz="24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青少年的戀愛觀、婚姻觀</a:t>
                      </a:r>
                      <a:endParaRPr lang="en-GB" altLang="zh-TW" sz="2400" spc="30" dirty="0">
                        <a:solidFill>
                          <a:srgbClr val="0033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lang="en-US" altLang="zh-TW" sz="24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2.2 </a:t>
                      </a:r>
                      <a:r>
                        <a:rPr lang="zh-TW" altLang="en-US" sz="24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傳統的婚姻觀</a:t>
                      </a:r>
                      <a:endParaRPr lang="en-GB" altLang="zh-TW" sz="2400" spc="30" dirty="0">
                        <a:solidFill>
                          <a:srgbClr val="0033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lang="en-US" altLang="zh-TW" sz="24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2.3 </a:t>
                      </a:r>
                      <a:r>
                        <a:rPr lang="zh-TW" altLang="en-US" sz="24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兩性平等</a:t>
                      </a:r>
                      <a:endParaRPr lang="en-GB" altLang="zh-TW" sz="2400" spc="30" dirty="0">
                        <a:solidFill>
                          <a:srgbClr val="0033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lang="en-US" altLang="zh-TW" sz="24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2.4 </a:t>
                      </a:r>
                      <a:r>
                        <a:rPr lang="zh-TW" altLang="en-US" sz="24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家庭與社會崗位</a:t>
                      </a:r>
                      <a:endParaRPr lang="en-GB" sz="2400" spc="30" dirty="0">
                        <a:solidFill>
                          <a:srgbClr val="0033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GB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韓劇、全民造星、偶像崇拜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GB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衣著、髮型、音樂、品牌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人生觀、躺平、慢活主義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4.4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消費、月光族、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04991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49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091148-FDD3-1B67-5DDD-D011A41B7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大綱</a:t>
            </a:r>
            <a:endParaRPr lang="en-GB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1516820-7C0A-6030-B570-22C300EEC2E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838200"/>
            <a:ext cx="9067800" cy="5867400"/>
          </a:xfrm>
        </p:spPr>
        <p:txBody>
          <a:bodyPr/>
          <a:lstStyle/>
          <a:p>
            <a:r>
              <a:rPr lang="zh-TW" altLang="en-US" dirty="0"/>
              <a:t>下學期成績評核各項目比重</a:t>
            </a:r>
            <a:endParaRPr lang="en-GB" altLang="zh-TW" dirty="0"/>
          </a:p>
          <a:p>
            <a:r>
              <a:rPr lang="zh-TW" altLang="en-US" dirty="0"/>
              <a:t>下學期上課日期及提交功課時間表</a:t>
            </a:r>
            <a:endParaRPr lang="en-GB" altLang="zh-TW" dirty="0"/>
          </a:p>
          <a:p>
            <a:r>
              <a:rPr lang="zh-TW" altLang="en-US" dirty="0"/>
              <a:t>下學期點名方式</a:t>
            </a:r>
            <a:endParaRPr lang="en-GB" altLang="zh-TW" dirty="0"/>
          </a:p>
          <a:p>
            <a:r>
              <a:rPr lang="zh-TW" altLang="en-US" dirty="0"/>
              <a:t>簡</a:t>
            </a:r>
            <a:r>
              <a:rPr lang="zh-TW" altLang="en-US" sz="3200" dirty="0">
                <a:latin typeface="Arial" charset="0"/>
              </a:rPr>
              <a:t>介與籌備專題研習</a:t>
            </a:r>
            <a:r>
              <a:rPr lang="en-US" altLang="zh-TW" sz="3200" dirty="0">
                <a:latin typeface="Arial" charset="0"/>
              </a:rPr>
              <a:t>(</a:t>
            </a:r>
            <a:r>
              <a:rPr lang="zh-TW" altLang="en-US" sz="3200" dirty="0">
                <a:latin typeface="Arial" charset="0"/>
              </a:rPr>
              <a:t>小組</a:t>
            </a:r>
            <a:r>
              <a:rPr lang="en-US" altLang="zh-TW" sz="3200" dirty="0">
                <a:latin typeface="Arial" charset="0"/>
              </a:rPr>
              <a:t>)</a:t>
            </a:r>
          </a:p>
          <a:p>
            <a:pPr lvl="1"/>
            <a:r>
              <a:rPr lang="zh-TW" altLang="en-US" dirty="0"/>
              <a:t>建議書</a:t>
            </a:r>
            <a:r>
              <a:rPr lang="en-US" altLang="zh-TW" dirty="0"/>
              <a:t>(5%)</a:t>
            </a:r>
          </a:p>
          <a:p>
            <a:pPr lvl="1"/>
            <a:r>
              <a:rPr lang="zh-TW" altLang="en-US" dirty="0"/>
              <a:t>口頭匯報</a:t>
            </a:r>
            <a:r>
              <a:rPr lang="en-US" altLang="zh-TW" dirty="0"/>
              <a:t>(10%)</a:t>
            </a:r>
          </a:p>
          <a:p>
            <a:pPr lvl="1"/>
            <a:r>
              <a:rPr lang="zh-TW" altLang="en-US" dirty="0"/>
              <a:t>書面報告</a:t>
            </a:r>
            <a:r>
              <a:rPr lang="en-US" altLang="zh-TW" dirty="0"/>
              <a:t>(10%)</a:t>
            </a:r>
          </a:p>
          <a:p>
            <a:pPr lvl="1"/>
            <a:r>
              <a:rPr lang="zh-TW" altLang="en-US" dirty="0"/>
              <a:t>個人反思報告</a:t>
            </a:r>
            <a:r>
              <a:rPr lang="en-US" altLang="zh-TW" dirty="0"/>
              <a:t>(5%)</a:t>
            </a:r>
          </a:p>
          <a:p>
            <a:r>
              <a:rPr lang="zh-TW" altLang="en-US" dirty="0"/>
              <a:t>注釋及文獻引注</a:t>
            </a:r>
            <a:endParaRPr lang="en-GB" altLang="zh-TW" dirty="0"/>
          </a:p>
          <a:p>
            <a:r>
              <a:rPr lang="zh-TW" altLang="en-US" dirty="0"/>
              <a:t>專題研習</a:t>
            </a:r>
            <a:r>
              <a:rPr lang="en-US" altLang="zh-TW" dirty="0"/>
              <a:t>(</a:t>
            </a:r>
            <a:r>
              <a:rPr lang="zh-TW" altLang="en-US" dirty="0"/>
              <a:t>小組</a:t>
            </a:r>
            <a:r>
              <a:rPr lang="en-US" altLang="zh-TW" dirty="0"/>
              <a:t>)</a:t>
            </a:r>
            <a:r>
              <a:rPr lang="zh-TW" altLang="en-US" dirty="0"/>
              <a:t>基本步驟</a:t>
            </a:r>
            <a:endParaRPr lang="en-GB" altLang="zh-TW" dirty="0"/>
          </a:p>
          <a:p>
            <a:r>
              <a:rPr lang="zh-TW" altLang="en-US" dirty="0"/>
              <a:t>課堂練習 </a:t>
            </a:r>
            <a:r>
              <a:rPr lang="en-US" altLang="zh-TW" dirty="0"/>
              <a:t>– </a:t>
            </a:r>
            <a:r>
              <a:rPr lang="zh-TW" altLang="en-US" dirty="0"/>
              <a:t>擬定專題研習題目</a:t>
            </a:r>
            <a:r>
              <a:rPr lang="en-US" altLang="zh-TW" dirty="0"/>
              <a:t> </a:t>
            </a:r>
            <a:endParaRPr lang="zh-TW" altLang="en-US" dirty="0"/>
          </a:p>
          <a:p>
            <a:pPr lvl="1"/>
            <a:endParaRPr lang="zh-TW" altLang="en-US" sz="3200" dirty="0"/>
          </a:p>
          <a:p>
            <a:endParaRPr lang="en-GB" altLang="zh-TW" dirty="0"/>
          </a:p>
          <a:p>
            <a:endParaRPr lang="en-GB" dirty="0"/>
          </a:p>
        </p:txBody>
      </p:sp>
      <p:pic>
        <p:nvPicPr>
          <p:cNvPr id="1026" name="Picture 2" descr="【返學喇】揀Projectmate心理攻防戰咩類型人先係你的神隊友？ | LINE TODAY | LINE TODAY">
            <a:extLst>
              <a:ext uri="{FF2B5EF4-FFF2-40B4-BE49-F238E27FC236}">
                <a16:creationId xmlns:a16="http://schemas.microsoft.com/office/drawing/2014/main" id="{37C987F9-2408-8676-EFAE-970684B5F7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96" r="7013"/>
          <a:stretch/>
        </p:blipFill>
        <p:spPr bwMode="auto">
          <a:xfrm>
            <a:off x="5535223" y="2438400"/>
            <a:ext cx="3616493" cy="284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934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Arial" charset="0"/>
              </a:rPr>
              <a:t>研習題目 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評 </a:t>
            </a:r>
            <a:r>
              <a:rPr lang="en-GB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p.16 </a:t>
            </a:r>
            <a:endParaRPr lang="zh-TW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FD22C144-5EBA-51BD-8E92-5B33EB14CB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861348"/>
              </p:ext>
            </p:extLst>
          </p:nvPr>
        </p:nvGraphicFramePr>
        <p:xfrm>
          <a:off x="0" y="762000"/>
          <a:ext cx="9144000" cy="61264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1746176597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379641748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0811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8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甲類</a:t>
                      </a:r>
                      <a:endParaRPr lang="en-GB" sz="2800" spc="3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8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乙類</a:t>
                      </a:r>
                      <a:endParaRPr lang="en-GB" sz="2800" spc="3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084036"/>
                  </a:ext>
                </a:extLst>
              </a:tr>
              <a:tr h="563880">
                <a:tc rowSpan="4">
                  <a:txBody>
                    <a:bodyPr/>
                    <a:lstStyle/>
                    <a:p>
                      <a:pPr marL="342900" lvl="0" indent="-342900" algn="l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人際關係與</a:t>
                      </a:r>
                      <a:br>
                        <a:rPr lang="en-GB" alt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溝通技巧</a:t>
                      </a:r>
                      <a:endParaRPr lang="en-GB" sz="2400" spc="3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lvl="0" indent="-34290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人際關係</a:t>
                      </a:r>
                      <a:endParaRPr lang="en-GB" sz="2400" spc="3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lvl="0" indent="-34290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溝通技巧</a:t>
                      </a:r>
                      <a:endParaRPr lang="en-GB" sz="2400" spc="3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358775" indent="-358775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家庭</a:t>
                      </a:r>
                      <a:r>
                        <a:rPr lang="en-US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– </a:t>
                      </a:r>
                      <a:r>
                        <a:rPr lang="zh-TW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例如：父母與子女；兄弟姊妹；隔代關係</a:t>
                      </a:r>
                      <a:endParaRPr lang="en-GB" sz="2400" spc="30" dirty="0">
                        <a:solidFill>
                          <a:srgbClr val="CC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918003"/>
                  </a:ext>
                </a:extLst>
              </a:tr>
              <a:tr h="8306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66700" indent="-26670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kumimoji="0" lang="en-US" sz="2400" kern="12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</a:t>
                      </a:r>
                      <a:r>
                        <a:rPr kumimoji="0" lang="zh-TW" altLang="en-US" sz="2400" kern="12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兩性</a:t>
                      </a:r>
                      <a:r>
                        <a:rPr kumimoji="0" lang="en-US" sz="2400" kern="12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– </a:t>
                      </a:r>
                      <a:r>
                        <a:rPr kumimoji="0" lang="zh-TW" altLang="en-US" sz="2400" kern="12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例如：兩性相同、相異；價值觀；不平等婚姻等。</a:t>
                      </a:r>
                      <a:endParaRPr kumimoji="0" lang="en-GB" sz="2400" kern="1200" spc="30" dirty="0">
                        <a:solidFill>
                          <a:srgbClr val="0033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63227"/>
                  </a:ext>
                </a:extLst>
              </a:tr>
              <a:tr h="8306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66700" indent="-266700" algn="l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3. </a:t>
                      </a:r>
                      <a:r>
                        <a:rPr kumimoji="0" lang="zh-TW" alt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大眾傳媒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kumimoji="0" lang="zh-TW" alt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新傳媒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– </a:t>
                      </a:r>
                      <a:r>
                        <a:rPr kumimoji="0" lang="zh-TW" alt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例如：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Facebook / </a:t>
                      </a:r>
                      <a:r>
                        <a:rPr kumimoji="0" lang="en-US" altLang="zh-TW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U tube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kumimoji="0" lang="en-US" sz="2400" kern="1200" spc="30" dirty="0" err="1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whatspp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/ WeChat / </a:t>
                      </a:r>
                      <a:r>
                        <a:rPr kumimoji="0" lang="en-US" altLang="zh-TW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Line / telegram / </a:t>
                      </a:r>
                      <a:r>
                        <a:rPr kumimoji="0" lang="zh-TW" alt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討論區</a:t>
                      </a:r>
                      <a:endParaRPr kumimoji="0" lang="en-GB" sz="2400" kern="1200" spc="3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330888"/>
                  </a:ext>
                </a:extLst>
              </a:tr>
              <a:tr h="5485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kumimoji="0" lang="en-US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  <a:r>
                        <a:rPr kumimoji="0" lang="en-GB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. </a:t>
                      </a:r>
                      <a:r>
                        <a:rPr kumimoji="0" lang="zh-TW" altLang="en-US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流行文化</a:t>
                      </a:r>
                      <a:r>
                        <a:rPr kumimoji="0" lang="en-US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– </a:t>
                      </a:r>
                      <a:r>
                        <a:rPr kumimoji="0" lang="zh-TW" altLang="en-US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例如：打機文化、潮語、網絡術語</a:t>
                      </a:r>
                      <a:endParaRPr kumimoji="0" lang="en-GB" sz="2400" kern="1200" spc="3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362678"/>
                  </a:ext>
                </a:extLst>
              </a:tr>
              <a:tr h="1371600">
                <a:tc gridSpan="2">
                  <a:txBody>
                    <a:bodyPr/>
                    <a:lstStyle/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1.1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青少年對家庭和父母的觀感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1.2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青少年對建立家庭的看法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1.3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雙職父母、管教方式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1.4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父母關係、隔代關係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endParaRPr kumimoji="0" lang="en-GB" sz="2400" kern="1200" spc="3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3.1 Telegram </a:t>
                      </a:r>
                      <a:r>
                        <a:rPr lang="zh-TW" altLang="en-US" sz="24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的共同興趣小組</a:t>
                      </a:r>
                      <a:endParaRPr lang="en-GB" altLang="zh-TW" sz="2400" spc="3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3.2 </a:t>
                      </a:r>
                      <a:r>
                        <a:rPr lang="zh-TW" altLang="en-US" sz="24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流行雜誌</a:t>
                      </a:r>
                      <a:endParaRPr lang="en-GB" altLang="zh-TW" sz="2400" spc="3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3.3 </a:t>
                      </a:r>
                      <a:r>
                        <a:rPr lang="zh-TW" altLang="en-US" sz="24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網絡友誼 </a:t>
                      </a:r>
                      <a:r>
                        <a:rPr lang="en-US" altLang="zh-TW" sz="24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 Soul</a:t>
                      </a:r>
                      <a:r>
                        <a:rPr lang="zh-TW" altLang="en-US" sz="24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交友</a:t>
                      </a:r>
                      <a:r>
                        <a:rPr lang="en-GB" altLang="zh-TW" sz="24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app</a:t>
                      </a: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3.4 WhatsApp</a:t>
                      </a:r>
                      <a:endParaRPr lang="en-GB" sz="2400" spc="3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7402229"/>
                  </a:ext>
                </a:extLst>
              </a:tr>
              <a:tr h="89916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2.1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青少年的戀愛觀、婚姻觀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2.2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傳統的婚姻觀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2.3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兩性平等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2.4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家庭與社會崗位</a:t>
                      </a:r>
                      <a:endParaRPr lang="en-GB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GB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韓劇、全民造星、偶像崇拜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GB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衣著、髮型、音樂、品牌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人生觀、躺平、慢活主義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4.4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消費、月光族、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04991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072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Arial" charset="0"/>
              </a:rPr>
              <a:t>研習題目 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評 </a:t>
            </a:r>
            <a:r>
              <a:rPr lang="en-GB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p.16 </a:t>
            </a:r>
            <a:endParaRPr lang="zh-TW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FD22C144-5EBA-51BD-8E92-5B33EB14CB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931847"/>
              </p:ext>
            </p:extLst>
          </p:nvPr>
        </p:nvGraphicFramePr>
        <p:xfrm>
          <a:off x="0" y="762000"/>
          <a:ext cx="9144000" cy="61264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1746176597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379641748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0811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8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甲類</a:t>
                      </a:r>
                      <a:endParaRPr lang="en-GB" sz="2800" spc="3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8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乙類</a:t>
                      </a:r>
                      <a:endParaRPr lang="en-GB" sz="2800" spc="3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084036"/>
                  </a:ext>
                </a:extLst>
              </a:tr>
              <a:tr h="563880">
                <a:tc rowSpan="4">
                  <a:txBody>
                    <a:bodyPr/>
                    <a:lstStyle/>
                    <a:p>
                      <a:pPr marL="342900" lvl="0" indent="-342900" algn="l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人際關係與</a:t>
                      </a:r>
                      <a:br>
                        <a:rPr lang="en-GB" alt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溝通技巧</a:t>
                      </a:r>
                      <a:endParaRPr lang="en-GB" sz="2400" spc="3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lvl="0" indent="-34290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人際關係</a:t>
                      </a:r>
                      <a:endParaRPr lang="en-GB" sz="2400" spc="3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lvl="0" indent="-34290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溝通技巧</a:t>
                      </a:r>
                      <a:endParaRPr lang="en-GB" sz="2400" spc="3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358775" indent="-358775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家庭</a:t>
                      </a:r>
                      <a:r>
                        <a:rPr lang="en-US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– </a:t>
                      </a:r>
                      <a:r>
                        <a:rPr lang="zh-TW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例如：父母與子女；兄弟姊妹；隔代關係</a:t>
                      </a:r>
                      <a:endParaRPr lang="en-GB" sz="2400" spc="30" dirty="0">
                        <a:solidFill>
                          <a:srgbClr val="CC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918003"/>
                  </a:ext>
                </a:extLst>
              </a:tr>
              <a:tr h="8306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66700" indent="-26670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kumimoji="0" lang="en-US" sz="2400" kern="12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</a:t>
                      </a:r>
                      <a:r>
                        <a:rPr kumimoji="0" lang="zh-TW" altLang="en-US" sz="2400" kern="12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兩性</a:t>
                      </a:r>
                      <a:r>
                        <a:rPr kumimoji="0" lang="en-US" sz="2400" kern="12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– </a:t>
                      </a:r>
                      <a:r>
                        <a:rPr kumimoji="0" lang="zh-TW" altLang="en-US" sz="2400" kern="12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例如：兩性相同、相異；價值觀；不平等婚姻等。</a:t>
                      </a:r>
                      <a:endParaRPr kumimoji="0" lang="en-GB" sz="2400" kern="1200" spc="30" dirty="0">
                        <a:solidFill>
                          <a:srgbClr val="0033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63227"/>
                  </a:ext>
                </a:extLst>
              </a:tr>
              <a:tr h="8306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66700" indent="-266700" algn="l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3. </a:t>
                      </a:r>
                      <a:r>
                        <a:rPr kumimoji="0" lang="zh-TW" alt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大眾傳媒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kumimoji="0" lang="zh-TW" alt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新傳媒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– </a:t>
                      </a:r>
                      <a:r>
                        <a:rPr kumimoji="0" lang="zh-TW" alt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例如：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Facebook / </a:t>
                      </a:r>
                      <a:r>
                        <a:rPr kumimoji="0" lang="en-US" altLang="zh-TW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U tube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kumimoji="0" lang="en-US" sz="2400" kern="1200" spc="30" dirty="0" err="1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whatspp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/ WeChat / </a:t>
                      </a:r>
                      <a:r>
                        <a:rPr kumimoji="0" lang="en-US" altLang="zh-TW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Line / telegram / </a:t>
                      </a:r>
                      <a:r>
                        <a:rPr kumimoji="0" lang="zh-TW" alt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討論區</a:t>
                      </a:r>
                      <a:endParaRPr kumimoji="0" lang="en-GB" sz="2400" kern="1200" spc="3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330888"/>
                  </a:ext>
                </a:extLst>
              </a:tr>
              <a:tr h="5485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kumimoji="0" lang="en-US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  <a:r>
                        <a:rPr kumimoji="0" lang="en-GB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. </a:t>
                      </a:r>
                      <a:r>
                        <a:rPr kumimoji="0" lang="zh-TW" altLang="en-US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流行文化</a:t>
                      </a:r>
                      <a:r>
                        <a:rPr kumimoji="0" lang="en-US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– </a:t>
                      </a:r>
                      <a:r>
                        <a:rPr kumimoji="0" lang="zh-TW" altLang="en-US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例如：打機文化、潮語、網絡術語</a:t>
                      </a:r>
                      <a:endParaRPr kumimoji="0" lang="en-GB" sz="2400" kern="1200" spc="3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362678"/>
                  </a:ext>
                </a:extLst>
              </a:tr>
              <a:tr h="1371600">
                <a:tc gridSpan="2">
                  <a:txBody>
                    <a:bodyPr/>
                    <a:lstStyle/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1.1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青少年對家庭和父母的觀感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1.2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青少年對建立家庭的看法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1.3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雙職父母、管教方式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1.4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父母關係、隔代關係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endParaRPr kumimoji="0" lang="en-GB" sz="2400" kern="1200" spc="3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3.1 Telegram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的共同興趣小組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3.2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流行雜誌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3.3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網絡友誼 </a:t>
                      </a: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 Soul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交友</a:t>
                      </a:r>
                      <a:r>
                        <a:rPr lang="en-GB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app</a:t>
                      </a: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3.4 WhatsApp</a:t>
                      </a:r>
                      <a:endParaRPr lang="en-GB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7402229"/>
                  </a:ext>
                </a:extLst>
              </a:tr>
              <a:tr h="89916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2.1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青少年的戀愛觀、婚姻觀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2.2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傳統的婚姻觀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2.3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兩性平等</a:t>
                      </a:r>
                      <a:endParaRPr lang="en-GB" altLang="zh-TW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lang="en-US" altLang="zh-TW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2.4 </a:t>
                      </a:r>
                      <a:r>
                        <a:rPr lang="zh-TW" altLang="en-US" sz="2400" spc="3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家庭與社會崗位</a:t>
                      </a:r>
                      <a:endParaRPr lang="en-GB" sz="2400" spc="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GB" sz="24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 </a:t>
                      </a:r>
                      <a:r>
                        <a:rPr lang="zh-TW" altLang="en-US" sz="24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韓劇、全民造星、偶像崇拜</a:t>
                      </a:r>
                      <a:endParaRPr lang="en-GB" altLang="zh-TW" sz="2400" spc="3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GB" altLang="zh-TW" sz="24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 </a:t>
                      </a:r>
                      <a:r>
                        <a:rPr lang="zh-TW" altLang="en-US" sz="24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衣著、髮型、音樂、品牌</a:t>
                      </a:r>
                      <a:endParaRPr lang="en-GB" altLang="zh-TW" sz="2400" spc="3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 </a:t>
                      </a:r>
                      <a:r>
                        <a:rPr lang="zh-TW" altLang="en-US" sz="24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人生觀、躺平、慢活主義</a:t>
                      </a:r>
                      <a:endParaRPr lang="en-GB" altLang="zh-TW" sz="2400" spc="3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4.4 </a:t>
                      </a:r>
                      <a:r>
                        <a:rPr lang="zh-TW" altLang="en-US" sz="24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消費、月光族、</a:t>
                      </a:r>
                      <a:endParaRPr lang="en-GB" altLang="zh-TW" sz="2400" spc="3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04991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831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Arial" charset="0"/>
              </a:rPr>
              <a:t>研習題目 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評 </a:t>
            </a:r>
            <a:r>
              <a:rPr lang="en-GB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p.16 </a:t>
            </a:r>
            <a:endParaRPr lang="zh-TW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FD22C144-5EBA-51BD-8E92-5B33EB14CB9D}"/>
              </a:ext>
            </a:extLst>
          </p:cNvPr>
          <p:cNvGraphicFramePr>
            <a:graphicFrameLocks noGrp="1"/>
          </p:cNvGraphicFramePr>
          <p:nvPr/>
        </p:nvGraphicFramePr>
        <p:xfrm>
          <a:off x="0" y="762000"/>
          <a:ext cx="9144000" cy="61264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1746176597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379641748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0811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8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甲類</a:t>
                      </a:r>
                      <a:endParaRPr lang="en-GB" sz="2800" spc="3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8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乙類</a:t>
                      </a:r>
                      <a:endParaRPr lang="en-GB" sz="2800" spc="3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084036"/>
                  </a:ext>
                </a:extLst>
              </a:tr>
              <a:tr h="563880">
                <a:tc rowSpan="4">
                  <a:txBody>
                    <a:bodyPr/>
                    <a:lstStyle/>
                    <a:p>
                      <a:pPr marL="342900" lvl="0" indent="-342900" algn="l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人際關係與</a:t>
                      </a:r>
                      <a:br>
                        <a:rPr lang="en-GB" alt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溝通技巧</a:t>
                      </a:r>
                      <a:endParaRPr lang="en-GB" sz="2400" spc="3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lvl="0" indent="-34290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人際關係</a:t>
                      </a:r>
                      <a:endParaRPr lang="en-GB" sz="2400" spc="3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lvl="0" indent="-34290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400" spc="3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溝通技巧</a:t>
                      </a:r>
                      <a:endParaRPr lang="en-GB" sz="2400" spc="3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358775" indent="-358775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家庭</a:t>
                      </a:r>
                      <a:r>
                        <a:rPr lang="en-US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– </a:t>
                      </a:r>
                      <a:r>
                        <a:rPr lang="zh-TW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例如：父母與子女；兄弟姊妹；隔代關係</a:t>
                      </a:r>
                      <a:endParaRPr lang="en-GB" sz="2400" spc="30" dirty="0">
                        <a:solidFill>
                          <a:srgbClr val="CC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918003"/>
                  </a:ext>
                </a:extLst>
              </a:tr>
              <a:tr h="8306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66700" indent="-26670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kumimoji="0" lang="en-US" sz="2400" kern="12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</a:t>
                      </a:r>
                      <a:r>
                        <a:rPr kumimoji="0" lang="zh-TW" altLang="en-US" sz="2400" kern="12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兩性</a:t>
                      </a:r>
                      <a:r>
                        <a:rPr kumimoji="0" lang="en-US" sz="2400" kern="12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– </a:t>
                      </a:r>
                      <a:r>
                        <a:rPr kumimoji="0" lang="zh-TW" altLang="en-US" sz="2400" kern="12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例如：兩性相同、相異；價值觀；不平等婚姻等。</a:t>
                      </a:r>
                      <a:endParaRPr kumimoji="0" lang="en-GB" sz="2400" kern="1200" spc="30" dirty="0">
                        <a:solidFill>
                          <a:srgbClr val="0033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63227"/>
                  </a:ext>
                </a:extLst>
              </a:tr>
              <a:tr h="8306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66700" indent="-266700" algn="l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3. </a:t>
                      </a:r>
                      <a:r>
                        <a:rPr kumimoji="0" lang="zh-TW" alt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大眾傳媒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kumimoji="0" lang="zh-TW" alt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新傳媒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– </a:t>
                      </a:r>
                      <a:r>
                        <a:rPr kumimoji="0" lang="zh-TW" alt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例如：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Facebook / </a:t>
                      </a:r>
                      <a:r>
                        <a:rPr kumimoji="0" lang="en-US" altLang="zh-TW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U tube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kumimoji="0" lang="en-US" sz="2400" kern="1200" spc="30" dirty="0" err="1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whatspp</a:t>
                      </a:r>
                      <a:r>
                        <a:rPr kumimoji="0" 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/ WeChat / </a:t>
                      </a:r>
                      <a:r>
                        <a:rPr kumimoji="0" lang="en-US" altLang="zh-TW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Line / telegram / </a:t>
                      </a:r>
                      <a:r>
                        <a:rPr kumimoji="0" lang="zh-TW" altLang="en-US" sz="2400" kern="12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討論區</a:t>
                      </a:r>
                      <a:endParaRPr kumimoji="0" lang="en-GB" sz="2400" kern="1200" spc="3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330888"/>
                  </a:ext>
                </a:extLst>
              </a:tr>
              <a:tr h="5485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kumimoji="0" lang="en-US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  <a:r>
                        <a:rPr kumimoji="0" lang="en-GB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. </a:t>
                      </a:r>
                      <a:r>
                        <a:rPr kumimoji="0" lang="zh-TW" altLang="en-US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流行文化</a:t>
                      </a:r>
                      <a:r>
                        <a:rPr kumimoji="0" lang="en-US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– </a:t>
                      </a:r>
                      <a:r>
                        <a:rPr kumimoji="0" lang="zh-TW" altLang="en-US" sz="2400" kern="12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例如：打機文化、潮語、網絡術語</a:t>
                      </a:r>
                      <a:endParaRPr kumimoji="0" lang="en-GB" sz="2400" kern="1200" spc="3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362678"/>
                  </a:ext>
                </a:extLst>
              </a:tr>
              <a:tr h="1371600">
                <a:tc gridSpan="2">
                  <a:txBody>
                    <a:bodyPr/>
                    <a:lstStyle/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1.1 </a:t>
                      </a:r>
                      <a:r>
                        <a:rPr lang="zh-TW" altLang="en-US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青少年對家庭和父母的觀感</a:t>
                      </a:r>
                      <a:endParaRPr lang="en-GB" altLang="zh-TW" sz="2400" spc="30" dirty="0">
                        <a:solidFill>
                          <a:srgbClr val="CC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1.2 </a:t>
                      </a:r>
                      <a:r>
                        <a:rPr lang="zh-TW" altLang="en-US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青少年對建立家庭的看法</a:t>
                      </a:r>
                      <a:endParaRPr lang="en-GB" altLang="zh-TW" sz="2400" spc="30" dirty="0">
                        <a:solidFill>
                          <a:srgbClr val="CC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1.3 </a:t>
                      </a:r>
                      <a:r>
                        <a:rPr lang="zh-TW" altLang="en-US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雙職父母、管教方式</a:t>
                      </a:r>
                      <a:endParaRPr lang="en-GB" altLang="zh-TW" sz="2400" spc="30" dirty="0">
                        <a:solidFill>
                          <a:srgbClr val="CC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1.4 </a:t>
                      </a:r>
                      <a:r>
                        <a:rPr lang="zh-TW" altLang="en-US" sz="2400" spc="30" dirty="0">
                          <a:solidFill>
                            <a:srgbClr val="CC0099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父母關係、隔代關係</a:t>
                      </a:r>
                      <a:endParaRPr lang="en-GB" altLang="zh-TW" sz="2400" spc="30" dirty="0">
                        <a:solidFill>
                          <a:srgbClr val="CC0099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endParaRPr kumimoji="0" lang="en-GB" sz="2400" kern="1200" spc="3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3.1 Telegram </a:t>
                      </a:r>
                      <a:r>
                        <a:rPr lang="zh-TW" altLang="en-US" sz="24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的共同興趣小組</a:t>
                      </a:r>
                      <a:endParaRPr lang="en-GB" altLang="zh-TW" sz="2400" spc="3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3.2 </a:t>
                      </a:r>
                      <a:r>
                        <a:rPr lang="zh-TW" altLang="en-US" sz="24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流行雜誌</a:t>
                      </a:r>
                      <a:endParaRPr lang="en-GB" altLang="zh-TW" sz="2400" spc="3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3.3 </a:t>
                      </a:r>
                      <a:r>
                        <a:rPr lang="zh-TW" altLang="en-US" sz="24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網絡友誼 </a:t>
                      </a:r>
                      <a:r>
                        <a:rPr lang="en-US" altLang="zh-TW" sz="24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 Soul</a:t>
                      </a:r>
                      <a:r>
                        <a:rPr lang="zh-TW" altLang="en-US" sz="24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交友</a:t>
                      </a:r>
                      <a:r>
                        <a:rPr lang="en-GB" altLang="zh-TW" sz="24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app</a:t>
                      </a: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3.4 WhatsApp</a:t>
                      </a:r>
                      <a:endParaRPr lang="en-GB" sz="2400" spc="3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7402229"/>
                  </a:ext>
                </a:extLst>
              </a:tr>
              <a:tr h="89916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lang="en-US" altLang="zh-TW" sz="24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2.1 </a:t>
                      </a:r>
                      <a:r>
                        <a:rPr lang="zh-TW" altLang="en-US" sz="24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青少年的戀愛觀、婚姻觀</a:t>
                      </a:r>
                      <a:endParaRPr lang="en-GB" altLang="zh-TW" sz="2400" spc="30" dirty="0">
                        <a:solidFill>
                          <a:srgbClr val="0033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lang="en-US" altLang="zh-TW" sz="24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2.2 </a:t>
                      </a:r>
                      <a:r>
                        <a:rPr lang="zh-TW" altLang="en-US" sz="24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傳統的婚姻觀</a:t>
                      </a:r>
                      <a:endParaRPr lang="en-GB" altLang="zh-TW" sz="2400" spc="30" dirty="0">
                        <a:solidFill>
                          <a:srgbClr val="0033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lang="en-US" altLang="zh-TW" sz="24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2.3 </a:t>
                      </a:r>
                      <a:r>
                        <a:rPr lang="zh-TW" altLang="en-US" sz="24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兩性平等</a:t>
                      </a:r>
                      <a:endParaRPr lang="en-GB" altLang="zh-TW" sz="2400" spc="30" dirty="0">
                        <a:solidFill>
                          <a:srgbClr val="0033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lang="en-US" altLang="zh-TW" sz="24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2.4 </a:t>
                      </a:r>
                      <a:r>
                        <a:rPr lang="zh-TW" altLang="en-US" sz="2400" spc="30" dirty="0">
                          <a:solidFill>
                            <a:srgbClr val="00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家庭與社會崗位</a:t>
                      </a:r>
                      <a:endParaRPr lang="en-GB" sz="2400" spc="30" dirty="0">
                        <a:solidFill>
                          <a:srgbClr val="0033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GB" sz="24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 </a:t>
                      </a:r>
                      <a:r>
                        <a:rPr lang="zh-TW" altLang="en-US" sz="24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韓劇、全民造星、偶像崇拜</a:t>
                      </a:r>
                      <a:endParaRPr lang="en-GB" altLang="zh-TW" sz="2400" spc="3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GB" altLang="zh-TW" sz="24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 </a:t>
                      </a:r>
                      <a:r>
                        <a:rPr lang="zh-TW" altLang="en-US" sz="24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衣著、髮型、音樂、品牌</a:t>
                      </a:r>
                      <a:endParaRPr lang="en-GB" altLang="zh-TW" sz="2400" spc="3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4.3 </a:t>
                      </a:r>
                      <a:r>
                        <a:rPr lang="zh-TW" altLang="en-US" sz="24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人生觀、躺平、慢活主義</a:t>
                      </a:r>
                      <a:endParaRPr lang="en-GB" altLang="zh-TW" sz="2400" spc="3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en-US" altLang="zh-TW" sz="24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4.4 </a:t>
                      </a:r>
                      <a:r>
                        <a:rPr lang="zh-TW" altLang="en-US" sz="2400" spc="3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消費、月光族、</a:t>
                      </a:r>
                      <a:endParaRPr lang="en-GB" altLang="zh-TW" sz="2400" spc="3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04991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966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C253A9-B0D1-76C2-E8C9-5A2DA7007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更多研習題目例子</a:t>
            </a:r>
            <a:endParaRPr lang="en-GB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21A055A-5FF0-EDB3-095B-7E624549968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838200"/>
            <a:ext cx="9067800" cy="5867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zh-TW" altLang="en-US" sz="3000" dirty="0"/>
              <a:t>比較青少年</a:t>
            </a:r>
            <a:r>
              <a:rPr lang="zh-TW" altLang="en-US" sz="3000" dirty="0">
                <a:solidFill>
                  <a:srgbClr val="CC00CC"/>
                </a:solidFill>
              </a:rPr>
              <a:t>使用手機頻率</a:t>
            </a:r>
            <a:r>
              <a:rPr lang="zh-TW" altLang="en-US" sz="3000" dirty="0"/>
              <a:t>與他們的人際關係之分別</a:t>
            </a:r>
            <a:endParaRPr lang="en-GB" altLang="zh-TW" sz="3000" dirty="0"/>
          </a:p>
          <a:p>
            <a:pPr>
              <a:spcAft>
                <a:spcPts val="600"/>
              </a:spcAft>
            </a:pPr>
            <a:r>
              <a:rPr lang="zh-TW" altLang="en-US" sz="3000" dirty="0"/>
              <a:t>青少年</a:t>
            </a:r>
            <a:r>
              <a:rPr lang="zh-TW" altLang="en-US" sz="3000" dirty="0">
                <a:solidFill>
                  <a:srgbClr val="CC00CC"/>
                </a:solidFill>
              </a:rPr>
              <a:t>參與義工服務</a:t>
            </a:r>
            <a:r>
              <a:rPr lang="zh-TW" altLang="en-US" sz="3000" dirty="0"/>
              <a:t>對他們的溝通技巧之影響</a:t>
            </a:r>
            <a:endParaRPr lang="en-GB" altLang="zh-TW" sz="3000" dirty="0"/>
          </a:p>
          <a:p>
            <a:pPr>
              <a:spcAft>
                <a:spcPts val="600"/>
              </a:spcAft>
            </a:pPr>
            <a:r>
              <a:rPr lang="zh-TW" altLang="en-US" sz="3000" dirty="0"/>
              <a:t>大專生</a:t>
            </a:r>
            <a:r>
              <a:rPr lang="zh-TW" altLang="en-US" sz="3000" dirty="0">
                <a:solidFill>
                  <a:srgbClr val="CC00CC"/>
                </a:solidFill>
              </a:rPr>
              <a:t>參與學生會活動</a:t>
            </a:r>
            <a:r>
              <a:rPr lang="zh-TW" altLang="en-US" sz="3000" dirty="0"/>
              <a:t>對他們的人際關係有甚麼影響</a:t>
            </a:r>
            <a:endParaRPr lang="en-GB" altLang="zh-TW" sz="3000" dirty="0"/>
          </a:p>
          <a:p>
            <a:pPr>
              <a:spcAft>
                <a:spcPts val="600"/>
              </a:spcAft>
            </a:pPr>
            <a:r>
              <a:rPr lang="zh-TW" altLang="en-US" sz="3000" dirty="0"/>
              <a:t>青少年</a:t>
            </a:r>
            <a:r>
              <a:rPr lang="zh-TW" altLang="en-US" sz="3000" dirty="0">
                <a:solidFill>
                  <a:srgbClr val="CC00CC"/>
                </a:solidFill>
              </a:rPr>
              <a:t>追星行為</a:t>
            </a:r>
            <a:r>
              <a:rPr lang="zh-TW" altLang="en-US" sz="3000" dirty="0"/>
              <a:t>能否提升他們的人際關係技巧</a:t>
            </a:r>
            <a:endParaRPr lang="en-GB" altLang="zh-TW" sz="3000" dirty="0"/>
          </a:p>
          <a:p>
            <a:pPr>
              <a:spcAft>
                <a:spcPts val="600"/>
              </a:spcAft>
            </a:pPr>
            <a:r>
              <a:rPr lang="zh-TW" altLang="en-US" sz="3000" dirty="0"/>
              <a:t>青少年從事</a:t>
            </a:r>
            <a:r>
              <a:rPr lang="zh-TW" altLang="en-US" sz="3000" dirty="0">
                <a:solidFill>
                  <a:srgbClr val="CC00CC"/>
                </a:solidFill>
              </a:rPr>
              <a:t>半職</a:t>
            </a:r>
            <a:r>
              <a:rPr lang="en-US" altLang="zh-TW" sz="3000" dirty="0">
                <a:solidFill>
                  <a:srgbClr val="CC00CC"/>
                </a:solidFill>
              </a:rPr>
              <a:t>/</a:t>
            </a:r>
            <a:r>
              <a:rPr lang="zh-TW" altLang="en-US" sz="3000" dirty="0">
                <a:solidFill>
                  <a:srgbClr val="CC00CC"/>
                </a:solidFill>
              </a:rPr>
              <a:t>兼職</a:t>
            </a:r>
            <a:r>
              <a:rPr lang="zh-TW" altLang="en-US" sz="3000" dirty="0"/>
              <a:t>工作對他們的朋軰關係有何影響</a:t>
            </a:r>
            <a:endParaRPr lang="en-GB" altLang="zh-TW" sz="3000" dirty="0"/>
          </a:p>
          <a:p>
            <a:pPr>
              <a:spcAft>
                <a:spcPts val="600"/>
              </a:spcAft>
            </a:pPr>
            <a:r>
              <a:rPr lang="zh-TW" altLang="en-US" sz="3000" dirty="0"/>
              <a:t>加入不同的</a:t>
            </a:r>
            <a:r>
              <a:rPr lang="en-GB" altLang="zh-TW" sz="3000" dirty="0">
                <a:solidFill>
                  <a:srgbClr val="CC00CC"/>
                </a:solidFill>
              </a:rPr>
              <a:t>WhatsApp</a:t>
            </a:r>
            <a:r>
              <a:rPr lang="zh-TW" altLang="en-US" sz="3000" dirty="0">
                <a:solidFill>
                  <a:srgbClr val="CC00CC"/>
                </a:solidFill>
              </a:rPr>
              <a:t>興趣群組</a:t>
            </a:r>
            <a:r>
              <a:rPr lang="zh-TW" altLang="en-US" sz="3000" dirty="0"/>
              <a:t>否有助提升人際關係。</a:t>
            </a:r>
            <a:endParaRPr lang="en-GB" altLang="zh-TW" sz="3000" dirty="0"/>
          </a:p>
          <a:p>
            <a:pPr>
              <a:spcAft>
                <a:spcPts val="600"/>
              </a:spcAft>
            </a:pPr>
            <a:r>
              <a:rPr lang="zh-TW" altLang="en-US" sz="3000" dirty="0">
                <a:solidFill>
                  <a:srgbClr val="CC00CC"/>
                </a:solidFill>
              </a:rPr>
              <a:t>內地教育政策</a:t>
            </a:r>
            <a:r>
              <a:rPr lang="zh-TW" altLang="en-US" sz="3000" dirty="0"/>
              <a:t>如何影響</a:t>
            </a:r>
            <a:r>
              <a:rPr lang="zh-TW" altLang="en-US" sz="3000" dirty="0">
                <a:solidFill>
                  <a:srgbClr val="CC00CC"/>
                </a:solidFill>
              </a:rPr>
              <a:t>香港內地生與本地生的人際關係</a:t>
            </a:r>
            <a:r>
              <a:rPr lang="en-US" altLang="zh-TW" sz="3000" dirty="0">
                <a:solidFill>
                  <a:srgbClr val="CC00CC"/>
                </a:solidFill>
              </a:rPr>
              <a:t>/</a:t>
            </a:r>
            <a:r>
              <a:rPr lang="zh-TW" altLang="en-US" sz="3000" dirty="0">
                <a:solidFill>
                  <a:srgbClr val="CC00CC"/>
                </a:solidFill>
              </a:rPr>
              <a:t>師生關係</a:t>
            </a:r>
            <a:endParaRPr lang="en-GB" sz="300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134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Arial" charset="0"/>
              </a:rPr>
              <a:t>注意事項 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評 </a:t>
            </a:r>
            <a:r>
              <a:rPr lang="en-GB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p.1</a:t>
            </a:r>
            <a:r>
              <a:rPr lang="en-US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7</a:t>
            </a:r>
            <a:r>
              <a:rPr lang="en-GB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A481F9-DE0C-AD9A-BAEB-CF85914635D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/>
              <a:t>分組形式進行</a:t>
            </a:r>
            <a:r>
              <a:rPr lang="en-US" altLang="zh-TW" dirty="0"/>
              <a:t>, </a:t>
            </a:r>
            <a:r>
              <a:rPr lang="zh-TW" altLang="en-US" dirty="0"/>
              <a:t>每組約</a:t>
            </a:r>
            <a:r>
              <a:rPr lang="en-US" altLang="zh-TW" dirty="0"/>
              <a:t>4-6</a:t>
            </a:r>
            <a:r>
              <a:rPr lang="zh-TW" altLang="en-US" dirty="0"/>
              <a:t>人</a:t>
            </a:r>
            <a:r>
              <a:rPr lang="en-US" altLang="zh-TW" dirty="0"/>
              <a:t>, </a:t>
            </a:r>
            <a:r>
              <a:rPr lang="zh-TW" altLang="en-US" dirty="0"/>
              <a:t>請自行組合。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專題研習</a:t>
            </a:r>
            <a:r>
              <a:rPr lang="en-US" altLang="zh-TW" dirty="0"/>
              <a:t>(</a:t>
            </a:r>
            <a:r>
              <a:rPr lang="zh-TW" altLang="en-US" dirty="0"/>
              <a:t>小組</a:t>
            </a:r>
            <a:r>
              <a:rPr lang="en-US" altLang="zh-TW" dirty="0"/>
              <a:t>)</a:t>
            </a:r>
          </a:p>
          <a:p>
            <a:pPr lvl="1">
              <a:lnSpc>
                <a:spcPct val="150000"/>
              </a:lnSpc>
            </a:pPr>
            <a:r>
              <a:rPr lang="zh-TW" altLang="en-US" dirty="0"/>
              <a:t>建議書佔</a:t>
            </a:r>
            <a:r>
              <a:rPr lang="en-US" altLang="zh-TW" dirty="0"/>
              <a:t>5%</a:t>
            </a:r>
          </a:p>
          <a:p>
            <a:pPr lvl="1">
              <a:lnSpc>
                <a:spcPct val="150000"/>
              </a:lnSpc>
            </a:pPr>
            <a:r>
              <a:rPr lang="zh-TW" altLang="en-US" dirty="0"/>
              <a:t>口頭匯報佔</a:t>
            </a:r>
            <a:r>
              <a:rPr lang="en-US" altLang="zh-TW" dirty="0"/>
              <a:t>10%</a:t>
            </a:r>
          </a:p>
          <a:p>
            <a:pPr lvl="1">
              <a:lnSpc>
                <a:spcPct val="150000"/>
              </a:lnSpc>
            </a:pPr>
            <a:r>
              <a:rPr lang="zh-TW" altLang="en-US" dirty="0"/>
              <a:t>書面報告佔</a:t>
            </a:r>
            <a:r>
              <a:rPr lang="en-US" altLang="zh-TW" dirty="0"/>
              <a:t>10%</a:t>
            </a:r>
          </a:p>
          <a:p>
            <a:pPr lvl="1">
              <a:lnSpc>
                <a:spcPct val="150000"/>
              </a:lnSpc>
            </a:pPr>
            <a:r>
              <a:rPr lang="zh-TW" altLang="en-US" dirty="0"/>
              <a:t>個人反思報告佔</a:t>
            </a:r>
            <a:r>
              <a:rPr lang="en-US" altLang="zh-TW" dirty="0"/>
              <a:t>5%</a:t>
            </a:r>
            <a:r>
              <a:rPr lang="zh-TW" altLang="en-US" dirty="0"/>
              <a:t>。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613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Arial" charset="0"/>
              </a:rPr>
              <a:t>項目及呈交日期</a:t>
            </a:r>
            <a:endParaRPr lang="zh-TW" altLang="en-US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3ED35543-19A1-1FBD-501F-69A4FC4FE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304672"/>
              </p:ext>
            </p:extLst>
          </p:nvPr>
        </p:nvGraphicFramePr>
        <p:xfrm>
          <a:off x="0" y="838200"/>
          <a:ext cx="9144000" cy="6083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4266026445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405824219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97636318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243247468"/>
                    </a:ext>
                  </a:extLst>
                </a:gridCol>
              </a:tblGrid>
              <a:tr h="100330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en-GB"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分數比重</a:t>
                      </a:r>
                      <a:endParaRPr lang="en-GB"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呈交日期</a:t>
                      </a:r>
                      <a:endParaRPr lang="en-GB"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5803644"/>
                  </a:ext>
                </a:extLst>
              </a:tr>
              <a:tr h="10033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endParaRPr lang="en-GB"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小組專題建議書</a:t>
                      </a:r>
                      <a:endParaRPr lang="en-GB" altLang="zh-TW"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初稿</a:t>
                      </a:r>
                      <a:r>
                        <a:rPr lang="en-US" alt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en-GB"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16/2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781755"/>
                  </a:ext>
                </a:extLst>
              </a:tr>
              <a:tr h="10033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endParaRPr lang="en-GB"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小組專題建議書</a:t>
                      </a:r>
                      <a:endParaRPr lang="en-GB" altLang="zh-TW"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5%</a:t>
                      </a:r>
                      <a:endParaRPr lang="en-GB"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2/3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0590213"/>
                  </a:ext>
                </a:extLst>
              </a:tr>
              <a:tr h="10033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endParaRPr lang="en-GB"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小組口頭報告</a:t>
                      </a:r>
                      <a:endParaRPr lang="en-GB"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2/3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977380"/>
                  </a:ext>
                </a:extLst>
              </a:tr>
              <a:tr h="10033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endParaRPr lang="en-GB"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小組書面報告</a:t>
                      </a:r>
                      <a:endParaRPr lang="en-GB"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13/4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8105492"/>
                  </a:ext>
                </a:extLst>
              </a:tr>
              <a:tr h="10033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endParaRPr lang="en-GB"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個人反思報告</a:t>
                      </a:r>
                      <a:endParaRPr lang="en-GB"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13/4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4014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3591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建議書內容</a:t>
            </a:r>
            <a:r>
              <a:rPr lang="zh-TW" altLang="en-US" dirty="0">
                <a:latin typeface="Arial" charset="0"/>
              </a:rPr>
              <a:t> 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評 </a:t>
            </a:r>
            <a:r>
              <a:rPr lang="en-GB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p.1</a:t>
            </a:r>
            <a:r>
              <a:rPr lang="en-US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7</a:t>
            </a:r>
            <a:r>
              <a:rPr lang="en-GB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A481F9-DE0C-AD9A-BAEB-CF85914635D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685800"/>
            <a:ext cx="9067800" cy="6248400"/>
          </a:xfrm>
        </p:spPr>
        <p:txBody>
          <a:bodyPr/>
          <a:lstStyle/>
          <a:p>
            <a:pPr marL="266700" indent="-2667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/>
              <a:t>- </a:t>
            </a:r>
            <a:r>
              <a:rPr lang="zh-TW" altLang="en-US" dirty="0"/>
              <a:t>組員名單：組長及組員名單</a:t>
            </a:r>
            <a:endParaRPr lang="en-GB" altLang="zh-TW" dirty="0"/>
          </a:p>
          <a:p>
            <a:pPr marL="266700" indent="-2667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dirty="0"/>
              <a:t>- </a:t>
            </a:r>
            <a:r>
              <a:rPr lang="zh-TW" altLang="en-US" dirty="0"/>
              <a:t>專題研習題目、原因、目的</a:t>
            </a:r>
          </a:p>
          <a:p>
            <a:pPr marL="266700" indent="-2667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dirty="0"/>
              <a:t>-</a:t>
            </a:r>
            <a:r>
              <a:rPr lang="zh-TW" altLang="en-US" dirty="0"/>
              <a:t>	參考文獻回顧：提供建基於文獻的選題理據、有關議題的背景資料</a:t>
            </a:r>
            <a:r>
              <a:rPr lang="en-GB" altLang="zh-TW" dirty="0"/>
              <a:t>(</a:t>
            </a:r>
            <a:r>
              <a:rPr lang="zh-TW" altLang="en-US" dirty="0"/>
              <a:t>如：相關概念、知識和數據</a:t>
            </a:r>
            <a:r>
              <a:rPr lang="en-GB" altLang="zh-TW" dirty="0"/>
              <a:t>)</a:t>
            </a:r>
            <a:endParaRPr lang="zh-TW" altLang="en-US" dirty="0"/>
          </a:p>
          <a:p>
            <a:pPr marL="266700" indent="-26670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zh-TW" altLang="en-US" dirty="0"/>
              <a:t>焦點問題</a:t>
            </a:r>
            <a:endParaRPr lang="en-GB" altLang="zh-TW" dirty="0"/>
          </a:p>
          <a:p>
            <a:pPr marL="457200" lvl="1" indent="-4572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rgbClr val="003300"/>
                </a:solidFill>
              </a:rPr>
              <a:t>6W</a:t>
            </a:r>
            <a:r>
              <a:rPr lang="zh-TW" altLang="en-US" dirty="0">
                <a:solidFill>
                  <a:srgbClr val="003300"/>
                </a:solidFill>
              </a:rPr>
              <a:t>何時對何人因何事使用</a:t>
            </a:r>
            <a:r>
              <a:rPr lang="en-US" altLang="zh-TW" dirty="0">
                <a:solidFill>
                  <a:srgbClr val="003300"/>
                </a:solidFill>
              </a:rPr>
              <a:t>WS</a:t>
            </a:r>
            <a:r>
              <a:rPr lang="zh-TW" altLang="en-US" dirty="0">
                <a:solidFill>
                  <a:srgbClr val="003300"/>
                </a:solidFill>
              </a:rPr>
              <a:t>對人際關係</a:t>
            </a:r>
            <a:r>
              <a:rPr lang="en-US" altLang="zh-TW" dirty="0">
                <a:solidFill>
                  <a:srgbClr val="003300"/>
                </a:solidFill>
              </a:rPr>
              <a:t>/</a:t>
            </a:r>
            <a:r>
              <a:rPr lang="zh-TW" altLang="en-US" dirty="0">
                <a:solidFill>
                  <a:srgbClr val="003300"/>
                </a:solidFill>
              </a:rPr>
              <a:t>溝通技巧所產生的正負面影響</a:t>
            </a:r>
            <a:r>
              <a:rPr lang="en-US" altLang="zh-TW" dirty="0">
                <a:solidFill>
                  <a:srgbClr val="003300"/>
                </a:solidFill>
              </a:rPr>
              <a:t>? </a:t>
            </a:r>
            <a:r>
              <a:rPr lang="zh-TW" altLang="en-US" dirty="0">
                <a:solidFill>
                  <a:srgbClr val="003300"/>
                </a:solidFill>
              </a:rPr>
              <a:t>為甚麼</a:t>
            </a:r>
            <a:r>
              <a:rPr lang="en-US" altLang="zh-TW" dirty="0">
                <a:solidFill>
                  <a:srgbClr val="003300"/>
                </a:solidFill>
              </a:rPr>
              <a:t>? (±</a:t>
            </a:r>
            <a:r>
              <a:rPr lang="zh-TW" altLang="en-US" dirty="0">
                <a:solidFill>
                  <a:srgbClr val="003300"/>
                </a:solidFill>
              </a:rPr>
              <a:t>面對面交流</a:t>
            </a:r>
            <a:r>
              <a:rPr lang="en-US" altLang="zh-TW" dirty="0">
                <a:solidFill>
                  <a:srgbClr val="003300"/>
                </a:solidFill>
              </a:rPr>
              <a:t>?) </a:t>
            </a:r>
            <a:r>
              <a:rPr lang="zh-TW" altLang="en-US" dirty="0">
                <a:solidFill>
                  <a:srgbClr val="003300"/>
                </a:solidFill>
              </a:rPr>
              <a:t>如何善用</a:t>
            </a:r>
            <a:r>
              <a:rPr lang="en-US" altLang="zh-TW" dirty="0">
                <a:solidFill>
                  <a:srgbClr val="003300"/>
                </a:solidFill>
              </a:rPr>
              <a:t>WS</a:t>
            </a:r>
            <a:r>
              <a:rPr lang="zh-TW" altLang="en-US" dirty="0">
                <a:solidFill>
                  <a:srgbClr val="003300"/>
                </a:solidFill>
              </a:rPr>
              <a:t>以促進</a:t>
            </a:r>
            <a:r>
              <a:rPr lang="en-US" altLang="zh-TW" dirty="0">
                <a:solidFill>
                  <a:srgbClr val="003300"/>
                </a:solidFill>
              </a:rPr>
              <a:t>….</a:t>
            </a:r>
          </a:p>
          <a:p>
            <a:pPr marL="457200" lvl="1" indent="-4572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TW" altLang="en-US" dirty="0">
                <a:solidFill>
                  <a:srgbClr val="003300"/>
                </a:solidFill>
              </a:rPr>
              <a:t>也適用於傳媒、大眾文化、電子科技等等</a:t>
            </a:r>
          </a:p>
          <a:p>
            <a:pPr marL="266700" indent="-2667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dirty="0"/>
              <a:t>-</a:t>
            </a:r>
            <a:r>
              <a:rPr lang="zh-TW" altLang="en-US" dirty="0"/>
              <a:t>	研習方法，包括：</a:t>
            </a:r>
          </a:p>
          <a:p>
            <a:pPr marL="266700" indent="-266700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dirty="0">
                <a:solidFill>
                  <a:srgbClr val="003300"/>
                </a:solidFill>
              </a:rPr>
              <a:t>	</a:t>
            </a:r>
            <a:r>
              <a:rPr lang="zh-TW" altLang="en-US" sz="2800" dirty="0">
                <a:solidFill>
                  <a:srgbClr val="003300"/>
                </a:solidFill>
              </a:rPr>
              <a:t>數據收集方法：包括一手資料（例如：問卷調查、訪問、焦點小組）和二手資料、研究對象、研究人數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493587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建議書內容 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評 </a:t>
            </a:r>
            <a:r>
              <a:rPr lang="en-GB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p.18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A481F9-DE0C-AD9A-BAEB-CF85914635D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zh-TW" altLang="en-US" dirty="0"/>
              <a:t>問卷訪問題目</a:t>
            </a:r>
            <a:r>
              <a:rPr lang="en-US" altLang="zh-TW" dirty="0"/>
              <a:t>(</a:t>
            </a:r>
            <a:r>
              <a:rPr lang="zh-TW" altLang="en-US" dirty="0">
                <a:solidFill>
                  <a:srgbClr val="CC00CC"/>
                </a:solidFill>
              </a:rPr>
              <a:t>約</a:t>
            </a:r>
            <a:r>
              <a:rPr lang="en-GB" altLang="zh-TW" dirty="0">
                <a:solidFill>
                  <a:srgbClr val="CC00CC"/>
                </a:solidFill>
              </a:rPr>
              <a:t>10</a:t>
            </a:r>
            <a:r>
              <a:rPr lang="zh-TW" altLang="en-US" dirty="0">
                <a:solidFill>
                  <a:srgbClr val="CC00CC"/>
                </a:solidFill>
              </a:rPr>
              <a:t>題</a:t>
            </a:r>
            <a:r>
              <a:rPr lang="zh-TW" altLang="en-US" dirty="0"/>
              <a:t>題目，受訪者個人資料不計算在內</a:t>
            </a:r>
            <a:r>
              <a:rPr lang="en-US" altLang="zh-TW" dirty="0"/>
              <a:t>)</a:t>
            </a:r>
            <a:r>
              <a:rPr lang="zh-TW" altLang="en-US" dirty="0"/>
              <a:t>或</a:t>
            </a:r>
            <a:endParaRPr lang="en-GB" altLang="zh-TW" dirty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zh-TW" altLang="en-US" dirty="0"/>
              <a:t>焦點訪問題目 </a:t>
            </a:r>
            <a:r>
              <a:rPr lang="en-US" altLang="zh-TW" dirty="0"/>
              <a:t>(</a:t>
            </a:r>
            <a:r>
              <a:rPr lang="zh-TW" altLang="en-US" dirty="0"/>
              <a:t>約</a:t>
            </a:r>
            <a:r>
              <a:rPr lang="en-GB" altLang="zh-TW" dirty="0"/>
              <a:t>5</a:t>
            </a:r>
            <a:r>
              <a:rPr lang="zh-TW" altLang="en-US" dirty="0"/>
              <a:t>個焦點訪問問題</a:t>
            </a:r>
            <a:r>
              <a:rPr lang="en-US" altLang="zh-TW" dirty="0"/>
              <a:t>)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zh-TW" altLang="en-US" dirty="0"/>
              <a:t>每組必須</a:t>
            </a:r>
            <a:r>
              <a:rPr lang="zh-TW" altLang="en-US" dirty="0">
                <a:solidFill>
                  <a:srgbClr val="CC00CC"/>
                </a:solidFill>
              </a:rPr>
              <a:t>面對面</a:t>
            </a:r>
            <a:r>
              <a:rPr lang="zh-TW" altLang="en-US" dirty="0"/>
              <a:t>收集約</a:t>
            </a:r>
            <a:r>
              <a:rPr lang="en-GB" altLang="zh-TW" dirty="0">
                <a:solidFill>
                  <a:srgbClr val="CC00CC"/>
                </a:solidFill>
              </a:rPr>
              <a:t>20</a:t>
            </a:r>
            <a:r>
              <a:rPr lang="zh-TW" altLang="en-US" dirty="0">
                <a:solidFill>
                  <a:srgbClr val="CC00CC"/>
                </a:solidFill>
              </a:rPr>
              <a:t>份</a:t>
            </a:r>
            <a:r>
              <a:rPr lang="zh-TW" altLang="en-US" dirty="0"/>
              <a:t>問卷的意見</a:t>
            </a:r>
            <a:r>
              <a:rPr lang="en-GB" altLang="zh-TW" dirty="0"/>
              <a:t>, </a:t>
            </a:r>
            <a:r>
              <a:rPr lang="en-GB" altLang="zh-TW" dirty="0">
                <a:solidFill>
                  <a:srgbClr val="FF0000"/>
                </a:solidFill>
                <a:sym typeface="Wingdings 2" panose="05020102010507070707" pitchFamily="18" charset="2"/>
              </a:rPr>
              <a:t></a:t>
            </a:r>
            <a:r>
              <a:rPr lang="zh-TW" altLang="en-US" dirty="0">
                <a:solidFill>
                  <a:srgbClr val="FF0000"/>
                </a:solidFill>
              </a:rPr>
              <a:t>電子問卷</a:t>
            </a:r>
            <a:r>
              <a:rPr lang="zh-TW" altLang="en-US" dirty="0"/>
              <a:t>。</a:t>
            </a:r>
            <a:endParaRPr lang="en-GB" altLang="zh-TW" dirty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zh-TW" altLang="en-US" dirty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zh-TW" altLang="en-US" dirty="0"/>
              <a:t>組員</a:t>
            </a:r>
            <a:r>
              <a:rPr lang="zh-TW" altLang="en-US" dirty="0">
                <a:solidFill>
                  <a:srgbClr val="CC00CC"/>
                </a:solidFill>
              </a:rPr>
              <a:t>分工表</a:t>
            </a:r>
            <a:r>
              <a:rPr lang="zh-TW" altLang="en-US" dirty="0"/>
              <a:t>及工作</a:t>
            </a:r>
            <a:r>
              <a:rPr lang="zh-TW" altLang="en-US" dirty="0">
                <a:solidFill>
                  <a:srgbClr val="CC00CC"/>
                </a:solidFill>
              </a:rPr>
              <a:t>時間表</a:t>
            </a:r>
            <a:endParaRPr lang="en-GB" altLang="zh-TW" dirty="0">
              <a:solidFill>
                <a:srgbClr val="CC00CC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zh-TW" altLang="en-US" dirty="0"/>
              <a:t>參考資料來源：例如期刊、圖書、網上資訊、報章雜誌、電視及</a:t>
            </a:r>
            <a:r>
              <a:rPr lang="en-US" altLang="zh-TW" dirty="0"/>
              <a:t>/</a:t>
            </a:r>
            <a:r>
              <a:rPr lang="zh-TW" altLang="en-US" dirty="0"/>
              <a:t>或電台節目等 </a:t>
            </a:r>
            <a:r>
              <a:rPr lang="en-GB" altLang="zh-TW" dirty="0"/>
              <a:t>(</a:t>
            </a:r>
            <a:r>
              <a:rPr lang="zh-TW" altLang="en-US" dirty="0"/>
              <a:t>必須註明資料出處，否則，視作抄襲作弊論，並作出懲處</a:t>
            </a:r>
            <a:r>
              <a:rPr lang="en-GB" altLang="zh-TW" dirty="0"/>
              <a:t>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873956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建議書內容 </a:t>
            </a:r>
            <a:r>
              <a:rPr lang="en-GB" altLang="zh-TW" dirty="0"/>
              <a:t>– </a:t>
            </a:r>
            <a:r>
              <a:rPr lang="zh-TW" altLang="en-US" dirty="0"/>
              <a:t>摘要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93F8F5-7E35-8363-0F92-4424A7F0BB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762000"/>
            <a:ext cx="9144000" cy="5867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zh-TW" altLang="en-US" sz="2700" dirty="0"/>
              <a:t>封面</a:t>
            </a:r>
            <a:r>
              <a:rPr lang="en-US" altLang="zh-TW" sz="2700" dirty="0"/>
              <a:t>(</a:t>
            </a:r>
            <a:r>
              <a:rPr lang="zh-TW" altLang="en-US" sz="2700" dirty="0"/>
              <a:t>題目、組員名單</a:t>
            </a:r>
            <a:r>
              <a:rPr lang="en-US" altLang="zh-TW" sz="2700" dirty="0"/>
              <a:t>….</a:t>
            </a:r>
            <a:r>
              <a:rPr lang="zh-TW" altLang="en-US" sz="2700" dirty="0"/>
              <a:t>呈交日期</a:t>
            </a:r>
            <a:r>
              <a:rPr lang="en-US" altLang="zh-TW" sz="2700" dirty="0"/>
              <a:t>)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zh-TW" altLang="en-US" sz="2700" dirty="0"/>
              <a:t>專題研習題目</a:t>
            </a:r>
            <a:endParaRPr lang="en-GB" altLang="zh-TW" sz="2700" dirty="0"/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zh-TW" altLang="en-US" sz="2700" dirty="0"/>
              <a:t>背景資料</a:t>
            </a:r>
            <a:r>
              <a:rPr lang="en-US" altLang="zh-TW" sz="2700" dirty="0"/>
              <a:t>(</a:t>
            </a:r>
            <a:r>
              <a:rPr lang="zh-TW" altLang="en-US" sz="2700" dirty="0"/>
              <a:t>參考文獻</a:t>
            </a:r>
            <a:r>
              <a:rPr lang="en-US" altLang="zh-TW" sz="2700" dirty="0"/>
              <a:t>)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zh-TW" altLang="en-US" sz="2700" dirty="0"/>
              <a:t>研習原因</a:t>
            </a:r>
            <a:endParaRPr lang="en-GB" altLang="zh-TW" sz="2700" dirty="0"/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zh-TW" altLang="en-US" sz="2700" dirty="0"/>
              <a:t>研習目的</a:t>
            </a:r>
            <a:endParaRPr lang="en-GB" altLang="zh-TW" sz="2700" dirty="0"/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zh-TW" altLang="en-US" sz="2700" dirty="0"/>
              <a:t>焦點問題</a:t>
            </a:r>
            <a:r>
              <a:rPr lang="en-US" altLang="zh-TW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(WS: </a:t>
            </a:r>
            <a:r>
              <a:rPr lang="zh-TW" altLang="en-US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某人某時某事某果</a:t>
            </a:r>
            <a:r>
              <a:rPr lang="en-US" altLang="zh-TW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zh-TW" altLang="en-US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能促進</a:t>
            </a:r>
            <a:r>
              <a:rPr lang="en-US" altLang="zh-TW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zh-TW" altLang="en-US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降低人際關係</a:t>
            </a:r>
            <a:r>
              <a:rPr lang="en-US" altLang="zh-TW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zh-TW" altLang="en-US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溝通</a:t>
            </a:r>
            <a:r>
              <a:rPr lang="en-US" altLang="zh-TW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zh-TW" altLang="en-US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為甚麼</a:t>
            </a:r>
            <a:r>
              <a:rPr lang="en-US" altLang="zh-TW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 </a:t>
            </a:r>
            <a:r>
              <a:rPr lang="zh-TW" altLang="en-US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如何善用</a:t>
            </a:r>
            <a:r>
              <a:rPr lang="en-GB" altLang="zh-TW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WS)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zh-TW" altLang="en-US" sz="2700" dirty="0"/>
              <a:t>研習方法</a:t>
            </a:r>
            <a:r>
              <a:rPr lang="en-US" altLang="zh-TW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zh-TW" altLang="en-US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一手資料</a:t>
            </a:r>
            <a:r>
              <a:rPr lang="en-US" altLang="zh-TW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zh-TW" altLang="en-US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問卷</a:t>
            </a:r>
            <a:r>
              <a:rPr lang="en-US" altLang="zh-TW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zh-TW" altLang="en-US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二手資料</a:t>
            </a:r>
            <a:r>
              <a:rPr lang="en-US" altLang="zh-TW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zh-TW" altLang="en-US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文獻</a:t>
            </a:r>
            <a:endParaRPr lang="en-GB" altLang="zh-TW" sz="2700" dirty="0"/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zh-TW" altLang="en-US" sz="2700" dirty="0"/>
              <a:t>時間表</a:t>
            </a:r>
            <a:r>
              <a:rPr lang="en-US" altLang="zh-TW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zh-TW" altLang="en-US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開會、交計劃書、搜集資料、訪問、資料分析</a:t>
            </a:r>
            <a:r>
              <a:rPr lang="en-US" altLang="zh-TW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...)</a:t>
            </a:r>
            <a:endParaRPr lang="en-GB" altLang="zh-TW" sz="2700" dirty="0"/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zh-TW" altLang="en-US" sz="2700" dirty="0"/>
              <a:t>分工表</a:t>
            </a:r>
            <a:r>
              <a:rPr lang="en-US" altLang="zh-TW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zh-TW" altLang="en-US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引言、研究對象、研究目標、文獻資料</a:t>
            </a:r>
            <a:r>
              <a:rPr lang="en-US" altLang="zh-TW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</a:t>
            </a:r>
            <a:r>
              <a:rPr lang="zh-TW" altLang="en-US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問卷設計、總結</a:t>
            </a:r>
            <a:r>
              <a:rPr lang="en-US" altLang="zh-TW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</a:t>
            </a:r>
            <a:endParaRPr lang="en-GB" altLang="zh-TW" sz="2700" dirty="0"/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zh-TW" altLang="en-US" sz="2700" dirty="0"/>
              <a:t>擬定探究計劃和方法</a:t>
            </a:r>
            <a:endParaRPr lang="en-GB" altLang="zh-TW" sz="2700" dirty="0"/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zh-TW" altLang="en-US" sz="2700" dirty="0"/>
              <a:t>擬定問卷訪問題目</a:t>
            </a:r>
            <a:r>
              <a:rPr lang="en-US" altLang="zh-TW" sz="27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zh-TW" altLang="en-US" sz="2700" dirty="0">
                <a:solidFill>
                  <a:schemeClr val="bg1">
                    <a:lumMod val="50000"/>
                  </a:schemeClr>
                </a:solidFill>
              </a:rPr>
              <a:t>最少</a:t>
            </a:r>
            <a:r>
              <a:rPr lang="en-US" altLang="zh-TW" sz="2700" dirty="0">
                <a:solidFill>
                  <a:schemeClr val="bg1">
                    <a:lumMod val="50000"/>
                  </a:schemeClr>
                </a:solidFill>
              </a:rPr>
              <a:t>10</a:t>
            </a:r>
            <a:r>
              <a:rPr lang="zh-TW" altLang="en-US" sz="2700" dirty="0">
                <a:solidFill>
                  <a:schemeClr val="bg1">
                    <a:lumMod val="50000"/>
                  </a:schemeClr>
                </a:solidFill>
              </a:rPr>
              <a:t>題</a:t>
            </a:r>
            <a:r>
              <a:rPr lang="en-US" altLang="zh-TW" sz="27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zh-TW" altLang="en-US" sz="2700" dirty="0">
                <a:solidFill>
                  <a:schemeClr val="bg1">
                    <a:lumMod val="50000"/>
                  </a:schemeClr>
                </a:solidFill>
              </a:rPr>
              <a:t>不包括受訪者個人資料</a:t>
            </a:r>
            <a:r>
              <a:rPr lang="en-US" altLang="zh-TW" sz="27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endParaRPr lang="en-US" altLang="zh-TW" dirty="0"/>
          </a:p>
        </p:txBody>
      </p:sp>
      <p:pic>
        <p:nvPicPr>
          <p:cNvPr id="2050" name="Picture 2" descr="颜色插图图标，用于最佳建议书动画和建议书向量例证. 插画包括有å¾½æ, ä¾‹è¯ , å•†ä¸š - 191578736">
            <a:extLst>
              <a:ext uri="{FF2B5EF4-FFF2-40B4-BE49-F238E27FC236}">
                <a16:creationId xmlns:a16="http://schemas.microsoft.com/office/drawing/2014/main" id="{A6E62362-EE03-B3C5-8EE8-C214703884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8" t="16667" r="26528" b="22222"/>
          <a:stretch/>
        </p:blipFill>
        <p:spPr bwMode="auto">
          <a:xfrm>
            <a:off x="7162800" y="766822"/>
            <a:ext cx="1551709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9988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Arial" charset="0"/>
              </a:rPr>
              <a:t>小組口頭報告 </a:t>
            </a:r>
            <a:r>
              <a:rPr lang="en-GB" altLang="zh-TW" dirty="0">
                <a:latin typeface="Arial" charset="0"/>
              </a:rPr>
              <a:t>(10%)   </a:t>
            </a:r>
            <a:r>
              <a:rPr lang="zh-TW" altLang="en-US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評 </a:t>
            </a:r>
            <a:r>
              <a:rPr lang="en-GB" altLang="zh-TW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p.18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93F8F5-7E35-8363-0F92-4424A7F0BBF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44500" indent="-444500">
              <a:lnSpc>
                <a:spcPct val="150000"/>
              </a:lnSpc>
              <a:buNone/>
            </a:pPr>
            <a:r>
              <a:rPr lang="en-US" altLang="zh-TW" dirty="0"/>
              <a:t>a. </a:t>
            </a:r>
            <a:r>
              <a:rPr lang="zh-TW" altLang="en-US" dirty="0"/>
              <a:t>第</a:t>
            </a:r>
            <a:r>
              <a:rPr lang="en-US" altLang="zh-TW" dirty="0">
                <a:solidFill>
                  <a:srgbClr val="CC00CC"/>
                </a:solidFill>
              </a:rPr>
              <a:t>29</a:t>
            </a:r>
            <a:r>
              <a:rPr lang="zh-TW" altLang="en-US" dirty="0">
                <a:solidFill>
                  <a:srgbClr val="CC00CC"/>
                </a:solidFill>
              </a:rPr>
              <a:t>及</a:t>
            </a:r>
            <a:r>
              <a:rPr lang="en-US" altLang="zh-TW" dirty="0">
                <a:solidFill>
                  <a:srgbClr val="CC00CC"/>
                </a:solidFill>
              </a:rPr>
              <a:t>30</a:t>
            </a:r>
            <a:r>
              <a:rPr lang="zh-TW" altLang="en-US" dirty="0">
                <a:solidFill>
                  <a:srgbClr val="CC00CC"/>
                </a:solidFill>
              </a:rPr>
              <a:t>節</a:t>
            </a:r>
            <a:r>
              <a:rPr lang="en-US" altLang="zh-TW" dirty="0">
                <a:solidFill>
                  <a:srgbClr val="CC00CC"/>
                </a:solidFill>
              </a:rPr>
              <a:t>(13/4, 20/4)</a:t>
            </a:r>
            <a:r>
              <a:rPr lang="zh-TW" altLang="en-US" dirty="0"/>
              <a:t>進行</a:t>
            </a:r>
          </a:p>
          <a:p>
            <a:pPr marL="444500" indent="-444500">
              <a:lnSpc>
                <a:spcPct val="150000"/>
              </a:lnSpc>
              <a:buNone/>
            </a:pPr>
            <a:r>
              <a:rPr lang="en-US" altLang="zh-TW" dirty="0"/>
              <a:t>b. </a:t>
            </a:r>
            <a:r>
              <a:rPr lang="zh-TW" altLang="en-US" dirty="0"/>
              <a:t>時限為</a:t>
            </a:r>
            <a:r>
              <a:rPr lang="en-US" altLang="zh-TW" dirty="0">
                <a:solidFill>
                  <a:srgbClr val="CC00CC"/>
                </a:solidFill>
              </a:rPr>
              <a:t>15</a:t>
            </a:r>
            <a:r>
              <a:rPr lang="zh-TW" altLang="en-US" dirty="0">
                <a:solidFill>
                  <a:srgbClr val="CC00CC"/>
                </a:solidFill>
              </a:rPr>
              <a:t>－</a:t>
            </a:r>
            <a:r>
              <a:rPr lang="en-US" altLang="zh-TW" dirty="0">
                <a:solidFill>
                  <a:srgbClr val="CC00CC"/>
                </a:solidFill>
              </a:rPr>
              <a:t>20</a:t>
            </a:r>
            <a:r>
              <a:rPr lang="zh-TW" altLang="en-US" dirty="0">
                <a:solidFill>
                  <a:srgbClr val="CC00CC"/>
                </a:solidFill>
              </a:rPr>
              <a:t>分鐘</a:t>
            </a:r>
            <a:r>
              <a:rPr lang="en-GB" altLang="zh-TW" dirty="0"/>
              <a:t>, </a:t>
            </a:r>
            <a:r>
              <a:rPr lang="zh-TW" altLang="en-US" dirty="0"/>
              <a:t>低於或超過扣</a:t>
            </a:r>
            <a:r>
              <a:rPr lang="en-US" altLang="zh-TW" dirty="0"/>
              <a:t>1%</a:t>
            </a:r>
            <a:endParaRPr lang="zh-TW" altLang="en-US" dirty="0"/>
          </a:p>
          <a:p>
            <a:pPr marL="444500" indent="-444500">
              <a:lnSpc>
                <a:spcPct val="150000"/>
              </a:lnSpc>
              <a:buNone/>
            </a:pPr>
            <a:r>
              <a:rPr lang="en-US" altLang="zh-TW" dirty="0"/>
              <a:t>c. </a:t>
            </a:r>
            <a:r>
              <a:rPr lang="zh-TW" altLang="en-US" dirty="0">
                <a:solidFill>
                  <a:srgbClr val="CC00CC"/>
                </a:solidFill>
              </a:rPr>
              <a:t>所有小組成員必須發言</a:t>
            </a:r>
            <a:r>
              <a:rPr lang="en-US" altLang="zh-TW" dirty="0"/>
              <a:t>, </a:t>
            </a:r>
            <a:r>
              <a:rPr lang="zh-TW" altLang="en-US" dirty="0"/>
              <a:t>否則該學員</a:t>
            </a:r>
            <a:r>
              <a:rPr lang="en-US" altLang="zh-TW" dirty="0"/>
              <a:t>0</a:t>
            </a:r>
            <a:r>
              <a:rPr lang="zh-TW" altLang="en-US" dirty="0"/>
              <a:t>分。</a:t>
            </a:r>
          </a:p>
          <a:p>
            <a:pPr marL="444500" indent="-444500">
              <a:lnSpc>
                <a:spcPct val="150000"/>
              </a:lnSpc>
              <a:buNone/>
            </a:pPr>
            <a:r>
              <a:rPr lang="en-US" altLang="zh-TW" dirty="0"/>
              <a:t>d. </a:t>
            </a:r>
            <a:r>
              <a:rPr lang="zh-TW" altLang="en-US" dirty="0"/>
              <a:t>所有同學需擔當</a:t>
            </a:r>
            <a:r>
              <a:rPr lang="zh-TW" altLang="en-US" dirty="0">
                <a:solidFill>
                  <a:srgbClr val="CC00CC"/>
                </a:solidFill>
              </a:rPr>
              <a:t>評分員</a:t>
            </a:r>
            <a:r>
              <a:rPr lang="en-US" altLang="zh-TW" dirty="0"/>
              <a:t>, </a:t>
            </a:r>
            <a:r>
              <a:rPr lang="zh-TW" altLang="en-US" dirty="0">
                <a:solidFill>
                  <a:srgbClr val="CC00CC"/>
                </a:solidFill>
              </a:rPr>
              <a:t>每堂評一組</a:t>
            </a:r>
            <a:r>
              <a:rPr lang="en-US" altLang="zh-TW" dirty="0"/>
              <a:t>, </a:t>
            </a:r>
            <a:r>
              <a:rPr lang="zh-TW" altLang="en-US" dirty="0"/>
              <a:t>所以同學</a:t>
            </a:r>
            <a:r>
              <a:rPr lang="zh-TW" altLang="en-US" dirty="0">
                <a:solidFill>
                  <a:srgbClr val="CC00CC"/>
                </a:solidFill>
              </a:rPr>
              <a:t>必須出席兩堂</a:t>
            </a:r>
            <a:r>
              <a:rPr lang="en-US" altLang="zh-TW" dirty="0">
                <a:solidFill>
                  <a:srgbClr val="CC00CC"/>
                </a:solidFill>
              </a:rPr>
              <a:t>, </a:t>
            </a:r>
            <a:r>
              <a:rPr lang="zh-TW" altLang="en-US" dirty="0">
                <a:solidFill>
                  <a:srgbClr val="CC00CC"/>
                </a:solidFill>
              </a:rPr>
              <a:t>否則會影響你的平時分</a:t>
            </a:r>
            <a:r>
              <a:rPr lang="zh-TW" altLang="en-US" dirty="0"/>
              <a:t>。</a:t>
            </a:r>
            <a:endParaRPr lang="en-GB" altLang="zh-TW" dirty="0"/>
          </a:p>
        </p:txBody>
      </p:sp>
      <p:pic>
        <p:nvPicPr>
          <p:cNvPr id="3074" name="Picture 2" descr="娛樂節目評審員圖畫、圖片和照片檔- iStock">
            <a:extLst>
              <a:ext uri="{FF2B5EF4-FFF2-40B4-BE49-F238E27FC236}">
                <a16:creationId xmlns:a16="http://schemas.microsoft.com/office/drawing/2014/main" id="{738FA198-4B56-BFF8-8B81-A8318E373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1" y="4924612"/>
            <a:ext cx="2514600" cy="185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947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/>
          </p:cNvSpPr>
          <p:nvPr>
            <p:ph type="ctrTitle"/>
          </p:nvPr>
        </p:nvSpPr>
        <p:spPr>
          <a:xfrm>
            <a:off x="0" y="2653029"/>
            <a:ext cx="9144000" cy="990600"/>
          </a:xfrm>
        </p:spPr>
        <p:txBody>
          <a:bodyPr/>
          <a:lstStyle/>
          <a:p>
            <a:pPr algn="ctr" eaLnBrk="1" hangingPunct="1"/>
            <a:r>
              <a:rPr lang="zh-CN" altLang="en-US" sz="5400" dirty="0"/>
              <a:t>課程大綱及</a:t>
            </a:r>
            <a:r>
              <a:rPr lang="zh-TW" altLang="en-US" sz="5400" dirty="0"/>
              <a:t>上堂時間表</a:t>
            </a:r>
          </a:p>
        </p:txBody>
      </p:sp>
      <p:sp>
        <p:nvSpPr>
          <p:cNvPr id="2" name="副標題 1">
            <a:extLst>
              <a:ext uri="{FF2B5EF4-FFF2-40B4-BE49-F238E27FC236}">
                <a16:creationId xmlns:a16="http://schemas.microsoft.com/office/drawing/2014/main" id="{ADC25C1C-09BF-9321-942F-BF68F6785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00" y="4396740"/>
            <a:ext cx="9118600" cy="708660"/>
          </a:xfrm>
        </p:spPr>
        <p:txBody>
          <a:bodyPr/>
          <a:lstStyle/>
          <a:p>
            <a:r>
              <a:rPr lang="zh-CN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請參閲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堂上派發的上課時間表</a:t>
            </a:r>
          </a:p>
        </p:txBody>
      </p:sp>
      <p:pic>
        <p:nvPicPr>
          <p:cNvPr id="18434" name="Picture 2" descr="閱讀手工包裝符號閱讀說明書圖示符號向量圖形及更多讀圖片- 讀, 指南, 包裝品- iStock">
            <a:extLst>
              <a:ext uri="{FF2B5EF4-FFF2-40B4-BE49-F238E27FC236}">
                <a16:creationId xmlns:a16="http://schemas.microsoft.com/office/drawing/2014/main" id="{42DE0FE8-3568-4005-9179-224BCFB1BD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5" t="25000" r="17307" b="26922"/>
          <a:stretch/>
        </p:blipFill>
        <p:spPr bwMode="auto">
          <a:xfrm>
            <a:off x="3238500" y="304800"/>
            <a:ext cx="2667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Arial" charset="0"/>
              </a:rPr>
              <a:t>小組書面報告  </a:t>
            </a:r>
            <a:r>
              <a:rPr lang="zh-TW" altLang="en-US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評 </a:t>
            </a:r>
            <a:r>
              <a:rPr lang="en-GB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p.18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93F8F5-7E35-8363-0F92-4424A7F0BB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914400"/>
            <a:ext cx="9067800" cy="5867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zh-TW" altLang="en-US" dirty="0"/>
              <a:t>全組提交一份</a:t>
            </a:r>
            <a:endParaRPr lang="en-GB" altLang="zh-TW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TW" dirty="0"/>
              <a:t>2000-2500</a:t>
            </a:r>
            <a:r>
              <a:rPr lang="zh-TW" altLang="en-US" dirty="0"/>
              <a:t>字</a:t>
            </a:r>
            <a:r>
              <a:rPr lang="en-US" altLang="zh-TW" dirty="0"/>
              <a:t>(</a:t>
            </a:r>
            <a:r>
              <a:rPr lang="zh-TW" altLang="en-US" dirty="0"/>
              <a:t>低於或超過字數會被扣分</a:t>
            </a:r>
            <a:r>
              <a:rPr lang="en-US" altLang="zh-TW" dirty="0"/>
              <a:t>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zh-TW" altLang="en-US" dirty="0"/>
              <a:t>必須於封面附上聲明書</a:t>
            </a:r>
            <a:r>
              <a:rPr lang="en-US" altLang="zh-TW" dirty="0"/>
              <a:t>, </a:t>
            </a:r>
            <a:r>
              <a:rPr lang="zh-TW" altLang="en-US" dirty="0"/>
              <a:t>簽署及報告字數</a:t>
            </a:r>
            <a:endParaRPr lang="en-GB" altLang="zh-TW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zh-TW" altLang="en-US" dirty="0"/>
              <a:t>內容包括引言</a:t>
            </a:r>
            <a:r>
              <a:rPr lang="en-US" altLang="zh-TW" dirty="0"/>
              <a:t>, </a:t>
            </a:r>
            <a:r>
              <a:rPr lang="zh-TW" altLang="en-US" dirty="0"/>
              <a:t>選擇題目原因</a:t>
            </a:r>
            <a:r>
              <a:rPr lang="en-US" altLang="zh-TW" dirty="0"/>
              <a:t>, </a:t>
            </a:r>
            <a:r>
              <a:rPr lang="zh-TW" altLang="en-US" dirty="0"/>
              <a:t>資料引用</a:t>
            </a:r>
            <a:r>
              <a:rPr lang="en-US" altLang="zh-TW" dirty="0"/>
              <a:t>, </a:t>
            </a:r>
            <a:r>
              <a:rPr lang="zh-TW" altLang="en-US" dirty="0"/>
              <a:t>課堂內容應用、研習形式、研習結果、討論及反思、總結。</a:t>
            </a:r>
            <a:endParaRPr lang="en-GB" altLang="zh-TW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zh-TW" altLang="en-US" dirty="0"/>
              <a:t>格式</a:t>
            </a:r>
            <a:endParaRPr lang="en-GB" altLang="zh-TW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zh-TW" altLang="en-US" dirty="0"/>
              <a:t>以</a:t>
            </a:r>
            <a:r>
              <a:rPr lang="en-US" altLang="zh-TW" dirty="0"/>
              <a:t>WORD file, </a:t>
            </a:r>
            <a:r>
              <a:rPr lang="zh-TW" altLang="en-US" dirty="0"/>
              <a:t>打字、字型</a:t>
            </a:r>
            <a:r>
              <a:rPr lang="en-US" altLang="zh-TW" dirty="0"/>
              <a:t>, </a:t>
            </a:r>
            <a:r>
              <a:rPr lang="zh-TW" altLang="en-US" dirty="0"/>
              <a:t>新細明體</a:t>
            </a:r>
            <a:r>
              <a:rPr lang="en-US" altLang="zh-TW" dirty="0"/>
              <a:t>, 14</a:t>
            </a:r>
            <a:r>
              <a:rPr lang="zh-TW" altLang="en-US" dirty="0"/>
              <a:t>級字</a:t>
            </a:r>
            <a:endParaRPr lang="en-GB" altLang="zh-TW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zh-TW" altLang="en-US" dirty="0"/>
              <a:t>書面語、完整句子</a:t>
            </a:r>
            <a:endParaRPr lang="en-GB" altLang="zh-TW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zh-TW" altLang="en-US" dirty="0"/>
              <a:t>評分準則</a:t>
            </a:r>
            <a:endParaRPr lang="en-GB" altLang="zh-TW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zh-TW" altLang="en-US" dirty="0"/>
              <a:t>研習題目</a:t>
            </a:r>
            <a:r>
              <a:rPr lang="en-US" altLang="zh-TW" dirty="0"/>
              <a:t>(10%)</a:t>
            </a:r>
            <a:r>
              <a:rPr lang="zh-TW" altLang="en-US" dirty="0"/>
              <a:t>、資料組織及分析</a:t>
            </a:r>
            <a:r>
              <a:rPr lang="en-US" altLang="zh-TW" dirty="0"/>
              <a:t>(30%)</a:t>
            </a:r>
            <a:r>
              <a:rPr lang="zh-TW" altLang="en-US" dirty="0"/>
              <a:t>、討論、建議及總結盟</a:t>
            </a:r>
            <a:r>
              <a:rPr lang="en-US" altLang="zh-TW" dirty="0"/>
              <a:t>30%)</a:t>
            </a:r>
            <a:r>
              <a:rPr lang="zh-TW" altLang="en-US" dirty="0"/>
              <a:t>、文字應用</a:t>
            </a:r>
            <a:r>
              <a:rPr lang="en-US" altLang="zh-TW" dirty="0"/>
              <a:t>(10%)</a:t>
            </a:r>
            <a:endParaRPr lang="en-GB" altLang="zh-TW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zh-TW" altLang="en-US" dirty="0"/>
          </a:p>
        </p:txBody>
      </p:sp>
      <p:pic>
        <p:nvPicPr>
          <p:cNvPr id="4" name="Picture 2" descr="Reports icon PNG and SVG Vector Free Download">
            <a:extLst>
              <a:ext uri="{FF2B5EF4-FFF2-40B4-BE49-F238E27FC236}">
                <a16:creationId xmlns:a16="http://schemas.microsoft.com/office/drawing/2014/main" id="{194FB53E-3555-410C-84A6-1C6A3D630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598" y="12539"/>
            <a:ext cx="1340402" cy="158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7391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Arial" charset="0"/>
              </a:rPr>
              <a:t>4. </a:t>
            </a:r>
            <a:r>
              <a:rPr lang="zh-TW" altLang="en-US" dirty="0">
                <a:latin typeface="Arial" charset="0"/>
              </a:rPr>
              <a:t>個人反思報告 </a:t>
            </a:r>
            <a:r>
              <a:rPr lang="en-US" altLang="zh-TW" dirty="0">
                <a:latin typeface="Arial" charset="0"/>
              </a:rPr>
              <a:t>(5%)</a:t>
            </a:r>
            <a:r>
              <a:rPr lang="zh-TW" altLang="en-US" dirty="0">
                <a:latin typeface="Arial" charset="0"/>
              </a:rPr>
              <a:t>  </a:t>
            </a:r>
            <a:r>
              <a:rPr lang="zh-TW" altLang="en-US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評 </a:t>
            </a:r>
            <a:r>
              <a:rPr lang="en-GB" altLang="zh-TW" sz="36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p.19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93F8F5-7E35-8363-0F92-4424A7F0BB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736598"/>
            <a:ext cx="9144000" cy="6121401"/>
          </a:xfrm>
        </p:spPr>
        <p:txBody>
          <a:bodyPr/>
          <a:lstStyle/>
          <a:p>
            <a:pPr>
              <a:buAutoNum type="alphaLcPeriod"/>
            </a:pPr>
            <a:r>
              <a:rPr lang="zh-TW" altLang="en-US" b="0" i="0" u="none" strike="noStrike" baseline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每名組員就專題研習</a:t>
            </a:r>
            <a:r>
              <a:rPr lang="en-GB" altLang="zh-TW" b="0" i="0" u="none" strike="noStrike" baseline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0" i="0" u="none" strike="noStrike" baseline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小組</a:t>
            </a:r>
            <a:r>
              <a:rPr lang="en-GB" altLang="zh-TW" b="0" i="0" u="none" strike="noStrike" baseline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0" i="0" u="none" strike="noStrike" baseline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提交一篇</a:t>
            </a:r>
            <a:r>
              <a:rPr lang="en-US" altLang="zh-TW" b="0" i="0" u="none" strike="noStrike" baseline="0" dirty="0">
                <a:solidFill>
                  <a:srgbClr val="CC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500-800</a:t>
            </a:r>
            <a:r>
              <a:rPr lang="zh-TW" altLang="en-US" b="0" i="0" u="none" strike="noStrike" baseline="0" dirty="0">
                <a:solidFill>
                  <a:srgbClr val="CC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字</a:t>
            </a:r>
            <a:r>
              <a:rPr lang="zh-TW" altLang="en-US" b="0" i="0" u="none" strike="noStrike" baseline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的個人反思報告。</a:t>
            </a:r>
            <a:endParaRPr lang="en-GB" altLang="zh-TW" b="0" i="0" u="none" strike="noStrike" baseline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01700" lvl="1" indent="-457200">
              <a:buFontTx/>
              <a:buChar char="-"/>
            </a:pPr>
            <a:r>
              <a:rPr lang="zh-TW" altLang="en-US" b="0" i="0" u="none" strike="noStrike" baseline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低於或超過字數扣</a:t>
            </a:r>
            <a:r>
              <a:rPr lang="en-US" altLang="zh-TW" b="0" i="0" u="none" strike="noStrike" baseline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1%</a:t>
            </a:r>
          </a:p>
          <a:p>
            <a:pPr marL="901700" lvl="1" indent="-457200">
              <a:buFontTx/>
              <a:buChar char="-"/>
            </a:pPr>
            <a:r>
              <a:rPr lang="zh-TW" altLang="en-US" b="0" i="0" u="none" strike="noStrike" baseline="0" dirty="0">
                <a:solidFill>
                  <a:srgbClr val="CC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附於專題研習</a:t>
            </a:r>
            <a:r>
              <a:rPr lang="en-GB" altLang="zh-TW" b="0" i="0" u="none" strike="noStrike" baseline="0" dirty="0">
                <a:solidFill>
                  <a:srgbClr val="CC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0" i="0" u="none" strike="noStrike" baseline="0" dirty="0">
                <a:solidFill>
                  <a:srgbClr val="CC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小組</a:t>
            </a:r>
            <a:r>
              <a:rPr lang="en-GB" altLang="zh-TW" b="0" i="0" u="none" strike="noStrike" baseline="0" dirty="0">
                <a:solidFill>
                  <a:srgbClr val="CC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0" i="0" u="none" strike="noStrike" baseline="0" dirty="0">
                <a:solidFill>
                  <a:srgbClr val="CC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書面報告內遞交</a:t>
            </a:r>
            <a:endParaRPr lang="en-GB" altLang="zh-TW" sz="3200" dirty="0">
              <a:solidFill>
                <a:srgbClr val="CC00CC"/>
              </a:solidFill>
            </a:endParaRPr>
          </a:p>
          <a:p>
            <a:pPr marL="266700" indent="-266700">
              <a:buNone/>
            </a:pPr>
            <a:r>
              <a:rPr lang="zh-TW" altLang="en-US" sz="2800" b="0" i="0" u="none" strike="noStrike" baseline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內容包括：</a:t>
            </a:r>
            <a:endParaRPr lang="en-GB" altLang="zh-TW" sz="2800" b="0" i="0" u="none" strike="noStrike" baseline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6700" indent="-266700">
              <a:spcBef>
                <a:spcPts val="0"/>
              </a:spcBef>
              <a:buNone/>
            </a:pPr>
            <a:r>
              <a:rPr lang="zh-TW" altLang="en-US" sz="2800" dirty="0">
                <a:solidFill>
                  <a:srgbClr val="003300"/>
                </a:solidFill>
              </a:rPr>
              <a:t>第一部份</a:t>
            </a:r>
            <a:r>
              <a:rPr lang="zh-TW" altLang="en-US" sz="2800" dirty="0">
                <a:solidFill>
                  <a:srgbClr val="CC00CC"/>
                </a:solidFill>
              </a:rPr>
              <a:t>自我能力分析</a:t>
            </a:r>
          </a:p>
          <a:p>
            <a:pPr marL="266700" indent="-266700">
              <a:spcBef>
                <a:spcPts val="0"/>
              </a:spcBef>
              <a:buNone/>
            </a:pPr>
            <a:r>
              <a:rPr lang="en-GB" altLang="zh-TW" sz="2800" b="0" i="0" u="none" strike="noStrike" baseline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 </a:t>
            </a:r>
            <a:r>
              <a:rPr lang="zh-TW" altLang="en-US" sz="2800" b="0" i="0" u="none" strike="noStrike" baseline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分析自己在</a:t>
            </a:r>
            <a:r>
              <a:rPr lang="zh-TW" altLang="en-US" sz="2800" b="0" i="0" u="none" strike="noStrike" baseline="0" dirty="0">
                <a:solidFill>
                  <a:srgbClr val="CC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小組中的角色及貢獻</a:t>
            </a:r>
            <a:r>
              <a:rPr lang="en-GB" altLang="zh-TW" sz="2800" b="0" i="0" u="none" strike="noStrike" baseline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0" i="0" u="none" strike="noStrike" baseline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參考單元五第</a:t>
            </a:r>
            <a:r>
              <a:rPr lang="en-GB" altLang="zh-TW" sz="2800" b="0" i="0" u="none" strike="noStrike" baseline="0" dirty="0">
                <a:solidFill>
                  <a:srgbClr val="CC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sz="2800" b="0" i="0" u="none" strike="noStrike" baseline="0" dirty="0">
                <a:solidFill>
                  <a:srgbClr val="CC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</a:t>
            </a:r>
            <a:r>
              <a:rPr lang="zh-TW" altLang="en-US" sz="2800" b="0" i="0" u="none" strike="noStrike" baseline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家庭</a:t>
            </a:r>
            <a:r>
              <a:rPr lang="en-US" altLang="zh-TW" sz="2800" b="0" i="0" u="none" strike="noStrike" baseline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 </a:t>
            </a:r>
            <a:r>
              <a:rPr lang="zh-TW" altLang="en-US" sz="2800" b="0" i="0" u="none" strike="noStrike" baseline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r>
              <a:rPr lang="en-US" altLang="zh-TW" sz="2800" b="0" i="0" u="none" strike="noStrike" baseline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0" i="0" u="none" strike="noStrike" baseline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工作情境與人際傳意）。</a:t>
            </a:r>
            <a:endParaRPr lang="en-GB" altLang="zh-TW" sz="2800" b="0" i="0" u="none" strike="noStrike" baseline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6700" indent="-266700">
              <a:spcBef>
                <a:spcPts val="1200"/>
              </a:spcBef>
              <a:buNone/>
            </a:pPr>
            <a:r>
              <a:rPr lang="zh-TW" altLang="en-US" sz="2800" dirty="0">
                <a:solidFill>
                  <a:srgbClr val="003300"/>
                </a:solidFill>
              </a:rPr>
              <a:t>第二部份 學習反思</a:t>
            </a:r>
            <a:endParaRPr lang="zh-TW" altLang="en-US" sz="4400" dirty="0">
              <a:solidFill>
                <a:srgbClr val="003300"/>
              </a:solidFill>
            </a:endParaRPr>
          </a:p>
          <a:p>
            <a:pPr marL="266700" indent="-266700">
              <a:spcBef>
                <a:spcPts val="0"/>
              </a:spcBef>
              <a:buNone/>
            </a:pPr>
            <a:r>
              <a:rPr lang="en-GB" altLang="zh-TW" sz="2800" dirty="0">
                <a:solidFill>
                  <a:srgbClr val="003300"/>
                </a:solidFill>
              </a:rPr>
              <a:t>- </a:t>
            </a:r>
            <a:r>
              <a:rPr lang="zh-TW" altLang="en-US" sz="2800" dirty="0">
                <a:solidFill>
                  <a:srgbClr val="003300"/>
                </a:solidFill>
              </a:rPr>
              <a:t>參與專題研習</a:t>
            </a:r>
            <a:r>
              <a:rPr lang="en-GB" altLang="zh-TW" sz="2800" dirty="0">
                <a:solidFill>
                  <a:srgbClr val="003300"/>
                </a:solidFill>
              </a:rPr>
              <a:t>(</a:t>
            </a:r>
            <a:r>
              <a:rPr lang="zh-TW" altLang="en-US" sz="2800" dirty="0">
                <a:solidFill>
                  <a:srgbClr val="003300"/>
                </a:solidFill>
              </a:rPr>
              <a:t>小組</a:t>
            </a:r>
            <a:r>
              <a:rPr lang="en-GB" altLang="zh-TW" sz="2800" dirty="0">
                <a:solidFill>
                  <a:srgbClr val="003300"/>
                </a:solidFill>
              </a:rPr>
              <a:t>)</a:t>
            </a:r>
            <a:r>
              <a:rPr lang="zh-TW" altLang="en-US" sz="2800" dirty="0">
                <a:solidFill>
                  <a:srgbClr val="003300"/>
                </a:solidFill>
              </a:rPr>
              <a:t>過程中有何</a:t>
            </a:r>
            <a:r>
              <a:rPr lang="zh-TW" altLang="en-US" sz="2800" dirty="0">
                <a:solidFill>
                  <a:srgbClr val="CC00CC"/>
                </a:solidFill>
              </a:rPr>
              <a:t>感受、困難及要改進的地方</a:t>
            </a:r>
            <a:r>
              <a:rPr lang="en-US" altLang="zh-TW" sz="2800" dirty="0">
                <a:solidFill>
                  <a:srgbClr val="003300"/>
                </a:solidFill>
              </a:rPr>
              <a:t>? </a:t>
            </a:r>
          </a:p>
          <a:p>
            <a:pPr marL="266700" indent="-266700">
              <a:spcBef>
                <a:spcPts val="0"/>
              </a:spcBef>
              <a:buNone/>
            </a:pPr>
            <a:r>
              <a:rPr lang="en-GB" altLang="zh-TW" sz="2800" dirty="0">
                <a:solidFill>
                  <a:srgbClr val="003300"/>
                </a:solidFill>
              </a:rPr>
              <a:t>- </a:t>
            </a:r>
            <a:r>
              <a:rPr lang="zh-TW" altLang="en-US" sz="2800" dirty="0">
                <a:solidFill>
                  <a:srgbClr val="003300"/>
                </a:solidFill>
              </a:rPr>
              <a:t>從人際傳意及溝通技巧的角度</a:t>
            </a:r>
            <a:r>
              <a:rPr lang="en-GB" altLang="zh-TW" sz="2800" dirty="0">
                <a:solidFill>
                  <a:srgbClr val="003300"/>
                </a:solidFill>
              </a:rPr>
              <a:t>, </a:t>
            </a:r>
            <a:r>
              <a:rPr lang="zh-TW" altLang="en-US" sz="2800" dirty="0">
                <a:solidFill>
                  <a:srgbClr val="003300"/>
                </a:solidFill>
              </a:rPr>
              <a:t>你</a:t>
            </a:r>
            <a:r>
              <a:rPr lang="zh-TW" altLang="en-US" sz="2800" dirty="0">
                <a:solidFill>
                  <a:srgbClr val="CC00CC"/>
                </a:solidFill>
              </a:rPr>
              <a:t>學到什麼重要的技巧</a:t>
            </a:r>
            <a:r>
              <a:rPr lang="zh-TW" altLang="en-US" sz="2800" dirty="0">
                <a:solidFill>
                  <a:srgbClr val="003300"/>
                </a:solidFill>
              </a:rPr>
              <a:t>？</a:t>
            </a:r>
          </a:p>
          <a:p>
            <a:pPr marL="266700" indent="-266700">
              <a:spcBef>
                <a:spcPts val="0"/>
              </a:spcBef>
              <a:buNone/>
            </a:pPr>
            <a:r>
              <a:rPr lang="en-US" altLang="zh-TW" sz="2800" dirty="0">
                <a:solidFill>
                  <a:srgbClr val="003300"/>
                </a:solidFill>
              </a:rPr>
              <a:t>- </a:t>
            </a:r>
            <a:r>
              <a:rPr lang="zh-TW" altLang="en-US" sz="2800" dirty="0">
                <a:solidFill>
                  <a:srgbClr val="003300"/>
                </a:solidFill>
              </a:rPr>
              <a:t>就本次研習的題目及</a:t>
            </a:r>
            <a:r>
              <a:rPr lang="zh-TW" altLang="en-US" sz="2800" dirty="0">
                <a:solidFill>
                  <a:srgbClr val="CC00CC"/>
                </a:solidFill>
              </a:rPr>
              <a:t>探究過程中</a:t>
            </a:r>
            <a:r>
              <a:rPr lang="en-GB" altLang="zh-TW" sz="2800" dirty="0">
                <a:solidFill>
                  <a:srgbClr val="003300"/>
                </a:solidFill>
              </a:rPr>
              <a:t>, </a:t>
            </a:r>
            <a:r>
              <a:rPr lang="zh-TW" altLang="en-US" sz="2800" dirty="0">
                <a:solidFill>
                  <a:srgbClr val="003300"/>
                </a:solidFill>
              </a:rPr>
              <a:t>你又學到甚麼？</a:t>
            </a:r>
            <a:endParaRPr lang="en-US" altLang="zh-TW" sz="2800" dirty="0">
              <a:solidFill>
                <a:srgbClr val="003300"/>
              </a:solidFill>
            </a:endParaRPr>
          </a:p>
          <a:p>
            <a:pPr marL="901700" lvl="1" indent="-457200">
              <a:buFontTx/>
              <a:buChar char="-"/>
            </a:pPr>
            <a:endParaRPr lang="en-GB" altLang="zh-TW" dirty="0"/>
          </a:p>
          <a:p>
            <a:pPr marL="901700" lvl="1" indent="-457200">
              <a:buFontTx/>
              <a:buChar char="-"/>
            </a:pPr>
            <a:endParaRPr lang="zh-TW" altLang="en-US" b="0" i="0" u="none" strike="noStrike" baseline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4500" indent="-444500">
              <a:buNone/>
            </a:pPr>
            <a:r>
              <a:rPr lang="en-US" altLang="zh-TW" b="0" i="0" u="none" strike="noStrike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-</a:t>
            </a:r>
            <a:endParaRPr lang="en-GB" b="0" i="0" u="none" strike="noStrike" baseline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122" name="Picture 2" descr="Self-Reflection Icons - Free SVG &amp; PNG Self-Reflection Images - Noun Project">
            <a:extLst>
              <a:ext uri="{FF2B5EF4-FFF2-40B4-BE49-F238E27FC236}">
                <a16:creationId xmlns:a16="http://schemas.microsoft.com/office/drawing/2014/main" id="{9500B1E1-0C1D-DF73-02A4-4BBAE92B1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42239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45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88A965-1052-1AEF-F073-E897AB896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/>
              <a:t>個人反思 </a:t>
            </a:r>
            <a:r>
              <a:rPr lang="en-US" altLang="zh-TW" sz="3600" dirty="0"/>
              <a:t>(5%) 500-800</a:t>
            </a:r>
            <a:r>
              <a:rPr lang="zh-TW" altLang="en-US" sz="3600" dirty="0"/>
              <a:t>字</a:t>
            </a:r>
            <a:endParaRPr lang="en-GB" sz="36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092FCB8-A5EA-C7C1-BD86-4606D55D3C0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100" y="914400"/>
            <a:ext cx="9067800" cy="58674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800" dirty="0"/>
              <a:t>學生姓名</a:t>
            </a:r>
            <a:r>
              <a:rPr lang="en-US" altLang="zh-TW" sz="2800" dirty="0"/>
              <a:t>: ______________ </a:t>
            </a:r>
            <a:r>
              <a:rPr lang="zh-TW" altLang="en-US" sz="2800" dirty="0"/>
              <a:t>學號</a:t>
            </a:r>
            <a:r>
              <a:rPr lang="en-US" altLang="zh-TW" sz="2800" dirty="0"/>
              <a:t>:______________ </a:t>
            </a:r>
            <a:r>
              <a:rPr lang="zh-TW" altLang="en-US" sz="2800" dirty="0"/>
              <a:t>班別</a:t>
            </a:r>
            <a:r>
              <a:rPr lang="en-US" altLang="zh-TW" sz="2800" dirty="0"/>
              <a:t>: ______</a:t>
            </a:r>
          </a:p>
          <a:p>
            <a:pPr marL="0" indent="0">
              <a:buNone/>
            </a:pPr>
            <a:r>
              <a:rPr lang="zh-TW" altLang="en-US" sz="2800" dirty="0"/>
              <a:t>個人負責部份 </a:t>
            </a:r>
            <a:r>
              <a:rPr lang="en-US" altLang="zh-TW" sz="2800" dirty="0"/>
              <a:t>_________________________________________</a:t>
            </a:r>
          </a:p>
          <a:p>
            <a:pPr marL="0" indent="0">
              <a:buNone/>
            </a:pPr>
            <a:r>
              <a:rPr lang="zh-TW" altLang="en-US" sz="2800" dirty="0"/>
              <a:t>小組開會次數</a:t>
            </a:r>
            <a:r>
              <a:rPr lang="en-US" altLang="zh-TW" sz="2800" dirty="0"/>
              <a:t>:________        </a:t>
            </a:r>
            <a:r>
              <a:rPr lang="zh-TW" altLang="en-US" sz="2800" dirty="0"/>
              <a:t>個人參與次數</a:t>
            </a:r>
            <a:r>
              <a:rPr lang="en-US" altLang="zh-TW" sz="2800" dirty="0"/>
              <a:t>: _______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800" dirty="0"/>
              <a:t>第一部份</a:t>
            </a:r>
            <a:r>
              <a:rPr lang="en-US" altLang="zh-TW" sz="2800" dirty="0"/>
              <a:t>:</a:t>
            </a:r>
          </a:p>
          <a:p>
            <a:pPr marL="266700" indent="-266700">
              <a:spcBef>
                <a:spcPts val="0"/>
              </a:spcBef>
              <a:buNone/>
            </a:pPr>
            <a:r>
              <a:rPr lang="zh-TW" altLang="en-US" sz="2800" b="0" i="0" u="none" strike="noStrike" baseline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分析自己在小組中的角色及貢獻</a:t>
            </a:r>
            <a:r>
              <a:rPr lang="en-US" altLang="zh-TW" sz="2800" b="0" i="0" u="none" strike="noStrike" baseline="0" dirty="0">
                <a:solidFill>
                  <a:srgbClr val="00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_______________________</a:t>
            </a:r>
            <a:endParaRPr lang="en-GB" altLang="zh-TW" sz="2800" b="0" i="0" u="none" strike="noStrike" baseline="0" dirty="0">
              <a:solidFill>
                <a:srgbClr val="00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6700" indent="-266700">
              <a:spcBef>
                <a:spcPts val="1200"/>
              </a:spcBef>
              <a:buNone/>
            </a:pPr>
            <a:r>
              <a:rPr lang="zh-TW" altLang="en-US" sz="2800" dirty="0"/>
              <a:t>第二部份 學習反思</a:t>
            </a:r>
          </a:p>
          <a:p>
            <a:pPr marL="355600" indent="-355600">
              <a:spcBef>
                <a:spcPts val="0"/>
              </a:spcBef>
              <a:buNone/>
            </a:pPr>
            <a:r>
              <a:rPr lang="en-US" altLang="zh-TW" sz="2800" dirty="0">
                <a:solidFill>
                  <a:srgbClr val="003300"/>
                </a:solidFill>
              </a:rPr>
              <a:t>1. </a:t>
            </a:r>
            <a:r>
              <a:rPr lang="zh-TW" altLang="en-US" sz="2800" dirty="0">
                <a:solidFill>
                  <a:srgbClr val="003300"/>
                </a:solidFill>
              </a:rPr>
              <a:t>參與專題研習</a:t>
            </a:r>
            <a:r>
              <a:rPr lang="en-GB" altLang="zh-TW" sz="2800" dirty="0">
                <a:solidFill>
                  <a:srgbClr val="003300"/>
                </a:solidFill>
              </a:rPr>
              <a:t>(</a:t>
            </a:r>
            <a:r>
              <a:rPr lang="zh-TW" altLang="en-US" sz="2800" dirty="0">
                <a:solidFill>
                  <a:srgbClr val="003300"/>
                </a:solidFill>
              </a:rPr>
              <a:t>小組</a:t>
            </a:r>
            <a:r>
              <a:rPr lang="en-GB" altLang="zh-TW" sz="2800" dirty="0">
                <a:solidFill>
                  <a:srgbClr val="003300"/>
                </a:solidFill>
              </a:rPr>
              <a:t>)</a:t>
            </a:r>
            <a:r>
              <a:rPr lang="zh-TW" altLang="en-US" sz="2800" dirty="0">
                <a:solidFill>
                  <a:srgbClr val="003300"/>
                </a:solidFill>
              </a:rPr>
              <a:t>過程中有何感受、困難及要改進的地方</a:t>
            </a:r>
            <a:r>
              <a:rPr lang="en-US" altLang="zh-TW" sz="2800" dirty="0">
                <a:solidFill>
                  <a:srgbClr val="003300"/>
                </a:solidFill>
              </a:rPr>
              <a:t>? _______________________________________________</a:t>
            </a:r>
          </a:p>
          <a:p>
            <a:pPr marL="266700" indent="-266700">
              <a:spcBef>
                <a:spcPts val="0"/>
              </a:spcBef>
              <a:buNone/>
            </a:pPr>
            <a:r>
              <a:rPr lang="en-US" altLang="zh-TW" sz="2800" dirty="0">
                <a:solidFill>
                  <a:srgbClr val="003300"/>
                </a:solidFill>
              </a:rPr>
              <a:t>2. </a:t>
            </a:r>
            <a:r>
              <a:rPr lang="zh-TW" altLang="en-US" sz="2800" dirty="0">
                <a:solidFill>
                  <a:srgbClr val="003300"/>
                </a:solidFill>
              </a:rPr>
              <a:t>從人際傳意及溝通技巧的角度</a:t>
            </a:r>
            <a:r>
              <a:rPr lang="en-GB" altLang="zh-TW" sz="2800" dirty="0">
                <a:solidFill>
                  <a:srgbClr val="003300"/>
                </a:solidFill>
              </a:rPr>
              <a:t>, </a:t>
            </a:r>
            <a:r>
              <a:rPr lang="zh-TW" altLang="en-US" sz="2800" dirty="0">
                <a:solidFill>
                  <a:srgbClr val="003300"/>
                </a:solidFill>
              </a:rPr>
              <a:t>你學到什麼重要的技巧</a:t>
            </a:r>
            <a:br>
              <a:rPr lang="en-GB" altLang="zh-TW" sz="2800" dirty="0">
                <a:solidFill>
                  <a:srgbClr val="003300"/>
                </a:solidFill>
              </a:rPr>
            </a:br>
            <a:r>
              <a:rPr lang="en-GB" altLang="zh-TW" sz="2800" dirty="0">
                <a:solidFill>
                  <a:srgbClr val="003300"/>
                </a:solidFill>
              </a:rPr>
              <a:t> </a:t>
            </a:r>
            <a:r>
              <a:rPr lang="en-US" altLang="zh-TW" sz="2800" dirty="0">
                <a:solidFill>
                  <a:srgbClr val="003300"/>
                </a:solidFill>
              </a:rPr>
              <a:t>_____________________________________________________</a:t>
            </a:r>
            <a:endParaRPr lang="zh-TW" altLang="en-US" sz="2800" dirty="0">
              <a:solidFill>
                <a:srgbClr val="003300"/>
              </a:solidFill>
            </a:endParaRPr>
          </a:p>
          <a:p>
            <a:pPr marL="266700" indent="-266700">
              <a:spcBef>
                <a:spcPts val="0"/>
              </a:spcBef>
              <a:buNone/>
            </a:pPr>
            <a:r>
              <a:rPr lang="en-US" altLang="zh-TW" sz="2800" dirty="0">
                <a:solidFill>
                  <a:srgbClr val="003300"/>
                </a:solidFill>
              </a:rPr>
              <a:t>3. </a:t>
            </a:r>
            <a:r>
              <a:rPr lang="zh-TW" altLang="en-US" sz="2800" dirty="0">
                <a:solidFill>
                  <a:srgbClr val="003300"/>
                </a:solidFill>
              </a:rPr>
              <a:t>就本次研習的題目及探究過程中</a:t>
            </a:r>
            <a:r>
              <a:rPr lang="en-GB" altLang="zh-TW" sz="2800" dirty="0">
                <a:solidFill>
                  <a:srgbClr val="003300"/>
                </a:solidFill>
              </a:rPr>
              <a:t>, </a:t>
            </a:r>
            <a:r>
              <a:rPr lang="zh-TW" altLang="en-US" sz="2800" dirty="0">
                <a:solidFill>
                  <a:srgbClr val="003300"/>
                </a:solidFill>
              </a:rPr>
              <a:t>你又學到甚麼？</a:t>
            </a:r>
            <a:br>
              <a:rPr lang="en-GB" altLang="zh-TW" sz="2800" dirty="0">
                <a:solidFill>
                  <a:srgbClr val="003300"/>
                </a:solidFill>
              </a:rPr>
            </a:br>
            <a:r>
              <a:rPr lang="en-GB" altLang="zh-TW" sz="2800" dirty="0">
                <a:solidFill>
                  <a:srgbClr val="003300"/>
                </a:solidFill>
              </a:rPr>
              <a:t>  </a:t>
            </a:r>
            <a:r>
              <a:rPr lang="en-US" altLang="zh-TW" sz="2800" dirty="0">
                <a:solidFill>
                  <a:srgbClr val="003300"/>
                </a:solidFill>
              </a:rPr>
              <a:t>_____________________________________________________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3359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Arial" charset="0"/>
              </a:rPr>
              <a:t>專題研習</a:t>
            </a:r>
            <a:r>
              <a:rPr lang="en-GB" altLang="zh-TW" dirty="0">
                <a:latin typeface="Arial" charset="0"/>
              </a:rPr>
              <a:t>(</a:t>
            </a:r>
            <a:r>
              <a:rPr lang="zh-TW" altLang="en-US" dirty="0">
                <a:latin typeface="Arial" charset="0"/>
              </a:rPr>
              <a:t>小組</a:t>
            </a:r>
            <a:r>
              <a:rPr lang="en-GB" altLang="zh-TW" dirty="0">
                <a:latin typeface="Arial" charset="0"/>
              </a:rPr>
              <a:t>)</a:t>
            </a:r>
            <a:r>
              <a:rPr lang="zh-TW" altLang="en-US" dirty="0">
                <a:latin typeface="Arial" charset="0"/>
              </a:rPr>
              <a:t>課業指引  </a:t>
            </a:r>
            <a:r>
              <a:rPr lang="zh-TW" altLang="en-US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評 </a:t>
            </a:r>
            <a:r>
              <a:rPr lang="en-GB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p.19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93F8F5-7E35-8363-0F92-4424A7F0BB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762000"/>
            <a:ext cx="9067800" cy="5867400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A. </a:t>
            </a:r>
            <a:r>
              <a:rPr lang="zh-TW" altLang="en-US" dirty="0"/>
              <a:t>書面報告建議範本</a:t>
            </a:r>
          </a:p>
          <a:p>
            <a:pPr marL="0" indent="0">
              <a:buNone/>
            </a:pPr>
            <a:r>
              <a:rPr lang="zh-TW" altLang="en-US" dirty="0"/>
              <a:t>一</a:t>
            </a:r>
            <a:r>
              <a:rPr lang="en-US" altLang="zh-TW" dirty="0"/>
              <a:t>. </a:t>
            </a:r>
            <a:r>
              <a:rPr lang="zh-TW" altLang="en-US" dirty="0"/>
              <a:t>研習題目名稱</a:t>
            </a:r>
          </a:p>
          <a:p>
            <a:pPr marL="0" indent="0">
              <a:buNone/>
            </a:pPr>
            <a:r>
              <a:rPr lang="zh-TW" altLang="en-US" dirty="0"/>
              <a:t>二</a:t>
            </a:r>
            <a:r>
              <a:rPr lang="en-US" altLang="zh-TW" dirty="0"/>
              <a:t>. </a:t>
            </a:r>
            <a:r>
              <a:rPr lang="zh-TW" altLang="en-US" dirty="0"/>
              <a:t>引言</a:t>
            </a:r>
            <a:r>
              <a:rPr lang="en-GB" altLang="zh-TW" dirty="0"/>
              <a:t>(</a:t>
            </a:r>
            <a:r>
              <a:rPr lang="zh-TW" altLang="en-US" dirty="0"/>
              <a:t>選擇題目原因及理念</a:t>
            </a:r>
            <a:r>
              <a:rPr lang="en-GB" altLang="zh-TW" dirty="0"/>
              <a:t>, </a:t>
            </a:r>
            <a:r>
              <a:rPr lang="zh-TW" altLang="en-US" dirty="0"/>
              <a:t>應包含文獻引用</a:t>
            </a:r>
            <a:r>
              <a:rPr lang="en-GB" altLang="zh-TW" dirty="0"/>
              <a:t>)</a:t>
            </a:r>
            <a:endParaRPr lang="zh-TW" altLang="en-US" dirty="0"/>
          </a:p>
          <a:p>
            <a:pPr marL="0" indent="0">
              <a:buNone/>
            </a:pPr>
            <a:r>
              <a:rPr lang="zh-TW" altLang="en-US" dirty="0"/>
              <a:t>三</a:t>
            </a:r>
            <a:r>
              <a:rPr lang="en-US" altLang="zh-TW" dirty="0"/>
              <a:t>. </a:t>
            </a:r>
            <a:r>
              <a:rPr lang="zh-TW" altLang="en-US" dirty="0"/>
              <a:t>研習計劃內容</a:t>
            </a:r>
          </a:p>
          <a:p>
            <a:pPr marL="355600" indent="-355600">
              <a:buNone/>
            </a:pPr>
            <a:r>
              <a:rPr lang="en-US" altLang="zh-TW" sz="2800" dirty="0">
                <a:solidFill>
                  <a:srgbClr val="003300"/>
                </a:solidFill>
              </a:rPr>
              <a:t>1. </a:t>
            </a:r>
            <a:r>
              <a:rPr lang="zh-TW" altLang="en-US" sz="2800" dirty="0">
                <a:solidFill>
                  <a:srgbClr val="003300"/>
                </a:solidFill>
              </a:rPr>
              <a:t>目的、重點問題、研究對象及人數、研究進行時間等</a:t>
            </a:r>
          </a:p>
          <a:p>
            <a:pPr marL="355600" indent="-355600">
              <a:buNone/>
            </a:pPr>
            <a:r>
              <a:rPr lang="en-US" altLang="zh-TW" sz="2800" dirty="0">
                <a:solidFill>
                  <a:srgbClr val="003300"/>
                </a:solidFill>
              </a:rPr>
              <a:t>2. </a:t>
            </a:r>
            <a:r>
              <a:rPr lang="zh-TW" altLang="en-US" sz="2800" dirty="0">
                <a:solidFill>
                  <a:srgbClr val="003300"/>
                </a:solidFill>
              </a:rPr>
              <a:t>資料收集方法</a:t>
            </a:r>
          </a:p>
          <a:p>
            <a:pPr marL="355600" indent="-355600">
              <a:buNone/>
            </a:pPr>
            <a:r>
              <a:rPr lang="en-US" altLang="zh-TW" sz="2800" dirty="0">
                <a:solidFill>
                  <a:srgbClr val="003300"/>
                </a:solidFill>
              </a:rPr>
              <a:t>	- </a:t>
            </a:r>
            <a:r>
              <a:rPr lang="zh-TW" altLang="en-US" sz="2800" dirty="0">
                <a:solidFill>
                  <a:srgbClr val="003300"/>
                </a:solidFill>
              </a:rPr>
              <a:t>一手資料</a:t>
            </a:r>
            <a:r>
              <a:rPr lang="en-US" altLang="zh-TW" sz="2800" dirty="0">
                <a:solidFill>
                  <a:srgbClr val="003300"/>
                </a:solidFill>
              </a:rPr>
              <a:t>(</a:t>
            </a:r>
            <a:r>
              <a:rPr lang="zh-TW" altLang="en-US" sz="2800" dirty="0">
                <a:solidFill>
                  <a:srgbClr val="003300"/>
                </a:solidFill>
              </a:rPr>
              <a:t>至少以下其中一種</a:t>
            </a:r>
            <a:r>
              <a:rPr lang="en-US" altLang="zh-TW" sz="2800" dirty="0">
                <a:solidFill>
                  <a:srgbClr val="003300"/>
                </a:solidFill>
              </a:rPr>
              <a:t>)</a:t>
            </a:r>
          </a:p>
          <a:p>
            <a:pPr marL="533400" indent="-533400">
              <a:buNone/>
            </a:pPr>
            <a:r>
              <a:rPr lang="en-GB" altLang="zh-TW" sz="2800" dirty="0">
                <a:solidFill>
                  <a:srgbClr val="003300"/>
                </a:solidFill>
              </a:rPr>
              <a:t>	</a:t>
            </a:r>
            <a:r>
              <a:rPr lang="zh-TW" altLang="en-US" sz="2800" dirty="0">
                <a:solidFill>
                  <a:srgbClr val="003300"/>
                </a:solidFill>
              </a:rPr>
              <a:t>必須包含問卷 </a:t>
            </a:r>
            <a:r>
              <a:rPr lang="en-US" altLang="zh-TW" sz="2800" dirty="0">
                <a:solidFill>
                  <a:srgbClr val="003300"/>
                </a:solidFill>
              </a:rPr>
              <a:t>(</a:t>
            </a:r>
            <a:r>
              <a:rPr lang="zh-TW" altLang="en-US" sz="2800" dirty="0">
                <a:solidFill>
                  <a:srgbClr val="003300"/>
                </a:solidFill>
              </a:rPr>
              <a:t>必須以訪問形式進行</a:t>
            </a:r>
            <a:r>
              <a:rPr lang="en-US" altLang="zh-TW" sz="2800" dirty="0">
                <a:solidFill>
                  <a:srgbClr val="003300"/>
                </a:solidFill>
              </a:rPr>
              <a:t>)</a:t>
            </a:r>
            <a:r>
              <a:rPr lang="zh-TW" altLang="en-US" sz="2800" dirty="0">
                <a:solidFill>
                  <a:srgbClr val="003300"/>
                </a:solidFill>
              </a:rPr>
              <a:t>、個案深入訪問、焦點小組</a:t>
            </a:r>
          </a:p>
          <a:p>
            <a:pPr marL="622300" indent="-622300">
              <a:buNone/>
            </a:pPr>
            <a:r>
              <a:rPr lang="en-US" altLang="zh-TW" sz="2800" dirty="0">
                <a:solidFill>
                  <a:srgbClr val="003300"/>
                </a:solidFill>
              </a:rPr>
              <a:t>    - </a:t>
            </a:r>
            <a:r>
              <a:rPr lang="zh-TW" altLang="en-US" sz="2800" dirty="0">
                <a:solidFill>
                  <a:srgbClr val="003300"/>
                </a:solidFill>
              </a:rPr>
              <a:t>二手資料分析（期刊、書籍、網上資訊、報告、電視節目等）</a:t>
            </a:r>
            <a:endParaRPr lang="en-GB" altLang="zh-TW" sz="2800" dirty="0">
              <a:solidFill>
                <a:srgbClr val="003300"/>
              </a:solidFill>
            </a:endParaRPr>
          </a:p>
          <a:p>
            <a:pPr marL="622300" indent="-622300">
              <a:buNone/>
            </a:pPr>
            <a:r>
              <a:rPr lang="en-GB" altLang="zh-TW" sz="2800" dirty="0">
                <a:solidFill>
                  <a:srgbClr val="003300"/>
                </a:solidFill>
              </a:rPr>
              <a:t>3. </a:t>
            </a:r>
            <a:r>
              <a:rPr lang="zh-TW" altLang="en-US" sz="2800" dirty="0">
                <a:solidFill>
                  <a:srgbClr val="003300"/>
                </a:solidFill>
              </a:rPr>
              <a:t>課程內容應用</a:t>
            </a:r>
          </a:p>
        </p:txBody>
      </p:sp>
    </p:spTree>
    <p:extLst>
      <p:ext uri="{BB962C8B-B14F-4D97-AF65-F5344CB8AC3E}">
        <p14:creationId xmlns:p14="http://schemas.microsoft.com/office/powerpoint/2010/main" val="25756203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Arial" charset="0"/>
              </a:rPr>
              <a:t>專題研習</a:t>
            </a:r>
            <a:r>
              <a:rPr lang="en-GB" altLang="zh-TW" dirty="0">
                <a:latin typeface="Arial" charset="0"/>
              </a:rPr>
              <a:t>(</a:t>
            </a:r>
            <a:r>
              <a:rPr lang="zh-TW" altLang="en-US" dirty="0">
                <a:latin typeface="Arial" charset="0"/>
              </a:rPr>
              <a:t>小組</a:t>
            </a:r>
            <a:r>
              <a:rPr lang="en-GB" altLang="zh-TW" dirty="0">
                <a:latin typeface="Arial" charset="0"/>
              </a:rPr>
              <a:t>)</a:t>
            </a:r>
            <a:r>
              <a:rPr lang="zh-TW" altLang="en-US" dirty="0">
                <a:latin typeface="Arial" charset="0"/>
              </a:rPr>
              <a:t>課業指引  </a:t>
            </a:r>
            <a:r>
              <a:rPr lang="zh-TW" altLang="en-US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評 </a:t>
            </a:r>
            <a:r>
              <a:rPr lang="en-GB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p.</a:t>
            </a:r>
            <a:r>
              <a:rPr lang="en-US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20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93F8F5-7E35-8363-0F92-4424A7F0BBF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>
                <a:solidFill>
                  <a:srgbClr val="003300"/>
                </a:solidFill>
              </a:rPr>
              <a:t>四</a:t>
            </a:r>
            <a:r>
              <a:rPr lang="en-US" altLang="zh-TW" dirty="0">
                <a:solidFill>
                  <a:srgbClr val="003300"/>
                </a:solidFill>
              </a:rPr>
              <a:t>. </a:t>
            </a:r>
            <a:r>
              <a:rPr lang="zh-TW" altLang="en-US" dirty="0">
                <a:solidFill>
                  <a:srgbClr val="003300"/>
                </a:solidFill>
              </a:rPr>
              <a:t>資料收集結果 </a:t>
            </a:r>
            <a:r>
              <a:rPr lang="en-US" altLang="zh-TW" dirty="0">
                <a:solidFill>
                  <a:srgbClr val="003300"/>
                </a:solidFill>
              </a:rPr>
              <a:t>(</a:t>
            </a:r>
            <a:r>
              <a:rPr lang="zh-TW" altLang="en-US" dirty="0">
                <a:solidFill>
                  <a:srgbClr val="003300"/>
                </a:solidFill>
              </a:rPr>
              <a:t>可以以圖表輔以文字表達</a:t>
            </a:r>
            <a:r>
              <a:rPr lang="en-US" altLang="zh-TW" dirty="0">
                <a:solidFill>
                  <a:srgbClr val="003300"/>
                </a:solidFill>
              </a:rPr>
              <a:t>)</a:t>
            </a:r>
          </a:p>
          <a:p>
            <a:pPr marL="0" indent="0">
              <a:buNone/>
            </a:pPr>
            <a:r>
              <a:rPr lang="zh-TW" altLang="en-US" dirty="0">
                <a:solidFill>
                  <a:srgbClr val="003300"/>
                </a:solidFill>
              </a:rPr>
              <a:t>五</a:t>
            </a:r>
            <a:r>
              <a:rPr lang="en-US" altLang="zh-TW" dirty="0">
                <a:solidFill>
                  <a:srgbClr val="003300"/>
                </a:solidFill>
              </a:rPr>
              <a:t>. </a:t>
            </a:r>
            <a:r>
              <a:rPr lang="zh-TW" altLang="en-US" dirty="0">
                <a:solidFill>
                  <a:srgbClr val="003300"/>
                </a:solidFill>
              </a:rPr>
              <a:t>結果分析及討論</a:t>
            </a:r>
          </a:p>
          <a:p>
            <a:pPr marL="0" indent="0">
              <a:buNone/>
            </a:pPr>
            <a:r>
              <a:rPr lang="zh-TW" altLang="en-US" dirty="0">
                <a:solidFill>
                  <a:srgbClr val="003300"/>
                </a:solidFill>
              </a:rPr>
              <a:t>六</a:t>
            </a:r>
            <a:r>
              <a:rPr lang="en-US" altLang="zh-TW" dirty="0">
                <a:solidFill>
                  <a:srgbClr val="003300"/>
                </a:solidFill>
              </a:rPr>
              <a:t>. </a:t>
            </a:r>
            <a:r>
              <a:rPr lang="zh-TW" altLang="en-US" dirty="0">
                <a:solidFill>
                  <a:srgbClr val="003300"/>
                </a:solidFill>
              </a:rPr>
              <a:t>建議</a:t>
            </a:r>
          </a:p>
          <a:p>
            <a:pPr marL="0" indent="0">
              <a:buNone/>
            </a:pPr>
            <a:r>
              <a:rPr lang="zh-TW" altLang="en-US" dirty="0">
                <a:solidFill>
                  <a:srgbClr val="003300"/>
                </a:solidFill>
              </a:rPr>
              <a:t>七</a:t>
            </a:r>
            <a:r>
              <a:rPr lang="en-US" altLang="zh-TW" dirty="0">
                <a:solidFill>
                  <a:srgbClr val="003300"/>
                </a:solidFill>
              </a:rPr>
              <a:t>. </a:t>
            </a:r>
            <a:r>
              <a:rPr lang="zh-TW" altLang="en-US" dirty="0">
                <a:solidFill>
                  <a:srgbClr val="003300"/>
                </a:solidFill>
              </a:rPr>
              <a:t>總結</a:t>
            </a:r>
          </a:p>
          <a:p>
            <a:pPr marL="0" indent="0">
              <a:buNone/>
            </a:pPr>
            <a:r>
              <a:rPr lang="zh-TW" altLang="en-US" dirty="0">
                <a:solidFill>
                  <a:srgbClr val="003300"/>
                </a:solidFill>
              </a:rPr>
              <a:t>八</a:t>
            </a:r>
            <a:r>
              <a:rPr lang="en-US" altLang="zh-TW" dirty="0">
                <a:solidFill>
                  <a:srgbClr val="003300"/>
                </a:solidFill>
              </a:rPr>
              <a:t>. </a:t>
            </a:r>
            <a:r>
              <a:rPr lang="zh-TW" altLang="en-US" dirty="0">
                <a:solidFill>
                  <a:srgbClr val="003300"/>
                </a:solidFill>
              </a:rPr>
              <a:t>資料來源</a:t>
            </a:r>
          </a:p>
          <a:p>
            <a:pPr marL="533400" indent="-533400">
              <a:buNone/>
            </a:pPr>
            <a:r>
              <a:rPr lang="zh-TW" altLang="en-US" dirty="0">
                <a:solidFill>
                  <a:srgbClr val="003300"/>
                </a:solidFill>
              </a:rPr>
              <a:t>九</a:t>
            </a:r>
            <a:r>
              <a:rPr lang="en-US" altLang="zh-TW" dirty="0">
                <a:solidFill>
                  <a:srgbClr val="003300"/>
                </a:solidFill>
              </a:rPr>
              <a:t>. </a:t>
            </a:r>
            <a:r>
              <a:rPr lang="zh-TW" altLang="en-US" dirty="0">
                <a:solidFill>
                  <a:srgbClr val="003300"/>
                </a:solidFill>
              </a:rPr>
              <a:t>附件</a:t>
            </a:r>
            <a:endParaRPr lang="en-GB" altLang="zh-TW" dirty="0">
              <a:solidFill>
                <a:srgbClr val="003300"/>
              </a:solidFill>
            </a:endParaRPr>
          </a:p>
          <a:p>
            <a:pPr marL="533400" indent="-533400">
              <a:buNone/>
            </a:pPr>
            <a:r>
              <a:rPr lang="en-GB" altLang="zh-TW" dirty="0">
                <a:solidFill>
                  <a:srgbClr val="003300"/>
                </a:solidFill>
              </a:rPr>
              <a:t>	</a:t>
            </a:r>
            <a:r>
              <a:rPr lang="en-US" altLang="zh-TW" dirty="0">
                <a:solidFill>
                  <a:srgbClr val="003300"/>
                </a:solidFill>
              </a:rPr>
              <a:t>- </a:t>
            </a:r>
            <a:r>
              <a:rPr lang="zh-TW" altLang="en-US" dirty="0">
                <a:solidFill>
                  <a:srgbClr val="003300"/>
                </a:solidFill>
              </a:rPr>
              <a:t>附件一</a:t>
            </a:r>
            <a:r>
              <a:rPr lang="en-US" altLang="zh-TW" dirty="0">
                <a:solidFill>
                  <a:srgbClr val="003300"/>
                </a:solidFill>
              </a:rPr>
              <a:t>: </a:t>
            </a:r>
            <a:r>
              <a:rPr lang="zh-TW" altLang="en-US" dirty="0">
                <a:solidFill>
                  <a:srgbClr val="003300"/>
                </a:solidFill>
              </a:rPr>
              <a:t>問卷樣本</a:t>
            </a:r>
            <a:endParaRPr lang="en-GB" altLang="zh-TW" dirty="0">
              <a:solidFill>
                <a:srgbClr val="003300"/>
              </a:solidFill>
            </a:endParaRPr>
          </a:p>
          <a:p>
            <a:pPr marL="533400" indent="-533400">
              <a:buNone/>
            </a:pPr>
            <a:r>
              <a:rPr lang="en-GB" altLang="zh-TW" dirty="0">
                <a:solidFill>
                  <a:srgbClr val="003300"/>
                </a:solidFill>
              </a:rPr>
              <a:t>     </a:t>
            </a:r>
            <a:r>
              <a:rPr lang="en-US" altLang="zh-TW" dirty="0">
                <a:solidFill>
                  <a:srgbClr val="003300"/>
                </a:solidFill>
              </a:rPr>
              <a:t>- </a:t>
            </a:r>
            <a:r>
              <a:rPr lang="zh-TW" altLang="en-US" dirty="0">
                <a:solidFill>
                  <a:srgbClr val="003300"/>
                </a:solidFill>
              </a:rPr>
              <a:t>附件二</a:t>
            </a:r>
            <a:r>
              <a:rPr lang="en-US" altLang="zh-TW" dirty="0">
                <a:solidFill>
                  <a:srgbClr val="003300"/>
                </a:solidFill>
              </a:rPr>
              <a:t>: </a:t>
            </a:r>
            <a:r>
              <a:rPr lang="zh-TW" altLang="en-US" dirty="0">
                <a:solidFill>
                  <a:srgbClr val="003300"/>
                </a:solidFill>
              </a:rPr>
              <a:t>問卷調查結果</a:t>
            </a:r>
            <a:endParaRPr lang="en-GB" altLang="zh-TW" dirty="0">
              <a:solidFill>
                <a:srgbClr val="003300"/>
              </a:solidFill>
            </a:endParaRPr>
          </a:p>
          <a:p>
            <a:pPr marL="533400" indent="-533400">
              <a:buNone/>
            </a:pPr>
            <a:r>
              <a:rPr lang="en-GB" altLang="zh-TW" dirty="0">
                <a:solidFill>
                  <a:srgbClr val="003300"/>
                </a:solidFill>
              </a:rPr>
              <a:t>     </a:t>
            </a:r>
            <a:r>
              <a:rPr lang="en-US" altLang="zh-TW" dirty="0">
                <a:solidFill>
                  <a:srgbClr val="003300"/>
                </a:solidFill>
              </a:rPr>
              <a:t>- </a:t>
            </a:r>
            <a:r>
              <a:rPr lang="zh-TW" altLang="en-US" dirty="0">
                <a:solidFill>
                  <a:srgbClr val="003300"/>
                </a:solidFill>
              </a:rPr>
              <a:t>附件三</a:t>
            </a:r>
            <a:r>
              <a:rPr lang="en-US" altLang="zh-TW" dirty="0">
                <a:solidFill>
                  <a:srgbClr val="003300"/>
                </a:solidFill>
              </a:rPr>
              <a:t>: </a:t>
            </a:r>
            <a:r>
              <a:rPr lang="zh-TW" altLang="en-US" dirty="0">
                <a:solidFill>
                  <a:srgbClr val="003300"/>
                </a:solidFill>
              </a:rPr>
              <a:t>報章</a:t>
            </a:r>
            <a:r>
              <a:rPr lang="en-US" altLang="zh-TW" dirty="0">
                <a:solidFill>
                  <a:srgbClr val="003300"/>
                </a:solidFill>
              </a:rPr>
              <a:t>/</a:t>
            </a:r>
            <a:r>
              <a:rPr lang="zh-TW" altLang="en-US" dirty="0">
                <a:solidFill>
                  <a:srgbClr val="003300"/>
                </a:solidFill>
              </a:rPr>
              <a:t>網絡等二手資料原文</a:t>
            </a:r>
            <a:endParaRPr lang="en-GB" altLang="zh-TW" dirty="0">
              <a:solidFill>
                <a:srgbClr val="003300"/>
              </a:solidFill>
            </a:endParaRPr>
          </a:p>
          <a:p>
            <a:pPr marL="533400" indent="-533400">
              <a:buNone/>
            </a:pPr>
            <a:r>
              <a:rPr lang="en-GB" altLang="zh-TW" dirty="0">
                <a:solidFill>
                  <a:srgbClr val="003300"/>
                </a:solidFill>
              </a:rPr>
              <a:t>     </a:t>
            </a:r>
            <a:r>
              <a:rPr lang="en-US" altLang="zh-TW" dirty="0">
                <a:solidFill>
                  <a:srgbClr val="003300"/>
                </a:solidFill>
              </a:rPr>
              <a:t>- </a:t>
            </a:r>
            <a:r>
              <a:rPr lang="zh-TW" altLang="en-US" dirty="0">
                <a:solidFill>
                  <a:srgbClr val="003300"/>
                </a:solidFill>
              </a:rPr>
              <a:t>附件四</a:t>
            </a:r>
            <a:r>
              <a:rPr lang="en-US" altLang="zh-TW" dirty="0">
                <a:solidFill>
                  <a:srgbClr val="003300"/>
                </a:solidFill>
              </a:rPr>
              <a:t>: </a:t>
            </a:r>
            <a:r>
              <a:rPr lang="zh-TW" altLang="en-US" dirty="0">
                <a:solidFill>
                  <a:srgbClr val="003300"/>
                </a:solidFill>
              </a:rPr>
              <a:t>口頭匯報的簡報</a:t>
            </a:r>
            <a:r>
              <a:rPr lang="en-US" altLang="zh-TW" dirty="0">
                <a:solidFill>
                  <a:srgbClr val="003300"/>
                </a:solidFill>
              </a:rPr>
              <a:t>(</a:t>
            </a:r>
            <a:r>
              <a:rPr lang="zh-TW" altLang="en-US" dirty="0">
                <a:solidFill>
                  <a:srgbClr val="003300"/>
                </a:solidFill>
              </a:rPr>
              <a:t>一頁六格式</a:t>
            </a:r>
            <a:r>
              <a:rPr lang="en-US" altLang="zh-TW" dirty="0">
                <a:solidFill>
                  <a:srgbClr val="003300"/>
                </a:solidFill>
              </a:rPr>
              <a:t>)</a:t>
            </a:r>
            <a:endParaRPr lang="zh-TW" altLang="en-US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2335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Arial" charset="0"/>
              </a:rPr>
              <a:t>專題研習</a:t>
            </a:r>
            <a:r>
              <a:rPr lang="en-GB" altLang="zh-TW" dirty="0">
                <a:latin typeface="Arial" charset="0"/>
              </a:rPr>
              <a:t>(</a:t>
            </a:r>
            <a:r>
              <a:rPr lang="zh-TW" altLang="en-US" dirty="0">
                <a:latin typeface="Arial" charset="0"/>
              </a:rPr>
              <a:t>小組</a:t>
            </a:r>
            <a:r>
              <a:rPr lang="en-GB" altLang="zh-TW" dirty="0">
                <a:latin typeface="Arial" charset="0"/>
              </a:rPr>
              <a:t>)</a:t>
            </a:r>
            <a:r>
              <a:rPr lang="zh-TW" altLang="en-US" dirty="0">
                <a:latin typeface="Arial" charset="0"/>
              </a:rPr>
              <a:t>課業指引  </a:t>
            </a:r>
            <a:r>
              <a:rPr lang="zh-TW" altLang="en-US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評 </a:t>
            </a:r>
            <a:r>
              <a:rPr lang="en-GB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p.</a:t>
            </a:r>
            <a:r>
              <a:rPr lang="en-US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20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93F8F5-7E35-8363-0F92-4424A7F0BBF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spcAft>
                <a:spcPts val="1200"/>
              </a:spcAft>
              <a:buNone/>
            </a:pPr>
            <a:r>
              <a:rPr lang="en-US" altLang="zh-TW" dirty="0"/>
              <a:t>B. </a:t>
            </a:r>
            <a:r>
              <a:rPr lang="zh-TW" altLang="en-US" dirty="0"/>
              <a:t>文獻引注通則</a:t>
            </a:r>
          </a:p>
          <a:p>
            <a:pPr marL="457200" indent="-457200" algn="just">
              <a:spcAft>
                <a:spcPts val="1200"/>
              </a:spcAft>
              <a:buFontTx/>
              <a:buChar char="-"/>
            </a:pPr>
            <a:r>
              <a:rPr lang="zh-TW" altLang="en-US" dirty="0"/>
              <a:t>為保障原創者的權利</a:t>
            </a:r>
            <a:endParaRPr lang="en-GB" altLang="zh-TW" dirty="0"/>
          </a:p>
          <a:p>
            <a:pPr marL="457200" indent="-457200" algn="just">
              <a:spcAft>
                <a:spcPts val="1200"/>
              </a:spcAft>
              <a:buFontTx/>
              <a:buChar char="-"/>
            </a:pPr>
            <a:r>
              <a:rPr lang="zh-TW" altLang="en-US" dirty="0"/>
              <a:t>曾參考過的書籍、論文、期刊、網頁及其他文獻的資料</a:t>
            </a:r>
            <a:endParaRPr lang="en-GB" altLang="zh-TW" dirty="0"/>
          </a:p>
          <a:p>
            <a:pPr marL="457200" indent="-457200" algn="just">
              <a:spcAft>
                <a:spcPts val="1200"/>
              </a:spcAft>
              <a:buFontTx/>
              <a:buChar char="-"/>
            </a:pPr>
            <a:r>
              <a:rPr lang="zh-TW" altLang="en-US" dirty="0"/>
              <a:t>必須在報告或論文等本文之後──即「參考書目」章節中詳列出處</a:t>
            </a:r>
            <a:endParaRPr lang="en-GB" altLang="zh-TW" dirty="0"/>
          </a:p>
          <a:p>
            <a:pPr marL="457200" indent="-457200" algn="just">
              <a:spcAft>
                <a:spcPts val="1200"/>
              </a:spcAft>
              <a:buFontTx/>
              <a:buChar char="-"/>
            </a:pPr>
            <a:r>
              <a:rPr lang="zh-TW" altLang="en-US" dirty="0"/>
              <a:t>否則可被視為抄襲或剽竊。</a:t>
            </a:r>
            <a:endParaRPr lang="en-GB" altLang="zh-TW" dirty="0"/>
          </a:p>
          <a:p>
            <a:pPr marL="457200" indent="-457200" algn="just">
              <a:spcAft>
                <a:spcPts val="1200"/>
              </a:spcAft>
              <a:buFontTx/>
              <a:buChar char="-"/>
            </a:pPr>
            <a:r>
              <a:rPr lang="zh-TW" altLang="en-US" dirty="0"/>
              <a:t>於本科文字報告中證實抄襲，除</a:t>
            </a:r>
            <a:r>
              <a:rPr lang="zh-TW" altLang="en-US" dirty="0">
                <a:solidFill>
                  <a:srgbClr val="CC00CC"/>
                </a:solidFill>
              </a:rPr>
              <a:t>報告被評為零分</a:t>
            </a:r>
            <a:r>
              <a:rPr lang="zh-TW" altLang="en-US" dirty="0">
                <a:solidFill>
                  <a:srgbClr val="003300"/>
                </a:solidFill>
              </a:rPr>
              <a:t>外</a:t>
            </a:r>
            <a:r>
              <a:rPr lang="zh-TW" altLang="en-US" dirty="0"/>
              <a:t>，更可能會</a:t>
            </a:r>
            <a:r>
              <a:rPr lang="zh-TW" altLang="en-US" dirty="0">
                <a:solidFill>
                  <a:srgbClr val="CC00CC"/>
                </a:solidFill>
              </a:rPr>
              <a:t>受學院紀律處分</a:t>
            </a:r>
            <a:r>
              <a:rPr lang="zh-TW" altLang="en-US" dirty="0"/>
              <a:t>。</a:t>
            </a:r>
          </a:p>
        </p:txBody>
      </p:sp>
      <p:pic>
        <p:nvPicPr>
          <p:cNvPr id="7170" name="Picture 2" descr="References icon Vector Image - 1796572 | StockUnlimited">
            <a:extLst>
              <a:ext uri="{FF2B5EF4-FFF2-40B4-BE49-F238E27FC236}">
                <a16:creationId xmlns:a16="http://schemas.microsoft.com/office/drawing/2014/main" id="{1FE92EA8-DD85-3B18-2D16-3AF2143BC2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5" t="8889" r="14444" b="7778"/>
          <a:stretch/>
        </p:blipFill>
        <p:spPr bwMode="auto">
          <a:xfrm>
            <a:off x="7543800" y="761999"/>
            <a:ext cx="1365504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606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Arial" charset="0"/>
              </a:rPr>
              <a:t>注釋</a:t>
            </a:r>
            <a:r>
              <a:rPr lang="en-US" altLang="zh-TW" dirty="0">
                <a:latin typeface="Arial" charset="0"/>
              </a:rPr>
              <a:t>/</a:t>
            </a:r>
            <a:r>
              <a:rPr lang="zh-TW" altLang="en-US" dirty="0">
                <a:latin typeface="Arial" charset="0"/>
              </a:rPr>
              <a:t>注腳格式  </a:t>
            </a:r>
            <a:r>
              <a:rPr lang="zh-TW" altLang="en-US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評 </a:t>
            </a:r>
            <a:r>
              <a:rPr lang="en-GB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p.</a:t>
            </a:r>
            <a:r>
              <a:rPr lang="en-US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20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93F8F5-7E35-8363-0F92-4424A7F0BBF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zh-TW" altLang="en-US" dirty="0"/>
              <a:t>置於該文之本頁下面</a:t>
            </a:r>
            <a:endParaRPr lang="en-GB" altLang="zh-TW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zh-TW" altLang="en-US" dirty="0"/>
              <a:t>每句只能有一個註釋</a:t>
            </a:r>
            <a:endParaRPr lang="en-GB" altLang="zh-TW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zh-TW" altLang="en-US" dirty="0"/>
              <a:t>另句宜另起行 ；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zh-TW" altLang="en-US" dirty="0"/>
              <a:t>號碼使用阿拉伯數字</a:t>
            </a:r>
            <a:r>
              <a:rPr lang="en-US" altLang="zh-TW" dirty="0"/>
              <a:t>, </a:t>
            </a:r>
            <a:r>
              <a:rPr lang="zh-TW" altLang="en-US" dirty="0"/>
              <a:t>並以上標 形式顯示</a:t>
            </a:r>
            <a:r>
              <a:rPr lang="en-US" altLang="zh-TW" dirty="0"/>
              <a:t>, </a:t>
            </a:r>
            <a:r>
              <a:rPr lang="zh-TW" altLang="en-US" dirty="0"/>
              <a:t>如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r>
              <a:rPr lang="en-US" altLang="zh-TW" dirty="0"/>
              <a:t>2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altLang="zh-TW" dirty="0"/>
          </a:p>
          <a:p>
            <a:pPr marL="0" indent="0" algn="just">
              <a:buNone/>
            </a:pPr>
            <a:r>
              <a:rPr lang="zh-TW" altLang="en-US" dirty="0"/>
              <a:t>可參考 </a:t>
            </a:r>
            <a:endParaRPr lang="en-GB" altLang="zh-TW" dirty="0"/>
          </a:p>
          <a:p>
            <a:pPr marL="0" indent="0" algn="just">
              <a:buNone/>
            </a:pPr>
            <a:r>
              <a:rPr lang="en-US" altLang="zh-TW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www.yipsir.com.hk/yipsirdyj2 </a:t>
            </a:r>
            <a:r>
              <a:rPr lang="zh-TW" altLang="en-US" dirty="0"/>
              <a:t>內注釋範本的件夾</a:t>
            </a:r>
          </a:p>
        </p:txBody>
      </p:sp>
      <p:pic>
        <p:nvPicPr>
          <p:cNvPr id="8194" name="Picture 2" descr="Word 2010插入註腳@ 軟體使用教學:: 隨意窩Xuite日誌">
            <a:extLst>
              <a:ext uri="{FF2B5EF4-FFF2-40B4-BE49-F238E27FC236}">
                <a16:creationId xmlns:a16="http://schemas.microsoft.com/office/drawing/2014/main" id="{533AF5B6-C710-62D0-8CF1-8D2E95C2A2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1" t="46668" r="13750" b="16666"/>
          <a:stretch/>
        </p:blipFill>
        <p:spPr bwMode="auto">
          <a:xfrm>
            <a:off x="2324100" y="5105400"/>
            <a:ext cx="44958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1285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Arial" charset="0"/>
              </a:rPr>
              <a:t>C. </a:t>
            </a:r>
            <a:r>
              <a:rPr lang="zh-TW" altLang="en-US" dirty="0">
                <a:latin typeface="Arial" charset="0"/>
              </a:rPr>
              <a:t>參考資料格式   </a:t>
            </a:r>
            <a:r>
              <a:rPr lang="zh-TW" altLang="en-US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評 </a:t>
            </a:r>
            <a:r>
              <a:rPr lang="en-GB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p.</a:t>
            </a:r>
            <a:r>
              <a:rPr lang="en-US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21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93F8F5-7E35-8363-0F92-4424A7F0BBF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0" i="0" u="none" strike="noStrike" baseline="0" dirty="0"/>
              <a:t>1. </a:t>
            </a:r>
            <a:r>
              <a:rPr lang="zh-TW" altLang="en-US" b="0" i="0" u="none" strike="noStrike" baseline="0" dirty="0"/>
              <a:t>書籍</a:t>
            </a:r>
            <a:endParaRPr lang="en-GB" altLang="zh-TW" b="0" i="0" u="none" strike="noStrike" baseline="0" dirty="0"/>
          </a:p>
          <a:p>
            <a:endParaRPr lang="zh-TW" altLang="en-US" b="0" i="0" u="none" strike="noStrike" baseline="0" dirty="0"/>
          </a:p>
          <a:p>
            <a:pPr marL="0" indent="0">
              <a:buNone/>
            </a:pPr>
            <a:r>
              <a:rPr lang="zh-TW" altLang="en-US" b="0" i="0" u="none" strike="noStrike" baseline="0" dirty="0"/>
              <a:t>格式</a:t>
            </a:r>
            <a:endParaRPr lang="en-GB" altLang="zh-TW" b="0" i="0" u="none" strike="noStrike" baseline="0" dirty="0"/>
          </a:p>
          <a:p>
            <a:pPr marL="0" indent="0">
              <a:buNone/>
            </a:pPr>
            <a:r>
              <a:rPr lang="zh-TW" altLang="en-US" b="0" i="0" u="none" strike="noStrike" baseline="0" dirty="0"/>
              <a:t>作者或編者</a:t>
            </a:r>
            <a:r>
              <a:rPr lang="en-GB" altLang="zh-TW" b="0" i="0" u="none" strike="noStrike" baseline="0" dirty="0"/>
              <a:t>:</a:t>
            </a:r>
            <a:r>
              <a:rPr lang="en-US" altLang="zh-TW" b="0" i="0" u="none" strike="noStrike" baseline="0" dirty="0"/>
              <a:t>《</a:t>
            </a:r>
            <a:r>
              <a:rPr lang="zh-TW" altLang="en-US" b="0" i="0" u="none" strike="noStrike" baseline="0" dirty="0"/>
              <a:t>書名</a:t>
            </a:r>
            <a:r>
              <a:rPr lang="en-US" altLang="zh-TW" b="0" i="0" u="none" strike="noStrike" baseline="0" dirty="0"/>
              <a:t>》(</a:t>
            </a:r>
            <a:r>
              <a:rPr lang="zh-TW" altLang="en-US" b="0" i="0" u="none" strike="noStrike" baseline="0" dirty="0"/>
              <a:t>出版地：出版社</a:t>
            </a:r>
            <a:r>
              <a:rPr lang="en-GB" altLang="zh-TW" b="0" i="0" u="none" strike="noStrike" baseline="0" dirty="0"/>
              <a:t>, </a:t>
            </a:r>
            <a:r>
              <a:rPr lang="zh-TW" altLang="en-US" b="0" i="0" u="none" strike="noStrike" baseline="0" dirty="0"/>
              <a:t>出版年份</a:t>
            </a:r>
            <a:r>
              <a:rPr lang="en-GB" altLang="zh-TW" b="0" i="0" u="none" strike="noStrike" baseline="0" dirty="0"/>
              <a:t>, </a:t>
            </a:r>
            <a:r>
              <a:rPr lang="zh-TW" altLang="en-US" b="0" i="0" u="none" strike="noStrike" baseline="0" dirty="0"/>
              <a:t>版次</a:t>
            </a:r>
            <a:r>
              <a:rPr lang="en-US" altLang="zh-TW" b="0" i="0" u="none" strike="noStrike" baseline="0" dirty="0"/>
              <a:t>)</a:t>
            </a:r>
            <a:r>
              <a:rPr lang="zh-TW" altLang="en-US" b="0" i="0" u="none" strike="noStrike" baseline="0" dirty="0"/>
              <a:t>。</a:t>
            </a:r>
            <a:endParaRPr lang="en-GB" altLang="zh-TW" b="0" i="0" u="none" strike="noStrike" baseline="0" dirty="0"/>
          </a:p>
          <a:p>
            <a:pPr marL="0" indent="0">
              <a:buNone/>
            </a:pPr>
            <a:endParaRPr lang="en-GB" altLang="zh-TW" b="0" i="0" u="none" strike="noStrike" baseline="0" dirty="0"/>
          </a:p>
          <a:p>
            <a:pPr marL="0" indent="0">
              <a:buNone/>
            </a:pPr>
            <a:r>
              <a:rPr lang="zh-TW" altLang="en-US" b="0" i="0" u="none" strike="noStrike" baseline="0" dirty="0"/>
              <a:t>例子</a:t>
            </a:r>
            <a:endParaRPr lang="en-GB" altLang="zh-TW" b="0" i="0" u="none" strike="noStrike" baseline="0" dirty="0"/>
          </a:p>
          <a:p>
            <a:pPr marL="0" indent="0">
              <a:buNone/>
            </a:pPr>
            <a:r>
              <a:rPr lang="zh-TW" altLang="en-US" b="0" i="0" u="none" strike="noStrike" baseline="0" dirty="0"/>
              <a:t>林日曦</a:t>
            </a:r>
            <a:r>
              <a:rPr lang="en-GB" altLang="zh-TW" b="0" i="0" u="none" strike="noStrike" baseline="0" dirty="0"/>
              <a:t>:</a:t>
            </a:r>
            <a:r>
              <a:rPr lang="en-US" altLang="zh-TW" b="0" i="0" u="none" strike="noStrike" baseline="0" dirty="0"/>
              <a:t>《</a:t>
            </a:r>
            <a:r>
              <a:rPr lang="zh-TW" altLang="en-US" b="0" i="0" u="none" strike="noStrike" baseline="0" dirty="0"/>
              <a:t>快樂有限</a:t>
            </a:r>
            <a:r>
              <a:rPr lang="en-US" altLang="zh-TW" b="0" i="0" u="none" strike="noStrike" baseline="0" dirty="0"/>
              <a:t>》(</a:t>
            </a:r>
            <a:r>
              <a:rPr lang="zh-TW" altLang="en-US" b="0" i="0" u="none" strike="noStrike" baseline="0" dirty="0"/>
              <a:t>香港：白卷出版社</a:t>
            </a:r>
            <a:r>
              <a:rPr lang="en-US" altLang="zh-TW" b="0" i="0" u="none" strike="noStrike" baseline="0" dirty="0"/>
              <a:t>, 2014</a:t>
            </a:r>
            <a:r>
              <a:rPr lang="zh-TW" altLang="en-US" b="0" i="0" u="none" strike="noStrike" baseline="0" dirty="0"/>
              <a:t>年</a:t>
            </a:r>
            <a:r>
              <a:rPr lang="en-US" altLang="zh-TW" b="0" i="0" u="none" strike="noStrike" baseline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358521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Arial" charset="0"/>
              </a:rPr>
              <a:t>C. </a:t>
            </a:r>
            <a:r>
              <a:rPr lang="zh-TW" altLang="en-US" dirty="0">
                <a:latin typeface="Arial" charset="0"/>
              </a:rPr>
              <a:t>參考資料格式   </a:t>
            </a:r>
            <a:r>
              <a:rPr lang="zh-TW" altLang="en-US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評 </a:t>
            </a:r>
            <a:r>
              <a:rPr lang="en-GB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p.</a:t>
            </a:r>
            <a:r>
              <a:rPr lang="en-US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21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93F8F5-7E35-8363-0F92-4424A7F0BBF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0" i="0" u="none" strike="noStrike" baseline="0" dirty="0"/>
              <a:t>2. </a:t>
            </a:r>
            <a:r>
              <a:rPr lang="zh-TW" altLang="en-US" b="0" i="0" u="none" strike="noStrike" baseline="0" dirty="0"/>
              <a:t>文集內的文章</a:t>
            </a:r>
          </a:p>
          <a:p>
            <a:pPr marL="0" indent="0">
              <a:buNone/>
            </a:pPr>
            <a:endParaRPr lang="en-GB" altLang="zh-TW" b="0" i="0" u="none" strike="noStrike" baseline="0" dirty="0"/>
          </a:p>
          <a:p>
            <a:pPr marL="0" indent="0">
              <a:buNone/>
            </a:pPr>
            <a:r>
              <a:rPr lang="zh-TW" altLang="en-US" b="0" i="0" u="none" strike="noStrike" baseline="0" dirty="0"/>
              <a:t>格式</a:t>
            </a:r>
            <a:endParaRPr lang="en-GB" altLang="zh-TW" b="0" i="0" u="none" strike="noStrike" baseline="0" dirty="0"/>
          </a:p>
          <a:p>
            <a:pPr marL="0" indent="0">
              <a:buNone/>
            </a:pPr>
            <a:r>
              <a:rPr lang="zh-TW" altLang="en-US" b="0" i="0" u="none" strike="noStrike" baseline="0" dirty="0"/>
              <a:t>作者</a:t>
            </a:r>
            <a:r>
              <a:rPr lang="en-US" altLang="zh-TW" b="0" i="0" u="none" strike="noStrike" baseline="0" dirty="0"/>
              <a:t>:〈</a:t>
            </a:r>
            <a:r>
              <a:rPr lang="zh-TW" altLang="en-US" b="0" i="0" u="none" strike="noStrike" baseline="0" dirty="0"/>
              <a:t>論文標題</a:t>
            </a:r>
            <a:r>
              <a:rPr lang="en-US" altLang="zh-TW" b="0" i="0" u="none" strike="noStrike" baseline="0" dirty="0"/>
              <a:t>〉, </a:t>
            </a:r>
            <a:r>
              <a:rPr lang="zh-TW" altLang="en-US" b="0" i="0" u="none" strike="noStrike" baseline="0" dirty="0"/>
              <a:t>作者或編者：</a:t>
            </a:r>
            <a:r>
              <a:rPr lang="en-US" altLang="zh-TW" b="0" i="0" u="none" strike="noStrike" baseline="0" dirty="0"/>
              <a:t>《</a:t>
            </a:r>
            <a:r>
              <a:rPr lang="zh-TW" altLang="en-US" b="0" i="0" u="none" strike="noStrike" baseline="0" dirty="0"/>
              <a:t>論文集名稱</a:t>
            </a:r>
            <a:r>
              <a:rPr lang="en-US" altLang="zh-TW" b="0" i="0" u="none" strike="noStrike" baseline="0" dirty="0"/>
              <a:t>》(</a:t>
            </a:r>
            <a:r>
              <a:rPr lang="zh-TW" altLang="en-US" b="0" i="0" u="none" strike="noStrike" baseline="0" dirty="0"/>
              <a:t>出版地：出版者</a:t>
            </a:r>
            <a:r>
              <a:rPr lang="en-US" altLang="zh-TW" b="0" i="0" u="none" strike="noStrike" baseline="0" dirty="0"/>
              <a:t>, </a:t>
            </a:r>
            <a:r>
              <a:rPr lang="zh-TW" altLang="en-US" b="0" i="0" u="none" strike="noStrike" baseline="0" dirty="0"/>
              <a:t>出版年份</a:t>
            </a:r>
            <a:r>
              <a:rPr lang="en-US" altLang="zh-TW" b="0" i="0" u="none" strike="noStrike" baseline="0" dirty="0"/>
              <a:t>, </a:t>
            </a:r>
            <a:r>
              <a:rPr lang="zh-TW" altLang="en-US" b="0" i="0" u="none" strike="noStrike" baseline="0" dirty="0"/>
              <a:t>版次</a:t>
            </a:r>
            <a:r>
              <a:rPr lang="en-US" altLang="zh-TW" b="0" i="0" u="none" strike="noStrike" baseline="0" dirty="0"/>
              <a:t>), </a:t>
            </a:r>
            <a:r>
              <a:rPr lang="zh-TW" altLang="en-US" b="0" i="0" u="none" strike="noStrike" baseline="0" dirty="0"/>
              <a:t>起訖頁碼</a:t>
            </a:r>
            <a:endParaRPr lang="en-GB" altLang="zh-TW" b="0" i="0" u="none" strike="noStrike" baseline="0" dirty="0"/>
          </a:p>
          <a:p>
            <a:pPr marL="0" indent="0">
              <a:buNone/>
            </a:pPr>
            <a:endParaRPr lang="en-GB" altLang="zh-TW" b="0" i="0" u="none" strike="noStrike" baseline="0" dirty="0"/>
          </a:p>
          <a:p>
            <a:pPr marL="0" indent="0">
              <a:buNone/>
            </a:pPr>
            <a:r>
              <a:rPr lang="zh-TW" altLang="en-US" b="0" i="0" u="none" strike="noStrike" baseline="0" dirty="0"/>
              <a:t>例子</a:t>
            </a:r>
            <a:endParaRPr lang="en-GB" altLang="zh-TW" b="0" i="0" u="none" strike="noStrike" baseline="0" dirty="0"/>
          </a:p>
          <a:p>
            <a:pPr marL="0" indent="0">
              <a:buNone/>
            </a:pPr>
            <a:r>
              <a:rPr lang="zh-TW" altLang="en-US" b="0" i="0" u="none" strike="noStrike" baseline="0" dirty="0"/>
              <a:t>史文鴻：</a:t>
            </a:r>
            <a:r>
              <a:rPr lang="en-US" altLang="zh-TW" b="0" i="0" u="none" strike="noStrike" baseline="0" dirty="0"/>
              <a:t>〈</a:t>
            </a:r>
            <a:r>
              <a:rPr lang="zh-TW" altLang="en-US" b="0" i="0" u="none" strike="noStrike" baseline="0" dirty="0"/>
              <a:t>世紀交接下香港電影的危機與轉機</a:t>
            </a:r>
            <a:r>
              <a:rPr lang="en-US" altLang="zh-TW" b="0" i="0" u="none" strike="noStrike" baseline="0" dirty="0"/>
              <a:t>〉</a:t>
            </a:r>
            <a:r>
              <a:rPr lang="zh-TW" altLang="en-US" b="0" i="0" u="none" strike="noStrike" baseline="0" dirty="0"/>
              <a:t>，載於李少南編</a:t>
            </a:r>
            <a:r>
              <a:rPr lang="en-US" altLang="zh-TW" b="0" i="0" u="none" strike="noStrike" baseline="0" dirty="0"/>
              <a:t>《</a:t>
            </a:r>
            <a:r>
              <a:rPr lang="zh-TW" altLang="en-US" b="0" i="0" u="none" strike="noStrike" baseline="0" dirty="0"/>
              <a:t>香港傳媒新世紀</a:t>
            </a:r>
            <a:r>
              <a:rPr lang="en-US" altLang="zh-TW" b="0" i="0" u="none" strike="noStrike" baseline="0" dirty="0"/>
              <a:t>》(</a:t>
            </a:r>
            <a:r>
              <a:rPr lang="zh-TW" altLang="en-US" b="0" i="0" u="none" strike="noStrike" baseline="0" dirty="0"/>
              <a:t>香港：中文大學出版社</a:t>
            </a:r>
            <a:r>
              <a:rPr lang="en-US" altLang="zh-TW" b="0" i="0" u="none" strike="noStrike" baseline="0" dirty="0"/>
              <a:t>, 2002)</a:t>
            </a:r>
            <a:r>
              <a:rPr lang="zh-TW" altLang="en-US" b="0" i="0" u="none" strike="noStrike" baseline="0" dirty="0"/>
              <a:t>，</a:t>
            </a:r>
            <a:r>
              <a:rPr lang="en-US" altLang="zh-TW" b="0" i="0" u="none" strike="noStrike" baseline="0" dirty="0"/>
              <a:t>251–269</a:t>
            </a:r>
            <a:r>
              <a:rPr lang="zh-TW" altLang="en-US" b="0" i="0" u="none" strike="noStrike" baseline="0" dirty="0"/>
              <a:t>頁。</a:t>
            </a:r>
          </a:p>
        </p:txBody>
      </p:sp>
    </p:spTree>
    <p:extLst>
      <p:ext uri="{BB962C8B-B14F-4D97-AF65-F5344CB8AC3E}">
        <p14:creationId xmlns:p14="http://schemas.microsoft.com/office/powerpoint/2010/main" val="21462253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Arial" charset="0"/>
              </a:rPr>
              <a:t>C. </a:t>
            </a:r>
            <a:r>
              <a:rPr lang="zh-TW" altLang="en-US" dirty="0">
                <a:latin typeface="Arial" charset="0"/>
              </a:rPr>
              <a:t>參考資料格式   </a:t>
            </a:r>
            <a:r>
              <a:rPr lang="zh-TW" altLang="en-US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評 </a:t>
            </a:r>
            <a:r>
              <a:rPr lang="en-GB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p.</a:t>
            </a:r>
            <a:r>
              <a:rPr lang="en-US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21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93F8F5-7E35-8363-0F92-4424A7F0BB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838200"/>
            <a:ext cx="9067800" cy="5867400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0" i="0" u="none" strike="noStrike" baseline="0" dirty="0"/>
              <a:t>3. </a:t>
            </a:r>
            <a:r>
              <a:rPr lang="zh-TW" altLang="en-US" b="0" i="0" u="none" strike="noStrike" baseline="0" dirty="0"/>
              <a:t>期刊論文</a:t>
            </a:r>
          </a:p>
          <a:p>
            <a:pPr marL="0" indent="0">
              <a:buNone/>
            </a:pPr>
            <a:endParaRPr lang="en-GB" b="0" i="0" u="none" strike="noStrike" baseline="0" dirty="0"/>
          </a:p>
          <a:p>
            <a:pPr marL="0" indent="0">
              <a:buNone/>
            </a:pPr>
            <a:r>
              <a:rPr lang="zh-TW" altLang="en-US" b="0" i="0" u="none" strike="noStrike" baseline="0" dirty="0"/>
              <a:t>格式</a:t>
            </a:r>
            <a:endParaRPr lang="en-GB" altLang="zh-TW" b="0" i="0" u="none" strike="noStrike" baseline="0" dirty="0"/>
          </a:p>
          <a:p>
            <a:pPr marL="0" indent="0">
              <a:buNone/>
            </a:pPr>
            <a:r>
              <a:rPr lang="zh-TW" altLang="en-US" b="0" i="0" u="none" strike="noStrike" baseline="0" dirty="0"/>
              <a:t>作者</a:t>
            </a:r>
            <a:r>
              <a:rPr lang="en-US" altLang="zh-TW" b="0" i="0" u="none" strike="noStrike" baseline="0" dirty="0"/>
              <a:t>:〈</a:t>
            </a:r>
            <a:r>
              <a:rPr lang="zh-TW" altLang="en-US" b="0" i="0" u="none" strike="noStrike" baseline="0" dirty="0"/>
              <a:t>文章標題</a:t>
            </a:r>
            <a:r>
              <a:rPr lang="en-US" altLang="zh-TW" b="0" i="0" u="none" strike="noStrike" baseline="0" dirty="0"/>
              <a:t>〉,《</a:t>
            </a:r>
            <a:r>
              <a:rPr lang="zh-TW" altLang="en-US" b="0" i="0" u="none" strike="noStrike" baseline="0" dirty="0"/>
              <a:t>期刊名稱</a:t>
            </a:r>
            <a:r>
              <a:rPr lang="en-US" altLang="zh-TW" b="0" i="0" u="none" strike="noStrike" baseline="0" dirty="0"/>
              <a:t>》</a:t>
            </a:r>
            <a:r>
              <a:rPr lang="zh-TW" altLang="en-US" b="0" i="0" u="none" strike="noStrike" baseline="0" dirty="0"/>
              <a:t>期數</a:t>
            </a:r>
            <a:r>
              <a:rPr lang="en-US" altLang="zh-TW" b="0" i="0" u="none" strike="noStrike" baseline="0" dirty="0"/>
              <a:t>(</a:t>
            </a:r>
            <a:r>
              <a:rPr lang="zh-TW" altLang="en-US" b="0" i="0" u="none" strike="noStrike" baseline="0" dirty="0"/>
              <a:t>出版年份</a:t>
            </a:r>
            <a:r>
              <a:rPr lang="en-US" altLang="zh-TW" b="0" i="0" u="none" strike="noStrike" baseline="0" dirty="0"/>
              <a:t>)</a:t>
            </a:r>
            <a:r>
              <a:rPr lang="en-US" altLang="zh-TW" dirty="0"/>
              <a:t>, </a:t>
            </a:r>
            <a:r>
              <a:rPr lang="zh-TW" altLang="en-US" b="0" i="0" u="none" strike="noStrike" baseline="0" dirty="0"/>
              <a:t>起訖頁碼。</a:t>
            </a:r>
            <a:endParaRPr lang="en-GB" altLang="zh-TW" b="0" i="0" u="none" strike="noStrike" baseline="0" dirty="0"/>
          </a:p>
          <a:p>
            <a:pPr marL="0" indent="0">
              <a:buNone/>
            </a:pPr>
            <a:endParaRPr lang="zh-TW" altLang="en-US" b="0" i="0" u="none" strike="noStrike" baseline="0" dirty="0"/>
          </a:p>
          <a:p>
            <a:pPr marL="0" indent="0">
              <a:buNone/>
            </a:pPr>
            <a:r>
              <a:rPr lang="zh-TW" altLang="en-US" b="0" i="0" u="none" strike="noStrike" baseline="0" dirty="0"/>
              <a:t>例子</a:t>
            </a:r>
            <a:endParaRPr lang="en-GB" altLang="zh-TW" b="0" i="0" u="none" strike="noStrike" baseline="0" dirty="0"/>
          </a:p>
          <a:p>
            <a:pPr marL="0" indent="0">
              <a:buNone/>
            </a:pPr>
            <a:r>
              <a:rPr lang="zh-TW" altLang="en-US" b="0" i="0" u="none" strike="noStrike" baseline="0" dirty="0"/>
              <a:t>柳存仁</a:t>
            </a:r>
            <a:r>
              <a:rPr lang="en-US" altLang="zh-TW" b="0" i="0" u="none" strike="noStrike" baseline="0" dirty="0"/>
              <a:t>:〈</a:t>
            </a:r>
            <a:r>
              <a:rPr lang="zh-TW" altLang="en-US" b="0" i="0" u="none" strike="noStrike" baseline="0" dirty="0"/>
              <a:t>香港中等教育裡的漢語教學</a:t>
            </a:r>
            <a:r>
              <a:rPr lang="en-US" altLang="zh-TW" b="0" i="0" u="none" strike="noStrike" baseline="0" dirty="0"/>
              <a:t>〉,《</a:t>
            </a:r>
            <a:r>
              <a:rPr lang="zh-TW" altLang="en-US" b="0" i="0" u="none" strike="noStrike" baseline="0" dirty="0"/>
              <a:t>中國語文通訊</a:t>
            </a:r>
            <a:r>
              <a:rPr lang="en-US" altLang="zh-TW" b="0" i="0" u="none" strike="noStrike" baseline="0" dirty="0"/>
              <a:t>》</a:t>
            </a:r>
            <a:r>
              <a:rPr lang="zh-TW" altLang="en-US" b="0" i="0" u="none" strike="noStrike" baseline="0" dirty="0"/>
              <a:t>第</a:t>
            </a:r>
            <a:r>
              <a:rPr lang="en-US" altLang="zh-TW" b="0" i="0" u="none" strike="noStrike" baseline="0" dirty="0"/>
              <a:t>48</a:t>
            </a:r>
            <a:r>
              <a:rPr lang="zh-TW" altLang="en-US" b="0" i="0" u="none" strike="noStrike" baseline="0" dirty="0"/>
              <a:t>期</a:t>
            </a:r>
            <a:r>
              <a:rPr lang="en-US" altLang="zh-TW" b="0" i="0" u="none" strike="noStrike" baseline="0" dirty="0"/>
              <a:t>(1998</a:t>
            </a:r>
            <a:r>
              <a:rPr lang="zh-TW" altLang="en-US" b="0" i="0" u="none" strike="noStrike" baseline="0" dirty="0"/>
              <a:t>年</a:t>
            </a:r>
            <a:r>
              <a:rPr lang="en-US" altLang="zh-TW" b="0" i="0" u="none" strike="noStrike" baseline="0" dirty="0"/>
              <a:t>12</a:t>
            </a:r>
            <a:r>
              <a:rPr lang="zh-TW" altLang="en-US" b="0" i="0" u="none" strike="noStrike" baseline="0" dirty="0"/>
              <a:t>月</a:t>
            </a:r>
            <a:r>
              <a:rPr lang="en-US" altLang="zh-TW" b="0" i="0" u="none" strike="noStrike" baseline="0" dirty="0"/>
              <a:t>)</a:t>
            </a:r>
            <a:r>
              <a:rPr lang="en-US" altLang="zh-TW" dirty="0"/>
              <a:t>, </a:t>
            </a:r>
            <a:r>
              <a:rPr lang="zh-TW" altLang="en-US" b="0" i="0" u="none" strike="noStrike" baseline="0" dirty="0"/>
              <a:t>頁</a:t>
            </a:r>
            <a:r>
              <a:rPr lang="en-US" altLang="zh-TW" b="0" i="0" u="none" strike="noStrike" baseline="0" dirty="0"/>
              <a:t>1-16</a:t>
            </a:r>
            <a:r>
              <a:rPr lang="zh-TW" altLang="en-US" b="0" i="0" u="none" strike="noStrike" baseline="0" dirty="0"/>
              <a:t>。</a:t>
            </a:r>
            <a:endParaRPr lang="en-GB" altLang="zh-TW" b="0" i="0" u="none" strike="noStrike" baseline="0" dirty="0"/>
          </a:p>
          <a:p>
            <a:pPr marL="0" indent="0">
              <a:buNone/>
            </a:pPr>
            <a:endParaRPr lang="en-GB" altLang="zh-TW" dirty="0"/>
          </a:p>
          <a:p>
            <a:pPr marL="0" indent="0" algn="ctr">
              <a:buNone/>
            </a:pPr>
            <a:r>
              <a:rPr lang="zh-TW" altLang="en-US" b="0" i="1" u="none" strike="noStrike" baseline="0" dirty="0">
                <a:solidFill>
                  <a:schemeClr val="bg1">
                    <a:lumMod val="50000"/>
                  </a:schemeClr>
                </a:solidFill>
              </a:rPr>
              <a:t>無出版地、出版社</a:t>
            </a:r>
          </a:p>
        </p:txBody>
      </p:sp>
    </p:spTree>
    <p:extLst>
      <p:ext uri="{BB962C8B-B14F-4D97-AF65-F5344CB8AC3E}">
        <p14:creationId xmlns:p14="http://schemas.microsoft.com/office/powerpoint/2010/main" val="313669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8C471E-4B55-016E-499A-FD0917184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基本資料</a:t>
            </a:r>
            <a:endParaRPr lang="en-GB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918AD33-809E-52BA-037F-A95CDF1B403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zh-TW" sz="2000" kern="0" dirty="0">
                <a:effectLst/>
              </a:rPr>
              <a:t>課程名稱：人際傳意技巧</a:t>
            </a:r>
            <a:r>
              <a:rPr lang="en-US" sz="2000" kern="0" dirty="0">
                <a:effectLst/>
              </a:rPr>
              <a:t>		  </a:t>
            </a:r>
            <a:r>
              <a:rPr lang="zh-TW" sz="2000" kern="0" dirty="0">
                <a:effectLst/>
              </a:rPr>
              <a:t>班別：</a:t>
            </a:r>
            <a:r>
              <a:rPr lang="en-US" sz="2000" kern="0" dirty="0">
                <a:effectLst/>
              </a:rPr>
              <a:t>MOS 10 / MOS2</a:t>
            </a:r>
            <a:endParaRPr lang="en-GB" sz="2000" kern="100" dirty="0">
              <a:effectLst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zh-TW" sz="2000" kern="0" dirty="0">
                <a:solidFill>
                  <a:srgbClr val="000000"/>
                </a:solidFill>
                <a:effectLst/>
              </a:rPr>
              <a:t>上課日期：</a:t>
            </a:r>
            <a:r>
              <a:rPr lang="en-US" sz="2000" kern="0" dirty="0">
                <a:solidFill>
                  <a:srgbClr val="000000"/>
                </a:solidFill>
                <a:effectLst/>
              </a:rPr>
              <a:t>12/ 1 /2023</a:t>
            </a:r>
            <a:r>
              <a:rPr lang="zh-TW" sz="2000" kern="0" dirty="0">
                <a:solidFill>
                  <a:srgbClr val="000000"/>
                </a:solidFill>
                <a:effectLst/>
              </a:rPr>
              <a:t>開始</a:t>
            </a:r>
            <a:r>
              <a:rPr lang="en-US" sz="2000" kern="0" dirty="0">
                <a:solidFill>
                  <a:srgbClr val="000000"/>
                </a:solidFill>
                <a:effectLst/>
              </a:rPr>
              <a:t> (</a:t>
            </a:r>
            <a:r>
              <a:rPr lang="zh-TW" sz="2000" kern="0" dirty="0">
                <a:solidFill>
                  <a:srgbClr val="000000"/>
                </a:solidFill>
                <a:effectLst/>
              </a:rPr>
              <a:t>逢星期四</a:t>
            </a:r>
            <a:r>
              <a:rPr lang="en-US" sz="2000" kern="0" dirty="0">
                <a:solidFill>
                  <a:srgbClr val="000000"/>
                </a:solidFill>
                <a:effectLst/>
              </a:rPr>
              <a:t>)    </a:t>
            </a:r>
            <a:r>
              <a:rPr lang="zh-TW" sz="2000" kern="0" dirty="0">
                <a:solidFill>
                  <a:srgbClr val="000000"/>
                </a:solidFill>
                <a:effectLst/>
              </a:rPr>
              <a:t>上課時間：</a:t>
            </a:r>
            <a:r>
              <a:rPr lang="en-US" sz="2000" kern="0" dirty="0">
                <a:solidFill>
                  <a:srgbClr val="000000"/>
                </a:solidFill>
                <a:effectLst/>
              </a:rPr>
              <a:t>9:00-11:00 / 11:00 - 1:00</a:t>
            </a:r>
            <a:endParaRPr lang="en-GB" sz="2000" kern="100" dirty="0">
              <a:effectLst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zh-TW" sz="2000" kern="0" dirty="0">
                <a:solidFill>
                  <a:srgbClr val="000000"/>
                </a:solidFill>
                <a:effectLst/>
              </a:rPr>
              <a:t>上課地點：</a:t>
            </a:r>
            <a:r>
              <a:rPr lang="en-US" sz="2000" kern="0" dirty="0">
                <a:solidFill>
                  <a:srgbClr val="000000"/>
                </a:solidFill>
                <a:effectLst/>
              </a:rPr>
              <a:t>MOS 401+402		  </a:t>
            </a:r>
            <a:r>
              <a:rPr lang="zh-TW" sz="2000" kern="0" dirty="0">
                <a:solidFill>
                  <a:srgbClr val="000000"/>
                </a:solidFill>
                <a:effectLst/>
              </a:rPr>
              <a:t>電話：</a:t>
            </a:r>
            <a:r>
              <a:rPr lang="en-US" b="1" kern="0" dirty="0">
                <a:solidFill>
                  <a:srgbClr val="FF0000"/>
                </a:solidFill>
                <a:effectLst/>
              </a:rPr>
              <a:t>6394 7903</a:t>
            </a:r>
            <a:endParaRPr lang="en-GB" sz="2000" b="1" kern="100" dirty="0">
              <a:solidFill>
                <a:srgbClr val="FF0000"/>
              </a:solidFill>
              <a:effectLst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zh-TW" sz="2000" kern="0" dirty="0">
                <a:solidFill>
                  <a:srgbClr val="000000"/>
                </a:solidFill>
                <a:effectLst/>
              </a:rPr>
              <a:t>導師姓名：</a:t>
            </a:r>
            <a:r>
              <a:rPr lang="en-US" sz="2000" kern="0" dirty="0">
                <a:solidFill>
                  <a:srgbClr val="000000"/>
                </a:solidFill>
                <a:effectLst/>
              </a:rPr>
              <a:t>YIP Kam Hei (</a:t>
            </a:r>
            <a:r>
              <a:rPr lang="zh-TW" sz="2000" kern="0" dirty="0">
                <a:solidFill>
                  <a:srgbClr val="000000"/>
                </a:solidFill>
                <a:effectLst/>
              </a:rPr>
              <a:t>葉錦熙</a:t>
            </a:r>
            <a:r>
              <a:rPr lang="en-US" sz="2000" kern="0" dirty="0">
                <a:solidFill>
                  <a:srgbClr val="000000"/>
                </a:solidFill>
                <a:effectLst/>
              </a:rPr>
              <a:t>)               Email: </a:t>
            </a:r>
            <a:r>
              <a:rPr lang="en-US" sz="2800" b="1" kern="0" dirty="0">
                <a:solidFill>
                  <a:srgbClr val="FF0000"/>
                </a:solidFill>
                <a:effectLst/>
              </a:rPr>
              <a:t>ctyipsir@gmail.com</a:t>
            </a:r>
            <a:endParaRPr lang="en-GB" sz="2000" b="1" kern="100" dirty="0">
              <a:solidFill>
                <a:srgbClr val="FF0000"/>
              </a:solidFill>
              <a:effectLst/>
            </a:endParaRPr>
          </a:p>
          <a:p>
            <a:pPr marL="0" indent="0">
              <a:lnSpc>
                <a:spcPct val="200000"/>
              </a:lnSpc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372177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Arial" charset="0"/>
              </a:rPr>
              <a:t>C. </a:t>
            </a:r>
            <a:r>
              <a:rPr lang="zh-TW" altLang="en-US" dirty="0">
                <a:latin typeface="Arial" charset="0"/>
              </a:rPr>
              <a:t>參考資料格式   </a:t>
            </a:r>
            <a:r>
              <a:rPr lang="zh-TW" altLang="en-US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評 </a:t>
            </a:r>
            <a:r>
              <a:rPr lang="en-GB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p.</a:t>
            </a:r>
            <a:r>
              <a:rPr lang="en-US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21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93F8F5-7E35-8363-0F92-4424A7F0BB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838200"/>
            <a:ext cx="9067800" cy="5867400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0" i="0" u="none" strike="noStrike" baseline="0" dirty="0"/>
              <a:t>4. </a:t>
            </a:r>
            <a:r>
              <a:rPr lang="zh-TW" altLang="en-US" b="0" i="0" u="none" strike="noStrike" baseline="0" dirty="0"/>
              <a:t>報章報道</a:t>
            </a:r>
            <a:r>
              <a:rPr lang="en-US" altLang="zh-TW" b="0" i="0" u="none" strike="noStrike" baseline="0" dirty="0"/>
              <a:t>/</a:t>
            </a:r>
            <a:r>
              <a:rPr lang="zh-TW" altLang="en-US" b="0" i="0" u="none" strike="noStrike" baseline="0" dirty="0"/>
              <a:t>雜誌的專欄</a:t>
            </a:r>
            <a:r>
              <a:rPr lang="en-US" altLang="zh-TW" b="0" i="0" u="none" strike="noStrike" baseline="0" dirty="0"/>
              <a:t>/</a:t>
            </a:r>
            <a:r>
              <a:rPr lang="zh-TW" altLang="en-US" b="0" i="0" u="none" strike="noStrike" baseline="0" dirty="0"/>
              <a:t>署名文章</a:t>
            </a:r>
          </a:p>
          <a:p>
            <a:pPr marL="0" indent="0">
              <a:buNone/>
            </a:pPr>
            <a:endParaRPr lang="en-GB" b="0" i="0" u="none" strike="noStrike" baseline="0" dirty="0"/>
          </a:p>
          <a:p>
            <a:pPr marL="0" indent="0">
              <a:buNone/>
            </a:pPr>
            <a:r>
              <a:rPr lang="zh-TW" altLang="en-US" b="0" i="0" u="none" strike="noStrike" baseline="0" dirty="0"/>
              <a:t>格式</a:t>
            </a:r>
            <a:endParaRPr lang="en-GB" altLang="zh-TW" b="0" i="0" u="none" strike="noStrike" baseline="0" dirty="0"/>
          </a:p>
          <a:p>
            <a:pPr marL="0" indent="0">
              <a:buNone/>
            </a:pPr>
            <a:r>
              <a:rPr lang="zh-TW" altLang="en-US" b="0" i="0" u="none" strike="noStrike" baseline="0" dirty="0"/>
              <a:t>作者：</a:t>
            </a:r>
            <a:r>
              <a:rPr lang="en-US" altLang="zh-TW" b="0" i="0" u="none" strike="noStrike" baseline="0" dirty="0"/>
              <a:t>〈</a:t>
            </a:r>
            <a:r>
              <a:rPr lang="zh-TW" altLang="en-US" b="0" i="0" u="none" strike="noStrike" baseline="0" dirty="0"/>
              <a:t>文章標題</a:t>
            </a:r>
            <a:r>
              <a:rPr lang="en-US" altLang="zh-TW" b="0" i="0" u="none" strike="noStrike" baseline="0" dirty="0"/>
              <a:t>〉</a:t>
            </a:r>
            <a:r>
              <a:rPr lang="zh-TW" altLang="en-US" b="0" i="0" u="none" strike="noStrike" baseline="0" dirty="0"/>
              <a:t>，</a:t>
            </a:r>
            <a:r>
              <a:rPr lang="en-US" altLang="zh-TW" b="0" i="0" u="none" strike="noStrike" baseline="0" dirty="0"/>
              <a:t>《</a:t>
            </a:r>
            <a:r>
              <a:rPr lang="zh-TW" altLang="en-US" b="0" i="0" u="none" strike="noStrike" baseline="0" dirty="0"/>
              <a:t>期刊名稱</a:t>
            </a:r>
            <a:r>
              <a:rPr lang="en-US" altLang="zh-TW" b="0" i="0" u="none" strike="noStrike" baseline="0" dirty="0"/>
              <a:t>》</a:t>
            </a:r>
            <a:r>
              <a:rPr lang="zh-TW" altLang="en-US" b="0" i="0" u="none" strike="noStrike" baseline="0" dirty="0"/>
              <a:t>期數</a:t>
            </a:r>
            <a:r>
              <a:rPr lang="en-US" altLang="zh-TW" b="0" i="0" u="none" strike="noStrike" baseline="0" dirty="0"/>
              <a:t>(</a:t>
            </a:r>
            <a:r>
              <a:rPr lang="zh-TW" altLang="en-US" b="0" i="0" u="none" strike="noStrike" baseline="0" dirty="0"/>
              <a:t>出版日期</a:t>
            </a:r>
            <a:r>
              <a:rPr lang="en-US" altLang="zh-TW" b="0" i="0" u="none" strike="noStrike" baseline="0" dirty="0"/>
              <a:t>)</a:t>
            </a:r>
            <a:r>
              <a:rPr lang="zh-TW" altLang="en-US" b="0" i="0" u="none" strike="noStrike" baseline="0" dirty="0"/>
              <a:t>，起訖頁碼。</a:t>
            </a:r>
            <a:endParaRPr lang="en-GB" altLang="zh-TW" b="0" i="0" u="none" strike="noStrike" baseline="0" dirty="0"/>
          </a:p>
          <a:p>
            <a:pPr marL="0" indent="0">
              <a:buNone/>
            </a:pPr>
            <a:endParaRPr lang="zh-TW" altLang="en-US" b="0" i="0" u="none" strike="noStrike" baseline="0" dirty="0"/>
          </a:p>
          <a:p>
            <a:pPr marL="0" indent="0">
              <a:buNone/>
            </a:pPr>
            <a:r>
              <a:rPr lang="zh-TW" altLang="en-US" b="0" i="0" u="none" strike="noStrike" baseline="0" dirty="0"/>
              <a:t>例子</a:t>
            </a:r>
            <a:endParaRPr lang="en-GB" altLang="zh-TW" b="0" i="0" u="none" strike="noStrike" baseline="0" dirty="0"/>
          </a:p>
          <a:p>
            <a:pPr marL="0" indent="0">
              <a:buNone/>
            </a:pPr>
            <a:r>
              <a:rPr lang="zh-TW" altLang="en-US" b="0" i="0" u="none" strike="noStrike" baseline="0" dirty="0"/>
              <a:t>馮俊鍵：</a:t>
            </a:r>
            <a:r>
              <a:rPr lang="en-US" altLang="zh-TW" b="0" i="0" u="none" strike="noStrike" baseline="0" dirty="0"/>
              <a:t>&lt;</a:t>
            </a:r>
            <a:r>
              <a:rPr lang="zh-TW" altLang="en-US" b="0" i="0" u="none" strike="noStrike" baseline="0" dirty="0"/>
              <a:t>港火水爐，飽暖萬家</a:t>
            </a:r>
            <a:r>
              <a:rPr lang="en-US" altLang="zh-TW" b="0" i="0" u="none" strike="noStrike" baseline="0" dirty="0"/>
              <a:t>&gt;,《AM730》(2015</a:t>
            </a:r>
            <a:r>
              <a:rPr lang="zh-TW" altLang="en-US" b="0" i="0" u="none" strike="noStrike" baseline="0" dirty="0"/>
              <a:t>年</a:t>
            </a:r>
            <a:r>
              <a:rPr lang="en-US" altLang="zh-TW" b="0" i="0" u="none" strike="noStrike" baseline="0" dirty="0"/>
              <a:t>8</a:t>
            </a:r>
            <a:r>
              <a:rPr lang="zh-TW" altLang="en-US" b="0" i="0" u="none" strike="noStrike" baseline="0" dirty="0"/>
              <a:t>月</a:t>
            </a:r>
            <a:r>
              <a:rPr lang="en-US" altLang="zh-TW" b="0" i="0" u="none" strike="noStrike" baseline="0" dirty="0"/>
              <a:t>25</a:t>
            </a:r>
            <a:r>
              <a:rPr lang="zh-TW" altLang="en-US" b="0" i="0" u="none" strike="noStrike" baseline="0" dirty="0"/>
              <a:t>日</a:t>
            </a:r>
            <a:r>
              <a:rPr lang="en-US" altLang="zh-TW" b="0" i="0" u="none" strike="noStrike" baseline="0" dirty="0"/>
              <a:t>), A32</a:t>
            </a:r>
            <a:r>
              <a:rPr lang="zh-TW" altLang="en-US" b="0" i="0" u="none" strike="noStrike" baseline="0" dirty="0"/>
              <a:t>頁。</a:t>
            </a:r>
            <a:endParaRPr lang="en-GB" altLang="zh-TW" b="0" i="0" u="none" strike="noStrike" baseline="0" dirty="0"/>
          </a:p>
          <a:p>
            <a:pPr marL="0" indent="0">
              <a:buNone/>
            </a:pPr>
            <a:endParaRPr lang="en-GB" altLang="zh-TW" dirty="0"/>
          </a:p>
          <a:p>
            <a:pPr marL="0" indent="0" algn="ctr">
              <a:buNone/>
            </a:pPr>
            <a:r>
              <a:rPr lang="zh-TW" altLang="en-US" b="0" i="1" u="none" strike="noStrike" baseline="0" dirty="0">
                <a:solidFill>
                  <a:schemeClr val="bg1">
                    <a:lumMod val="50000"/>
                  </a:schemeClr>
                </a:solidFill>
              </a:rPr>
              <a:t>無出版地、出版社</a:t>
            </a:r>
          </a:p>
          <a:p>
            <a:pPr marL="0" indent="0" algn="ctr">
              <a:buNone/>
            </a:pPr>
            <a:endParaRPr lang="zh-TW" altLang="en-US" b="0" i="0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7601732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Arial" charset="0"/>
              </a:rPr>
              <a:t>C. </a:t>
            </a:r>
            <a:r>
              <a:rPr lang="zh-TW" altLang="en-US" dirty="0">
                <a:latin typeface="Arial" charset="0"/>
              </a:rPr>
              <a:t>參考資料格式   </a:t>
            </a:r>
            <a:r>
              <a:rPr lang="zh-TW" altLang="en-US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評 </a:t>
            </a:r>
            <a:r>
              <a:rPr lang="en-GB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p.</a:t>
            </a:r>
            <a:r>
              <a:rPr lang="en-US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21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93F8F5-7E35-8363-0F92-4424A7F0BBF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0" i="0" u="none" strike="noStrike" baseline="0" dirty="0"/>
              <a:t>5. </a:t>
            </a:r>
            <a:r>
              <a:rPr lang="zh-TW" altLang="en-US" b="0" i="0" u="none" strike="noStrike" baseline="0" dirty="0"/>
              <a:t>網站</a:t>
            </a:r>
          </a:p>
          <a:p>
            <a:pPr marL="0" indent="0">
              <a:buNone/>
            </a:pPr>
            <a:endParaRPr lang="en-GB" b="0" i="0" u="none" strike="noStrike" baseline="0" dirty="0"/>
          </a:p>
          <a:p>
            <a:pPr marL="0" indent="0">
              <a:buNone/>
            </a:pPr>
            <a:r>
              <a:rPr lang="zh-TW" altLang="en-US" b="0" i="0" u="none" strike="noStrike" baseline="0" dirty="0"/>
              <a:t>格式</a:t>
            </a:r>
            <a:endParaRPr lang="en-GB" altLang="zh-TW" b="0" i="0" u="none" strike="noStrike" baseline="0" dirty="0"/>
          </a:p>
          <a:p>
            <a:pPr marL="0" indent="0">
              <a:buNone/>
            </a:pPr>
            <a:r>
              <a:rPr lang="zh-TW" altLang="en-US" b="0" i="0" u="none" strike="noStrike" baseline="0" dirty="0"/>
              <a:t>網站名稱、作者，網路路徑、位址，</a:t>
            </a:r>
            <a:r>
              <a:rPr lang="en-US" altLang="zh-TW" b="0" i="0" u="none" strike="noStrike" baseline="0" dirty="0"/>
              <a:t>(</a:t>
            </a:r>
            <a:r>
              <a:rPr lang="zh-TW" altLang="en-US" b="0" i="0" u="none" strike="noStrike" baseline="0" dirty="0"/>
              <a:t>讀取日期</a:t>
            </a:r>
            <a:r>
              <a:rPr lang="en-US" altLang="zh-TW" b="0" i="0" u="none" strike="noStrike" baseline="0" dirty="0"/>
              <a:t>)</a:t>
            </a:r>
            <a:r>
              <a:rPr lang="zh-TW" altLang="en-US" b="0" i="0" u="none" strike="noStrike" baseline="0" dirty="0"/>
              <a:t>。</a:t>
            </a:r>
          </a:p>
          <a:p>
            <a:pPr marL="0" indent="0">
              <a:buNone/>
            </a:pPr>
            <a:endParaRPr lang="en-GB" altLang="zh-TW" b="0" i="0" u="none" strike="noStrike" baseline="0" dirty="0"/>
          </a:p>
          <a:p>
            <a:pPr marL="0" indent="0">
              <a:buNone/>
            </a:pPr>
            <a:r>
              <a:rPr lang="zh-TW" altLang="en-US" b="0" i="0" u="none" strike="noStrike" baseline="0" dirty="0"/>
              <a:t>例子</a:t>
            </a:r>
            <a:endParaRPr lang="en-GB" altLang="zh-TW" b="0" i="0" u="none" strike="noStrike" baseline="0" dirty="0"/>
          </a:p>
          <a:p>
            <a:pPr marL="0" indent="0">
              <a:buNone/>
            </a:pPr>
            <a:r>
              <a:rPr lang="zh-TW" altLang="en-US" b="0" i="0" u="none" strike="noStrike" baseline="0" dirty="0"/>
              <a:t>勝景遊，</a:t>
            </a:r>
            <a:r>
              <a:rPr lang="en-GB" b="0" i="0" u="none" strike="noStrike" baseline="0" dirty="0"/>
              <a:t>http://www.kuonitravel.com.hk/</a:t>
            </a:r>
            <a:r>
              <a:rPr lang="en-GB" b="0" i="0" u="none" strike="noStrike" baseline="0" dirty="0" err="1"/>
              <a:t>cht</a:t>
            </a:r>
            <a:r>
              <a:rPr lang="en-GB" b="0" i="0" u="none" strike="noStrike" baseline="0" dirty="0"/>
              <a:t>/</a:t>
            </a:r>
            <a:r>
              <a:rPr lang="en-GB" b="0" i="0" u="none" strike="noStrike" baseline="0" dirty="0" err="1"/>
              <a:t>index.php</a:t>
            </a:r>
            <a:r>
              <a:rPr lang="en-GB" b="0" i="0" u="none" strike="noStrike" baseline="0" dirty="0"/>
              <a:t>，(2013</a:t>
            </a:r>
            <a:r>
              <a:rPr lang="zh-TW" altLang="en-US" b="0" i="0" u="none" strike="noStrike" baseline="0" dirty="0"/>
              <a:t>年</a:t>
            </a:r>
            <a:r>
              <a:rPr lang="en-US" altLang="zh-TW" b="0" i="0" u="none" strike="noStrike" baseline="0" dirty="0"/>
              <a:t>11</a:t>
            </a:r>
            <a:r>
              <a:rPr lang="zh-TW" altLang="en-US" b="0" i="0" u="none" strike="noStrike" baseline="0" dirty="0"/>
              <a:t>月</a:t>
            </a:r>
            <a:r>
              <a:rPr lang="en-US" altLang="zh-TW" b="0" i="0" u="none" strike="noStrike" baseline="0" dirty="0"/>
              <a:t>30</a:t>
            </a:r>
            <a:r>
              <a:rPr lang="zh-TW" altLang="en-US" b="0" i="0" u="none" strike="noStrike" baseline="0" dirty="0"/>
              <a:t>日讀取</a:t>
            </a:r>
            <a:r>
              <a:rPr lang="en-US" altLang="zh-TW" b="0" i="0" u="none" strike="noStrike" baseline="0" dirty="0"/>
              <a:t>)</a:t>
            </a:r>
            <a:r>
              <a:rPr lang="zh-TW" altLang="en-US" b="0" i="0" u="none" strike="noStrike" baseline="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6960638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F754B-4C7A-BB00-06EA-0A68421C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Arial" charset="0"/>
              </a:rPr>
              <a:t>C. </a:t>
            </a:r>
            <a:r>
              <a:rPr lang="zh-TW" altLang="en-US" dirty="0">
                <a:latin typeface="Arial" charset="0"/>
              </a:rPr>
              <a:t>參考資料格式   </a:t>
            </a:r>
            <a:r>
              <a:rPr lang="zh-TW" altLang="en-US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評 </a:t>
            </a:r>
            <a:r>
              <a:rPr lang="en-GB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p.</a:t>
            </a:r>
            <a:r>
              <a:rPr lang="en-US" altLang="zh-TW" sz="40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21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93F8F5-7E35-8363-0F92-4424A7F0BBF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0" i="0" u="none" strike="noStrike" baseline="0" dirty="0"/>
              <a:t>6. </a:t>
            </a:r>
            <a:r>
              <a:rPr lang="zh-TW" altLang="en-US" b="0" i="0" u="none" strike="noStrike" baseline="0" dirty="0"/>
              <a:t>網頁</a:t>
            </a:r>
            <a:endParaRPr lang="en-GB" altLang="zh-TW" b="0" i="0" u="none" strike="noStrike" baseline="0" dirty="0"/>
          </a:p>
          <a:p>
            <a:pPr marL="0" indent="0">
              <a:buNone/>
            </a:pPr>
            <a:r>
              <a:rPr lang="zh-TW" altLang="en-US" b="0" i="0" u="none" strike="noStrike" baseline="0" dirty="0"/>
              <a:t>格式</a:t>
            </a:r>
            <a:endParaRPr lang="en-GB" altLang="zh-TW" b="0" i="0" u="none" strike="noStrike" baseline="0" dirty="0"/>
          </a:p>
          <a:p>
            <a:pPr marL="0" indent="0">
              <a:buNone/>
            </a:pPr>
            <a:r>
              <a:rPr lang="zh-TW" altLang="en-US" b="0" i="0" u="none" strike="noStrike" baseline="0" dirty="0"/>
              <a:t>作者：</a:t>
            </a:r>
            <a:r>
              <a:rPr lang="en-US" altLang="zh-TW" b="0" i="0" u="none" strike="noStrike" baseline="0" dirty="0"/>
              <a:t>&lt;</a:t>
            </a:r>
            <a:r>
              <a:rPr lang="zh-TW" altLang="en-US" b="0" i="0" u="none" strike="noStrike" baseline="0" dirty="0"/>
              <a:t>文章標題</a:t>
            </a:r>
            <a:r>
              <a:rPr lang="en-US" altLang="zh-TW" b="0" i="0" u="none" strike="noStrike" baseline="0" dirty="0"/>
              <a:t>&gt;</a:t>
            </a:r>
            <a:r>
              <a:rPr lang="zh-TW" altLang="en-US" b="0" i="0" u="none" strike="noStrike" baseline="0" dirty="0"/>
              <a:t>，載於網路路徑、位址，</a:t>
            </a:r>
            <a:r>
              <a:rPr lang="en-US" altLang="zh-TW" b="0" i="0" u="none" strike="noStrike" baseline="0" dirty="0"/>
              <a:t>(</a:t>
            </a:r>
            <a:r>
              <a:rPr lang="zh-TW" altLang="en-US" b="0" i="0" u="none" strike="noStrike" baseline="0" dirty="0"/>
              <a:t>讀取日期</a:t>
            </a:r>
            <a:r>
              <a:rPr lang="en-US" altLang="zh-TW" b="0" i="0" u="none" strike="noStrike" baseline="0" dirty="0"/>
              <a:t>)</a:t>
            </a:r>
            <a:r>
              <a:rPr lang="zh-TW" altLang="en-US" b="0" i="0" u="none" strike="noStrike" baseline="0" dirty="0"/>
              <a:t>。</a:t>
            </a:r>
          </a:p>
          <a:p>
            <a:pPr marL="0" indent="0">
              <a:buNone/>
            </a:pPr>
            <a:endParaRPr lang="en-GB" b="0" i="0" u="none" strike="noStrike" baseline="0" dirty="0"/>
          </a:p>
          <a:p>
            <a:pPr marL="0" indent="0">
              <a:buNone/>
            </a:pPr>
            <a:r>
              <a:rPr lang="zh-TW" altLang="en-US" b="0" i="0" u="none" strike="noStrike" baseline="0" dirty="0"/>
              <a:t>例子</a:t>
            </a:r>
            <a:endParaRPr lang="en-GB" altLang="zh-TW" b="0" i="0" u="none" strike="noStrike" baseline="0" dirty="0"/>
          </a:p>
          <a:p>
            <a:pPr marL="0" indent="0">
              <a:buNone/>
            </a:pPr>
            <a:r>
              <a:rPr lang="en-US" altLang="zh-TW" b="0" i="0" u="none" strike="noStrike" baseline="0" dirty="0"/>
              <a:t>&lt;</a:t>
            </a:r>
            <a:r>
              <a:rPr lang="zh-TW" altLang="en-US" b="0" i="0" u="none" strike="noStrike" baseline="0" dirty="0"/>
              <a:t>菲律賓風災救援工作一周年工作報告</a:t>
            </a:r>
            <a:r>
              <a:rPr lang="en-US" altLang="zh-TW" b="0" i="0" u="none" strike="noStrike" baseline="0" dirty="0"/>
              <a:t>&gt;</a:t>
            </a:r>
            <a:r>
              <a:rPr lang="zh-TW" altLang="en-US" b="0" i="0" u="none" strike="noStrike" baseline="0" dirty="0"/>
              <a:t>，載於世界宣明會</a:t>
            </a:r>
            <a:r>
              <a:rPr lang="en-US" altLang="zh-TW" b="0" i="0" u="none" strike="noStrike" baseline="0" dirty="0"/>
              <a:t>(</a:t>
            </a:r>
            <a:r>
              <a:rPr lang="zh-TW" altLang="en-US" b="0" i="0" u="none" strike="noStrike" baseline="0" dirty="0"/>
              <a:t>香港</a:t>
            </a:r>
            <a:r>
              <a:rPr lang="en-US" altLang="zh-TW" b="0" i="0" u="none" strike="noStrike" baseline="0" dirty="0"/>
              <a:t>)</a:t>
            </a:r>
            <a:r>
              <a:rPr lang="zh-TW" altLang="en-US" b="0" i="0" u="none" strike="noStrike" baseline="0" dirty="0"/>
              <a:t>網站，</a:t>
            </a:r>
            <a:r>
              <a:rPr lang="en-GB" b="0" i="0" u="none" strike="noStrike" baseline="0" dirty="0"/>
              <a:t>http://www.worldvision.org.hk/our-work/philippines-typhoon-one-year-on(2014</a:t>
            </a:r>
            <a:r>
              <a:rPr lang="zh-TW" altLang="en-US" b="0" i="0" u="none" strike="noStrike" baseline="0" dirty="0"/>
              <a:t>年</a:t>
            </a:r>
            <a:r>
              <a:rPr lang="en-US" altLang="zh-TW" b="0" i="0" u="none" strike="noStrike" baseline="0" dirty="0"/>
              <a:t>12</a:t>
            </a:r>
            <a:r>
              <a:rPr lang="zh-TW" altLang="en-US" b="0" i="0" u="none" strike="noStrike" baseline="0" dirty="0"/>
              <a:t>月</a:t>
            </a:r>
            <a:r>
              <a:rPr lang="en-US" altLang="zh-TW" b="0" i="0" u="none" strike="noStrike" baseline="0" dirty="0"/>
              <a:t>15</a:t>
            </a:r>
            <a:r>
              <a:rPr lang="zh-TW" altLang="en-US" b="0" i="0" u="none" strike="noStrike" baseline="0" dirty="0"/>
              <a:t>日讀取）。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39571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41C697-94DC-7DA5-8B49-26477CDA4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專題研習（小組）基本步驟  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p.4</a:t>
            </a:r>
            <a:endParaRPr lang="en-GB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AB20DC9-A173-C595-54BF-4D271F58CE9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838200"/>
            <a:ext cx="9067800" cy="58674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階段一：撰寫建議書</a:t>
            </a:r>
          </a:p>
          <a:p>
            <a:pPr marL="0" indent="0">
              <a:buNone/>
            </a:pPr>
            <a:r>
              <a:rPr lang="zh-TW" altLang="en-US" dirty="0"/>
              <a:t>步驟 </a:t>
            </a:r>
            <a:r>
              <a:rPr lang="en-US" altLang="zh-TW" dirty="0"/>
              <a:t>1</a:t>
            </a:r>
            <a:r>
              <a:rPr lang="zh-TW" altLang="en-US" dirty="0"/>
              <a:t>：</a:t>
            </a:r>
            <a:r>
              <a:rPr lang="zh-TW" altLang="en-US" dirty="0">
                <a:solidFill>
                  <a:srgbClr val="CC00CC"/>
                </a:solidFill>
              </a:rPr>
              <a:t>擬定探究範圍及題目</a:t>
            </a:r>
          </a:p>
          <a:p>
            <a:pPr marL="266700" indent="-2667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dirty="0"/>
              <a:t>• </a:t>
            </a:r>
            <a:r>
              <a:rPr lang="zh-TW" altLang="en-US" dirty="0"/>
              <a:t>根據自己的興趣，選取一個探究議題進行探究。</a:t>
            </a:r>
            <a:r>
              <a:rPr lang="zh-TW" altLang="en-US" dirty="0">
                <a:solidFill>
                  <a:srgbClr val="CC00CC"/>
                </a:solidFill>
              </a:rPr>
              <a:t>議題需與本科所學單元相關</a:t>
            </a:r>
            <a:endParaRPr lang="en-GB" altLang="zh-TW" dirty="0">
              <a:solidFill>
                <a:srgbClr val="CC00CC"/>
              </a:solidFill>
            </a:endParaRPr>
          </a:p>
          <a:p>
            <a:pPr marL="533400" lvl="1">
              <a:spcBef>
                <a:spcPts val="0"/>
              </a:spcBef>
              <a:spcAft>
                <a:spcPts val="600"/>
              </a:spcAft>
            </a:pP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社群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家庭、夫妻、親子、隔代、性別、朋輩、同事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GB" altLang="zh-TW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lvl="1">
              <a:spcBef>
                <a:spcPts val="0"/>
              </a:spcBef>
              <a:spcAft>
                <a:spcPts val="600"/>
              </a:spcAft>
            </a:pP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大眾傳媒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電視、電台、</a:t>
            </a:r>
            <a:r>
              <a:rPr lang="en-GB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YouTube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、網紅</a:t>
            </a:r>
            <a:r>
              <a:rPr lang="en-GB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marL="533400" lvl="1">
              <a:spcBef>
                <a:spcPts val="0"/>
              </a:spcBef>
              <a:spcAft>
                <a:spcPts val="600"/>
              </a:spcAft>
            </a:pP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潮流文化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電視、電台、韓劇、潮語、網絡術語、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MK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仔、衣著、流行音樂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marL="533400" lvl="1">
              <a:spcBef>
                <a:spcPts val="0"/>
              </a:spcBef>
              <a:spcAft>
                <a:spcPts val="600"/>
              </a:spcAft>
            </a:pP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通訊軟件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(WhatsApp, line, 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討論區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), 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電子科技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手機、</a:t>
            </a:r>
            <a:r>
              <a:rPr lang="en-GB" altLang="zh-TW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ipad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、電子遊戲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zh-TW" altLang="en-US" dirty="0"/>
              <a:t>。</a:t>
            </a:r>
            <a:endParaRPr lang="en-GB" altLang="zh-TW" dirty="0"/>
          </a:p>
          <a:p>
            <a:pPr marL="266700" indent="-2667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dirty="0"/>
              <a:t>• </a:t>
            </a:r>
            <a:r>
              <a:rPr lang="zh-TW" altLang="en-US" dirty="0"/>
              <a:t>選取議題必須</a:t>
            </a:r>
            <a:r>
              <a:rPr lang="zh-TW" altLang="en-US" dirty="0">
                <a:solidFill>
                  <a:srgbClr val="CC00CC"/>
                </a:solidFill>
              </a:rPr>
              <a:t>連繫到與人際關係</a:t>
            </a:r>
            <a:r>
              <a:rPr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親密、疏離、合作、敵對、競爭、包容、妥協等</a:t>
            </a:r>
            <a:r>
              <a:rPr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),</a:t>
            </a:r>
            <a:r>
              <a:rPr lang="zh-TW" altLang="en-US" dirty="0">
                <a:solidFill>
                  <a:srgbClr val="CC00CC"/>
                </a:solidFill>
              </a:rPr>
              <a:t>及溝通技巧的關係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8732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41C697-94DC-7DA5-8B49-26477CDA4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專題研習（小組）基本步驟  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p.4</a:t>
            </a:r>
            <a:endParaRPr lang="en-GB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AB20DC9-A173-C595-54BF-4D271F58CE9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838200"/>
            <a:ext cx="9067800" cy="58674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階段一：撰寫建議書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步驟 </a:t>
            </a:r>
            <a:r>
              <a:rPr lang="en-US" altLang="zh-TW" dirty="0"/>
              <a:t>2</a:t>
            </a:r>
            <a:r>
              <a:rPr lang="zh-TW" altLang="en-US" dirty="0"/>
              <a:t>：</a:t>
            </a:r>
            <a:r>
              <a:rPr lang="zh-TW" altLang="en-US" dirty="0">
                <a:solidFill>
                  <a:srgbClr val="CC00CC"/>
                </a:solidFill>
              </a:rPr>
              <a:t>掌握</a:t>
            </a:r>
            <a:r>
              <a:rPr lang="zh-TW" altLang="en-US" dirty="0"/>
              <a:t>有關議題的</a:t>
            </a:r>
            <a:r>
              <a:rPr lang="zh-TW" altLang="en-US" dirty="0">
                <a:solidFill>
                  <a:srgbClr val="CC00CC"/>
                </a:solidFill>
              </a:rPr>
              <a:t>背景資料</a:t>
            </a:r>
          </a:p>
          <a:p>
            <a:pPr marL="266700" indent="-266700">
              <a:buNone/>
            </a:pPr>
            <a:r>
              <a:rPr lang="en-US" altLang="zh-TW" dirty="0"/>
              <a:t>• </a:t>
            </a:r>
            <a:r>
              <a:rPr lang="zh-TW" altLang="en-US" dirty="0"/>
              <a:t>初步理解與議題相關概念、知識或背景資料，從而掌握探究的方向。</a:t>
            </a:r>
            <a:r>
              <a:rPr lang="en-GB" altLang="zh-TW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青協、突破、</a:t>
            </a:r>
            <a:r>
              <a:rPr lang="en-GB" altLang="zh-TW" dirty="0">
                <a:solidFill>
                  <a:schemeClr val="bg1">
                    <a:lumMod val="50000"/>
                  </a:schemeClr>
                </a:solidFill>
              </a:rPr>
              <a:t>google….)</a:t>
            </a:r>
          </a:p>
          <a:p>
            <a:pPr marL="266700" indent="-266700">
              <a:buNone/>
            </a:pPr>
            <a:endParaRPr lang="zh-TW" altLang="en-US" dirty="0"/>
          </a:p>
          <a:p>
            <a:pPr marL="0" indent="0">
              <a:buNone/>
            </a:pPr>
            <a:r>
              <a:rPr lang="zh-TW" altLang="en-US" dirty="0"/>
              <a:t>步驟 </a:t>
            </a:r>
            <a:r>
              <a:rPr lang="en-US" altLang="zh-TW" dirty="0"/>
              <a:t>3</a:t>
            </a:r>
            <a:r>
              <a:rPr lang="zh-TW" altLang="en-US" dirty="0"/>
              <a:t>：</a:t>
            </a:r>
            <a:r>
              <a:rPr lang="zh-TW" altLang="en-US" dirty="0">
                <a:solidFill>
                  <a:srgbClr val="CC00CC"/>
                </a:solidFill>
              </a:rPr>
              <a:t>撰寫建議書</a:t>
            </a:r>
          </a:p>
          <a:p>
            <a:pPr marL="266700" indent="-266700">
              <a:buNone/>
            </a:pPr>
            <a:r>
              <a:rPr lang="en-US" altLang="zh-TW" dirty="0"/>
              <a:t>• </a:t>
            </a:r>
            <a:r>
              <a:rPr lang="zh-TW" altLang="en-US" dirty="0"/>
              <a:t>根據對議題的理解，設定若干重點問題</a:t>
            </a:r>
            <a:r>
              <a:rPr lang="en-GB" altLang="zh-TW" dirty="0">
                <a:solidFill>
                  <a:schemeClr val="bg1">
                    <a:lumMod val="50000"/>
                  </a:schemeClr>
                </a:solidFill>
              </a:rPr>
              <a:t>(WS,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網癮、潮流文化、家庭、性別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CC00CC"/>
                </a:solidFill>
              </a:rPr>
              <a:t>定下預期目標、擬定探究計劃和方法</a:t>
            </a:r>
            <a:r>
              <a:rPr lang="zh-TW" altLang="en-US" dirty="0"/>
              <a:t>等，爲之後的探究過程做好準備。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2259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41C697-94DC-7DA5-8B49-26477CDA4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專題研習（小組）基本步驟  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p.4</a:t>
            </a:r>
            <a:endParaRPr lang="en-GB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AB20DC9-A173-C595-54BF-4D271F58CE9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838200"/>
            <a:ext cx="9067800" cy="58674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階段二：資料搜集（探究過程）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步驟 </a:t>
            </a:r>
            <a:r>
              <a:rPr lang="en-US" altLang="zh-TW" dirty="0"/>
              <a:t>4</a:t>
            </a:r>
            <a:r>
              <a:rPr lang="zh-TW" altLang="en-US" dirty="0"/>
              <a:t>：搜集資料</a:t>
            </a:r>
          </a:p>
          <a:p>
            <a:pPr marL="266700" indent="-266700">
              <a:lnSpc>
                <a:spcPct val="150000"/>
              </a:lnSpc>
              <a:buNone/>
            </a:pPr>
            <a:r>
              <a:rPr lang="en-US" altLang="zh-TW" dirty="0"/>
              <a:t>• </a:t>
            </a:r>
            <a:r>
              <a:rPr lang="zh-TW" altLang="en-US" dirty="0"/>
              <a:t>搜集文獻資料或通過</a:t>
            </a:r>
            <a:r>
              <a:rPr lang="zh-TW" altLang="en-US" dirty="0">
                <a:solidFill>
                  <a:srgbClr val="CC00CC"/>
                </a:solidFill>
              </a:rPr>
              <a:t>訪問</a:t>
            </a:r>
            <a:r>
              <a:rPr lang="zh-TW" altLang="en-US" dirty="0"/>
              <a:t>或</a:t>
            </a:r>
            <a:r>
              <a:rPr lang="zh-TW" altLang="en-US" dirty="0">
                <a:solidFill>
                  <a:srgbClr val="CC00CC"/>
                </a:solidFill>
              </a:rPr>
              <a:t>問卷調査</a:t>
            </a:r>
            <a:r>
              <a:rPr lang="zh-TW" altLang="en-US" dirty="0"/>
              <a:t>搜集數據</a:t>
            </a:r>
          </a:p>
          <a:p>
            <a:pPr marL="266700" indent="-266700">
              <a:lnSpc>
                <a:spcPct val="150000"/>
              </a:lnSpc>
              <a:buNone/>
            </a:pPr>
            <a:r>
              <a:rPr lang="en-US" altLang="zh-TW" dirty="0"/>
              <a:t>• </a:t>
            </a:r>
            <a:r>
              <a:rPr lang="zh-TW" altLang="en-US" dirty="0"/>
              <a:t>注意應從</a:t>
            </a:r>
            <a:r>
              <a:rPr lang="zh-TW" altLang="en-US" dirty="0">
                <a:solidFill>
                  <a:srgbClr val="CC00CC"/>
                </a:solidFill>
              </a:rPr>
              <a:t>不同方法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網站、</a:t>
            </a:r>
            <a:r>
              <a:rPr lang="en-GB" altLang="zh-TW" dirty="0">
                <a:solidFill>
                  <a:schemeClr val="bg1">
                    <a:lumMod val="50000"/>
                  </a:schemeClr>
                </a:solidFill>
              </a:rPr>
              <a:t>YouTube,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圖書館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講座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討論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…)</a:t>
            </a:r>
            <a:r>
              <a:rPr lang="zh-TW" altLang="en-US" dirty="0"/>
              <a:t>、途徑搜集資料，以獲得不同觀點，作出多角度探究。</a:t>
            </a:r>
            <a:endParaRPr lang="en-GB" altLang="zh-TW" dirty="0"/>
          </a:p>
          <a:p>
            <a:pPr marL="266700" indent="-266700">
              <a:lnSpc>
                <a:spcPct val="150000"/>
              </a:lnSpc>
              <a:buNone/>
            </a:pPr>
            <a:r>
              <a:rPr lang="en-US" altLang="zh-TW" dirty="0"/>
              <a:t>•	</a:t>
            </a:r>
            <a:r>
              <a:rPr lang="zh-TW" altLang="en-US" dirty="0"/>
              <a:t>整理搜集得來的資料，按議題的重點</a:t>
            </a:r>
            <a:r>
              <a:rPr lang="zh-TW" altLang="en-US" dirty="0">
                <a:solidFill>
                  <a:srgbClr val="CC00CC"/>
                </a:solidFill>
              </a:rPr>
              <a:t>分類</a:t>
            </a:r>
            <a:r>
              <a:rPr lang="zh-TW" altLang="en-US" dirty="0"/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val="21369227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41C697-94DC-7DA5-8B49-26477CDA4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專題研習（小組）基本步驟  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p.5</a:t>
            </a:r>
            <a:endParaRPr lang="en-GB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AB20DC9-A173-C595-54BF-4D271F58CE9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838200"/>
            <a:ext cx="9067800" cy="58674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階段三：製作專題研習報告</a:t>
            </a:r>
          </a:p>
          <a:p>
            <a:pPr marL="0" indent="0">
              <a:buNone/>
            </a:pPr>
            <a:r>
              <a:rPr lang="zh-TW" altLang="en-US" dirty="0"/>
              <a:t>步驟 </a:t>
            </a:r>
            <a:r>
              <a:rPr lang="en-US" altLang="zh-TW" dirty="0"/>
              <a:t>6</a:t>
            </a:r>
            <a:r>
              <a:rPr lang="zh-TW" altLang="en-US" dirty="0"/>
              <a:t>：分析資料</a:t>
            </a:r>
          </a:p>
          <a:p>
            <a:pPr marL="266700" indent="-266700">
              <a:buNone/>
            </a:pPr>
            <a:r>
              <a:rPr lang="en-US" altLang="zh-TW" dirty="0"/>
              <a:t>• </a:t>
            </a:r>
            <a:r>
              <a:rPr lang="zh-TW" altLang="en-US" dirty="0"/>
              <a:t>分析所得資料，找出</a:t>
            </a:r>
            <a:r>
              <a:rPr lang="zh-TW" altLang="en-US" dirty="0">
                <a:solidFill>
                  <a:srgbClr val="CC00CC"/>
                </a:solidFill>
              </a:rPr>
              <a:t>關連</a:t>
            </a:r>
            <a:r>
              <a:rPr lang="zh-TW" altLang="en-US" dirty="0"/>
              <a:t>，或所</a:t>
            </a:r>
            <a:r>
              <a:rPr lang="zh-TW" altLang="en-US" dirty="0">
                <a:solidFill>
                  <a:srgbClr val="CC00CC"/>
                </a:solidFill>
              </a:rPr>
              <a:t>反映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CC00CC"/>
                </a:solidFill>
              </a:rPr>
              <a:t>現象</a:t>
            </a:r>
            <a:r>
              <a:rPr lang="zh-TW" altLang="en-US" dirty="0"/>
              <a:t>，能否回應你之前所定下的重點問題。 </a:t>
            </a:r>
            <a:endParaRPr lang="en-GB" altLang="zh-TW" dirty="0"/>
          </a:p>
          <a:p>
            <a:pPr marL="266700" indent="-266700">
              <a:buNone/>
            </a:pPr>
            <a:endParaRPr lang="en-GB" altLang="zh-TW" dirty="0"/>
          </a:p>
          <a:p>
            <a:pPr marL="266700" indent="-266700">
              <a:buNone/>
            </a:pPr>
            <a:r>
              <a:rPr lang="zh-TW" altLang="en-US" dirty="0"/>
              <a:t>步驟 </a:t>
            </a:r>
            <a:r>
              <a:rPr lang="en-US" altLang="zh-TW" dirty="0"/>
              <a:t>7</a:t>
            </a:r>
            <a:r>
              <a:rPr lang="zh-TW" altLang="en-US" dirty="0"/>
              <a:t>：評鑑不同觀點，作出總結</a:t>
            </a:r>
          </a:p>
          <a:p>
            <a:pPr marL="266700" indent="-266700">
              <a:buNone/>
            </a:pPr>
            <a:r>
              <a:rPr lang="en-US" altLang="zh-TW" dirty="0"/>
              <a:t>• </a:t>
            </a:r>
            <a:r>
              <a:rPr lang="zh-TW" altLang="en-US" dirty="0"/>
              <a:t>評鑑不同觀點，</a:t>
            </a:r>
            <a:r>
              <a:rPr lang="zh-TW" altLang="en-US" dirty="0">
                <a:solidFill>
                  <a:srgbClr val="CC00CC"/>
                </a:solidFill>
              </a:rPr>
              <a:t>作出總結</a:t>
            </a:r>
            <a:r>
              <a:rPr lang="zh-TW" altLang="en-US" dirty="0"/>
              <a:t>，從而得出自己的看法，建構專題研習報告的內容；注意論點必須附以合理的</a:t>
            </a:r>
            <a:r>
              <a:rPr lang="zh-TW" altLang="en-US" dirty="0">
                <a:solidFill>
                  <a:srgbClr val="CC00CC"/>
                </a:solidFill>
              </a:rPr>
              <a:t>論據</a:t>
            </a:r>
            <a:r>
              <a:rPr lang="zh-TW" altLang="en-US" dirty="0"/>
              <a:t>，使之具有說服力。</a:t>
            </a:r>
          </a:p>
          <a:p>
            <a:pPr marL="0" indent="0">
              <a:buNone/>
            </a:pPr>
            <a:r>
              <a:rPr lang="zh-TW" altLang="en-US" dirty="0"/>
              <a:t>               </a:t>
            </a:r>
          </a:p>
        </p:txBody>
      </p:sp>
      <p:pic>
        <p:nvPicPr>
          <p:cNvPr id="9218" name="Picture 2" descr="Data analysis - Free business and finance icons">
            <a:extLst>
              <a:ext uri="{FF2B5EF4-FFF2-40B4-BE49-F238E27FC236}">
                <a16:creationId xmlns:a16="http://schemas.microsoft.com/office/drawing/2014/main" id="{EACD84CE-4D88-A3D4-24AF-42568B97A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3340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3663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41C697-94DC-7DA5-8B49-26477CDA4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專題研習（小組）基本步驟  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p.5</a:t>
            </a:r>
            <a:endParaRPr lang="en-GB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AB20DC9-A173-C595-54BF-4D271F58CE9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838200"/>
            <a:ext cx="9067800" cy="58674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階段三：製作專題研習報告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步驟 </a:t>
            </a:r>
            <a:r>
              <a:rPr lang="en-US" altLang="zh-TW" dirty="0"/>
              <a:t>8</a:t>
            </a:r>
            <a:r>
              <a:rPr lang="zh-TW" altLang="en-US" dirty="0"/>
              <a:t>：</a:t>
            </a:r>
            <a:r>
              <a:rPr lang="zh-TW" altLang="en-US" dirty="0">
                <a:solidFill>
                  <a:srgbClr val="CC00CC"/>
                </a:solidFill>
              </a:rPr>
              <a:t>匯報</a:t>
            </a:r>
            <a:r>
              <a:rPr lang="zh-TW" altLang="en-US" dirty="0"/>
              <a:t>探究結果，因應回饋作出修訂</a:t>
            </a:r>
          </a:p>
          <a:p>
            <a:pPr marL="355600" indent="-355600">
              <a:buNone/>
            </a:pPr>
            <a:r>
              <a:rPr lang="en-US" altLang="zh-TW" dirty="0"/>
              <a:t>• </a:t>
            </a:r>
            <a:r>
              <a:rPr lang="zh-TW" altLang="en-US" dirty="0"/>
              <a:t>在課堂上以</a:t>
            </a:r>
            <a:r>
              <a:rPr lang="zh-TW" altLang="en-US" dirty="0">
                <a:solidFill>
                  <a:srgbClr val="CC00CC"/>
                </a:solidFill>
              </a:rPr>
              <a:t>口頭匯報</a:t>
            </a:r>
            <a:r>
              <a:rPr lang="zh-TW" altLang="en-US" dirty="0"/>
              <a:t>的形式跟老師和學員分享探究成果，並</a:t>
            </a:r>
            <a:r>
              <a:rPr lang="zh-TW" altLang="en-US" dirty="0">
                <a:solidFill>
                  <a:srgbClr val="CC00CC"/>
                </a:solidFill>
              </a:rPr>
              <a:t>聽取</a:t>
            </a:r>
            <a:r>
              <a:rPr lang="zh-TW" altLang="en-US" dirty="0"/>
              <a:t>他們的</a:t>
            </a:r>
            <a:r>
              <a:rPr lang="zh-TW" altLang="en-US" dirty="0">
                <a:solidFill>
                  <a:srgbClr val="CC00CC"/>
                </a:solidFill>
              </a:rPr>
              <a:t>意見</a:t>
            </a:r>
            <a:r>
              <a:rPr lang="zh-TW" altLang="en-US" dirty="0"/>
              <a:t>；如意見可取，可以按情況</a:t>
            </a:r>
            <a:r>
              <a:rPr lang="zh-TW" altLang="en-US" dirty="0">
                <a:solidFill>
                  <a:srgbClr val="CC00CC"/>
                </a:solidFill>
              </a:rPr>
              <a:t>修訂</a:t>
            </a:r>
            <a:r>
              <a:rPr lang="zh-TW" altLang="en-US" dirty="0"/>
              <a:t>了報告內容。</a:t>
            </a:r>
            <a:endParaRPr lang="en-GB" altLang="zh-TW" dirty="0"/>
          </a:p>
          <a:p>
            <a:pPr marL="355600" indent="-355600">
              <a:buNone/>
            </a:pPr>
            <a:endParaRPr lang="zh-TW" altLang="en-US" dirty="0"/>
          </a:p>
          <a:p>
            <a:pPr marL="0" indent="0">
              <a:buNone/>
            </a:pPr>
            <a:r>
              <a:rPr lang="zh-TW" altLang="en-US" dirty="0"/>
              <a:t>步驟 </a:t>
            </a:r>
            <a:r>
              <a:rPr lang="en-US" altLang="zh-TW" dirty="0"/>
              <a:t>9</a:t>
            </a:r>
            <a:r>
              <a:rPr lang="zh-TW" altLang="en-US" dirty="0"/>
              <a:t>：</a:t>
            </a:r>
            <a:r>
              <a:rPr lang="zh-TW" altLang="en-US" dirty="0">
                <a:solidFill>
                  <a:srgbClr val="CC00CC"/>
                </a:solidFill>
              </a:rPr>
              <a:t>製作</a:t>
            </a:r>
            <a:r>
              <a:rPr lang="zh-TW" altLang="en-US" dirty="0"/>
              <a:t>專題研習</a:t>
            </a:r>
          </a:p>
          <a:p>
            <a:pPr marL="0" indent="0">
              <a:buNone/>
            </a:pPr>
            <a:r>
              <a:rPr lang="en-US" altLang="zh-TW" dirty="0"/>
              <a:t>• </a:t>
            </a:r>
            <a:r>
              <a:rPr lang="zh-TW" altLang="en-US" dirty="0">
                <a:solidFill>
                  <a:srgbClr val="CC00CC"/>
                </a:solidFill>
              </a:rPr>
              <a:t>撰寫</a:t>
            </a:r>
            <a:r>
              <a:rPr lang="zh-TW" altLang="en-US" dirty="0"/>
              <a:t>專題研習報告，總結探究成果；</a:t>
            </a:r>
          </a:p>
          <a:p>
            <a:pPr marL="266700" indent="-266700">
              <a:buNone/>
            </a:pPr>
            <a:r>
              <a:rPr lang="en-US" altLang="zh-TW" dirty="0"/>
              <a:t>• </a:t>
            </a:r>
            <a:r>
              <a:rPr lang="zh-TW" altLang="en-US" dirty="0"/>
              <a:t>在報告中，學員應表達小組對議題的見解，同時，每位學員必須對探究過程作出反思。</a:t>
            </a:r>
          </a:p>
        </p:txBody>
      </p:sp>
    </p:spTree>
    <p:extLst>
      <p:ext uri="{BB962C8B-B14F-4D97-AF65-F5344CB8AC3E}">
        <p14:creationId xmlns:p14="http://schemas.microsoft.com/office/powerpoint/2010/main" val="34674440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06897C-C01E-78C2-1711-FF60F5314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擬定題目  </a:t>
            </a:r>
            <a:r>
              <a:rPr lang="en-GB" altLang="zh-TW" dirty="0">
                <a:solidFill>
                  <a:schemeClr val="bg1">
                    <a:lumMod val="50000"/>
                  </a:schemeClr>
                </a:solidFill>
              </a:rPr>
              <a:t>p.6</a:t>
            </a:r>
            <a:endParaRPr lang="en-GB" dirty="0"/>
          </a:p>
        </p:txBody>
      </p:sp>
      <p:sp>
        <p:nvSpPr>
          <p:cNvPr id="9" name="內容版面配置區 8">
            <a:extLst>
              <a:ext uri="{FF2B5EF4-FFF2-40B4-BE49-F238E27FC236}">
                <a16:creationId xmlns:a16="http://schemas.microsoft.com/office/drawing/2014/main" id="{FA01F94B-F1B7-F871-9481-A976850FED9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761998"/>
            <a:ext cx="9067800" cy="6172201"/>
          </a:xfrm>
        </p:spPr>
        <p:txBody>
          <a:bodyPr/>
          <a:lstStyle/>
          <a:p>
            <a:r>
              <a:rPr lang="zh-TW" altLang="en-US" dirty="0">
                <a:solidFill>
                  <a:srgbClr val="CC00CC"/>
                </a:solidFill>
              </a:rPr>
              <a:t>大範圍 </a:t>
            </a:r>
            <a:r>
              <a:rPr lang="en-US" altLang="zh-TW" dirty="0">
                <a:solidFill>
                  <a:srgbClr val="CC00CC"/>
                </a:solidFill>
              </a:rPr>
              <a:t>&gt; </a:t>
            </a:r>
            <a:r>
              <a:rPr lang="zh-TW" altLang="en-US" dirty="0">
                <a:solidFill>
                  <a:srgbClr val="CC00CC"/>
                </a:solidFill>
              </a:rPr>
              <a:t>收窄</a:t>
            </a:r>
            <a:br>
              <a:rPr lang="en-GB" altLang="zh-TW" dirty="0">
                <a:solidFill>
                  <a:srgbClr val="CC00CC"/>
                </a:solidFill>
              </a:rPr>
            </a:br>
            <a:r>
              <a:rPr lang="zh-TW" altLang="en-US" dirty="0"/>
              <a:t>兩性關係 </a:t>
            </a:r>
            <a:r>
              <a:rPr lang="en-US" altLang="zh-TW" dirty="0"/>
              <a:t>&gt; </a:t>
            </a:r>
            <a:r>
              <a:rPr lang="zh-TW" altLang="en-US" dirty="0"/>
              <a:t>青少年異性交往</a:t>
            </a:r>
            <a:r>
              <a:rPr lang="en-US" altLang="zh-TW" dirty="0"/>
              <a:t>/</a:t>
            </a:r>
            <a:r>
              <a:rPr lang="zh-TW" altLang="en-US" dirty="0"/>
              <a:t>拍拖</a:t>
            </a:r>
            <a:br>
              <a:rPr lang="en-GB" altLang="zh-TW" dirty="0"/>
            </a:br>
            <a:r>
              <a:rPr lang="zh-TW" altLang="en-US" dirty="0"/>
              <a:t>家庭關係 </a:t>
            </a:r>
            <a:r>
              <a:rPr lang="en-US" altLang="zh-TW" dirty="0"/>
              <a:t>&gt; </a:t>
            </a:r>
            <a:r>
              <a:rPr lang="zh-TW" altLang="en-US" dirty="0"/>
              <a:t>父母的管教方方式</a:t>
            </a:r>
            <a:r>
              <a:rPr lang="en-US" altLang="zh-TW" dirty="0"/>
              <a:t>(</a:t>
            </a:r>
            <a:r>
              <a:rPr lang="zh-TW" altLang="en-US" dirty="0"/>
              <a:t>專權</a:t>
            </a:r>
            <a:r>
              <a:rPr lang="en-US" altLang="zh-TW" dirty="0"/>
              <a:t>/</a:t>
            </a:r>
            <a:r>
              <a:rPr lang="zh-TW" altLang="en-US" dirty="0"/>
              <a:t>民主</a:t>
            </a:r>
            <a:r>
              <a:rPr lang="en-US" altLang="zh-TW" dirty="0"/>
              <a:t>/</a:t>
            </a:r>
            <a:r>
              <a:rPr lang="zh-TW" altLang="en-US" dirty="0"/>
              <a:t>放任              </a:t>
            </a:r>
            <a:br>
              <a:rPr lang="en-GB" altLang="zh-TW" dirty="0"/>
            </a:br>
            <a:r>
              <a:rPr lang="en-GB" altLang="zh-TW" dirty="0"/>
              <a:t>                      </a:t>
            </a:r>
            <a:r>
              <a:rPr lang="en-US" altLang="zh-TW" dirty="0"/>
              <a:t>/</a:t>
            </a:r>
            <a:r>
              <a:rPr lang="zh-TW" altLang="en-US" dirty="0"/>
              <a:t>言教</a:t>
            </a:r>
            <a:r>
              <a:rPr lang="en-GB" altLang="zh-TW" dirty="0"/>
              <a:t>/</a:t>
            </a:r>
            <a:r>
              <a:rPr lang="zh-TW" altLang="en-US" dirty="0"/>
              <a:t>身教</a:t>
            </a:r>
            <a:r>
              <a:rPr lang="en-US" altLang="zh-TW" dirty="0"/>
              <a:t>/</a:t>
            </a:r>
            <a:r>
              <a:rPr lang="zh-TW" altLang="en-US" dirty="0"/>
              <a:t>責備</a:t>
            </a:r>
            <a:r>
              <a:rPr lang="en-US" altLang="zh-TW" dirty="0"/>
              <a:t>/</a:t>
            </a:r>
            <a:r>
              <a:rPr lang="zh-TW" altLang="en-US" dirty="0"/>
              <a:t>強加</a:t>
            </a:r>
            <a:r>
              <a:rPr lang="en-US" altLang="zh-TW" dirty="0"/>
              <a:t>/</a:t>
            </a:r>
            <a:r>
              <a:rPr lang="zh-TW" altLang="en-US" dirty="0"/>
              <a:t>讚賞</a:t>
            </a:r>
            <a:r>
              <a:rPr lang="en-US" altLang="zh-TW" dirty="0"/>
              <a:t>/</a:t>
            </a:r>
            <a:r>
              <a:rPr lang="zh-TW" altLang="en-US" dirty="0"/>
              <a:t>鼓勵</a:t>
            </a:r>
            <a:r>
              <a:rPr lang="en-US" altLang="zh-TW" dirty="0"/>
              <a:t>..</a:t>
            </a:r>
            <a:br>
              <a:rPr lang="en-US" altLang="zh-TW" dirty="0"/>
            </a:br>
            <a:r>
              <a:rPr lang="en-US" altLang="zh-TW" dirty="0"/>
              <a:t>WhatsApp &gt; </a:t>
            </a:r>
            <a:r>
              <a:rPr lang="zh-TW" altLang="en-US" dirty="0"/>
              <a:t>青少年使用</a:t>
            </a:r>
            <a:r>
              <a:rPr lang="en-GB" altLang="zh-TW" dirty="0"/>
              <a:t>WhatsApp</a:t>
            </a:r>
            <a:r>
              <a:rPr lang="zh-TW" altLang="en-US" dirty="0"/>
              <a:t>的情況</a:t>
            </a:r>
            <a:endParaRPr lang="en-GB" altLang="zh-TW" dirty="0"/>
          </a:p>
          <a:p>
            <a:pPr marL="0" indent="0">
              <a:buNone/>
            </a:pPr>
            <a:r>
              <a:rPr lang="en-GB" altLang="zh-TW" dirty="0"/>
              <a:t>     </a:t>
            </a:r>
            <a:r>
              <a:rPr lang="zh-TW" altLang="en-US" dirty="0"/>
              <a:t>打機 </a:t>
            </a:r>
            <a:r>
              <a:rPr lang="en-US" altLang="zh-TW" dirty="0"/>
              <a:t>&gt; </a:t>
            </a:r>
            <a:r>
              <a:rPr lang="zh-TW" altLang="en-US" dirty="0"/>
              <a:t>網絡成癮的青年人</a:t>
            </a:r>
            <a:endParaRPr lang="en-GB" altLang="zh-TW" dirty="0"/>
          </a:p>
          <a:p>
            <a:pPr marL="0" indent="0">
              <a:buNone/>
            </a:pPr>
            <a:endParaRPr lang="en-GB" altLang="zh-TW" dirty="0"/>
          </a:p>
          <a:p>
            <a:pPr marL="0" lvl="0" indent="0" algn="just">
              <a:lnSpc>
                <a:spcPts val="2000"/>
              </a:lnSpc>
              <a:spcAft>
                <a:spcPts val="1420"/>
              </a:spcAft>
              <a:buNone/>
              <a:tabLst>
                <a:tab pos="306070" algn="l"/>
                <a:tab pos="612140" algn="l"/>
                <a:tab pos="918210" algn="l"/>
              </a:tabLst>
            </a:pPr>
            <a:r>
              <a:rPr lang="zh-TW" altLang="en-US" sz="2800" spc="30" dirty="0">
                <a:solidFill>
                  <a:srgbClr val="C00000"/>
                </a:solidFill>
                <a:latin typeface="Times New Roman" panose="02020603050405020304" pitchFamily="18" charset="0"/>
                <a:ea typeface="華康細明體(P)"/>
              </a:rPr>
              <a:t>空泛的題目</a:t>
            </a:r>
            <a:endParaRPr lang="en-GB" altLang="zh-TW" sz="2800" spc="30" dirty="0">
              <a:solidFill>
                <a:srgbClr val="C00000"/>
              </a:solidFill>
              <a:latin typeface="Times New Roman" panose="02020603050405020304" pitchFamily="18" charset="0"/>
              <a:ea typeface="華康細明體(P)"/>
            </a:endParaRPr>
          </a:p>
          <a:p>
            <a:pPr marL="0" lvl="0" indent="0" algn="just">
              <a:lnSpc>
                <a:spcPts val="2000"/>
              </a:lnSpc>
              <a:spcAft>
                <a:spcPts val="1420"/>
              </a:spcAft>
              <a:buNone/>
              <a:tabLst>
                <a:tab pos="306070" algn="l"/>
                <a:tab pos="612140" algn="l"/>
                <a:tab pos="918210" algn="l"/>
              </a:tabLst>
            </a:pPr>
            <a:r>
              <a:rPr lang="zh-TW" altLang="en-US" sz="2800" spc="30" dirty="0">
                <a:solidFill>
                  <a:srgbClr val="C00000"/>
                </a:solidFill>
                <a:latin typeface="Times New Roman" panose="02020603050405020304" pitchFamily="18" charset="0"/>
                <a:ea typeface="華康細明體(P)"/>
              </a:rPr>
              <a:t>兩性與人際溝通之差異</a:t>
            </a:r>
            <a:endParaRPr lang="en-GB" sz="2800" spc="30" dirty="0">
              <a:solidFill>
                <a:srgbClr val="C00000"/>
              </a:solidFill>
              <a:latin typeface="Times New Roman" panose="02020603050405020304" pitchFamily="18" charset="0"/>
              <a:ea typeface="華康細明體(P)"/>
            </a:endParaRPr>
          </a:p>
          <a:p>
            <a:pPr marL="0" indent="0">
              <a:buNone/>
            </a:pPr>
            <a:r>
              <a:rPr lang="zh-TW" altLang="en-US" sz="2800" dirty="0">
                <a:solidFill>
                  <a:schemeClr val="tx1"/>
                </a:solidFill>
              </a:rPr>
              <a:t>具體的題目</a:t>
            </a:r>
            <a:endParaRPr lang="en-US" altLang="zh-TW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TW" sz="2800" dirty="0">
                <a:solidFill>
                  <a:schemeClr val="tx1"/>
                </a:solidFill>
              </a:rPr>
              <a:t>WhatsApp</a:t>
            </a:r>
            <a:r>
              <a:rPr lang="zh-TW" altLang="en-US" sz="2800" dirty="0">
                <a:solidFill>
                  <a:schemeClr val="tx1"/>
                </a:solidFill>
              </a:rPr>
              <a:t>的興起對青少年的人際關係及溝通技巧的影響</a:t>
            </a:r>
            <a:br>
              <a:rPr lang="en-GB" altLang="zh-TW" sz="2800" dirty="0">
                <a:solidFill>
                  <a:schemeClr val="tx1"/>
                </a:solidFill>
              </a:rPr>
            </a:br>
            <a:r>
              <a:rPr lang="zh-TW" altLang="en-US" sz="2800" dirty="0">
                <a:solidFill>
                  <a:schemeClr val="tx1"/>
                </a:solidFill>
              </a:rPr>
              <a:t>探討青少年使用</a:t>
            </a:r>
            <a:r>
              <a:rPr lang="en-US" altLang="zh-TW" sz="2800" dirty="0">
                <a:solidFill>
                  <a:schemeClr val="tx1"/>
                </a:solidFill>
              </a:rPr>
              <a:t>Soul</a:t>
            </a:r>
            <a:r>
              <a:rPr lang="zh-TW" altLang="en-US" sz="2800" dirty="0">
                <a:solidFill>
                  <a:schemeClr val="tx1"/>
                </a:solidFill>
              </a:rPr>
              <a:t>交友軟件對人際關係的影響</a:t>
            </a:r>
            <a:endParaRPr lang="en-GB" altLang="zh-TW" sz="2800" dirty="0">
              <a:solidFill>
                <a:schemeClr val="tx1"/>
              </a:solidFill>
            </a:endParaRPr>
          </a:p>
        </p:txBody>
      </p:sp>
      <p:pic>
        <p:nvPicPr>
          <p:cNvPr id="10242" name="Picture 2" descr="Vector Button Good and Bad. Flat Red and Green Icon of Denial and Approval  Stock Vector - Illustration of business, isolated: 188819300">
            <a:extLst>
              <a:ext uri="{FF2B5EF4-FFF2-40B4-BE49-F238E27FC236}">
                <a16:creationId xmlns:a16="http://schemas.microsoft.com/office/drawing/2014/main" id="{430CBE28-131C-97C1-5292-7DAEEB627A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9" t="13977" r="3001" b="13977"/>
          <a:stretch/>
        </p:blipFill>
        <p:spPr bwMode="auto">
          <a:xfrm>
            <a:off x="3848100" y="4089632"/>
            <a:ext cx="1257300" cy="1270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Vector Button Good and Bad. Flat Red and Green Icon of Denial and Approval  Stock Vector - Illustration of business, isolated: 188819300">
            <a:extLst>
              <a:ext uri="{FF2B5EF4-FFF2-40B4-BE49-F238E27FC236}">
                <a16:creationId xmlns:a16="http://schemas.microsoft.com/office/drawing/2014/main" id="{DB5F3418-4403-9317-CC3D-EE8C51F8B4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" t="13977" r="50110" b="13977"/>
          <a:stretch/>
        </p:blipFill>
        <p:spPr bwMode="auto">
          <a:xfrm>
            <a:off x="7086600" y="4436877"/>
            <a:ext cx="1461379" cy="146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8991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06897C-C01E-78C2-1711-FF60F5314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擬定題目  </a:t>
            </a:r>
            <a:r>
              <a:rPr lang="en-GB" altLang="zh-TW" dirty="0">
                <a:solidFill>
                  <a:schemeClr val="bg1">
                    <a:lumMod val="50000"/>
                  </a:schemeClr>
                </a:solidFill>
              </a:rPr>
              <a:t>p.6</a:t>
            </a:r>
            <a:endParaRPr lang="en-GB" dirty="0"/>
          </a:p>
        </p:txBody>
      </p:sp>
      <p:sp>
        <p:nvSpPr>
          <p:cNvPr id="9" name="內容版面配置區 8">
            <a:extLst>
              <a:ext uri="{FF2B5EF4-FFF2-40B4-BE49-F238E27FC236}">
                <a16:creationId xmlns:a16="http://schemas.microsoft.com/office/drawing/2014/main" id="{FA01F94B-F1B7-F871-9481-A976850FED9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just">
              <a:lnSpc>
                <a:spcPct val="150000"/>
              </a:lnSpc>
              <a:spcAft>
                <a:spcPts val="1420"/>
              </a:spcAft>
              <a:buNone/>
              <a:tabLst>
                <a:tab pos="306070" algn="l"/>
                <a:tab pos="612140" algn="l"/>
                <a:tab pos="918210" algn="l"/>
              </a:tabLst>
            </a:pPr>
            <a:r>
              <a:rPr lang="en-US" altLang="zh-TW" dirty="0"/>
              <a:t>2. </a:t>
            </a:r>
            <a:r>
              <a:rPr lang="zh-TW" altLang="en-US" dirty="0"/>
              <a:t>三個方向</a:t>
            </a:r>
            <a:endParaRPr lang="en-GB" altLang="zh-TW" dirty="0"/>
          </a:p>
          <a:p>
            <a:pPr marL="342900" indent="-342900" algn="just">
              <a:lnSpc>
                <a:spcPct val="150000"/>
              </a:lnSpc>
              <a:spcAft>
                <a:spcPts val="1420"/>
              </a:spcAft>
              <a:buFont typeface="Wingdings" panose="05000000000000000000" pitchFamily="2" charset="2"/>
              <a:buChar char=""/>
              <a:tabLst>
                <a:tab pos="306070" algn="l"/>
                <a:tab pos="612140" algn="l"/>
                <a:tab pos="918210" algn="l"/>
              </a:tabLst>
            </a:pPr>
            <a:r>
              <a:rPr lang="zh-TW" altLang="en-US" spc="30" dirty="0">
                <a:latin typeface="Times New Roman" panose="02020603050405020304" pitchFamily="18" charset="0"/>
              </a:rPr>
              <a:t>題目是否學員「</a:t>
            </a:r>
            <a:r>
              <a:rPr lang="zh-TW" altLang="en-US" spc="30" dirty="0">
                <a:solidFill>
                  <a:srgbClr val="CC00CC"/>
                </a:solidFill>
                <a:latin typeface="Times New Roman" panose="02020603050405020304" pitchFamily="18" charset="0"/>
              </a:rPr>
              <a:t>想做</a:t>
            </a:r>
            <a:r>
              <a:rPr lang="zh-TW" altLang="en-US" spc="30" dirty="0">
                <a:latin typeface="Times New Roman" panose="02020603050405020304" pitchFamily="18" charset="0"/>
              </a:rPr>
              <a:t>」？</a:t>
            </a:r>
            <a:endParaRPr lang="en-GB" spc="30" dirty="0">
              <a:latin typeface="Times New Roman" panose="02020603050405020304" pitchFamily="18" charset="0"/>
              <a:ea typeface="華康細明體(P)"/>
            </a:endParaRPr>
          </a:p>
          <a:p>
            <a:pPr marL="342900" indent="-342900" algn="just">
              <a:lnSpc>
                <a:spcPct val="150000"/>
              </a:lnSpc>
              <a:spcAft>
                <a:spcPts val="1420"/>
              </a:spcAft>
              <a:buFont typeface="Wingdings" panose="05000000000000000000" pitchFamily="2" charset="2"/>
              <a:buChar char=""/>
              <a:tabLst>
                <a:tab pos="306070" algn="l"/>
                <a:tab pos="612140" algn="l"/>
                <a:tab pos="918210" algn="l"/>
              </a:tabLst>
            </a:pPr>
            <a:r>
              <a:rPr lang="zh-TW" altLang="en-US" spc="30" dirty="0">
                <a:latin typeface="Times New Roman" panose="02020603050405020304" pitchFamily="18" charset="0"/>
              </a:rPr>
              <a:t>題目是否「</a:t>
            </a:r>
            <a:r>
              <a:rPr lang="zh-TW" altLang="en-US" spc="30" dirty="0">
                <a:solidFill>
                  <a:srgbClr val="CC00CC"/>
                </a:solidFill>
                <a:latin typeface="Times New Roman" panose="02020603050405020304" pitchFamily="18" charset="0"/>
              </a:rPr>
              <a:t>値得做</a:t>
            </a:r>
            <a:r>
              <a:rPr lang="zh-TW" altLang="en-US" spc="30" dirty="0">
                <a:latin typeface="Times New Roman" panose="02020603050405020304" pitchFamily="18" charset="0"/>
              </a:rPr>
              <a:t>」？</a:t>
            </a:r>
            <a:endParaRPr lang="en-GB" spc="30" dirty="0">
              <a:latin typeface="Times New Roman" panose="02020603050405020304" pitchFamily="18" charset="0"/>
              <a:ea typeface="華康細明體(P)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420"/>
              </a:spcAft>
              <a:buFont typeface="Wingdings" panose="05000000000000000000" pitchFamily="2" charset="2"/>
              <a:buChar char=""/>
              <a:tabLst>
                <a:tab pos="306070" algn="l"/>
                <a:tab pos="612140" algn="l"/>
                <a:tab pos="918210" algn="l"/>
              </a:tabLst>
            </a:pPr>
            <a:r>
              <a:rPr lang="zh-TW" altLang="en-US" spc="30" dirty="0">
                <a:latin typeface="Times New Roman" panose="02020603050405020304" pitchFamily="18" charset="0"/>
              </a:rPr>
              <a:t>題目是否學員「</a:t>
            </a:r>
            <a:r>
              <a:rPr lang="zh-TW" altLang="en-US" spc="30" dirty="0">
                <a:solidFill>
                  <a:srgbClr val="CC00CC"/>
                </a:solidFill>
                <a:latin typeface="Times New Roman" panose="02020603050405020304" pitchFamily="18" charset="0"/>
              </a:rPr>
              <a:t>做得到</a:t>
            </a:r>
            <a:r>
              <a:rPr lang="zh-TW" altLang="en-US" spc="30" dirty="0">
                <a:latin typeface="Times New Roman" panose="02020603050405020304" pitchFamily="18" charset="0"/>
              </a:rPr>
              <a:t>」？</a:t>
            </a:r>
            <a:endParaRPr lang="en-GB" spc="30" dirty="0">
              <a:latin typeface="Times New Roman" panose="02020603050405020304" pitchFamily="18" charset="0"/>
              <a:ea typeface="華康細明體(P)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altLang="zh-TW" dirty="0"/>
          </a:p>
        </p:txBody>
      </p:sp>
    </p:spTree>
    <p:extLst>
      <p:ext uri="{BB962C8B-B14F-4D97-AF65-F5344CB8AC3E}">
        <p14:creationId xmlns:p14="http://schemas.microsoft.com/office/powerpoint/2010/main" val="1332249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4A6410-6917-0858-B0B7-7697AE058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下學期成績評核各項目比重</a:t>
            </a:r>
            <a:endParaRPr lang="en-GB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A22BFD9-1E3D-1DC3-062A-7B77EEF9C9C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914400"/>
            <a:ext cx="9067800" cy="6019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zh-TW" sz="2400" b="1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課堂參與 </a:t>
            </a:r>
            <a:r>
              <a:rPr lang="en-US" sz="2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(10%)</a:t>
            </a:r>
            <a:endParaRPr lang="en-GB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zh-TW" sz="2400" kern="100" dirty="0">
                <a:effectLst/>
                <a:latin typeface="Times New Roman" panose="02020603050405020304" pitchFamily="18" charset="0"/>
              </a:rPr>
              <a:t>主動性、合群性、表達方式和上課態度為評估項目</a:t>
            </a:r>
            <a:br>
              <a:rPr lang="en-GB" altLang="zh-TW" sz="2400" kern="100" dirty="0">
                <a:latin typeface="Times New Roman" panose="02020603050405020304" pitchFamily="18" charset="0"/>
              </a:rPr>
            </a:br>
            <a:r>
              <a:rPr lang="zh-TW" altLang="en-US" sz="2400" kern="100" dirty="0">
                <a:solidFill>
                  <a:srgbClr val="FF0066"/>
                </a:solidFill>
                <a:latin typeface="Times New Roman" panose="02020603050405020304" pitchFamily="18" charset="0"/>
              </a:rPr>
              <a:t>談話導致導師停止授課</a:t>
            </a:r>
            <a:r>
              <a:rPr lang="en-US" altLang="zh-TW" sz="2400" kern="100" dirty="0">
                <a:solidFill>
                  <a:srgbClr val="FF0066"/>
                </a:solidFill>
                <a:latin typeface="Times New Roman" panose="02020603050405020304" pitchFamily="18" charset="0"/>
              </a:rPr>
              <a:t>3</a:t>
            </a:r>
            <a:r>
              <a:rPr lang="zh-TW" altLang="en-US" sz="2400" kern="100" dirty="0">
                <a:solidFill>
                  <a:srgbClr val="FF0066"/>
                </a:solidFill>
                <a:latin typeface="Times New Roman" panose="02020603050405020304" pitchFamily="18" charset="0"/>
              </a:rPr>
              <a:t>次以上 </a:t>
            </a:r>
            <a:r>
              <a:rPr lang="en-US" altLang="zh-TW" sz="2400" kern="100" dirty="0">
                <a:solidFill>
                  <a:srgbClr val="FF0066"/>
                </a:solidFill>
                <a:latin typeface="Times New Roman" panose="02020603050405020304" pitchFamily="18" charset="0"/>
              </a:rPr>
              <a:t>&gt; 3-4</a:t>
            </a:r>
            <a:r>
              <a:rPr lang="zh-TW" altLang="en-US" sz="2400" kern="100" dirty="0">
                <a:solidFill>
                  <a:srgbClr val="FF0066"/>
                </a:solidFill>
                <a:latin typeface="Times New Roman" panose="02020603050405020304" pitchFamily="18" charset="0"/>
              </a:rPr>
              <a:t>分</a:t>
            </a:r>
            <a:r>
              <a:rPr lang="en-US" altLang="zh-TW" sz="2400" kern="100" dirty="0">
                <a:solidFill>
                  <a:srgbClr val="FF0066"/>
                </a:solidFill>
                <a:latin typeface="Times New Roman" panose="02020603050405020304" pitchFamily="18" charset="0"/>
              </a:rPr>
              <a:t>, </a:t>
            </a:r>
            <a:r>
              <a:rPr lang="zh-TW" altLang="en-US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</a:rPr>
              <a:t>睡覺</a:t>
            </a:r>
            <a:r>
              <a:rPr lang="en-US" altLang="zh-TW" sz="2400" kern="100" dirty="0">
                <a:solidFill>
                  <a:srgbClr val="FF0066"/>
                </a:solidFill>
                <a:latin typeface="Times New Roman" panose="02020603050405020304" pitchFamily="18" charset="0"/>
              </a:rPr>
              <a:t>/</a:t>
            </a:r>
            <a:r>
              <a:rPr lang="zh-TW" altLang="en-US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</a:rPr>
              <a:t>玩手機 </a:t>
            </a:r>
            <a:r>
              <a:rPr lang="en-US" altLang="zh-TW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</a:rPr>
              <a:t>&gt; 5-6</a:t>
            </a:r>
            <a:r>
              <a:rPr lang="zh-TW" altLang="en-US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</a:rPr>
              <a:t>分</a:t>
            </a:r>
            <a:r>
              <a:rPr lang="en-US" altLang="zh-TW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</a:rPr>
              <a:t>; </a:t>
            </a:r>
            <a:r>
              <a:rPr lang="zh-TW" altLang="en-US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</a:rPr>
              <a:t>專注的眼神 </a:t>
            </a:r>
            <a:r>
              <a:rPr lang="en-US" altLang="zh-TW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</a:rPr>
              <a:t>&gt; 7</a:t>
            </a:r>
            <a:r>
              <a:rPr lang="zh-TW" altLang="en-US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</a:rPr>
              <a:t>分</a:t>
            </a:r>
            <a:r>
              <a:rPr lang="en-US" altLang="zh-TW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zh-TW" altLang="en-US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</a:rPr>
              <a:t>主動回答或提問 </a:t>
            </a:r>
            <a:r>
              <a:rPr lang="en-US" altLang="zh-TW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</a:rPr>
              <a:t>&gt; 8-10</a:t>
            </a:r>
            <a:r>
              <a:rPr lang="zh-TW" altLang="en-US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</a:rPr>
              <a:t>分</a:t>
            </a:r>
            <a:r>
              <a:rPr lang="en-US" altLang="zh-TW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</a:rPr>
              <a:t>)</a:t>
            </a:r>
            <a:endParaRPr lang="en-GB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TW" sz="2400" b="1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技巧測試</a:t>
            </a:r>
            <a:r>
              <a:rPr lang="en-US" sz="2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 (10%)</a:t>
            </a:r>
            <a:endParaRPr lang="en-GB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631825" indent="-631825">
              <a:spcAft>
                <a:spcPts val="600"/>
              </a:spcAft>
              <a:buNone/>
            </a:pPr>
            <a:r>
              <a:rPr lang="en-US" sz="2400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一</a:t>
            </a:r>
            <a:r>
              <a:rPr lang="en-US" sz="2400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) </a:t>
            </a:r>
            <a:r>
              <a:rPr lang="zh-TW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化解衝突技巧</a:t>
            </a:r>
            <a:r>
              <a:rPr 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：以</a:t>
            </a:r>
            <a:r>
              <a:rPr lang="en-US" altLang="zh-TW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3-5</a:t>
            </a:r>
            <a:r>
              <a:rPr lang="zh-TW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位</a:t>
            </a:r>
            <a:r>
              <a:rPr 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學員之小組形式，拍攝一段約</a:t>
            </a:r>
            <a:r>
              <a:rPr lang="en-US" altLang="zh-TW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3-5</a:t>
            </a:r>
            <a:r>
              <a:rPr lang="zh-TW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五分</a:t>
            </a:r>
            <a:r>
              <a:rPr 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鐘的</a:t>
            </a:r>
            <a:r>
              <a:rPr lang="zh-TW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短片</a:t>
            </a:r>
            <a:r>
              <a:rPr 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5%</a:t>
            </a:r>
            <a:r>
              <a:rPr lang="en-US" altLang="zh-TW" sz="2400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r>
              <a:rPr 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GB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1825" indent="-631825">
              <a:spcAft>
                <a:spcPts val="600"/>
              </a:spcAft>
              <a:buNone/>
            </a:pPr>
            <a:r>
              <a:rPr lang="en-US" altLang="zh-TW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求職及</a:t>
            </a:r>
            <a:r>
              <a:rPr lang="zh-TW" altLang="en-US" sz="2400" kern="100" dirty="0">
                <a:solidFill>
                  <a:srgbClr val="FF0066"/>
                </a:solidFill>
                <a:ea typeface="新細明體" panose="02020500000000000000" pitchFamily="18" charset="-120"/>
                <a:cs typeface="Times New Roman" panose="02020603050405020304" pitchFamily="18" charset="0"/>
              </a:rPr>
              <a:t>面試</a:t>
            </a:r>
            <a:r>
              <a:rPr lang="zh-TW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技巧</a:t>
            </a:r>
            <a:r>
              <a:rPr 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：由教師安排學員即場進行</a:t>
            </a:r>
            <a:r>
              <a:rPr lang="zh-TW" altLang="en-US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約</a:t>
            </a:r>
            <a:r>
              <a:rPr lang="en-US" altLang="zh-TW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zh-TW" altLang="en-US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分鐘</a:t>
            </a:r>
            <a:r>
              <a:rPr lang="zh-TW" altLang="en-US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zh-TW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小組模擬面試</a:t>
            </a:r>
            <a:r>
              <a:rPr lang="en-GB" altLang="zh-TW" sz="2400" kern="10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5%</a:t>
            </a:r>
            <a:r>
              <a:rPr lang="en-US" altLang="zh-TW" sz="2400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en-GB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1825" indent="-631825">
              <a:spcAft>
                <a:spcPts val="0"/>
              </a:spcAft>
              <a:buNone/>
            </a:pPr>
            <a:r>
              <a:rPr lang="zh-TW" sz="2400" b="1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專題研習</a:t>
            </a:r>
            <a:r>
              <a:rPr lang="en-US" sz="2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 (</a:t>
            </a:r>
            <a:r>
              <a:rPr lang="en-US" sz="2400" b="1" kern="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30</a:t>
            </a:r>
            <a:r>
              <a:rPr lang="en-US" sz="2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%) </a:t>
            </a:r>
            <a:endParaRPr lang="en-GB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1524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小組專題研習</a:t>
            </a:r>
            <a:r>
              <a:rPr lang="zh-TW" altLang="en-US" sz="2400" kern="1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建議書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(5%)</a:t>
            </a:r>
            <a:b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小組</a:t>
            </a:r>
            <a:r>
              <a:rPr lang="zh-TW" altLang="en-US" sz="2400" kern="1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口頭匯報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(10%)</a:t>
            </a:r>
            <a:b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小組</a:t>
            </a:r>
            <a:r>
              <a:rPr lang="zh-TW" altLang="en-US" sz="2400" kern="1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書面報告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(10%)</a:t>
            </a:r>
            <a:br>
              <a:rPr lang="en-GB" altLang="zh-TW" sz="2400" kern="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2400" kern="1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個人反思報告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(5%)</a:t>
            </a:r>
            <a:endParaRPr lang="en-GB" sz="2400" kern="1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GB" sz="5400" dirty="0"/>
          </a:p>
        </p:txBody>
      </p:sp>
      <p:pic>
        <p:nvPicPr>
          <p:cNvPr id="2050" name="Picture 2" descr="Scale Icon Vector Art, Icons, and Graphics for Free Download">
            <a:extLst>
              <a:ext uri="{FF2B5EF4-FFF2-40B4-BE49-F238E27FC236}">
                <a16:creationId xmlns:a16="http://schemas.microsoft.com/office/drawing/2014/main" id="{4F350AC9-D106-ADBE-B798-3A4E60B6BC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6" t="14222" r="11110" b="18222"/>
          <a:stretch/>
        </p:blipFill>
        <p:spPr bwMode="auto">
          <a:xfrm>
            <a:off x="5715000" y="4648200"/>
            <a:ext cx="2209799" cy="190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79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A96149-F145-D276-AF93-CFE8ACC86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/>
              <a:t>一、題目是否學員「想做」</a:t>
            </a:r>
            <a:r>
              <a:rPr lang="en-GB" altLang="zh-TW" sz="3600" dirty="0"/>
              <a:t>- 4P </a:t>
            </a:r>
            <a:r>
              <a:rPr lang="zh-TW" altLang="en-US" sz="3600" dirty="0"/>
              <a:t>法？  </a:t>
            </a:r>
            <a:r>
              <a:rPr lang="en-GB" altLang="zh-TW" sz="3600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altLang="zh-TW" sz="3600" dirty="0">
                <a:solidFill>
                  <a:schemeClr val="bg1">
                    <a:lumMod val="50000"/>
                  </a:schemeClr>
                </a:solidFill>
              </a:rPr>
              <a:t>.7</a:t>
            </a:r>
            <a:endParaRPr lang="en-GB" sz="36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AC4E642-9F5E-E114-1379-0B547B654F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343923"/>
              </p:ext>
            </p:extLst>
          </p:nvPr>
        </p:nvGraphicFramePr>
        <p:xfrm>
          <a:off x="0" y="774699"/>
          <a:ext cx="9144000" cy="60833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3320017379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756931819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800" u="sng" spc="30">
                          <a:effectLst/>
                        </a:rPr>
                        <a:t>誰人（</a:t>
                      </a:r>
                      <a:r>
                        <a:rPr lang="en-US" sz="2800" u="sng" spc="30">
                          <a:effectLst/>
                        </a:rPr>
                        <a:t>People</a:t>
                      </a:r>
                      <a:r>
                        <a:rPr lang="zh-TW" sz="2800" u="sng" spc="30">
                          <a:effectLst/>
                        </a:rPr>
                        <a:t>）</a:t>
                      </a:r>
                      <a:endParaRPr lang="en-GB" sz="2800" spc="30">
                        <a:effectLst/>
                      </a:endParaRPr>
                    </a:p>
                    <a:p>
                      <a:pPr algn="l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800" spc="30">
                          <a:effectLst/>
                        </a:rPr>
                        <a:t>家庭成員</a:t>
                      </a:r>
                      <a:br>
                        <a:rPr lang="en-US" sz="2800" spc="30">
                          <a:effectLst/>
                        </a:rPr>
                      </a:br>
                      <a:r>
                        <a:rPr lang="zh-TW" sz="2800" spc="30">
                          <a:effectLst/>
                        </a:rPr>
                        <a:t>父母</a:t>
                      </a:r>
                      <a:br>
                        <a:rPr lang="en-US" sz="2800" spc="30">
                          <a:effectLst/>
                        </a:rPr>
                      </a:br>
                      <a:r>
                        <a:rPr lang="zh-TW" sz="2800" spc="30">
                          <a:effectLst/>
                        </a:rPr>
                        <a:t>兄弟姊妹</a:t>
                      </a:r>
                      <a:br>
                        <a:rPr lang="en-US" sz="2800" spc="30">
                          <a:effectLst/>
                        </a:rPr>
                      </a:br>
                      <a:r>
                        <a:rPr lang="zh-TW" sz="2800" spc="30">
                          <a:effectLst/>
                        </a:rPr>
                        <a:t>獨孩、怪獸家長</a:t>
                      </a:r>
                      <a:br>
                        <a:rPr lang="en-US" sz="2800" spc="30">
                          <a:effectLst/>
                        </a:rPr>
                      </a:br>
                      <a:r>
                        <a:rPr lang="zh-TW" sz="2800" spc="30">
                          <a:effectLst/>
                        </a:rPr>
                        <a:t>單親家庭</a:t>
                      </a:r>
                      <a:endParaRPr lang="en-GB" sz="2800" spc="3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華康細明體(P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800" u="sng" spc="30">
                          <a:effectLst/>
                        </a:rPr>
                        <a:t>問題（</a:t>
                      </a:r>
                      <a:r>
                        <a:rPr lang="en-US" sz="2800" u="sng" spc="30">
                          <a:effectLst/>
                        </a:rPr>
                        <a:t>Problem</a:t>
                      </a:r>
                      <a:r>
                        <a:rPr lang="zh-TW" sz="2800" u="sng" spc="30">
                          <a:effectLst/>
                        </a:rPr>
                        <a:t>）</a:t>
                      </a:r>
                      <a:endParaRPr lang="en-GB" sz="2800" spc="30">
                        <a:effectLst/>
                      </a:endParaRPr>
                    </a:p>
                    <a:p>
                      <a:pPr algn="l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800" spc="30">
                          <a:effectLst/>
                        </a:rPr>
                        <a:t>家庭溝通</a:t>
                      </a:r>
                      <a:br>
                        <a:rPr lang="en-US" sz="2800" spc="30">
                          <a:effectLst/>
                        </a:rPr>
                      </a:br>
                      <a:r>
                        <a:rPr lang="zh-TW" sz="2800" spc="30">
                          <a:effectLst/>
                        </a:rPr>
                        <a:t>子女行為</a:t>
                      </a:r>
                      <a:br>
                        <a:rPr lang="en-US" sz="2800" spc="30">
                          <a:effectLst/>
                        </a:rPr>
                      </a:br>
                      <a:r>
                        <a:rPr lang="zh-TW" sz="2800" spc="30">
                          <a:effectLst/>
                        </a:rPr>
                        <a:t>溝通時的態度</a:t>
                      </a:r>
                      <a:br>
                        <a:rPr lang="en-US" sz="2800" spc="30">
                          <a:effectLst/>
                        </a:rPr>
                      </a:br>
                      <a:r>
                        <a:rPr lang="zh-TW" sz="2800" spc="30">
                          <a:effectLst/>
                        </a:rPr>
                        <a:t>無溝通</a:t>
                      </a:r>
                      <a:br>
                        <a:rPr lang="en-US" sz="2800" spc="30">
                          <a:effectLst/>
                        </a:rPr>
                      </a:br>
                      <a:r>
                        <a:rPr lang="zh-TW" sz="2800" spc="30">
                          <a:effectLst/>
                        </a:rPr>
                        <a:t>在職父母管教方式</a:t>
                      </a:r>
                      <a:endParaRPr lang="en-GB" sz="2800" spc="3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華康細明體(P)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6908877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800" u="sng" spc="30">
                          <a:effectLst/>
                        </a:rPr>
                        <a:t>政策（</a:t>
                      </a:r>
                      <a:r>
                        <a:rPr lang="en-US" sz="2800" u="sng" spc="30">
                          <a:effectLst/>
                        </a:rPr>
                        <a:t>Policy</a:t>
                      </a:r>
                      <a:r>
                        <a:rPr lang="zh-TW" sz="2800" u="sng" spc="30">
                          <a:effectLst/>
                        </a:rPr>
                        <a:t>）</a:t>
                      </a:r>
                      <a:endParaRPr lang="en-GB" sz="2800" spc="30">
                        <a:effectLst/>
                      </a:endParaRPr>
                    </a:p>
                    <a:p>
                      <a:pPr algn="l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800" spc="30">
                          <a:effectLst/>
                        </a:rPr>
                        <a:t>一孩政策</a:t>
                      </a:r>
                      <a:br>
                        <a:rPr lang="en-US" sz="2800" spc="30">
                          <a:effectLst/>
                        </a:rPr>
                      </a:br>
                      <a:r>
                        <a:rPr lang="zh-TW" sz="2800" spc="30">
                          <a:effectLst/>
                        </a:rPr>
                        <a:t>離婚後子女由父母合力供養</a:t>
                      </a:r>
                      <a:br>
                        <a:rPr lang="en-US" sz="2800" spc="30">
                          <a:effectLst/>
                        </a:rPr>
                      </a:br>
                      <a:r>
                        <a:rPr lang="zh-TW" sz="2800" spc="30">
                          <a:effectLst/>
                        </a:rPr>
                        <a:t>免費教育</a:t>
                      </a:r>
                      <a:endParaRPr lang="en-GB" sz="2800" spc="3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華康細明體(P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800" u="sng" spc="30" dirty="0">
                          <a:effectLst/>
                        </a:rPr>
                        <a:t>現象（</a:t>
                      </a:r>
                      <a:r>
                        <a:rPr lang="en-US" sz="2800" u="sng" spc="30" dirty="0">
                          <a:effectLst/>
                        </a:rPr>
                        <a:t>Phenomenon</a:t>
                      </a:r>
                      <a:r>
                        <a:rPr lang="zh-TW" sz="2800" u="sng" spc="30" dirty="0">
                          <a:effectLst/>
                        </a:rPr>
                        <a:t>）</a:t>
                      </a:r>
                      <a:endParaRPr lang="en-GB" sz="2800" spc="30" dirty="0">
                        <a:effectLst/>
                      </a:endParaRPr>
                    </a:p>
                    <a:p>
                      <a:pPr algn="l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r>
                        <a:rPr lang="zh-TW" sz="2800" spc="30" dirty="0">
                          <a:effectLst/>
                        </a:rPr>
                        <a:t>家庭暴力</a:t>
                      </a:r>
                      <a:br>
                        <a:rPr lang="en-US" sz="2800" spc="30" dirty="0">
                          <a:effectLst/>
                        </a:rPr>
                      </a:br>
                      <a:r>
                        <a:rPr lang="zh-TW" sz="2800" spc="30" dirty="0">
                          <a:effectLst/>
                        </a:rPr>
                        <a:t>孩子與家庭成員的人際關係與溝通</a:t>
                      </a:r>
                      <a:br>
                        <a:rPr lang="en-US" sz="2800" spc="30" dirty="0">
                          <a:effectLst/>
                        </a:rPr>
                      </a:br>
                      <a:r>
                        <a:rPr lang="zh-TW" sz="2800" spc="30" dirty="0">
                          <a:effectLst/>
                        </a:rPr>
                        <a:t>孩子與朋輩的人際關係及溝通技巧</a:t>
                      </a:r>
                      <a:endParaRPr lang="en-GB" sz="2800" spc="3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華康細明體(P)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7362775"/>
                  </a:ext>
                </a:extLst>
              </a:tr>
              <a:tr h="9626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06070" algn="l"/>
                          <a:tab pos="612140" algn="l"/>
                          <a:tab pos="918210" algn="l"/>
                        </a:tabLst>
                        <a:defRPr/>
                      </a:pPr>
                      <a:r>
                        <a:rPr kumimoji="0" lang="zh-TW" altLang="en-US" sz="28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獨孩政策會否與影響孩子與朋輩的人際關係。</a:t>
                      </a:r>
                      <a:br>
                        <a:rPr kumimoji="0" lang="en-GB" sz="28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0" lang="zh-TW" altLang="en-US" sz="28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父母管教方式如何影響孩子與父母的溝通。</a:t>
                      </a:r>
                      <a:endParaRPr kumimoji="0" lang="en-GB" sz="28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l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070" algn="l"/>
                          <a:tab pos="612140" algn="l"/>
                          <a:tab pos="918210" algn="l"/>
                        </a:tabLst>
                      </a:pPr>
                      <a:endParaRPr lang="en-GB" sz="2800" spc="3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華康細明體(P)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6937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8141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1A501D-E529-F90E-B362-263C8C71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二、題目是否「值得做」？ </a:t>
            </a:r>
            <a:r>
              <a:rPr lang="en-GB" altLang="zh-TW" sz="4000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altLang="zh-TW" sz="4000" dirty="0">
                <a:solidFill>
                  <a:schemeClr val="bg1">
                    <a:lumMod val="50000"/>
                  </a:schemeClr>
                </a:solidFill>
              </a:rPr>
              <a:t>.8</a:t>
            </a:r>
            <a:endParaRPr lang="en-GB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2A64326-376A-D482-6E48-C1719C52AEE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該題目是否有硏究價値？ </a:t>
            </a:r>
            <a:endParaRPr lang="en-GB" altLang="zh-TW" dirty="0"/>
          </a:p>
          <a:p>
            <a:pPr lvl="1"/>
            <a:r>
              <a:rPr lang="zh-TW" altLang="en-US" dirty="0"/>
              <a:t>如「沉迷網上遊戲會否影響人際溝通」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能否找到一些突破性的答案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1"/>
            <a:endParaRPr lang="en-US" altLang="zh-TW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zh-TW" altLang="en-US" dirty="0"/>
              <a:t>在決定題目之前，</a:t>
            </a:r>
            <a:r>
              <a:rPr lang="zh-TW" altLang="en-US" dirty="0">
                <a:solidFill>
                  <a:srgbClr val="CC00CC"/>
                </a:solidFill>
              </a:rPr>
              <a:t>先瀏覽大量文獻</a:t>
            </a:r>
            <a:r>
              <a:rPr lang="zh-TW" altLang="en-US" dirty="0"/>
              <a:t>、資料搜集</a:t>
            </a:r>
            <a:r>
              <a:rPr lang="en-US" altLang="zh-TW" dirty="0"/>
              <a:t>, </a:t>
            </a:r>
            <a:r>
              <a:rPr lang="zh-TW" altLang="en-US" dirty="0"/>
              <a:t>這會激發你找出有意義的研究題目。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33539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1A501D-E529-F90E-B362-263C8C71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三、題目是否「做得做」？ </a:t>
            </a:r>
            <a:r>
              <a:rPr lang="en-GB" altLang="zh-TW" sz="4000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altLang="zh-TW" sz="4000" dirty="0">
                <a:solidFill>
                  <a:schemeClr val="bg1">
                    <a:lumMod val="50000"/>
                  </a:schemeClr>
                </a:solidFill>
              </a:rPr>
              <a:t>.8</a:t>
            </a:r>
            <a:endParaRPr lang="en-GB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2A64326-376A-D482-6E48-C1719C52AEE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兩個方向，分別爲「描述性」和「解釋性」</a:t>
            </a:r>
            <a:endParaRPr lang="en-GB" altLang="zh-TW" dirty="0"/>
          </a:p>
          <a:p>
            <a:endParaRPr lang="en-GB" altLang="zh-TW" dirty="0"/>
          </a:p>
          <a:p>
            <a:r>
              <a:rPr lang="zh-TW" altLang="en-US" dirty="0"/>
              <a:t>描述性</a:t>
            </a:r>
            <a:endParaRPr lang="en-GB" altLang="zh-TW" dirty="0"/>
          </a:p>
          <a:p>
            <a:pPr lvl="1"/>
            <a:r>
              <a:rPr lang="zh-TW" altLang="en-US" dirty="0"/>
              <a:t>如「就青少年利用社交網站用以促進與朋輩溝通的意見。」</a:t>
            </a:r>
            <a:endParaRPr lang="en-GB" altLang="zh-TW" dirty="0"/>
          </a:p>
          <a:p>
            <a:pPr lvl="1"/>
            <a:endParaRPr lang="en-US" altLang="zh-TW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zh-TW" altLang="en-US" dirty="0"/>
              <a:t>解釋性</a:t>
            </a:r>
            <a:endParaRPr lang="en-GB" altLang="zh-TW" dirty="0"/>
          </a:p>
          <a:p>
            <a:pPr lvl="1"/>
            <a:r>
              <a:rPr lang="zh-TW" altLang="en-US" dirty="0"/>
              <a:t>如「沉迷網絡討論區對人際關係與溝通有甚麼負面影響？」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0573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BC4999-17D1-0C79-1E8B-AABDD901D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kern="0" dirty="0" err="1">
                <a:effectLst/>
                <a:latin typeface="微軟正黑體" panose="020B0604030504040204" pitchFamily="34" charset="-120"/>
                <a:cs typeface="Times New Roman" panose="02020603050405020304" pitchFamily="18" charset="0"/>
              </a:rPr>
              <a:t>學員在設計題目時</a:t>
            </a:r>
            <a:r>
              <a:rPr lang="en-US" altLang="zh-TW" sz="4000" kern="0" dirty="0">
                <a:effectLst/>
                <a:latin typeface="微軟正黑體" panose="020B0604030504040204" pitchFamily="34" charset="-120"/>
                <a:cs typeface="Times New Roman" panose="02020603050405020304" pitchFamily="18" charset="0"/>
              </a:rPr>
              <a:t>, </a:t>
            </a:r>
            <a:r>
              <a:rPr lang="en-US" sz="4000" kern="0" dirty="0" err="1">
                <a:effectLst/>
                <a:latin typeface="微軟正黑體" panose="020B0604030504040204" pitchFamily="34" charset="-120"/>
                <a:cs typeface="Times New Roman" panose="02020603050405020304" pitchFamily="18" charset="0"/>
              </a:rPr>
              <a:t>須注意以下數點</a:t>
            </a:r>
            <a:r>
              <a:rPr lang="en-US" sz="4000" kern="0" dirty="0">
                <a:effectLst/>
                <a:latin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GB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p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.8</a:t>
            </a:r>
            <a:endParaRPr lang="en-GB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C79D913-6629-3878-FA07-3D85F6C60FA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901700" indent="-901700">
              <a:spcAft>
                <a:spcPts val="600"/>
              </a:spcAft>
              <a:buNone/>
            </a:pPr>
            <a:r>
              <a:rPr lang="zh-TW" altLang="en-US" dirty="0"/>
              <a:t>一、	你對題目是否有充分之認識？你</a:t>
            </a:r>
            <a:r>
              <a:rPr lang="zh-TW" altLang="en-US" dirty="0">
                <a:solidFill>
                  <a:srgbClr val="CC00CC"/>
                </a:solidFill>
              </a:rPr>
              <a:t>有否充足的文獻搜集過程</a:t>
            </a:r>
            <a:r>
              <a:rPr lang="zh-TW" altLang="en-US" dirty="0"/>
              <a:t>？</a:t>
            </a:r>
          </a:p>
          <a:p>
            <a:pPr marL="901700" indent="-901700">
              <a:spcAft>
                <a:spcPts val="600"/>
              </a:spcAft>
              <a:buNone/>
            </a:pPr>
            <a:r>
              <a:rPr lang="zh-TW" altLang="en-US" dirty="0"/>
              <a:t>二、	你的題目有甚麼値得做的地方？它可以爲課題帶來甚麼</a:t>
            </a:r>
            <a:r>
              <a:rPr lang="zh-TW" altLang="en-US" dirty="0">
                <a:solidFill>
                  <a:srgbClr val="CC00CC"/>
                </a:solidFill>
              </a:rPr>
              <a:t>新的看法</a:t>
            </a:r>
            <a:r>
              <a:rPr lang="zh-TW" altLang="en-US" dirty="0"/>
              <a:t>？</a:t>
            </a:r>
          </a:p>
          <a:p>
            <a:pPr marL="901700" indent="-901700">
              <a:spcAft>
                <a:spcPts val="600"/>
              </a:spcAft>
              <a:buNone/>
            </a:pPr>
            <a:r>
              <a:rPr lang="zh-TW" altLang="en-US" dirty="0"/>
              <a:t>三、	硏究對象、資料是否在你</a:t>
            </a:r>
            <a:r>
              <a:rPr lang="zh-TW" altLang="en-US" dirty="0">
                <a:solidFill>
                  <a:srgbClr val="CC00CC"/>
                </a:solidFill>
              </a:rPr>
              <a:t>能力範圍</a:t>
            </a:r>
            <a:r>
              <a:rPr lang="zh-TW" altLang="en-US" dirty="0"/>
              <a:t>內可以找到？</a:t>
            </a:r>
          </a:p>
          <a:p>
            <a:pPr marL="901700" indent="-901700">
              <a:spcAft>
                <a:spcPts val="600"/>
              </a:spcAft>
              <a:buNone/>
            </a:pPr>
            <a:r>
              <a:rPr lang="zh-TW" altLang="en-US" dirty="0"/>
              <a:t>四、	硏究過程會否讓你的</a:t>
            </a:r>
            <a:r>
              <a:rPr lang="zh-TW" altLang="en-US" dirty="0">
                <a:solidFill>
                  <a:srgbClr val="CC00CC"/>
                </a:solidFill>
              </a:rPr>
              <a:t>金錢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CC00CC"/>
                </a:solidFill>
              </a:rPr>
              <a:t>人身安全</a:t>
            </a:r>
            <a:r>
              <a:rPr lang="zh-TW" altLang="en-US" dirty="0"/>
              <a:t>受到損失？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393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440566-B2AB-DB96-103B-B87748F91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課堂練習：擬定題目  </a:t>
            </a:r>
            <a:r>
              <a:rPr kumimoji="0" lang="en-GB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p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.10</a:t>
            </a:r>
            <a:endParaRPr lang="en-GB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45A830B-EEA9-AE31-9340-4F2F3632A42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工作紙 </a:t>
            </a:r>
            <a:r>
              <a:rPr lang="en-US" altLang="zh-TW" dirty="0"/>
              <a:t>16.1 </a:t>
            </a:r>
            <a:r>
              <a:rPr lang="zh-TW" altLang="en-US" dirty="0"/>
              <a:t>（</a:t>
            </a:r>
            <a:r>
              <a:rPr lang="en-US" altLang="zh-TW" dirty="0">
                <a:solidFill>
                  <a:srgbClr val="CC00CC"/>
                </a:solidFill>
              </a:rPr>
              <a:t>30</a:t>
            </a:r>
            <a:r>
              <a:rPr lang="zh-TW" altLang="en-US" dirty="0">
                <a:solidFill>
                  <a:srgbClr val="CC00CC"/>
                </a:solidFill>
              </a:rPr>
              <a:t>分鐘</a:t>
            </a:r>
            <a:r>
              <a:rPr lang="zh-TW" altLang="en-US" dirty="0"/>
              <a:t>）</a:t>
            </a:r>
          </a:p>
          <a:p>
            <a:pPr marL="0" indent="0" algn="ctr">
              <a:buNone/>
            </a:pPr>
            <a:r>
              <a:rPr lang="zh-TW" altLang="en-US" dirty="0"/>
              <a:t>課堂練習：擬定題目</a:t>
            </a:r>
            <a:br>
              <a:rPr lang="en-GB" altLang="zh-TW" dirty="0"/>
            </a:br>
            <a:endParaRPr lang="zh-TW" altLang="en-US" dirty="0"/>
          </a:p>
          <a:p>
            <a:pPr marL="0" indent="0">
              <a:buNone/>
            </a:pPr>
            <a:r>
              <a:rPr lang="en-US" altLang="zh-TW" dirty="0">
                <a:solidFill>
                  <a:schemeClr val="tx1"/>
                </a:solidFill>
              </a:rPr>
              <a:t>1. </a:t>
            </a:r>
            <a:r>
              <a:rPr lang="zh-TW" altLang="en-US" dirty="0">
                <a:solidFill>
                  <a:schemeClr val="tx1"/>
                </a:solidFill>
              </a:rPr>
              <a:t>你們對於哪方面的課題有興趣？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tx1"/>
                </a:solidFill>
              </a:rPr>
              <a:t>________________________________________________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tx1"/>
                </a:solidFill>
              </a:rPr>
              <a:t>2. </a:t>
            </a:r>
            <a:r>
              <a:rPr lang="zh-TW" altLang="en-US" dirty="0">
                <a:solidFill>
                  <a:schemeClr val="tx1"/>
                </a:solidFill>
              </a:rPr>
              <a:t>選擇該題目的原因及背景：</a:t>
            </a:r>
          </a:p>
          <a:p>
            <a:pPr marL="0" indent="0">
              <a:buNone/>
            </a:pPr>
            <a:r>
              <a:rPr lang="zh-TW" altLang="en-US" dirty="0">
                <a:solidFill>
                  <a:schemeClr val="tx1"/>
                </a:solidFill>
              </a:rPr>
              <a:t>本科課題：</a:t>
            </a:r>
            <a:r>
              <a:rPr lang="en-US" altLang="zh-TW" dirty="0">
                <a:solidFill>
                  <a:schemeClr val="tx1"/>
                </a:solidFill>
              </a:rPr>
              <a:t>________________________________________________</a:t>
            </a:r>
          </a:p>
          <a:p>
            <a:pPr marL="0" indent="0">
              <a:buNone/>
            </a:pPr>
            <a:r>
              <a:rPr lang="zh-TW" altLang="en-US" dirty="0">
                <a:solidFill>
                  <a:schemeClr val="tx1"/>
                </a:solidFill>
              </a:rPr>
              <a:t>原因及背景：</a:t>
            </a:r>
            <a:r>
              <a:rPr lang="en-US" altLang="zh-TW" dirty="0">
                <a:solidFill>
                  <a:schemeClr val="tx1"/>
                </a:solidFill>
              </a:rPr>
              <a:t>________________________________________________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tx1"/>
                </a:solidFill>
              </a:rPr>
              <a:t>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88073523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440566-B2AB-DB96-103B-B87748F91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課堂練習：擬定題目  </a:t>
            </a:r>
            <a:r>
              <a:rPr kumimoji="0" lang="en-GB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p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.10</a:t>
            </a:r>
            <a:endParaRPr lang="en-GB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45A830B-EEA9-AE31-9340-4F2F3632A42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spc="3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cs typeface="Times New Roman" panose="02020603050405020304" pitchFamily="18" charset="0"/>
              </a:rPr>
              <a:t>3. </a:t>
            </a:r>
            <a:r>
              <a:rPr lang="zh-TW" sz="2800" spc="30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六何法或</a:t>
            </a:r>
            <a:r>
              <a:rPr lang="en-US" sz="2800" spc="3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cs typeface="Times New Roman" panose="02020603050405020304" pitchFamily="18" charset="0"/>
              </a:rPr>
              <a:t>4P</a:t>
            </a:r>
            <a:r>
              <a:rPr lang="zh-TW" sz="2800" spc="30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法</a:t>
            </a:r>
            <a:endParaRPr lang="en-US" altLang="zh-TW" sz="4400" dirty="0">
              <a:solidFill>
                <a:schemeClr val="tx1"/>
              </a:solidFill>
            </a:endParaRPr>
          </a:p>
        </p:txBody>
      </p:sp>
      <p:sp>
        <p:nvSpPr>
          <p:cNvPr id="4" name="文字方塊 2">
            <a:extLst>
              <a:ext uri="{FF2B5EF4-FFF2-40B4-BE49-F238E27FC236}">
                <a16:creationId xmlns:a16="http://schemas.microsoft.com/office/drawing/2014/main" id="{D38E540A-7A1E-58CE-0D9D-B6E682C40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5531" y="1747838"/>
            <a:ext cx="4734669" cy="5033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Bef>
                <a:spcPts val="600"/>
              </a:spcBef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誰人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People)        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問題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(P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roblem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</a:p>
          <a:p>
            <a:pPr algn="just">
              <a:spcBef>
                <a:spcPts val="600"/>
              </a:spcBef>
            </a:pP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</a:p>
          <a:p>
            <a:pPr algn="just">
              <a:spcBef>
                <a:spcPts val="600"/>
              </a:spcBef>
            </a:pP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</a:p>
          <a:p>
            <a:pPr algn="just">
              <a:spcBef>
                <a:spcPts val="600"/>
              </a:spcBef>
            </a:pP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</a:p>
          <a:p>
            <a:pPr algn="just">
              <a:spcBef>
                <a:spcPts val="600"/>
              </a:spcBef>
            </a:pP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</a:p>
          <a:p>
            <a:pPr algn="just">
              <a:spcBef>
                <a:spcPts val="600"/>
              </a:spcBef>
            </a:pP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ts val="600"/>
              </a:spcBef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政策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 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Policy)   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現象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(Phenomenon)</a:t>
            </a:r>
          </a:p>
          <a:p>
            <a:pPr>
              <a:spcBef>
                <a:spcPts val="600"/>
              </a:spcBef>
            </a:pP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 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C1D9EC09-E4DA-868D-7BB7-F5F0DABB9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47838"/>
            <a:ext cx="4443412" cy="5033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Bef>
                <a:spcPts val="600"/>
              </a:spcBef>
            </a:pPr>
            <a:r>
              <a:rPr lang="en-US" sz="2400" dirty="0" err="1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何人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(Who)	</a:t>
            </a:r>
            <a:r>
              <a:rPr lang="en-US" sz="2400" dirty="0" err="1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何地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 (Where)</a:t>
            </a:r>
          </a:p>
          <a:p>
            <a:pPr algn="just">
              <a:spcBef>
                <a:spcPts val="600"/>
              </a:spcBef>
            </a:pP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 </a:t>
            </a:r>
          </a:p>
          <a:p>
            <a:pPr algn="just">
              <a:spcBef>
                <a:spcPts val="600"/>
              </a:spcBef>
            </a:pP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  </a:t>
            </a:r>
          </a:p>
          <a:p>
            <a:pPr algn="just">
              <a:spcBef>
                <a:spcPts val="600"/>
              </a:spcBef>
            </a:pP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 </a:t>
            </a:r>
          </a:p>
          <a:p>
            <a:pPr algn="just">
              <a:spcBef>
                <a:spcPts val="600"/>
              </a:spcBef>
            </a:pPr>
            <a:r>
              <a:rPr lang="en-US" sz="2400" dirty="0" err="1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何事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 (What)		</a:t>
            </a:r>
            <a:r>
              <a:rPr lang="en-US" sz="2400" dirty="0" err="1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何解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 (Why)</a:t>
            </a:r>
          </a:p>
          <a:p>
            <a:pPr algn="just">
              <a:spcBef>
                <a:spcPts val="600"/>
              </a:spcBef>
            </a:pP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 </a:t>
            </a:r>
          </a:p>
          <a:p>
            <a:pPr algn="just">
              <a:spcBef>
                <a:spcPts val="600"/>
              </a:spcBef>
            </a:pP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  </a:t>
            </a:r>
          </a:p>
          <a:p>
            <a:pPr algn="just">
              <a:spcBef>
                <a:spcPts val="600"/>
              </a:spcBef>
            </a:pP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 </a:t>
            </a:r>
          </a:p>
          <a:p>
            <a:pPr algn="just">
              <a:spcBef>
                <a:spcPts val="600"/>
              </a:spcBef>
            </a:pPr>
            <a:r>
              <a:rPr lang="en-US" sz="2400" dirty="0" err="1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何時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 (When)		</a:t>
            </a:r>
            <a:r>
              <a:rPr lang="en-US" sz="2400" dirty="0" err="1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如何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 (How)</a:t>
            </a:r>
          </a:p>
          <a:p>
            <a:pPr algn="just">
              <a:spcBef>
                <a:spcPts val="600"/>
              </a:spcBef>
            </a:pP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 </a:t>
            </a:r>
          </a:p>
          <a:p>
            <a:pPr algn="just">
              <a:spcBef>
                <a:spcPts val="600"/>
              </a:spcBef>
            </a:pP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 </a:t>
            </a:r>
          </a:p>
          <a:p>
            <a:pPr algn="just">
              <a:spcBef>
                <a:spcPts val="600"/>
              </a:spcBef>
            </a:pP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 </a:t>
            </a:r>
          </a:p>
          <a:p>
            <a:pPr algn="just">
              <a:spcBef>
                <a:spcPts val="600"/>
              </a:spcBef>
            </a:pP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 </a:t>
            </a:r>
          </a:p>
          <a:p>
            <a:pPr algn="just">
              <a:spcBef>
                <a:spcPts val="600"/>
              </a:spcBef>
            </a:pP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 </a:t>
            </a:r>
          </a:p>
          <a:p>
            <a:pPr algn="just">
              <a:spcBef>
                <a:spcPts val="600"/>
              </a:spcBef>
            </a:pP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497038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440566-B2AB-DB96-103B-B87748F91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課堂練習：擬定題目  </a:t>
            </a:r>
            <a:r>
              <a:rPr kumimoji="0" lang="en-GB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p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.11</a:t>
            </a:r>
            <a:endParaRPr lang="en-GB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45A830B-EEA9-AE31-9340-4F2F3632A42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990600"/>
            <a:ext cx="9067800" cy="5867400"/>
          </a:xfrm>
        </p:spPr>
        <p:txBody>
          <a:bodyPr/>
          <a:lstStyle/>
          <a:p>
            <a:pPr marL="0" indent="0" algn="just">
              <a:lnSpc>
                <a:spcPts val="2000"/>
              </a:lnSpc>
              <a:spcBef>
                <a:spcPts val="1420"/>
              </a:spcBef>
              <a:spcAft>
                <a:spcPts val="1420"/>
              </a:spcAft>
              <a:buNone/>
              <a:tabLst>
                <a:tab pos="306070" algn="l"/>
                <a:tab pos="612140" algn="l"/>
                <a:tab pos="918210" algn="l"/>
              </a:tabLst>
            </a:pPr>
            <a:r>
              <a:rPr lang="en-US" sz="2400" spc="3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新細明體" panose="02020500000000000000" pitchFamily="18" charset="-120"/>
              </a:rPr>
              <a:t>4. </a:t>
            </a:r>
            <a:r>
              <a:rPr lang="zh-TW" sz="2400" spc="3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經六何法或</a:t>
            </a:r>
            <a:r>
              <a:rPr lang="en-US" sz="2400" spc="3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新細明體" panose="02020500000000000000" pitchFamily="18" charset="-120"/>
              </a:rPr>
              <a:t>4P</a:t>
            </a:r>
            <a:r>
              <a:rPr lang="zh-TW" sz="2400" spc="3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法討論後，初步擬定專題研習擬定題目名稱</a:t>
            </a:r>
            <a:endParaRPr lang="en-GB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 algn="just">
              <a:lnSpc>
                <a:spcPts val="2000"/>
              </a:lnSpc>
              <a:spcBef>
                <a:spcPts val="1420"/>
              </a:spcBef>
              <a:spcAft>
                <a:spcPts val="1420"/>
              </a:spcAft>
              <a:buNone/>
              <a:tabLst>
                <a:tab pos="306070" algn="l"/>
                <a:tab pos="612140" algn="l"/>
                <a:tab pos="918210" algn="l"/>
              </a:tabLst>
            </a:pPr>
            <a:r>
              <a:rPr lang="en-US" sz="2400" spc="30" dirty="0">
                <a:solidFill>
                  <a:schemeClr val="tx1"/>
                </a:solidFill>
                <a:effectLst/>
                <a:ea typeface="新細明體" panose="02020500000000000000" pitchFamily="18" charset="-120"/>
              </a:rPr>
              <a:t>_______________________________________________________________</a:t>
            </a:r>
            <a:endParaRPr lang="en-GB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 algn="just">
              <a:lnSpc>
                <a:spcPts val="2000"/>
              </a:lnSpc>
              <a:spcBef>
                <a:spcPts val="1420"/>
              </a:spcBef>
              <a:spcAft>
                <a:spcPts val="1420"/>
              </a:spcAft>
              <a:buNone/>
              <a:tabLst>
                <a:tab pos="306070" algn="l"/>
                <a:tab pos="612140" algn="l"/>
                <a:tab pos="918210" algn="l"/>
              </a:tabLst>
            </a:pPr>
            <a:r>
              <a:rPr lang="en-US" sz="2400" spc="3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新細明體" panose="02020500000000000000" pitchFamily="18" charset="-120"/>
              </a:rPr>
              <a:t>5. </a:t>
            </a:r>
            <a:r>
              <a:rPr lang="zh-TW" sz="2400" spc="3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初步重點問題</a:t>
            </a:r>
            <a:r>
              <a:rPr lang="en-US" sz="2400" spc="3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新細明體" panose="02020500000000000000" pitchFamily="18" charset="-120"/>
              </a:rPr>
              <a:t> (</a:t>
            </a:r>
            <a:r>
              <a:rPr lang="zh-TW" sz="2400" spc="3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經文獻回顧後可修訂</a:t>
            </a:r>
            <a:r>
              <a:rPr lang="en-US" sz="2400" spc="30" dirty="0">
                <a:solidFill>
                  <a:schemeClr val="tx1"/>
                </a:solidFill>
                <a:effectLst/>
                <a:ea typeface="新細明體" panose="02020500000000000000" pitchFamily="18" charset="-120"/>
              </a:rPr>
              <a:t>)</a:t>
            </a:r>
            <a:endParaRPr lang="en-GB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 algn="just">
              <a:lnSpc>
                <a:spcPts val="2000"/>
              </a:lnSpc>
              <a:spcBef>
                <a:spcPts val="1420"/>
              </a:spcBef>
              <a:spcAft>
                <a:spcPts val="1420"/>
              </a:spcAft>
              <a:buNone/>
              <a:tabLst>
                <a:tab pos="306070" algn="l"/>
                <a:tab pos="612140" algn="l"/>
                <a:tab pos="918210" algn="l"/>
              </a:tabLst>
            </a:pPr>
            <a:r>
              <a:rPr lang="en-US" sz="2400" spc="30" dirty="0">
                <a:solidFill>
                  <a:schemeClr val="tx1"/>
                </a:solidFill>
                <a:effectLst/>
                <a:ea typeface="新細明體" panose="02020500000000000000" pitchFamily="18" charset="-120"/>
              </a:rPr>
              <a:t>_______________________________________________________________</a:t>
            </a:r>
            <a:endParaRPr lang="en-GB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 algn="just">
              <a:lnSpc>
                <a:spcPts val="2000"/>
              </a:lnSpc>
              <a:spcBef>
                <a:spcPts val="1420"/>
              </a:spcBef>
              <a:spcAft>
                <a:spcPts val="1420"/>
              </a:spcAft>
              <a:buNone/>
              <a:tabLst>
                <a:tab pos="306070" algn="l"/>
                <a:tab pos="612140" algn="l"/>
                <a:tab pos="918210" algn="l"/>
              </a:tabLst>
            </a:pPr>
            <a:r>
              <a:rPr lang="en-US" sz="2400" spc="30" dirty="0">
                <a:solidFill>
                  <a:schemeClr val="tx1"/>
                </a:solidFill>
                <a:effectLst/>
                <a:ea typeface="新細明體" panose="02020500000000000000" pitchFamily="18" charset="-120"/>
              </a:rPr>
              <a:t>_______________________________________________________________</a:t>
            </a:r>
            <a:br>
              <a:rPr lang="en-US" sz="2400" spc="30" dirty="0">
                <a:solidFill>
                  <a:schemeClr val="tx1"/>
                </a:solidFill>
                <a:effectLst/>
                <a:ea typeface="新細明體" panose="02020500000000000000" pitchFamily="18" charset="-120"/>
              </a:rPr>
            </a:br>
            <a:endParaRPr lang="en-GB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 algn="just">
              <a:lnSpc>
                <a:spcPts val="2000"/>
              </a:lnSpc>
              <a:spcBef>
                <a:spcPts val="1420"/>
              </a:spcBef>
              <a:spcAft>
                <a:spcPts val="1420"/>
              </a:spcAft>
              <a:buNone/>
              <a:tabLst>
                <a:tab pos="306070" algn="l"/>
                <a:tab pos="612140" algn="l"/>
                <a:tab pos="918210" algn="l"/>
              </a:tabLst>
            </a:pPr>
            <a:r>
              <a:rPr lang="en-US" sz="2400" spc="3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新細明體" panose="02020500000000000000" pitchFamily="18" charset="-120"/>
              </a:rPr>
              <a:t>6. </a:t>
            </a:r>
            <a:r>
              <a:rPr lang="zh-TW" sz="2400" spc="3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文獻搜集方法及可行性： </a:t>
            </a:r>
            <a:endParaRPr lang="en-GB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>
              <a:lnSpc>
                <a:spcPts val="2000"/>
              </a:lnSpc>
              <a:spcBef>
                <a:spcPts val="1420"/>
              </a:spcBef>
              <a:spcAft>
                <a:spcPts val="1420"/>
              </a:spcAft>
              <a:buNone/>
              <a:tabLst>
                <a:tab pos="306070" algn="l"/>
                <a:tab pos="612140" algn="l"/>
                <a:tab pos="918210" algn="l"/>
              </a:tabLst>
            </a:pPr>
            <a:r>
              <a:rPr lang="en-US" sz="2400" spc="3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新細明體" panose="02020500000000000000" pitchFamily="18" charset="-120"/>
              </a:rPr>
              <a:t>_______________________________________________________________</a:t>
            </a:r>
            <a:r>
              <a:rPr lang="en-US" sz="2400" b="1" u="sng" spc="30" dirty="0">
                <a:solidFill>
                  <a:schemeClr val="tx1"/>
                </a:solidFill>
                <a:effectLst/>
                <a:ea typeface="新細明體" panose="02020500000000000000" pitchFamily="18" charset="-120"/>
              </a:rPr>
              <a:t> </a:t>
            </a:r>
            <a:endParaRPr lang="en-GB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 algn="just">
              <a:lnSpc>
                <a:spcPts val="2000"/>
              </a:lnSpc>
              <a:spcBef>
                <a:spcPts val="1420"/>
              </a:spcBef>
              <a:spcAft>
                <a:spcPts val="1420"/>
              </a:spcAft>
              <a:buNone/>
              <a:tabLst>
                <a:tab pos="306070" algn="l"/>
                <a:tab pos="612140" algn="l"/>
                <a:tab pos="918210" algn="l"/>
              </a:tabLst>
            </a:pPr>
            <a:br>
              <a:rPr lang="en-US" sz="2400" spc="3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新細明體" panose="02020500000000000000" pitchFamily="18" charset="-120"/>
              </a:rPr>
            </a:br>
            <a:r>
              <a:rPr lang="en-US" sz="2400" spc="3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新細明體" panose="02020500000000000000" pitchFamily="18" charset="-120"/>
              </a:rPr>
              <a:t>7. </a:t>
            </a:r>
            <a:r>
              <a:rPr lang="zh-TW" sz="2400" spc="3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題目是否值得做及做得到： </a:t>
            </a:r>
            <a:endParaRPr lang="en-GB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>
              <a:lnSpc>
                <a:spcPts val="2000"/>
              </a:lnSpc>
              <a:spcBef>
                <a:spcPts val="1420"/>
              </a:spcBef>
              <a:spcAft>
                <a:spcPts val="1420"/>
              </a:spcAft>
              <a:buNone/>
              <a:tabLst>
                <a:tab pos="306070" algn="l"/>
                <a:tab pos="612140" algn="l"/>
                <a:tab pos="918210" algn="l"/>
              </a:tabLst>
            </a:pPr>
            <a:r>
              <a:rPr lang="en-US" sz="2400" spc="3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新細明體" panose="02020500000000000000" pitchFamily="18" charset="-120"/>
              </a:rPr>
              <a:t>__________________________________________________________</a:t>
            </a:r>
            <a:r>
              <a:rPr lang="en-US" sz="2400" b="1" u="sng" spc="30" dirty="0">
                <a:solidFill>
                  <a:schemeClr val="tx1"/>
                </a:solidFill>
                <a:effectLst/>
                <a:ea typeface="新細明體" panose="02020500000000000000" pitchFamily="18" charset="-120"/>
              </a:rPr>
              <a:t> </a:t>
            </a:r>
            <a:endParaRPr lang="en-GB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19012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74613" y="4941888"/>
            <a:ext cx="8961437" cy="1211262"/>
          </a:xfrm>
        </p:spPr>
        <p:txBody>
          <a:bodyPr/>
          <a:lstStyle/>
          <a:p>
            <a:r>
              <a:rPr lang="en-US" altLang="zh-TW" sz="11100" dirty="0">
                <a:solidFill>
                  <a:srgbClr val="FF0066"/>
                </a:solidFill>
                <a:ea typeface="新細明體" charset="-120"/>
              </a:rPr>
              <a:t>The end</a:t>
            </a:r>
          </a:p>
        </p:txBody>
      </p:sp>
      <p:pic>
        <p:nvPicPr>
          <p:cNvPr id="2276355" name="Picture 3" descr="b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98"/>
          <a:stretch>
            <a:fillRect/>
          </a:stretch>
        </p:blipFill>
        <p:spPr bwMode="auto">
          <a:xfrm>
            <a:off x="2268538" y="981075"/>
            <a:ext cx="4751387" cy="343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137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5923494F-E862-E2B9-46C7-276F2C809F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74128"/>
              </p:ext>
            </p:extLst>
          </p:nvPr>
        </p:nvGraphicFramePr>
        <p:xfrm>
          <a:off x="1" y="0"/>
          <a:ext cx="9143999" cy="68579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15778">
                  <a:extLst>
                    <a:ext uri="{9D8B030D-6E8A-4147-A177-3AD203B41FA5}">
                      <a16:colId xmlns:a16="http://schemas.microsoft.com/office/drawing/2014/main" val="614275078"/>
                    </a:ext>
                  </a:extLst>
                </a:gridCol>
                <a:gridCol w="615778">
                  <a:extLst>
                    <a:ext uri="{9D8B030D-6E8A-4147-A177-3AD203B41FA5}">
                      <a16:colId xmlns:a16="http://schemas.microsoft.com/office/drawing/2014/main" val="811668523"/>
                    </a:ext>
                  </a:extLst>
                </a:gridCol>
                <a:gridCol w="1054443">
                  <a:extLst>
                    <a:ext uri="{9D8B030D-6E8A-4147-A177-3AD203B41FA5}">
                      <a16:colId xmlns:a16="http://schemas.microsoft.com/office/drawing/2014/main" val="398174606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8453415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108478751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88824748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828790524"/>
                    </a:ext>
                  </a:extLst>
                </a:gridCol>
              </a:tblGrid>
              <a:tr h="481332">
                <a:tc gridSpan="7">
                  <a:txBody>
                    <a:bodyPr/>
                    <a:lstStyle/>
                    <a:p>
                      <a:pPr algn="ctr"/>
                      <a:r>
                        <a:rPr lang="zh-TW" altLang="en-US" sz="2400" b="1" kern="100" dirty="0">
                          <a:effectLst/>
                        </a:rPr>
                        <a:t>下</a:t>
                      </a:r>
                      <a:r>
                        <a:rPr lang="zh-TW" sz="2400" b="1" kern="100" dirty="0">
                          <a:effectLst/>
                        </a:rPr>
                        <a:t>學期</a:t>
                      </a:r>
                      <a:r>
                        <a:rPr lang="en-US" sz="2400" b="1" kern="100" dirty="0">
                          <a:effectLst/>
                        </a:rPr>
                        <a:t>(Semester one)</a:t>
                      </a:r>
                      <a:endParaRPr lang="zh-TW" sz="2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69750"/>
                  </a:ext>
                </a:extLst>
              </a:tr>
              <a:tr h="654881">
                <a:tc>
                  <a:txBody>
                    <a:bodyPr/>
                    <a:lstStyle/>
                    <a:p>
                      <a:pPr algn="ctr"/>
                      <a:r>
                        <a:rPr lang="zh-TW" sz="2000" b="1" kern="0" dirty="0">
                          <a:solidFill>
                            <a:schemeClr val="tx1"/>
                          </a:solidFill>
                          <a:effectLst/>
                        </a:rPr>
                        <a:t>課堂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節數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1" kern="0" dirty="0">
                          <a:solidFill>
                            <a:schemeClr val="tx1"/>
                          </a:solidFill>
                          <a:effectLst/>
                        </a:rPr>
                        <a:t>日期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1" kern="100">
                          <a:solidFill>
                            <a:schemeClr val="tx1"/>
                          </a:solidFill>
                          <a:effectLst/>
                        </a:rPr>
                        <a:t>單元</a:t>
                      </a:r>
                      <a:endParaRPr lang="zh-TW" sz="2000" b="1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1" kern="0" dirty="0">
                          <a:solidFill>
                            <a:schemeClr val="tx1"/>
                          </a:solidFill>
                          <a:effectLst/>
                        </a:rPr>
                        <a:t>課程內容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1" kern="0" dirty="0">
                          <a:solidFill>
                            <a:schemeClr val="tx1"/>
                          </a:solidFill>
                          <a:effectLst/>
                        </a:rPr>
                        <a:t>持續</a:t>
                      </a:r>
                      <a:br>
                        <a:rPr lang="en-GB" altLang="zh-TW" sz="2000" b="1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zh-TW" sz="2000" b="1" kern="0" dirty="0">
                          <a:solidFill>
                            <a:schemeClr val="tx1"/>
                          </a:solidFill>
                          <a:effectLst/>
                        </a:rPr>
                        <a:t>評核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1" kern="0" dirty="0">
                          <a:effectLst/>
                        </a:rPr>
                        <a:t>分數</a:t>
                      </a:r>
                      <a:br>
                        <a:rPr lang="en-GB" altLang="zh-TW" sz="2000" b="1" kern="0" dirty="0">
                          <a:effectLst/>
                        </a:rPr>
                      </a:br>
                      <a:r>
                        <a:rPr lang="zh-TW" sz="2000" b="1" kern="0" dirty="0">
                          <a:effectLst/>
                        </a:rPr>
                        <a:t>比重</a:t>
                      </a:r>
                      <a:endParaRPr lang="zh-TW" sz="20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794741965"/>
                  </a:ext>
                </a:extLst>
              </a:tr>
              <a:tr h="53387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kern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</a:t>
                      </a:r>
                      <a:endParaRPr lang="zh-TW" sz="28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kern="1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sz="2800" kern="10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12/1</a:t>
                      </a:r>
                      <a:endParaRPr lang="zh-TW" sz="28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800" b="0" kern="100" dirty="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sz="2400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簡介與籌備專題研習</a:t>
                      </a:r>
                      <a:r>
                        <a:rPr lang="en-GB" altLang="zh-TW" sz="2400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2400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小組</a:t>
                      </a:r>
                      <a:r>
                        <a:rPr lang="en-GB" altLang="zh-TW" sz="2400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</a:t>
                      </a:r>
                      <a:endParaRPr lang="en-GB" sz="2400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066074964"/>
                  </a:ext>
                </a:extLst>
              </a:tr>
              <a:tr h="533875">
                <a:tc>
                  <a:txBody>
                    <a:bodyPr/>
                    <a:lstStyle/>
                    <a:p>
                      <a:pPr algn="ctr"/>
                      <a:r>
                        <a:rPr lang="en-US" sz="2800" kern="0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zh-TW" sz="2800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kern="1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sz="2800" kern="10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19/1</a:t>
                      </a:r>
                      <a:endParaRPr lang="zh-TW" sz="28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sz="2400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大眾傳媒與人際溝通</a:t>
                      </a:r>
                      <a:endParaRPr lang="en-GB" sz="2400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48931407"/>
                  </a:ext>
                </a:extLst>
              </a:tr>
              <a:tr h="533875">
                <a:tc>
                  <a:txBody>
                    <a:bodyPr/>
                    <a:lstStyle/>
                    <a:p>
                      <a:pPr algn="ctr"/>
                      <a:r>
                        <a:rPr lang="en-US" sz="2800" kern="0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zh-TW" sz="2800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kern="1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sz="2800" kern="10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26/1</a:t>
                      </a:r>
                      <a:endParaRPr lang="zh-TW" sz="28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sz="2400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新媒體與人際溝通</a:t>
                      </a:r>
                      <a:endParaRPr lang="en-GB" sz="2400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32665218"/>
                  </a:ext>
                </a:extLst>
              </a:tr>
              <a:tr h="533875"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</a:t>
                      </a:r>
                      <a:endParaRPr kumimoji="0" lang="en-GB" sz="28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8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19</a:t>
                      </a:r>
                      <a:endParaRPr kumimoji="0" lang="en-GB" sz="28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2/2</a:t>
                      </a:r>
                      <a:endParaRPr lang="en-GB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sz="2400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大眾傳媒及新媒體與青年流行文化</a:t>
                      </a:r>
                      <a:endParaRPr lang="en-GB" sz="2400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301083892"/>
                  </a:ext>
                </a:extLst>
              </a:tr>
              <a:tr h="533875">
                <a:tc>
                  <a:txBody>
                    <a:bodyPr/>
                    <a:lstStyle/>
                    <a:p>
                      <a:pPr algn="ctr"/>
                      <a:r>
                        <a:rPr lang="en-US" sz="2800" kern="0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zh-TW" sz="2800" kern="1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kern="1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sz="2800" kern="1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kern="1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9/2</a:t>
                      </a:r>
                      <a:endParaRPr lang="zh-TW" sz="2800" kern="1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00" dirty="0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zh-TW" altLang="en-US" sz="2800" b="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zh-TW" alt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指導與籌備專題研習</a:t>
                      </a:r>
                      <a:r>
                        <a:rPr kumimoji="0" lang="en-US" altLang="zh-TW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小組</a:t>
                      </a:r>
                      <a:r>
                        <a:rPr kumimoji="0" lang="en-US" altLang="zh-TW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zh-TW" sz="2000" kern="1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153778331"/>
                  </a:ext>
                </a:extLst>
              </a:tr>
              <a:tr h="2275307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kern="0">
                          <a:solidFill>
                            <a:srgbClr val="0000FF"/>
                          </a:solidFill>
                          <a:effectLst/>
                        </a:rPr>
                        <a:t>6</a:t>
                      </a:r>
                      <a:endParaRPr lang="zh-TW" sz="2800" kern="1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2800" kern="10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sz="2800" kern="1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2800" kern="1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16/2</a:t>
                      </a:r>
                      <a:endParaRPr lang="zh-TW" sz="2800" kern="1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zh-TW" sz="2400" kern="100" dirty="0">
                          <a:solidFill>
                            <a:srgbClr val="0000FF"/>
                          </a:solidFill>
                          <a:effectLst/>
                          <a:latin typeface="Arial Unicode MS" panose="020B060402020202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衝突管理</a:t>
                      </a:r>
                      <a:r>
                        <a:rPr lang="zh-TW" sz="2400" dirty="0">
                          <a:solidFill>
                            <a:srgbClr val="0000FF"/>
                          </a:solidFill>
                          <a:effectLst/>
                          <a:latin typeface="Arial Unicode MS" panose="020B060402020202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Arial Unicode MS" panose="020B060402020202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zh-TW" sz="2400" dirty="0">
                          <a:solidFill>
                            <a:srgbClr val="FF0066"/>
                          </a:solidFill>
                          <a:effectLst/>
                          <a:latin typeface="Arial Unicode MS" panose="020B060402020202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提交專題研習</a:t>
                      </a:r>
                      <a:r>
                        <a:rPr lang="en-US" sz="2400" dirty="0">
                          <a:solidFill>
                            <a:srgbClr val="FF0066"/>
                          </a:solidFill>
                          <a:effectLst/>
                          <a:latin typeface="微軟正黑體" panose="020B0604030504040204" pitchFamily="34" charset="-120"/>
                          <a:ea typeface="Arial Unicode MS" panose="020B060402020202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400" dirty="0">
                          <a:solidFill>
                            <a:srgbClr val="FF0066"/>
                          </a:solidFill>
                          <a:effectLst/>
                          <a:latin typeface="Arial Unicode MS" panose="020B060402020202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小組</a:t>
                      </a:r>
                      <a:r>
                        <a:rPr lang="en-US" sz="2400" dirty="0">
                          <a:solidFill>
                            <a:srgbClr val="FF0066"/>
                          </a:solidFill>
                          <a:effectLst/>
                          <a:latin typeface="微軟正黑體" panose="020B0604030504040204" pitchFamily="34" charset="-120"/>
                          <a:ea typeface="Arial Unicode MS" panose="020B060402020202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2400" dirty="0">
                          <a:solidFill>
                            <a:srgbClr val="FF0066"/>
                          </a:solidFill>
                          <a:effectLst/>
                          <a:latin typeface="Arial Unicode MS" panose="020B060402020202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建議書初稿</a:t>
                      </a:r>
                      <a:br>
                        <a:rPr lang="en-US" sz="2400" dirty="0">
                          <a:solidFill>
                            <a:srgbClr val="FF0066"/>
                          </a:solidFill>
                          <a:effectLst/>
                          <a:latin typeface="微軟正黑體" panose="020B0604030504040204" pitchFamily="34" charset="-120"/>
                          <a:ea typeface="Arial Unicode MS" panose="020B060402020202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en-US" sz="2400" dirty="0">
                          <a:solidFill>
                            <a:srgbClr val="FF0066"/>
                          </a:solidFill>
                          <a:effectLst/>
                          <a:latin typeface="微軟正黑體" panose="020B0604030504040204" pitchFamily="34" charset="-120"/>
                          <a:ea typeface="Arial Unicode MS" panose="020B0604020202020204" pitchFamily="34" charset="-120"/>
                          <a:cs typeface="Times New Roman" panose="02020603050405020304" pitchFamily="18" charset="0"/>
                        </a:rPr>
                        <a:t>(4-6</a:t>
                      </a:r>
                      <a:r>
                        <a:rPr lang="zh-TW" sz="2400" dirty="0">
                          <a:solidFill>
                            <a:srgbClr val="FF0066"/>
                          </a:solidFill>
                          <a:effectLst/>
                          <a:latin typeface="Arial Unicode MS" panose="020B060402020202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人一組</a:t>
                      </a:r>
                      <a:r>
                        <a:rPr lang="en-US" sz="2400" dirty="0">
                          <a:solidFill>
                            <a:srgbClr val="FF0066"/>
                          </a:solidFill>
                          <a:effectLst/>
                          <a:latin typeface="微軟正黑體" panose="020B0604030504040204" pitchFamily="34" charset="-120"/>
                          <a:ea typeface="Arial Unicode MS" panose="020B0604020202020204" pitchFamily="34" charset="-120"/>
                          <a:cs typeface="Times New Roman" panose="02020603050405020304" pitchFamily="18" charset="0"/>
                        </a:rPr>
                        <a:t>, 300-500</a:t>
                      </a:r>
                      <a:r>
                        <a:rPr lang="zh-TW" sz="2400" dirty="0">
                          <a:solidFill>
                            <a:srgbClr val="FF0066"/>
                          </a:solidFill>
                          <a:effectLst/>
                          <a:latin typeface="Arial Unicode MS" panose="020B060402020202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字</a:t>
                      </a:r>
                      <a:r>
                        <a:rPr lang="en-US" sz="2400" dirty="0">
                          <a:solidFill>
                            <a:srgbClr val="FF0066"/>
                          </a:solidFill>
                          <a:effectLst/>
                          <a:latin typeface="微軟正黑體" panose="020B0604030504040204" pitchFamily="34" charset="-120"/>
                          <a:ea typeface="Arial Unicode MS" panose="020B060402020202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en-GB" sz="2400" dirty="0">
                        <a:solidFill>
                          <a:srgbClr val="FF0066"/>
                        </a:solidFill>
                        <a:effectLst/>
                        <a:latin typeface="Arial Unicode MS" panose="020B0604020202020204" pitchFamily="34" charset="-120"/>
                        <a:ea typeface="Arial Unicode MS" panose="020B0604020202020204" pitchFamily="34" charset="-120"/>
                      </a:endParaRPr>
                    </a:p>
                    <a:p>
                      <a:pPr algn="l"/>
                      <a:r>
                        <a:rPr lang="zh-TW" sz="2400" dirty="0">
                          <a:solidFill>
                            <a:srgbClr val="FF0066"/>
                          </a:solidFill>
                          <a:effectLst/>
                          <a:latin typeface="Arial Unicode MS" panose="020B0604020202020204" pitchFamily="34" charset="-120"/>
                          <a:ea typeface="微軟正黑體" panose="020B0604030504040204" pitchFamily="34" charset="-120"/>
                        </a:rPr>
                        <a:t>紙質版</a:t>
                      </a:r>
                      <a:r>
                        <a:rPr lang="en-US" sz="2400" dirty="0">
                          <a:solidFill>
                            <a:srgbClr val="FF0066"/>
                          </a:solidFill>
                          <a:effectLst/>
                          <a:latin typeface="微軟正黑體" panose="020B0604030504040204" pitchFamily="34" charset="-120"/>
                          <a:ea typeface="Arial Unicode MS" panose="020B0604020202020204" pitchFamily="34" charset="-120"/>
                        </a:rPr>
                        <a:t> (</a:t>
                      </a:r>
                      <a:r>
                        <a:rPr lang="zh-TW" sz="2400" dirty="0">
                          <a:solidFill>
                            <a:srgbClr val="FF0066"/>
                          </a:solidFill>
                          <a:effectLst/>
                          <a:latin typeface="Arial Unicode MS" panose="020B0604020202020204" pitchFamily="34" charset="-120"/>
                          <a:ea typeface="微軟正黑體" panose="020B0604030504040204" pitchFamily="34" charset="-120"/>
                        </a:rPr>
                        <a:t>堂上提交</a:t>
                      </a:r>
                      <a:r>
                        <a:rPr lang="en-US" sz="2400" dirty="0">
                          <a:solidFill>
                            <a:srgbClr val="FF0066"/>
                          </a:solidFill>
                          <a:effectLst/>
                          <a:latin typeface="微軟正黑體" panose="020B0604030504040204" pitchFamily="34" charset="-120"/>
                          <a:ea typeface="Arial Unicode MS" panose="020B0604020202020204" pitchFamily="34" charset="-120"/>
                        </a:rPr>
                        <a:t>)</a:t>
                      </a:r>
                      <a:br>
                        <a:rPr lang="en-US" sz="2400" dirty="0">
                          <a:solidFill>
                            <a:srgbClr val="FF0066"/>
                          </a:solidFill>
                          <a:effectLst/>
                          <a:latin typeface="微軟正黑體" panose="020B0604030504040204" pitchFamily="34" charset="-120"/>
                          <a:ea typeface="Arial Unicode MS" panose="020B0604020202020204" pitchFamily="34" charset="-120"/>
                        </a:rPr>
                      </a:br>
                      <a:r>
                        <a:rPr lang="zh-TW" sz="2400" dirty="0">
                          <a:solidFill>
                            <a:srgbClr val="FF0066"/>
                          </a:solidFill>
                          <a:effectLst/>
                          <a:latin typeface="Arial Unicode MS" panose="020B0604020202020204" pitchFamily="34" charset="-120"/>
                          <a:ea typeface="微軟正黑體" panose="020B0604030504040204" pitchFamily="34" charset="-120"/>
                        </a:rPr>
                        <a:t>電子版</a:t>
                      </a:r>
                      <a:r>
                        <a:rPr lang="en-US" sz="2400" dirty="0">
                          <a:solidFill>
                            <a:srgbClr val="FF0066"/>
                          </a:solidFill>
                          <a:effectLst/>
                          <a:latin typeface="微軟正黑體" panose="020B0604030504040204" pitchFamily="34" charset="-120"/>
                          <a:ea typeface="Arial Unicode MS" panose="020B0604020202020204" pitchFamily="34" charset="-120"/>
                        </a:rPr>
                        <a:t> (</a:t>
                      </a:r>
                      <a:r>
                        <a:rPr lang="zh-TW" sz="2400" dirty="0">
                          <a:solidFill>
                            <a:srgbClr val="FF0066"/>
                          </a:solidFill>
                          <a:effectLst/>
                          <a:latin typeface="Arial Unicode MS" panose="020B0604020202020204" pitchFamily="34" charset="-120"/>
                          <a:ea typeface="微軟正黑體" panose="020B0604030504040204" pitchFamily="34" charset="-120"/>
                        </a:rPr>
                        <a:t>網上提交</a:t>
                      </a:r>
                      <a:r>
                        <a:rPr lang="en-US" sz="2400" dirty="0">
                          <a:solidFill>
                            <a:srgbClr val="FF0066"/>
                          </a:solidFill>
                          <a:effectLst/>
                          <a:latin typeface="微軟正黑體" panose="020B0604030504040204" pitchFamily="34" charset="-120"/>
                          <a:ea typeface="Arial Unicode MS" panose="020B0604020202020204" pitchFamily="34" charset="-120"/>
                        </a:rPr>
                        <a:t>: ctyipsir@gmail.com)</a:t>
                      </a:r>
                      <a:endParaRPr kumimoji="0" lang="zh-TW" altLang="en-US" sz="2400" kern="100" dirty="0"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GB" altLang="zh-TW" sz="2400" kern="10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</a:br>
                      <a:r>
                        <a:rPr lang="zh-TW" sz="2400" kern="10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技巧</a:t>
                      </a:r>
                      <a:br>
                        <a:rPr lang="en-GB" altLang="zh-TW" sz="2400" kern="10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</a:br>
                      <a:r>
                        <a:rPr lang="zh-TW" sz="2400" kern="10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測試</a:t>
                      </a:r>
                      <a:br>
                        <a:rPr lang="en-GB" altLang="zh-TW" sz="2400" kern="10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</a:br>
                      <a:r>
                        <a:rPr kumimoji="0" lang="en-US" sz="24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24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kumimoji="0" lang="en-US" sz="24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br>
                        <a:rPr kumimoji="0" lang="en-US" sz="24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0" lang="zh-TW" altLang="en-US" sz="24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內容</a:t>
                      </a:r>
                      <a:endParaRPr lang="zh-TW" sz="2000" kern="1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910766781"/>
                  </a:ext>
                </a:extLst>
              </a:tr>
              <a:tr h="247713">
                <a:tc vMerge="1">
                  <a:txBody>
                    <a:bodyPr/>
                    <a:lstStyle/>
                    <a:p>
                      <a:pPr algn="ctr"/>
                      <a:r>
                        <a:rPr kumimoji="0" lang="en-US" sz="2800" kern="10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7</a:t>
                      </a:r>
                      <a:endParaRPr lang="zh-TW" sz="2800" kern="1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kumimoji="0" lang="en-US" altLang="zh-TW" sz="2800" kern="10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22</a:t>
                      </a:r>
                      <a:endParaRPr lang="zh-TW" sz="2800" kern="1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kumimoji="0" lang="en-US" altLang="zh-TW" sz="2800" kern="10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23/2</a:t>
                      </a:r>
                      <a:endParaRPr lang="zh-TW" sz="2800" kern="1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800" b="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l"/>
                      <a:r>
                        <a:rPr kumimoji="0" lang="zh-TW" alt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游說技巧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791233591"/>
                  </a:ext>
                </a:extLst>
              </a:tr>
              <a:tr h="529391"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kern="10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7</a:t>
                      </a:r>
                      <a:endParaRPr lang="zh-TW" sz="2800" kern="1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800" kern="10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22</a:t>
                      </a:r>
                      <a:endParaRPr lang="zh-TW" sz="2800" kern="1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800" kern="10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23/2</a:t>
                      </a:r>
                      <a:endParaRPr lang="zh-TW" sz="2800" kern="1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800" b="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zh-TW" alt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游說技巧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sz="2000" kern="1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070371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453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5923494F-E862-E2B9-46C7-276F2C809F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156119"/>
              </p:ext>
            </p:extLst>
          </p:nvPr>
        </p:nvGraphicFramePr>
        <p:xfrm>
          <a:off x="1" y="0"/>
          <a:ext cx="9143999" cy="6858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15778">
                  <a:extLst>
                    <a:ext uri="{9D8B030D-6E8A-4147-A177-3AD203B41FA5}">
                      <a16:colId xmlns:a16="http://schemas.microsoft.com/office/drawing/2014/main" val="614275078"/>
                    </a:ext>
                  </a:extLst>
                </a:gridCol>
                <a:gridCol w="615778">
                  <a:extLst>
                    <a:ext uri="{9D8B030D-6E8A-4147-A177-3AD203B41FA5}">
                      <a16:colId xmlns:a16="http://schemas.microsoft.com/office/drawing/2014/main" val="811668523"/>
                    </a:ext>
                  </a:extLst>
                </a:gridCol>
                <a:gridCol w="978243">
                  <a:extLst>
                    <a:ext uri="{9D8B030D-6E8A-4147-A177-3AD203B41FA5}">
                      <a16:colId xmlns:a16="http://schemas.microsoft.com/office/drawing/2014/main" val="398174606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78453415"/>
                    </a:ext>
                  </a:extLst>
                </a:gridCol>
                <a:gridCol w="4276773">
                  <a:extLst>
                    <a:ext uri="{9D8B030D-6E8A-4147-A177-3AD203B41FA5}">
                      <a16:colId xmlns:a16="http://schemas.microsoft.com/office/drawing/2014/main" val="1084787516"/>
                    </a:ext>
                  </a:extLst>
                </a:gridCol>
                <a:gridCol w="1288590">
                  <a:extLst>
                    <a:ext uri="{9D8B030D-6E8A-4147-A177-3AD203B41FA5}">
                      <a16:colId xmlns:a16="http://schemas.microsoft.com/office/drawing/2014/main" val="2888247489"/>
                    </a:ext>
                  </a:extLst>
                </a:gridCol>
                <a:gridCol w="911637">
                  <a:extLst>
                    <a:ext uri="{9D8B030D-6E8A-4147-A177-3AD203B41FA5}">
                      <a16:colId xmlns:a16="http://schemas.microsoft.com/office/drawing/2014/main" val="3828790524"/>
                    </a:ext>
                  </a:extLst>
                </a:gridCol>
              </a:tblGrid>
              <a:tr h="590849">
                <a:tc gridSpan="7">
                  <a:txBody>
                    <a:bodyPr/>
                    <a:lstStyle/>
                    <a:p>
                      <a:pPr algn="ctr"/>
                      <a:r>
                        <a:rPr lang="zh-TW" altLang="en-US" sz="2400" b="1" kern="100" dirty="0">
                          <a:effectLst/>
                        </a:rPr>
                        <a:t>下</a:t>
                      </a:r>
                      <a:r>
                        <a:rPr lang="zh-TW" sz="2400" b="1" kern="100" dirty="0">
                          <a:effectLst/>
                        </a:rPr>
                        <a:t>學期</a:t>
                      </a:r>
                      <a:r>
                        <a:rPr lang="en-US" sz="2400" b="1" kern="100" dirty="0">
                          <a:effectLst/>
                        </a:rPr>
                        <a:t>(Semester one)</a:t>
                      </a:r>
                      <a:endParaRPr lang="zh-TW" sz="2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69750"/>
                  </a:ext>
                </a:extLst>
              </a:tr>
              <a:tr h="803887">
                <a:tc>
                  <a:txBody>
                    <a:bodyPr/>
                    <a:lstStyle/>
                    <a:p>
                      <a:pPr algn="ctr"/>
                      <a:r>
                        <a:rPr lang="zh-TW" sz="2000" b="1" kern="0" dirty="0">
                          <a:solidFill>
                            <a:schemeClr val="tx1"/>
                          </a:solidFill>
                          <a:effectLst/>
                        </a:rPr>
                        <a:t>課堂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節數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1" kern="0" dirty="0">
                          <a:solidFill>
                            <a:schemeClr val="tx1"/>
                          </a:solidFill>
                          <a:effectLst/>
                        </a:rPr>
                        <a:t>日期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1" kern="100">
                          <a:solidFill>
                            <a:schemeClr val="tx1"/>
                          </a:solidFill>
                          <a:effectLst/>
                        </a:rPr>
                        <a:t>單元</a:t>
                      </a:r>
                      <a:endParaRPr lang="zh-TW" sz="2000" b="1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1" kern="0" dirty="0">
                          <a:solidFill>
                            <a:schemeClr val="tx1"/>
                          </a:solidFill>
                          <a:effectLst/>
                        </a:rPr>
                        <a:t>課程內容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1" kern="0" dirty="0">
                          <a:solidFill>
                            <a:schemeClr val="tx1"/>
                          </a:solidFill>
                          <a:effectLst/>
                        </a:rPr>
                        <a:t>持續評核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1" kern="0" dirty="0">
                          <a:effectLst/>
                        </a:rPr>
                        <a:t>分數</a:t>
                      </a:r>
                      <a:br>
                        <a:rPr lang="en-GB" altLang="zh-TW" sz="2000" b="1" kern="0" dirty="0">
                          <a:effectLst/>
                        </a:rPr>
                      </a:br>
                      <a:r>
                        <a:rPr lang="zh-TW" sz="2000" b="1" kern="0" dirty="0">
                          <a:effectLst/>
                        </a:rPr>
                        <a:t>比重</a:t>
                      </a:r>
                      <a:endParaRPr lang="zh-TW" sz="20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794741965"/>
                  </a:ext>
                </a:extLst>
              </a:tr>
              <a:tr h="3061855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8</a:t>
                      </a:r>
                      <a:endParaRPr kumimoji="0" lang="zh-TW" altLang="en-US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23</a:t>
                      </a:r>
                      <a:endParaRPr kumimoji="0" lang="zh-TW" altLang="en-US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2/3</a:t>
                      </a:r>
                      <a:endParaRPr kumimoji="0" lang="zh-TW" altLang="en-US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0" 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endParaRPr kumimoji="0" lang="en-GB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zh-TW" alt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中期報告：</a:t>
                      </a:r>
                      <a:endParaRPr kumimoji="0" lang="en-GB" altLang="zh-TW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/>
                      <a:r>
                        <a:rPr kumimoji="0" lang="zh-TW" altLang="en-US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專題研習</a:t>
                      </a:r>
                      <a:r>
                        <a:rPr kumimoji="0" lang="en-US" altLang="zh-TW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小組</a:t>
                      </a:r>
                      <a:r>
                        <a:rPr kumimoji="0" lang="en-US" altLang="zh-TW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kumimoji="0" lang="zh-TW" altLang="en-US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建議書 </a:t>
                      </a:r>
                      <a:r>
                        <a:rPr kumimoji="0" lang="en-US" altLang="zh-TW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r>
                        <a:rPr kumimoji="0" lang="zh-TW" altLang="en-US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分鐘</a:t>
                      </a:r>
                    </a:p>
                    <a:p>
                      <a:pPr algn="l"/>
                      <a:r>
                        <a:rPr kumimoji="0" lang="zh-TW" altLang="en-US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提交專題研習</a:t>
                      </a:r>
                      <a:r>
                        <a:rPr kumimoji="0" lang="en-US" altLang="zh-TW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小組</a:t>
                      </a:r>
                      <a:r>
                        <a:rPr kumimoji="0" lang="en-US" altLang="zh-TW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kumimoji="0" lang="zh-TW" altLang="en-US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建議書終極版 </a:t>
                      </a:r>
                      <a:r>
                        <a:rPr kumimoji="0" lang="en-US" altLang="zh-TW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5%</a:t>
                      </a:r>
                    </a:p>
                    <a:p>
                      <a:pPr algn="l"/>
                      <a:r>
                        <a:rPr kumimoji="0" lang="en-US" altLang="zh-TW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(4-6</a:t>
                      </a:r>
                      <a:r>
                        <a:rPr kumimoji="0" lang="zh-TW" altLang="en-US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人一組</a:t>
                      </a:r>
                      <a:r>
                        <a:rPr kumimoji="0" lang="en-US" altLang="zh-TW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, 300-500</a:t>
                      </a:r>
                      <a:r>
                        <a:rPr kumimoji="0" lang="zh-TW" altLang="en-US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字</a:t>
                      </a:r>
                      <a:r>
                        <a:rPr kumimoji="0" lang="en-US" altLang="zh-TW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pPr algn="l"/>
                      <a:r>
                        <a:rPr kumimoji="0" lang="zh-TW" altLang="en-US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紙質版 </a:t>
                      </a:r>
                      <a:r>
                        <a:rPr kumimoji="0" lang="en-US" altLang="zh-TW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堂上提交</a:t>
                      </a:r>
                      <a:r>
                        <a:rPr kumimoji="0" lang="en-US" altLang="zh-TW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pPr algn="l"/>
                      <a:r>
                        <a:rPr kumimoji="0" lang="zh-TW" altLang="en-US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電子版 </a:t>
                      </a:r>
                      <a:r>
                        <a:rPr kumimoji="0" lang="en-US" altLang="zh-TW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網上提交</a:t>
                      </a:r>
                      <a:r>
                        <a:rPr kumimoji="0" lang="en-US" altLang="zh-TW" sz="2400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: </a:t>
                      </a:r>
                      <a:r>
                        <a:rPr kumimoji="0" lang="en-US" altLang="zh-TW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ctyipsir@gmail.com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建議書</a:t>
                      </a:r>
                    </a:p>
                    <a:p>
                      <a:pPr algn="ctr"/>
                      <a:r>
                        <a:rPr kumimoji="0" lang="en-US" altLang="zh-TW" sz="2400" b="1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2400" b="1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匯報</a:t>
                      </a:r>
                      <a:r>
                        <a:rPr kumimoji="0" lang="en-US" altLang="zh-TW" sz="2400" b="1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pPr algn="ctr"/>
                      <a:endParaRPr kumimoji="0" lang="zh-TW" altLang="en-US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kumimoji="0" lang="en-US" sz="2800" b="1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5%</a:t>
                      </a:r>
                      <a:endParaRPr kumimoji="0" lang="zh-TW" altLang="en-US" sz="2800" b="1" kern="100" dirty="0"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endParaRPr kumimoji="0" lang="zh-TW" altLang="en-US" sz="28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863648144"/>
                  </a:ext>
                </a:extLst>
              </a:tr>
              <a:tr h="636656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9</a:t>
                      </a:r>
                      <a:endParaRPr kumimoji="0" lang="zh-TW" altLang="en-US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400" kern="1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24</a:t>
                      </a:r>
                      <a:endParaRPr kumimoji="0" lang="zh-TW" altLang="en-US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9/3</a:t>
                      </a:r>
                      <a:endParaRPr kumimoji="0" lang="zh-TW" altLang="en-US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zh-TW" altLang="en-US" sz="2400" kern="1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朋輩／兩性相處與人際傳意</a:t>
                      </a:r>
                      <a:endParaRPr kumimoji="0" lang="en-US" altLang="zh-TW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28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717791036"/>
                  </a:ext>
                </a:extLst>
              </a:tr>
              <a:tr h="764643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10.</a:t>
                      </a:r>
                      <a:endParaRPr kumimoji="0" lang="zh-TW" altLang="en-US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25 </a:t>
                      </a:r>
                      <a:endParaRPr kumimoji="0" lang="zh-TW" altLang="en-US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16/3</a:t>
                      </a:r>
                      <a:endParaRPr kumimoji="0" lang="zh-TW" altLang="en-US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zh-TW" altLang="en-US" sz="2400" kern="1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家庭／學校／工作情境與人際傳意</a:t>
                      </a:r>
                      <a:endParaRPr kumimoji="0" lang="en-US" altLang="zh-TW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28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859150670"/>
                  </a:ext>
                </a:extLst>
              </a:tr>
              <a:tr h="500055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11</a:t>
                      </a:r>
                      <a:endParaRPr kumimoji="0" lang="en-GB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Clr>
                          <a:srgbClr val="0000FF"/>
                        </a:buClr>
                        <a:buFont typeface="+mj-lt"/>
                        <a:buNone/>
                      </a:pPr>
                      <a:r>
                        <a:rPr kumimoji="0" lang="en-GB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26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23/3</a:t>
                      </a:r>
                      <a:endParaRPr kumimoji="0" lang="en-GB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6</a:t>
                      </a:r>
                      <a:endParaRPr kumimoji="0" lang="en-GB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zh-TW" alt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專題研習</a:t>
                      </a:r>
                      <a:r>
                        <a:rPr kumimoji="0" 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小組</a:t>
                      </a:r>
                      <a:r>
                        <a:rPr kumimoji="0" 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) </a:t>
                      </a:r>
                      <a:r>
                        <a:rPr kumimoji="0" lang="zh-TW" alt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每組</a:t>
                      </a:r>
                      <a:r>
                        <a:rPr kumimoji="0" 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15-20</a:t>
                      </a:r>
                      <a:r>
                        <a:rPr kumimoji="0" lang="zh-TW" alt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分鐘</a:t>
                      </a:r>
                      <a:endParaRPr kumimoji="0" lang="en-GB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zh-TW" alt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專題研習</a:t>
                      </a:r>
                      <a:br>
                        <a:rPr kumimoji="0" 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0" 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2400" b="1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匯報</a:t>
                      </a:r>
                      <a:r>
                        <a:rPr kumimoji="0" 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en-GB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en-US" sz="2400" b="1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10%</a:t>
                      </a:r>
                      <a:endParaRPr kumimoji="0" lang="en-GB" sz="2400" b="1" kern="100" dirty="0"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161376459"/>
                  </a:ext>
                </a:extLst>
              </a:tr>
              <a:tr h="500055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12</a:t>
                      </a:r>
                      <a:endParaRPr kumimoji="0" lang="en-GB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Clr>
                          <a:srgbClr val="0000FF"/>
                        </a:buClr>
                        <a:buFont typeface="+mj-lt"/>
                        <a:buNone/>
                      </a:pPr>
                      <a:r>
                        <a:rPr kumimoji="0" lang="en-GB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27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30/3</a:t>
                      </a:r>
                      <a:endParaRPr kumimoji="0" lang="en-GB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0" lang="zh-TW" altLang="en-US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專題研習</a:t>
                      </a:r>
                      <a:r>
                        <a:rPr kumimoji="0" 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小組</a:t>
                      </a:r>
                      <a:r>
                        <a:rPr kumimoji="0" 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) </a:t>
                      </a:r>
                      <a:r>
                        <a:rPr kumimoji="0" lang="zh-TW" alt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每組</a:t>
                      </a:r>
                      <a:r>
                        <a:rPr kumimoji="0" 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15-20</a:t>
                      </a:r>
                      <a:r>
                        <a:rPr kumimoji="0" lang="zh-TW" alt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分鐘</a:t>
                      </a:r>
                      <a:endParaRPr kumimoji="0" lang="en-GB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0" lang="zh-TW" altLang="en-US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0" lang="zh-TW" altLang="en-US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769696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002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5923494F-E862-E2B9-46C7-276F2C809F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762255"/>
              </p:ext>
            </p:extLst>
          </p:nvPr>
        </p:nvGraphicFramePr>
        <p:xfrm>
          <a:off x="1" y="0"/>
          <a:ext cx="9143999" cy="685800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15778">
                  <a:extLst>
                    <a:ext uri="{9D8B030D-6E8A-4147-A177-3AD203B41FA5}">
                      <a16:colId xmlns:a16="http://schemas.microsoft.com/office/drawing/2014/main" val="614275078"/>
                    </a:ext>
                  </a:extLst>
                </a:gridCol>
                <a:gridCol w="615778">
                  <a:extLst>
                    <a:ext uri="{9D8B030D-6E8A-4147-A177-3AD203B41FA5}">
                      <a16:colId xmlns:a16="http://schemas.microsoft.com/office/drawing/2014/main" val="811668523"/>
                    </a:ext>
                  </a:extLst>
                </a:gridCol>
                <a:gridCol w="978243">
                  <a:extLst>
                    <a:ext uri="{9D8B030D-6E8A-4147-A177-3AD203B41FA5}">
                      <a16:colId xmlns:a16="http://schemas.microsoft.com/office/drawing/2014/main" val="398174606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78453415"/>
                    </a:ext>
                  </a:extLst>
                </a:gridCol>
                <a:gridCol w="4276773">
                  <a:extLst>
                    <a:ext uri="{9D8B030D-6E8A-4147-A177-3AD203B41FA5}">
                      <a16:colId xmlns:a16="http://schemas.microsoft.com/office/drawing/2014/main" val="1084787516"/>
                    </a:ext>
                  </a:extLst>
                </a:gridCol>
                <a:gridCol w="1288590">
                  <a:extLst>
                    <a:ext uri="{9D8B030D-6E8A-4147-A177-3AD203B41FA5}">
                      <a16:colId xmlns:a16="http://schemas.microsoft.com/office/drawing/2014/main" val="2888247489"/>
                    </a:ext>
                  </a:extLst>
                </a:gridCol>
                <a:gridCol w="911637">
                  <a:extLst>
                    <a:ext uri="{9D8B030D-6E8A-4147-A177-3AD203B41FA5}">
                      <a16:colId xmlns:a16="http://schemas.microsoft.com/office/drawing/2014/main" val="3828790524"/>
                    </a:ext>
                  </a:extLst>
                </a:gridCol>
              </a:tblGrid>
              <a:tr h="883555">
                <a:tc gridSpan="7">
                  <a:txBody>
                    <a:bodyPr/>
                    <a:lstStyle/>
                    <a:p>
                      <a:pPr algn="ctr"/>
                      <a:r>
                        <a:rPr lang="zh-TW" altLang="en-US" sz="2400" b="1" kern="100" dirty="0">
                          <a:effectLst/>
                        </a:rPr>
                        <a:t>下</a:t>
                      </a:r>
                      <a:r>
                        <a:rPr lang="zh-TW" sz="2400" b="1" kern="100" dirty="0">
                          <a:effectLst/>
                        </a:rPr>
                        <a:t>學期</a:t>
                      </a:r>
                      <a:r>
                        <a:rPr lang="en-US" sz="2400" b="1" kern="100" dirty="0">
                          <a:effectLst/>
                        </a:rPr>
                        <a:t>(Semester one)</a:t>
                      </a:r>
                      <a:endParaRPr lang="zh-TW" sz="2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69750"/>
                  </a:ext>
                </a:extLst>
              </a:tr>
              <a:tr h="1202132">
                <a:tc>
                  <a:txBody>
                    <a:bodyPr/>
                    <a:lstStyle/>
                    <a:p>
                      <a:pPr algn="ctr"/>
                      <a:r>
                        <a:rPr lang="zh-TW" sz="2000" b="1" kern="0" dirty="0">
                          <a:solidFill>
                            <a:schemeClr val="tx1"/>
                          </a:solidFill>
                          <a:effectLst/>
                        </a:rPr>
                        <a:t>課堂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節數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1" kern="0" dirty="0">
                          <a:solidFill>
                            <a:schemeClr val="tx1"/>
                          </a:solidFill>
                          <a:effectLst/>
                        </a:rPr>
                        <a:t>日期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1" kern="100">
                          <a:solidFill>
                            <a:schemeClr val="tx1"/>
                          </a:solidFill>
                          <a:effectLst/>
                        </a:rPr>
                        <a:t>單元</a:t>
                      </a:r>
                      <a:endParaRPr lang="zh-TW" sz="2000" b="1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1" kern="0" dirty="0">
                          <a:solidFill>
                            <a:schemeClr val="tx1"/>
                          </a:solidFill>
                          <a:effectLst/>
                        </a:rPr>
                        <a:t>課程內容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1" kern="0" dirty="0">
                          <a:solidFill>
                            <a:schemeClr val="tx1"/>
                          </a:solidFill>
                          <a:effectLst/>
                        </a:rPr>
                        <a:t>持續評核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1" kern="0" dirty="0">
                          <a:effectLst/>
                        </a:rPr>
                        <a:t>分數</a:t>
                      </a:r>
                      <a:br>
                        <a:rPr lang="en-GB" altLang="zh-TW" sz="2000" b="1" kern="0" dirty="0">
                          <a:effectLst/>
                        </a:rPr>
                      </a:br>
                      <a:r>
                        <a:rPr lang="zh-TW" sz="2000" b="1" kern="0" dirty="0">
                          <a:effectLst/>
                        </a:rPr>
                        <a:t>比重</a:t>
                      </a:r>
                      <a:endParaRPr lang="zh-TW" sz="20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794741965"/>
                  </a:ext>
                </a:extLst>
              </a:tr>
              <a:tr h="943614">
                <a:tc rowSpan="2">
                  <a:txBody>
                    <a:bodyPr/>
                    <a:lstStyle/>
                    <a:p>
                      <a:pPr algn="ctr"/>
                      <a:r>
                        <a:rPr kumimoji="0" lang="en-GB" altLang="zh-TW" sz="2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13.</a:t>
                      </a:r>
                      <a:endParaRPr kumimoji="0" lang="zh-TW" altLang="en-US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en-GB" altLang="zh-TW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28</a:t>
                      </a:r>
                      <a:endParaRPr kumimoji="0" lang="zh-TW" altLang="en-US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en-US" altLang="zh-TW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6/4</a:t>
                      </a:r>
                      <a:endParaRPr kumimoji="0" lang="zh-TW" altLang="en-US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en-US" sz="24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endParaRPr kumimoji="0" lang="en-GB" sz="24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sz="2400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0"/>
                          <a:ea typeface="微軟正黑體" panose="020B0604030504040204" pitchFamily="34" charset="-120"/>
                        </a:rPr>
                        <a:t>求職面試與人際傳意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0"/>
                        <a:ea typeface="Arial Unicode MS" panose="020B060402020202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講解</a:t>
                      </a:r>
                      <a:endParaRPr lang="en-GB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kumimoji="0" lang="zh-TW" altLang="en-US" sz="2800" b="1" kern="100" dirty="0"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endParaRPr kumimoji="0" lang="zh-TW" altLang="en-US" sz="28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863648144"/>
                  </a:ext>
                </a:extLst>
              </a:tr>
              <a:tr h="38287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zh-TW" sz="2400" dirty="0">
                          <a:solidFill>
                            <a:srgbClr val="FF0066"/>
                          </a:solidFill>
                          <a:effectLst/>
                          <a:latin typeface="Arial Unicode MS" panose="020B060402020202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提交化解衝突技巧短片 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0"/>
                        <a:ea typeface="Arial Unicode MS" panose="020B0604020202020204" pitchFamily="34" charset="-120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2400" dirty="0">
                          <a:solidFill>
                            <a:srgbClr val="FF0066"/>
                          </a:solidFill>
                          <a:effectLst/>
                          <a:latin typeface="微軟正黑體" panose="020B0604030504040204" pitchFamily="34" charset="-120"/>
                          <a:ea typeface="Arial Unicode MS" panose="020B0604020202020204" pitchFamily="34" charset="-120"/>
                          <a:cs typeface="Times New Roman" panose="02020603050405020304" pitchFamily="18" charset="0"/>
                        </a:rPr>
                        <a:t>(3-5</a:t>
                      </a:r>
                      <a:r>
                        <a:rPr lang="zh-TW" sz="2400" dirty="0">
                          <a:solidFill>
                            <a:srgbClr val="FF0066"/>
                          </a:solidFill>
                          <a:effectLst/>
                          <a:latin typeface="Arial Unicode MS" panose="020B060402020202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人一組</a:t>
                      </a:r>
                      <a:r>
                        <a:rPr lang="en-US" sz="2400" dirty="0">
                          <a:solidFill>
                            <a:srgbClr val="FF0066"/>
                          </a:solidFill>
                          <a:effectLst/>
                          <a:latin typeface="微軟正黑體" panose="020B0604030504040204" pitchFamily="34" charset="-120"/>
                          <a:ea typeface="Arial Unicode MS" panose="020B0604020202020204" pitchFamily="34" charset="-120"/>
                          <a:cs typeface="Times New Roman" panose="02020603050405020304" pitchFamily="18" charset="0"/>
                        </a:rPr>
                        <a:t> 3-5</a:t>
                      </a:r>
                      <a:r>
                        <a:rPr lang="zh-TW" sz="2400" dirty="0">
                          <a:solidFill>
                            <a:srgbClr val="FF0066"/>
                          </a:solidFill>
                          <a:effectLst/>
                          <a:latin typeface="Arial Unicode MS" panose="020B060402020202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分鐘衝突短片</a:t>
                      </a:r>
                      <a:r>
                        <a:rPr lang="en-US" sz="2400" dirty="0">
                          <a:solidFill>
                            <a:srgbClr val="FF0066"/>
                          </a:solidFill>
                          <a:effectLst/>
                          <a:latin typeface="微軟正黑體" panose="020B0604030504040204" pitchFamily="34" charset="-120"/>
                          <a:ea typeface="Arial Unicode MS" panose="020B0604020202020204" pitchFamily="34" charset="-120"/>
                          <a:cs typeface="Times New Roman" panose="02020603050405020304" pitchFamily="18" charset="0"/>
                        </a:rPr>
                        <a:t> + </a:t>
                      </a:r>
                      <a:br>
                        <a:rPr lang="en-US" sz="2400" dirty="0">
                          <a:solidFill>
                            <a:srgbClr val="FF0066"/>
                          </a:solidFill>
                          <a:effectLst/>
                          <a:latin typeface="微軟正黑體" panose="020B0604030504040204" pitchFamily="34" charset="-120"/>
                          <a:ea typeface="Arial Unicode MS" panose="020B060402020202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en-US" sz="2400" dirty="0">
                          <a:solidFill>
                            <a:srgbClr val="FF0066"/>
                          </a:solidFill>
                          <a:effectLst/>
                          <a:latin typeface="微軟正黑體" panose="020B0604030504040204" pitchFamily="34" charset="-120"/>
                          <a:ea typeface="Arial Unicode MS" panose="020B0604020202020204" pitchFamily="34" charset="-120"/>
                          <a:cs typeface="Times New Roman" panose="02020603050405020304" pitchFamily="18" charset="0"/>
                        </a:rPr>
                        <a:t>200</a:t>
                      </a:r>
                      <a:r>
                        <a:rPr lang="zh-TW" sz="2400" dirty="0">
                          <a:solidFill>
                            <a:srgbClr val="FF0066"/>
                          </a:solidFill>
                          <a:effectLst/>
                          <a:latin typeface="Arial Unicode MS" panose="020B060402020202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字以內的文字簡介</a:t>
                      </a:r>
                      <a:br>
                        <a:rPr lang="en-US" sz="2400" dirty="0">
                          <a:solidFill>
                            <a:srgbClr val="FF0066"/>
                          </a:solidFill>
                          <a:effectLst/>
                          <a:latin typeface="微軟正黑體" panose="020B0604030504040204" pitchFamily="34" charset="-120"/>
                          <a:ea typeface="Arial Unicode MS" panose="020B060402020202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en-US" sz="2400" dirty="0">
                          <a:solidFill>
                            <a:srgbClr val="FF0066"/>
                          </a:solidFill>
                          <a:effectLst/>
                          <a:latin typeface="微軟正黑體" panose="020B0604030504040204" pitchFamily="34" charset="-120"/>
                          <a:ea typeface="Arial Unicode MS" panose="020B060402020202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400" dirty="0">
                          <a:solidFill>
                            <a:srgbClr val="FF0066"/>
                          </a:solidFill>
                          <a:effectLst/>
                          <a:latin typeface="Arial Unicode MS" panose="020B060402020202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短片可堂上抄在桌面上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0"/>
                        <a:ea typeface="Arial Unicode MS" panose="020B0604020202020204" pitchFamily="34" charset="-120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zh-TW" sz="2400" dirty="0">
                          <a:solidFill>
                            <a:srgbClr val="FF0066"/>
                          </a:solidFill>
                          <a:effectLst/>
                          <a:latin typeface="Arial Unicode MS" panose="020B0604020202020204" pitchFamily="34" charset="-120"/>
                          <a:ea typeface="微軟正黑體" panose="020B0604030504040204" pitchFamily="34" charset="-120"/>
                        </a:rPr>
                        <a:t>紙質版</a:t>
                      </a:r>
                      <a:r>
                        <a:rPr lang="en-US" sz="2400" dirty="0">
                          <a:solidFill>
                            <a:srgbClr val="FF0066"/>
                          </a:solidFill>
                          <a:effectLst/>
                          <a:latin typeface="微軟正黑體" panose="020B0604030504040204" pitchFamily="34" charset="-120"/>
                          <a:ea typeface="Arial Unicode MS" panose="020B0604020202020204" pitchFamily="34" charset="-120"/>
                        </a:rPr>
                        <a:t> (</a:t>
                      </a:r>
                      <a:r>
                        <a:rPr lang="zh-TW" sz="2400" dirty="0">
                          <a:solidFill>
                            <a:srgbClr val="FF0066"/>
                          </a:solidFill>
                          <a:effectLst/>
                          <a:latin typeface="Arial Unicode MS" panose="020B0604020202020204" pitchFamily="34" charset="-120"/>
                          <a:ea typeface="微軟正黑體" panose="020B0604030504040204" pitchFamily="34" charset="-120"/>
                        </a:rPr>
                        <a:t>堂上提交</a:t>
                      </a:r>
                      <a:r>
                        <a:rPr lang="en-US" sz="2400" dirty="0">
                          <a:solidFill>
                            <a:srgbClr val="FF0066"/>
                          </a:solidFill>
                          <a:effectLst/>
                          <a:latin typeface="微軟正黑體" panose="020B0604030504040204" pitchFamily="34" charset="-120"/>
                          <a:ea typeface="Arial Unicode MS" panose="020B0604020202020204" pitchFamily="34" charset="-120"/>
                        </a:rPr>
                        <a:t>)</a:t>
                      </a:r>
                      <a:br>
                        <a:rPr lang="en-US" sz="2400" dirty="0">
                          <a:solidFill>
                            <a:srgbClr val="FF0066"/>
                          </a:solidFill>
                          <a:effectLst/>
                          <a:latin typeface="微軟正黑體" panose="020B0604030504040204" pitchFamily="34" charset="-120"/>
                          <a:ea typeface="Arial Unicode MS" panose="020B0604020202020204" pitchFamily="34" charset="-120"/>
                        </a:rPr>
                      </a:br>
                      <a:r>
                        <a:rPr lang="zh-TW" sz="2400" dirty="0">
                          <a:solidFill>
                            <a:srgbClr val="FF0066"/>
                          </a:solidFill>
                          <a:effectLst/>
                          <a:latin typeface="Arial Unicode MS" panose="020B0604020202020204" pitchFamily="34" charset="-120"/>
                          <a:ea typeface="微軟正黑體" panose="020B0604030504040204" pitchFamily="34" charset="-120"/>
                        </a:rPr>
                        <a:t>電子版</a:t>
                      </a:r>
                      <a:r>
                        <a:rPr lang="en-US" sz="2400" dirty="0">
                          <a:solidFill>
                            <a:srgbClr val="FF0066"/>
                          </a:solidFill>
                          <a:effectLst/>
                          <a:latin typeface="微軟正黑體" panose="020B0604030504040204" pitchFamily="34" charset="-120"/>
                          <a:ea typeface="Arial Unicode MS" panose="020B0604020202020204" pitchFamily="34" charset="-120"/>
                        </a:rPr>
                        <a:t> (</a:t>
                      </a:r>
                      <a:r>
                        <a:rPr lang="zh-TW" sz="2400" dirty="0">
                          <a:solidFill>
                            <a:srgbClr val="FF0066"/>
                          </a:solidFill>
                          <a:effectLst/>
                          <a:latin typeface="Arial Unicode MS" panose="020B0604020202020204" pitchFamily="34" charset="-120"/>
                          <a:ea typeface="微軟正黑體" panose="020B0604030504040204" pitchFamily="34" charset="-120"/>
                        </a:rPr>
                        <a:t>網上提交</a:t>
                      </a:r>
                      <a:r>
                        <a:rPr lang="en-US" sz="2400" dirty="0">
                          <a:solidFill>
                            <a:srgbClr val="FF0066"/>
                          </a:solidFill>
                          <a:effectLst/>
                          <a:latin typeface="微軟正黑體" panose="020B0604030504040204" pitchFamily="34" charset="-120"/>
                          <a:ea typeface="Arial Unicode MS" panose="020B0604020202020204" pitchFamily="34" charset="-120"/>
                        </a:rPr>
                        <a:t>: ctyipsir@gmail.com)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0"/>
                        <a:ea typeface="Arial Unicode MS" panose="020B060402020202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(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提交</a:t>
                      </a:r>
                      <a:b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</a:b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衝突</a:t>
                      </a:r>
                      <a:b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</a:b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短片</a:t>
                      </a:r>
                      <a:b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</a:b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及</a:t>
                      </a:r>
                      <a:b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</a:b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書面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)</a:t>
                      </a:r>
                      <a:endParaRPr lang="en-GB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kern="100" dirty="0"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5%</a:t>
                      </a:r>
                      <a:endParaRPr lang="en-GB" dirty="0"/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627371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590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D62727-C14E-D2C7-38BA-2CC8581395E3}"/>
              </a:ext>
            </a:extLst>
          </p:cNvPr>
          <p:cNvSpPr txBox="1">
            <a:spLocks/>
          </p:cNvSpPr>
          <p:nvPr/>
        </p:nvSpPr>
        <p:spPr>
          <a:xfrm>
            <a:off x="0" y="76200"/>
            <a:ext cx="9144000" cy="68579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  <a:ea typeface="標楷體" pitchFamily="65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  <a:ea typeface="標楷體" pitchFamily="65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  <a:ea typeface="標楷體" pitchFamily="65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  <a:ea typeface="標楷體" pitchFamily="65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  <a:ea typeface="標楷體" pitchFamily="65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  <a:ea typeface="標楷體" pitchFamily="65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  <a:ea typeface="標楷體" pitchFamily="65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  <a:ea typeface="標楷體" pitchFamily="65" charset="-120"/>
              </a:defRPr>
            </a:lvl9pPr>
          </a:lstStyle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課程要求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4DDFCAF-368C-0E19-45CE-99DC3802E1E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914400"/>
            <a:ext cx="9144000" cy="5867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Pct val="74000"/>
            </a:pPr>
            <a:r>
              <a:rPr lang="zh-TW" altLang="en-US" sz="3200" dirty="0">
                <a:latin typeface="Arial" charset="0"/>
              </a:rPr>
              <a:t>不少於</a:t>
            </a:r>
            <a:r>
              <a:rPr lang="en-US" altLang="zh-TW" sz="3200" dirty="0">
                <a:solidFill>
                  <a:srgbClr val="FF0000"/>
                </a:solidFill>
                <a:latin typeface="Arial" charset="0"/>
              </a:rPr>
              <a:t>80%</a:t>
            </a:r>
            <a:r>
              <a:rPr lang="zh-TW" altLang="en-US" sz="3200" dirty="0">
                <a:latin typeface="Arial" charset="0"/>
              </a:rPr>
              <a:t>之課堂</a:t>
            </a:r>
            <a:r>
              <a:rPr lang="zh-TW" altLang="en-US" sz="3200" b="1" u="sng" dirty="0">
                <a:latin typeface="Arial" charset="0"/>
              </a:rPr>
              <a:t>出席率</a:t>
            </a:r>
            <a:r>
              <a:rPr lang="zh-TW" altLang="en-US" sz="3200" dirty="0">
                <a:solidFill>
                  <a:srgbClr val="003366"/>
                </a:solidFill>
                <a:latin typeface="Arial" charset="0"/>
              </a:rPr>
              <a:t> </a:t>
            </a:r>
            <a:r>
              <a:rPr lang="en-US" altLang="zh-TW" sz="2800" dirty="0">
                <a:solidFill>
                  <a:srgbClr val="003366"/>
                </a:solidFill>
                <a:latin typeface="Arial" charset="0"/>
              </a:rPr>
              <a:t>(30</a:t>
            </a:r>
            <a:r>
              <a:rPr lang="zh-CN" altLang="en-US" sz="2800" dirty="0">
                <a:solidFill>
                  <a:srgbClr val="003366"/>
                </a:solidFill>
                <a:latin typeface="Arial" charset="0"/>
              </a:rPr>
              <a:t>堂 </a:t>
            </a:r>
            <a:r>
              <a:rPr lang="en-US" altLang="zh-CN" sz="2800" dirty="0">
                <a:solidFill>
                  <a:srgbClr val="003366"/>
                </a:solidFill>
                <a:latin typeface="Arial" charset="0"/>
              </a:rPr>
              <a:t>x 80% = 24</a:t>
            </a:r>
            <a:r>
              <a:rPr lang="zh-CN" altLang="en-US" sz="2800" dirty="0">
                <a:solidFill>
                  <a:srgbClr val="003366"/>
                </a:solidFill>
                <a:latin typeface="Arial" charset="0"/>
              </a:rPr>
              <a:t>堂</a:t>
            </a:r>
            <a:r>
              <a:rPr lang="en-US" altLang="zh-CN" sz="2800" dirty="0">
                <a:solidFill>
                  <a:srgbClr val="003366"/>
                </a:solidFill>
                <a:latin typeface="Arial" charset="0"/>
              </a:rPr>
              <a:t>)</a:t>
            </a:r>
            <a:endParaRPr lang="en-US" altLang="zh-TW" sz="2800" b="1" u="sng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Pct val="74000"/>
            </a:pPr>
            <a:endParaRPr lang="en-US" altLang="zh-TW" sz="32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Pct val="74000"/>
            </a:pPr>
            <a:r>
              <a:rPr lang="zh-TW" altLang="en-US" sz="3200" dirty="0">
                <a:latin typeface="Arial" charset="0"/>
              </a:rPr>
              <a:t>完成所有習作及專題研習，而學科總成績達到</a:t>
            </a:r>
            <a:r>
              <a:rPr lang="en-US" altLang="zh-TW" sz="3200" dirty="0">
                <a:solidFill>
                  <a:srgbClr val="FF0000"/>
                </a:solidFill>
                <a:latin typeface="Arial" charset="0"/>
              </a:rPr>
              <a:t>50</a:t>
            </a:r>
            <a:r>
              <a:rPr lang="zh-TW" altLang="en-US" sz="3200" dirty="0">
                <a:solidFill>
                  <a:srgbClr val="FF0000"/>
                </a:solidFill>
                <a:latin typeface="Arial" charset="0"/>
              </a:rPr>
              <a:t>分</a:t>
            </a:r>
            <a:r>
              <a:rPr lang="zh-TW" altLang="en-US" sz="3200" dirty="0">
                <a:latin typeface="Arial" charset="0"/>
              </a:rPr>
              <a:t>或以上者將被評為</a:t>
            </a:r>
            <a:r>
              <a:rPr lang="zh-TW" altLang="en-US" sz="3200" b="1" u="sng" dirty="0">
                <a:latin typeface="Arial" charset="0"/>
              </a:rPr>
              <a:t>及格</a:t>
            </a:r>
            <a:r>
              <a:rPr lang="zh-CN" altLang="en-US" dirty="0">
                <a:latin typeface="Arial" charset="0"/>
              </a:rPr>
              <a:t>。</a:t>
            </a:r>
            <a:endParaRPr lang="en-US" altLang="zh-TW" sz="3200" b="1" u="sng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Pct val="74000"/>
            </a:pPr>
            <a:endParaRPr lang="en-US" altLang="zh-TW" sz="32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Pct val="74000"/>
            </a:pPr>
            <a:r>
              <a:rPr lang="zh-TW" altLang="en-US" sz="3200" dirty="0">
                <a:latin typeface="Arial" charset="0"/>
              </a:rPr>
              <a:t>而總成績</a:t>
            </a:r>
            <a:r>
              <a:rPr lang="en-US" altLang="zh-TW" sz="3200" dirty="0">
                <a:solidFill>
                  <a:srgbClr val="FF0000"/>
                </a:solidFill>
                <a:latin typeface="Arial" charset="0"/>
              </a:rPr>
              <a:t>49</a:t>
            </a:r>
            <a:r>
              <a:rPr lang="zh-TW" altLang="en-US" sz="3200" dirty="0">
                <a:solidFill>
                  <a:srgbClr val="FF0000"/>
                </a:solidFill>
                <a:latin typeface="Arial" charset="0"/>
              </a:rPr>
              <a:t>分或以下</a:t>
            </a:r>
            <a:r>
              <a:rPr lang="zh-TW" altLang="en-US" sz="3200" dirty="0">
                <a:latin typeface="Arial" charset="0"/>
              </a:rPr>
              <a:t>者將被評為</a:t>
            </a:r>
            <a:r>
              <a:rPr lang="zh-TW" altLang="en-US" sz="3200" u="sng" dirty="0">
                <a:latin typeface="Arial" charset="0"/>
              </a:rPr>
              <a:t>不及格，並以</a:t>
            </a:r>
            <a:r>
              <a:rPr lang="en-US" altLang="zh-TW" sz="3200" u="sng" dirty="0">
                <a:latin typeface="Arial" charset="0"/>
              </a:rPr>
              <a:t>F</a:t>
            </a:r>
            <a:r>
              <a:rPr lang="zh-TW" altLang="en-US" sz="3200" u="sng" dirty="0">
                <a:latin typeface="Arial" charset="0"/>
              </a:rPr>
              <a:t>等級評分</a:t>
            </a:r>
            <a:r>
              <a:rPr lang="zh-TW" altLang="en-US" sz="3200" dirty="0">
                <a:latin typeface="Arial" charset="0"/>
              </a:rPr>
              <a:t>。</a:t>
            </a:r>
          </a:p>
        </p:txBody>
      </p:sp>
      <p:pic>
        <p:nvPicPr>
          <p:cNvPr id="23554" name="Picture 2" descr="Criteria Icons &amp; Symbols">
            <a:extLst>
              <a:ext uri="{FF2B5EF4-FFF2-40B4-BE49-F238E27FC236}">
                <a16:creationId xmlns:a16="http://schemas.microsoft.com/office/drawing/2014/main" id="{C41BE826-E980-8653-71D7-CD3506833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5720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8522</TotalTime>
  <Words>5463</Words>
  <Application>Microsoft Office PowerPoint</Application>
  <PresentationFormat>如螢幕大小 (4:3)</PresentationFormat>
  <Paragraphs>669</Paragraphs>
  <Slides>57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57</vt:i4>
      </vt:variant>
    </vt:vector>
  </HeadingPairs>
  <TitlesOfParts>
    <vt:vector size="69" baseType="lpstr">
      <vt:lpstr>Arial Unicode MS</vt:lpstr>
      <vt:lpstr>微軟正黑體</vt:lpstr>
      <vt:lpstr>PMingLiU</vt:lpstr>
      <vt:lpstr>PMingLiU</vt:lpstr>
      <vt:lpstr>標楷體</vt:lpstr>
      <vt:lpstr>Arial</vt:lpstr>
      <vt:lpstr>Bookman Old Style</vt:lpstr>
      <vt:lpstr>Gill Sans MT</vt:lpstr>
      <vt:lpstr>Times New Roman</vt:lpstr>
      <vt:lpstr>Wingdings</vt:lpstr>
      <vt:lpstr>Wingdings 3</vt:lpstr>
      <vt:lpstr>原創</vt:lpstr>
      <vt:lpstr>PowerPoint 簡報</vt:lpstr>
      <vt:lpstr>大綱</vt:lpstr>
      <vt:lpstr>課程大綱及上堂時間表</vt:lpstr>
      <vt:lpstr>基本資料</vt:lpstr>
      <vt:lpstr>下學期成績評核各項目比重</vt:lpstr>
      <vt:lpstr>PowerPoint 簡報</vt:lpstr>
      <vt:lpstr>PowerPoint 簡報</vt:lpstr>
      <vt:lpstr>PowerPoint 簡報</vt:lpstr>
      <vt:lpstr>PowerPoint 簡報</vt:lpstr>
      <vt:lpstr>準時上課</vt:lpstr>
      <vt:lpstr>點名</vt:lpstr>
      <vt:lpstr>PowerPoint 簡報</vt:lpstr>
      <vt:lpstr>尊重知識產權， 請支持原創!!  抄襲者其功課將被處分 (~0分)</vt:lpstr>
      <vt:lpstr>備註</vt:lpstr>
      <vt:lpstr>第十六節 </vt:lpstr>
      <vt:lpstr>專題研習(小組)  成績評核 p.16</vt:lpstr>
      <vt:lpstr>研習題目  評 p.16 </vt:lpstr>
      <vt:lpstr>研習題目  評 p.16 </vt:lpstr>
      <vt:lpstr>研習題目  評 p.16 </vt:lpstr>
      <vt:lpstr>研習題目  評 p.16 </vt:lpstr>
      <vt:lpstr>研習題目  評 p.16 </vt:lpstr>
      <vt:lpstr>研習題目  評 p.16 </vt:lpstr>
      <vt:lpstr>更多研習題目例子</vt:lpstr>
      <vt:lpstr>注意事項  評 p.17 </vt:lpstr>
      <vt:lpstr>項目及呈交日期</vt:lpstr>
      <vt:lpstr>建議書內容  評 p.17 </vt:lpstr>
      <vt:lpstr>建議書內容  評 p.18 </vt:lpstr>
      <vt:lpstr>建議書內容 – 摘要</vt:lpstr>
      <vt:lpstr>小組口頭報告 (10%)   評 p.18</vt:lpstr>
      <vt:lpstr>小組書面報告  評 p.18</vt:lpstr>
      <vt:lpstr>4. 個人反思報告 (5%)  評 p.19</vt:lpstr>
      <vt:lpstr>個人反思 (5%) 500-800字</vt:lpstr>
      <vt:lpstr>專題研習(小組)課業指引  評 p.19</vt:lpstr>
      <vt:lpstr>專題研習(小組)課業指引  評 p.20</vt:lpstr>
      <vt:lpstr>專題研習(小組)課業指引  評 p.20</vt:lpstr>
      <vt:lpstr>注釋/注腳格式  評 p.20</vt:lpstr>
      <vt:lpstr>C. 參考資料格式   評 p.21</vt:lpstr>
      <vt:lpstr>C. 參考資料格式   評 p.21</vt:lpstr>
      <vt:lpstr>C. 參考資料格式   評 p.21</vt:lpstr>
      <vt:lpstr>C. 參考資料格式   評 p.21</vt:lpstr>
      <vt:lpstr>C. 參考資料格式   評 p.21</vt:lpstr>
      <vt:lpstr>C. 參考資料格式   評 p.21</vt:lpstr>
      <vt:lpstr>專題研習（小組）基本步驟  p.4</vt:lpstr>
      <vt:lpstr>專題研習（小組）基本步驟  p.4</vt:lpstr>
      <vt:lpstr>專題研習（小組）基本步驟  p.4</vt:lpstr>
      <vt:lpstr>專題研習（小組）基本步驟  p.5</vt:lpstr>
      <vt:lpstr>專題研習（小組）基本步驟  p.5</vt:lpstr>
      <vt:lpstr>擬定題目  p.6</vt:lpstr>
      <vt:lpstr>擬定題目  p.6</vt:lpstr>
      <vt:lpstr>一、題目是否學員「想做」- 4P 法？  p.7</vt:lpstr>
      <vt:lpstr>二、題目是否「值得做」？ p.8</vt:lpstr>
      <vt:lpstr>三、題目是否「做得做」？ p.8</vt:lpstr>
      <vt:lpstr>學員在設計題目時, 須注意以下數點 p.8</vt:lpstr>
      <vt:lpstr>課堂練習：擬定題目  p.10</vt:lpstr>
      <vt:lpstr>課堂練習：擬定題目  p.10</vt:lpstr>
      <vt:lpstr>課堂練習：擬定題目  p.11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Yipsir</dc:creator>
  <cp:lastModifiedBy>Kam Hei YIP</cp:lastModifiedBy>
  <cp:revision>387</cp:revision>
  <cp:lastPrinted>1601-01-01T00:00:00Z</cp:lastPrinted>
  <dcterms:created xsi:type="dcterms:W3CDTF">1601-01-01T00:00:00Z</dcterms:created>
  <dcterms:modified xsi:type="dcterms:W3CDTF">2023-01-11T15:43:03Z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