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27"/>
  </p:notesMasterIdLst>
  <p:handoutMasterIdLst>
    <p:handoutMasterId r:id="rId28"/>
  </p:handoutMasterIdLst>
  <p:sldIdLst>
    <p:sldId id="1144" r:id="rId2"/>
    <p:sldId id="6570" r:id="rId3"/>
    <p:sldId id="6571" r:id="rId4"/>
    <p:sldId id="6572" r:id="rId5"/>
    <p:sldId id="6576" r:id="rId6"/>
    <p:sldId id="6577" r:id="rId7"/>
    <p:sldId id="6563" r:id="rId8"/>
    <p:sldId id="6578" r:id="rId9"/>
    <p:sldId id="6580" r:id="rId10"/>
    <p:sldId id="6575" r:id="rId11"/>
    <p:sldId id="6573" r:id="rId12"/>
    <p:sldId id="6549" r:id="rId13"/>
    <p:sldId id="6556" r:id="rId14"/>
    <p:sldId id="6557" r:id="rId15"/>
    <p:sldId id="6558" r:id="rId16"/>
    <p:sldId id="6560" r:id="rId17"/>
    <p:sldId id="6579" r:id="rId18"/>
    <p:sldId id="6555" r:id="rId19"/>
    <p:sldId id="6564" r:id="rId20"/>
    <p:sldId id="6565" r:id="rId21"/>
    <p:sldId id="6561" r:id="rId22"/>
    <p:sldId id="6566" r:id="rId23"/>
    <p:sldId id="6562" r:id="rId24"/>
    <p:sldId id="6567" r:id="rId25"/>
    <p:sldId id="6308" r:id="rId26"/>
  </p:sldIdLst>
  <p:sldSz cx="9144000" cy="6858000" type="screen4x3"/>
  <p:notesSz cx="7099300" cy="10234613"/>
  <p:defaultTextStyle>
    <a:defPPr>
      <a:defRPr lang="zh-TW"/>
    </a:defPPr>
    <a:lvl1pPr algn="ctr" rtl="0" fontAlgn="base">
      <a:spcBef>
        <a:spcPct val="50000"/>
      </a:spcBef>
      <a:spcAft>
        <a:spcPct val="0"/>
      </a:spcAft>
      <a:defRPr kumimoji="1" sz="3600" b="1" kern="1200">
        <a:solidFill>
          <a:srgbClr val="CC0099"/>
        </a:solidFill>
        <a:latin typeface="標楷體" pitchFamily="65" charset="-120"/>
        <a:ea typeface="標楷體" pitchFamily="65" charset="-120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3600" b="1" kern="1200">
        <a:solidFill>
          <a:srgbClr val="CC0099"/>
        </a:solidFill>
        <a:latin typeface="標楷體" pitchFamily="65" charset="-120"/>
        <a:ea typeface="標楷體" pitchFamily="65" charset="-120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3600" b="1" kern="1200">
        <a:solidFill>
          <a:srgbClr val="CC0099"/>
        </a:solidFill>
        <a:latin typeface="標楷體" pitchFamily="65" charset="-120"/>
        <a:ea typeface="標楷體" pitchFamily="65" charset="-120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3600" b="1" kern="1200">
        <a:solidFill>
          <a:srgbClr val="CC0099"/>
        </a:solidFill>
        <a:latin typeface="標楷體" pitchFamily="65" charset="-120"/>
        <a:ea typeface="標楷體" pitchFamily="65" charset="-120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3600" b="1" kern="1200">
        <a:solidFill>
          <a:srgbClr val="CC0099"/>
        </a:solidFill>
        <a:latin typeface="標楷體" pitchFamily="65" charset="-120"/>
        <a:ea typeface="標楷體" pitchFamily="65" charset="-120"/>
        <a:cs typeface="+mn-cs"/>
      </a:defRPr>
    </a:lvl5pPr>
    <a:lvl6pPr marL="2286000" algn="l" defTabSz="914400" rtl="0" eaLnBrk="1" latinLnBrk="0" hangingPunct="1">
      <a:defRPr kumimoji="1" sz="3600" b="1" kern="1200">
        <a:solidFill>
          <a:srgbClr val="CC0099"/>
        </a:solidFill>
        <a:latin typeface="標楷體" pitchFamily="65" charset="-120"/>
        <a:ea typeface="標楷體" pitchFamily="65" charset="-120"/>
        <a:cs typeface="+mn-cs"/>
      </a:defRPr>
    </a:lvl6pPr>
    <a:lvl7pPr marL="2743200" algn="l" defTabSz="914400" rtl="0" eaLnBrk="1" latinLnBrk="0" hangingPunct="1">
      <a:defRPr kumimoji="1" sz="3600" b="1" kern="1200">
        <a:solidFill>
          <a:srgbClr val="CC0099"/>
        </a:solidFill>
        <a:latin typeface="標楷體" pitchFamily="65" charset="-120"/>
        <a:ea typeface="標楷體" pitchFamily="65" charset="-120"/>
        <a:cs typeface="+mn-cs"/>
      </a:defRPr>
    </a:lvl7pPr>
    <a:lvl8pPr marL="3200400" algn="l" defTabSz="914400" rtl="0" eaLnBrk="1" latinLnBrk="0" hangingPunct="1">
      <a:defRPr kumimoji="1" sz="3600" b="1" kern="1200">
        <a:solidFill>
          <a:srgbClr val="CC0099"/>
        </a:solidFill>
        <a:latin typeface="標楷體" pitchFamily="65" charset="-120"/>
        <a:ea typeface="標楷體" pitchFamily="65" charset="-120"/>
        <a:cs typeface="+mn-cs"/>
      </a:defRPr>
    </a:lvl8pPr>
    <a:lvl9pPr marL="3657600" algn="l" defTabSz="914400" rtl="0" eaLnBrk="1" latinLnBrk="0" hangingPunct="1">
      <a:defRPr kumimoji="1" sz="3600" b="1" kern="1200">
        <a:solidFill>
          <a:srgbClr val="CC0099"/>
        </a:solidFill>
        <a:latin typeface="標楷體" pitchFamily="65" charset="-120"/>
        <a:ea typeface="標楷體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99"/>
    <a:srgbClr val="0000FF"/>
    <a:srgbClr val="CC3300"/>
    <a:srgbClr val="CC9900"/>
    <a:srgbClr val="006600"/>
    <a:srgbClr val="CC00FF"/>
    <a:srgbClr val="FF0000"/>
    <a:srgbClr val="CC3399"/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63" autoAdjust="0"/>
    <p:restoredTop sz="94677" autoAdjust="0"/>
  </p:normalViewPr>
  <p:slideViewPr>
    <p:cSldViewPr>
      <p:cViewPr varScale="1">
        <p:scale>
          <a:sx n="65" d="100"/>
          <a:sy n="65" d="100"/>
        </p:scale>
        <p:origin x="166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81"/>
    </p:cViewPr>
  </p:sorterViewPr>
  <p:notesViewPr>
    <p:cSldViewPr>
      <p:cViewPr varScale="1">
        <p:scale>
          <a:sx n="50" d="100"/>
          <a:sy n="50" d="100"/>
        </p:scale>
        <p:origin x="3365" y="53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94111" y="9156222"/>
            <a:ext cx="3551683" cy="5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399" tIns="53699" rIns="107399" bIns="53699" numCol="1" anchor="b" anchorCtr="0" compatLnSpc="1">
            <a:prstTxWarp prst="textNoShape">
              <a:avLst/>
            </a:prstTxWarp>
          </a:bodyPr>
          <a:lstStyle>
            <a:lvl1pPr algn="l" defTabSz="1074113" eaLnBrk="1" hangingPunct="1">
              <a:defRPr kumimoji="1" sz="1100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zh-TW" altLang="en-US" b="0" dirty="0">
                <a:solidFill>
                  <a:schemeClr val="tx1"/>
                </a:solidFill>
              </a:rPr>
              <a:t>葉錦熙</a:t>
            </a:r>
            <a:r>
              <a:rPr lang="en-US" altLang="zh-TW" b="0" dirty="0">
                <a:solidFill>
                  <a:schemeClr val="tx1"/>
                </a:solidFill>
              </a:rPr>
              <a:t>                                         </a:t>
            </a:r>
            <a:r>
              <a:rPr lang="en-US" altLang="zh-TW" b="0" u="sng" dirty="0">
                <a:solidFill>
                  <a:srgbClr val="0000FF"/>
                </a:solidFill>
              </a:rPr>
              <a:t>www.yipsir.com.hk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845794" y="9156222"/>
            <a:ext cx="992543" cy="5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399" tIns="53699" rIns="107399" bIns="53699" numCol="1" anchor="b" anchorCtr="0" compatLnSpc="1">
            <a:prstTxWarp prst="textNoShape">
              <a:avLst/>
            </a:prstTxWarp>
          </a:bodyPr>
          <a:lstStyle>
            <a:lvl1pPr algn="r" defTabSz="1074113" eaLnBrk="1" hangingPunct="1">
              <a:defRPr kumimoji="1" sz="1500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57948E4A-2964-4CD2-98E0-DF7E7C6F2047}" type="slidenum">
              <a:rPr lang="en-US" altLang="zh-TW" b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en-US" altLang="zh-TW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04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5598" cy="51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16" tIns="47608" rIns="95216" bIns="47608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063" y="0"/>
            <a:ext cx="3075598" cy="51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16" tIns="47608" rIns="95216" bIns="4760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3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59" y="4862149"/>
            <a:ext cx="5678784" cy="460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16" tIns="47608" rIns="95216" bIns="47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313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0970"/>
            <a:ext cx="3075598" cy="51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16" tIns="47608" rIns="95216" bIns="47608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3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063" y="9720970"/>
            <a:ext cx="3075598" cy="51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16" tIns="47608" rIns="95216" bIns="47608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fld id="{943B1D31-4C3B-4018-8CDE-A31BDC836DA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16288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06CFBE-C214-4B4B-88CF-95F7085DE2E7}" type="slidenum">
              <a:rPr lang="en-US" altLang="zh-TW"/>
              <a:pPr/>
              <a:t>25</a:t>
            </a:fld>
            <a:endParaRPr lang="en-US" altLang="zh-TW" dirty="0"/>
          </a:p>
        </p:txBody>
      </p:sp>
      <p:sp>
        <p:nvSpPr>
          <p:cNvPr id="310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0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 dirty="0"/>
          </a:p>
        </p:txBody>
      </p:sp>
    </p:spTree>
    <p:extLst>
      <p:ext uri="{BB962C8B-B14F-4D97-AF65-F5344CB8AC3E}">
        <p14:creationId xmlns:p14="http://schemas.microsoft.com/office/powerpoint/2010/main" val="335630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5500" b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44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43CE4-5715-4C91-B92D-97334172A5A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61488614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6512" y="44624"/>
            <a:ext cx="9083352" cy="692423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836713"/>
            <a:ext cx="8939336" cy="5904656"/>
          </a:xfrm>
        </p:spPr>
        <p:txBody>
          <a:bodyPr/>
          <a:lstStyle>
            <a:lvl1pPr marL="441325" indent="-441325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>
                <a:latin typeface="+mn-lt"/>
                <a:ea typeface="+mj-ea"/>
              </a:defRPr>
            </a:lvl1pPr>
            <a:lvl2pPr marL="808038" indent="-442913" algn="just">
              <a:spcBef>
                <a:spcPts val="0"/>
              </a:spcBef>
              <a:spcAft>
                <a:spcPts val="600"/>
              </a:spcAft>
              <a:buClr>
                <a:srgbClr val="336600"/>
              </a:buClr>
              <a:tabLst>
                <a:tab pos="808038" algn="l"/>
              </a:tabLst>
              <a:defRPr>
                <a:solidFill>
                  <a:srgbClr val="336600"/>
                </a:solidFill>
                <a:latin typeface="+mn-lt"/>
                <a:ea typeface="微軟正黑體" panose="020B0604030504040204" pitchFamily="34" charset="-120"/>
              </a:defRPr>
            </a:lvl2pPr>
            <a:lvl3pPr algn="just">
              <a:spcBef>
                <a:spcPts val="0"/>
              </a:spcBef>
              <a:spcAft>
                <a:spcPts val="600"/>
              </a:spcAft>
              <a:defRPr>
                <a:latin typeface="+mn-lt"/>
                <a:ea typeface="微軟正黑體" panose="020B0604030504040204" pitchFamily="34" charset="-120"/>
              </a:defRPr>
            </a:lvl3pPr>
            <a:lvl4pPr algn="just">
              <a:spcBef>
                <a:spcPts val="0"/>
              </a:spcBef>
              <a:spcAft>
                <a:spcPts val="600"/>
              </a:spcAft>
              <a:defRPr>
                <a:latin typeface="+mn-lt"/>
                <a:ea typeface="微軟正黑體" panose="020B0604030504040204" pitchFamily="34" charset="-120"/>
              </a:defRPr>
            </a:lvl4pPr>
            <a:lvl5pPr algn="just">
              <a:spcBef>
                <a:spcPts val="0"/>
              </a:spcBef>
              <a:spcAft>
                <a:spcPts val="600"/>
              </a:spcAft>
              <a:defRPr>
                <a:latin typeface="+mn-lt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456" y="6554738"/>
            <a:ext cx="532706" cy="474662"/>
          </a:xfrm>
        </p:spPr>
        <p:txBody>
          <a:bodyPr/>
          <a:lstStyle>
            <a:lvl1pPr algn="r">
              <a:defRPr>
                <a:latin typeface="+mn-lt"/>
              </a:defRPr>
            </a:lvl1pPr>
          </a:lstStyle>
          <a:p>
            <a:pPr>
              <a:defRPr/>
            </a:pPr>
            <a:fld id="{17B3EFD0-AAA1-4522-BB3D-2F986788B386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74119204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77C8B-9835-43B3-BF5F-812DF27AD33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16766687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100000">
              <a:schemeClr val="accent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188913"/>
            <a:ext cx="9036496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1268412"/>
            <a:ext cx="9036496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532440" y="6526213"/>
            <a:ext cx="618257" cy="474662"/>
          </a:xfrm>
          <a:prstGeom prst="rect">
            <a:avLst/>
          </a:prstGeom>
          <a:ln/>
        </p:spPr>
        <p:txBody>
          <a:bodyPr/>
          <a:lstStyle>
            <a:lvl1pPr algn="r"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87E3A0ED-382B-4056-B126-56781460A00A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81" r:id="rId3"/>
  </p:sldLayoutIdLst>
  <p:transition spd="slow">
    <p:rand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CC0000"/>
          </a:solidFill>
          <a:latin typeface="Arial" pitchFamily="34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CC0000"/>
          </a:solidFill>
          <a:latin typeface="Arial" pitchFamily="34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CC0000"/>
          </a:solidFill>
          <a:latin typeface="Arial" pitchFamily="34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CC0000"/>
          </a:solidFill>
          <a:latin typeface="Arial" pitchFamily="34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rgbClr val="CC0000"/>
          </a:solidFill>
          <a:latin typeface="Arial" pitchFamily="34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rgbClr val="CC0000"/>
          </a:solidFill>
          <a:latin typeface="Arial" pitchFamily="34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rgbClr val="CC0000"/>
          </a:solidFill>
          <a:latin typeface="Arial" pitchFamily="34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rgbClr val="CC0000"/>
          </a:solidFill>
          <a:latin typeface="Arial" pitchFamily="34" charset="0"/>
          <a:ea typeface="標楷體" pitchFamily="65" charset="-120"/>
        </a:defRPr>
      </a:lvl9pPr>
    </p:titleStyle>
    <p:bodyStyle>
      <a:lvl1pPr marL="609600" indent="-609600" algn="l" rtl="0" eaLnBrk="0" fontAlgn="base" hangingPunct="0">
        <a:spcBef>
          <a:spcPct val="20000"/>
        </a:spcBef>
        <a:spcAft>
          <a:spcPct val="5000"/>
        </a:spcAft>
        <a:buSzPct val="75000"/>
        <a:buFont typeface="+mj-lt"/>
        <a:buAutoNum type="arabicPeriod"/>
        <a:defRPr kumimoji="1" sz="3200">
          <a:solidFill>
            <a:srgbClr val="0000CC"/>
          </a:solidFill>
          <a:latin typeface="+mn-lt"/>
          <a:ea typeface="+mj-ea"/>
          <a:cs typeface="+mn-cs"/>
        </a:defRPr>
      </a:lvl1pPr>
      <a:lvl2pPr marL="990600" indent="-533400" algn="l" rtl="0" eaLnBrk="0" fontAlgn="base" hangingPunct="0">
        <a:spcBef>
          <a:spcPct val="20000"/>
        </a:spcBef>
        <a:spcAft>
          <a:spcPct val="5000"/>
        </a:spcAft>
        <a:buChar char="–"/>
        <a:defRPr kumimoji="1" sz="2800">
          <a:solidFill>
            <a:srgbClr val="003300"/>
          </a:solidFill>
          <a:latin typeface="+mn-lt"/>
          <a:ea typeface="新細明體" panose="02020500000000000000" pitchFamily="18" charset="-120"/>
          <a:cs typeface="+mn-cs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新細明體" pitchFamily="18" charset="-120"/>
          <a:cs typeface="+mn-cs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新細明體" pitchFamily="18" charset="-120"/>
          <a:cs typeface="+mn-cs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新細明體" pitchFamily="18" charset="-120"/>
          <a:cs typeface="+mn-cs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新細明體" pitchFamily="18" charset="-120"/>
          <a:cs typeface="+mn-cs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新細明體" pitchFamily="18" charset="-120"/>
          <a:cs typeface="+mn-cs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新細明體" pitchFamily="18" charset="-120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tPbrxn2dI8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91" name="Rectangle 2"/>
          <p:cNvSpPr>
            <a:spLocks noChangeArrowheads="1"/>
          </p:cNvSpPr>
          <p:nvPr/>
        </p:nvSpPr>
        <p:spPr bwMode="auto">
          <a:xfrm>
            <a:off x="342106" y="28336"/>
            <a:ext cx="84597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rgbClr val="CC0000"/>
                </a:solidFill>
                <a:latin typeface="Arial" charset="0"/>
                <a:ea typeface="標楷體" pitchFamily="65" charset="-120"/>
              </a:defRPr>
            </a:lvl1pPr>
            <a:lvl2pPr algn="ctr">
              <a:defRPr kumimoji="1" sz="4400">
                <a:solidFill>
                  <a:srgbClr val="CC0000"/>
                </a:solidFill>
                <a:latin typeface="Arial" charset="0"/>
                <a:ea typeface="標楷體" pitchFamily="65" charset="-120"/>
              </a:defRPr>
            </a:lvl2pPr>
            <a:lvl3pPr algn="ctr">
              <a:defRPr kumimoji="1" sz="4400">
                <a:solidFill>
                  <a:srgbClr val="CC0000"/>
                </a:solidFill>
                <a:latin typeface="Arial" charset="0"/>
                <a:ea typeface="標楷體" pitchFamily="65" charset="-120"/>
              </a:defRPr>
            </a:lvl3pPr>
            <a:lvl4pPr algn="ctr">
              <a:defRPr kumimoji="1" sz="4400">
                <a:solidFill>
                  <a:srgbClr val="CC0000"/>
                </a:solidFill>
                <a:latin typeface="Arial" charset="0"/>
                <a:ea typeface="標楷體" pitchFamily="65" charset="-120"/>
              </a:defRPr>
            </a:lvl4pPr>
            <a:lvl5pPr algn="ctr">
              <a:defRPr kumimoji="1" sz="4400">
                <a:solidFill>
                  <a:srgbClr val="CC0000"/>
                </a:solidFill>
                <a:latin typeface="Arial" charset="0"/>
                <a:ea typeface="標楷體" pitchFamily="65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CC0000"/>
                </a:solidFill>
                <a:latin typeface="Arial" charset="0"/>
                <a:ea typeface="標楷體" pitchFamily="65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CC0000"/>
                </a:solidFill>
                <a:latin typeface="Arial" charset="0"/>
                <a:ea typeface="標楷體" pitchFamily="65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CC0000"/>
                </a:solidFill>
                <a:latin typeface="Arial" charset="0"/>
                <a:ea typeface="標楷體" pitchFamily="65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CC0000"/>
                </a:solidFill>
                <a:latin typeface="Arial" charset="0"/>
                <a:ea typeface="標楷體" pitchFamily="65" charset="-120"/>
              </a:defRPr>
            </a:lvl9pPr>
          </a:lstStyle>
          <a:p>
            <a:r>
              <a:rPr lang="zh-TW" altLang="en-US" sz="5000" dirty="0"/>
              <a:t>人際傳意技巧</a:t>
            </a:r>
            <a:endParaRPr lang="zh-TW" altLang="en-US" sz="5000" b="1" dirty="0">
              <a:solidFill>
                <a:srgbClr val="660066"/>
              </a:solidFill>
            </a:endParaRPr>
          </a:p>
        </p:txBody>
      </p:sp>
      <p:pic>
        <p:nvPicPr>
          <p:cNvPr id="3" name="Picture 8" descr="YiJing">
            <a:extLst>
              <a:ext uri="{FF2B5EF4-FFF2-40B4-BE49-F238E27FC236}">
                <a16:creationId xmlns:a16="http://schemas.microsoft.com/office/drawing/2014/main" id="{3885F9A7-9EC9-1E0E-FE01-9F658EE6E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96"/>
          <a:stretch/>
        </p:blipFill>
        <p:spPr bwMode="auto">
          <a:xfrm>
            <a:off x="7827962" y="90368"/>
            <a:ext cx="1316038" cy="112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0243166-431E-9EFF-C261-7D2E4419A23B}"/>
              </a:ext>
            </a:extLst>
          </p:cNvPr>
          <p:cNvSpPr/>
          <p:nvPr/>
        </p:nvSpPr>
        <p:spPr>
          <a:xfrm>
            <a:off x="-38100" y="841683"/>
            <a:ext cx="922020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kern="10" dirty="0"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單元</a:t>
            </a:r>
            <a:r>
              <a:rPr lang="zh-TW" altLang="en-US" kern="10" dirty="0"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三</a:t>
            </a:r>
            <a:r>
              <a:rPr lang="en-GB" altLang="zh-TW" sz="3600" kern="10" dirty="0"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zh-TW" altLang="en-US" sz="3600" kern="10" dirty="0"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第十</a:t>
            </a:r>
            <a:r>
              <a:rPr lang="zh-TW" altLang="en-US" kern="10" dirty="0"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一</a:t>
            </a:r>
            <a:r>
              <a:rPr lang="zh-TW" altLang="en-US" sz="3600" kern="10" dirty="0"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節 </a:t>
            </a:r>
            <a:r>
              <a:rPr lang="en-US" altLang="zh-TW" sz="3600" kern="10" dirty="0"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p.8</a:t>
            </a:r>
          </a:p>
          <a:p>
            <a:pPr algn="ctr">
              <a:spcBef>
                <a:spcPts val="1200"/>
              </a:spcBef>
            </a:pPr>
            <a:r>
              <a:rPr lang="zh-TW" altLang="en-US" sz="4400" kern="10" dirty="0">
                <a:ln w="9525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FD358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語言溝通技巧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343C2DD-E632-29E1-8A89-AFBE678E2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823" y="5318576"/>
            <a:ext cx="4822354" cy="1566808"/>
          </a:xfrm>
          <a:prstGeom prst="rect">
            <a:avLst/>
          </a:prstGeom>
        </p:spPr>
      </p:pic>
      <p:pic>
        <p:nvPicPr>
          <p:cNvPr id="1028" name="Picture 4" descr="Communication - Free people icons">
            <a:extLst>
              <a:ext uri="{FF2B5EF4-FFF2-40B4-BE49-F238E27FC236}">
                <a16:creationId xmlns:a16="http://schemas.microsoft.com/office/drawing/2014/main" id="{31DD77D9-FD6A-A18D-9D0E-58FF63638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792" y="2528855"/>
            <a:ext cx="2582416" cy="258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d Communication Stock Illustrations – 12,069 Bad Communication Stock  Illustrations, Vectors &amp; Clipart - Dreamstime">
            <a:extLst>
              <a:ext uri="{FF2B5EF4-FFF2-40B4-BE49-F238E27FC236}">
                <a16:creationId xmlns:a16="http://schemas.microsoft.com/office/drawing/2014/main" id="{7FD7F4B2-FD05-EA26-240E-AF4CC2BF7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t="4851" r="4640" b="9051"/>
          <a:stretch/>
        </p:blipFill>
        <p:spPr bwMode="auto">
          <a:xfrm>
            <a:off x="6372200" y="2526316"/>
            <a:ext cx="263180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89E8C10-CCF6-3919-F370-7A39ACB2AD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4" y="2526317"/>
            <a:ext cx="2467990" cy="246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702C0D-F2D7-8978-C5DA-D03946AA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書面報告內容建議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A566E1-25A3-3A53-ACC8-7FB390332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36712"/>
            <a:ext cx="8939336" cy="590465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dirty="0"/>
              <a:t>4. </a:t>
            </a:r>
            <a:r>
              <a:rPr lang="zh-TW" altLang="en-US" dirty="0"/>
              <a:t>三位訪問者的訪問內容分析</a:t>
            </a:r>
            <a:endParaRPr lang="en-US" altLang="zh-TW" dirty="0"/>
          </a:p>
          <a:p>
            <a:pPr lvl="1">
              <a:lnSpc>
                <a:spcPct val="150000"/>
              </a:lnSpc>
            </a:pPr>
            <a:r>
              <a:rPr lang="zh-TW" altLang="en-US" dirty="0"/>
              <a:t>從祖哈利之窗分析自我認知和受訪者對自己的認知之間的差異</a:t>
            </a:r>
            <a:endParaRPr lang="en-US" altLang="zh-TW" dirty="0">
              <a:solidFill>
                <a:srgbClr val="CC33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TW" altLang="en-US" dirty="0"/>
              <a:t>開放區的資訊</a:t>
            </a:r>
            <a:r>
              <a:rPr lang="en-US" altLang="zh-TW" dirty="0"/>
              <a:t>:…</a:t>
            </a:r>
          </a:p>
          <a:p>
            <a:pPr lvl="1">
              <a:lnSpc>
                <a:spcPct val="150000"/>
              </a:lnSpc>
            </a:pPr>
            <a:r>
              <a:rPr lang="zh-TW" altLang="en-US" dirty="0"/>
              <a:t>隱藏區的資訊</a:t>
            </a:r>
            <a:r>
              <a:rPr lang="en-US" altLang="zh-TW" dirty="0"/>
              <a:t>….</a:t>
            </a:r>
          </a:p>
          <a:p>
            <a:pPr lvl="1">
              <a:lnSpc>
                <a:spcPct val="150000"/>
              </a:lnSpc>
            </a:pPr>
            <a:r>
              <a:rPr lang="zh-TW" altLang="en-US" dirty="0"/>
              <a:t>盲目區的資訊</a:t>
            </a:r>
            <a:r>
              <a:rPr lang="en-US" altLang="zh-TW" dirty="0"/>
              <a:t>….</a:t>
            </a:r>
          </a:p>
          <a:p>
            <a:pPr lvl="1">
              <a:lnSpc>
                <a:spcPct val="150000"/>
              </a:lnSpc>
            </a:pPr>
            <a:r>
              <a:rPr lang="zh-TW" altLang="en-US" dirty="0"/>
              <a:t>啟示</a:t>
            </a:r>
            <a:r>
              <a:rPr lang="en-US" altLang="zh-TW" dirty="0"/>
              <a:t>, </a:t>
            </a:r>
            <a:r>
              <a:rPr lang="zh-TW" altLang="en-US" dirty="0"/>
              <a:t>成長方向</a:t>
            </a:r>
            <a:r>
              <a:rPr lang="en-US" altLang="zh-TW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1906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702C0D-F2D7-8978-C5DA-D03946AA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書面報告內容建議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A566E1-25A3-3A53-ACC8-7FB390332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36712"/>
            <a:ext cx="8939336" cy="6120680"/>
          </a:xfrm>
        </p:spPr>
        <p:txBody>
          <a:bodyPr/>
          <a:lstStyle/>
          <a:p>
            <a:pPr marL="533400" indent="-533400">
              <a:buNone/>
            </a:pPr>
            <a:r>
              <a:rPr lang="en-US" altLang="zh-TW" sz="3000" dirty="0"/>
              <a:t>5. </a:t>
            </a:r>
            <a:r>
              <a:rPr lang="zh-TW" altLang="en-US" sz="3000" dirty="0"/>
              <a:t>試以受訪者的回應為基礎，反思個人在</a:t>
            </a:r>
            <a:r>
              <a:rPr lang="zh-TW" altLang="en-US" sz="3000" dirty="0">
                <a:solidFill>
                  <a:srgbClr val="990099"/>
                </a:solidFill>
              </a:rPr>
              <a:t>人際關係或溝通</a:t>
            </a:r>
            <a:r>
              <a:rPr lang="zh-TW" altLang="en-US" sz="3000" dirty="0"/>
              <a:t>的過程中</a:t>
            </a:r>
            <a:r>
              <a:rPr lang="zh-TW" altLang="en-US" sz="3000" dirty="0">
                <a:solidFill>
                  <a:srgbClr val="990099"/>
                </a:solidFill>
              </a:rPr>
              <a:t>最常</a:t>
            </a:r>
            <a:r>
              <a:rPr lang="zh-TW" altLang="en-US" sz="3000" dirty="0"/>
              <a:t>出現的</a:t>
            </a:r>
            <a:r>
              <a:rPr lang="zh-TW" altLang="en-US" sz="3000" dirty="0">
                <a:solidFill>
                  <a:srgbClr val="990099"/>
                </a:solidFill>
              </a:rPr>
              <a:t>不足之處</a:t>
            </a:r>
            <a:endParaRPr lang="en-US" altLang="zh-TW" sz="3000" dirty="0">
              <a:solidFill>
                <a:srgbClr val="990099"/>
              </a:solidFill>
            </a:endParaRPr>
          </a:p>
          <a:p>
            <a:pPr marL="533400" indent="-533400">
              <a:buNone/>
            </a:pPr>
            <a:r>
              <a:rPr lang="en-US" altLang="zh-TW" sz="3000" dirty="0"/>
              <a:t>6. </a:t>
            </a:r>
            <a:r>
              <a:rPr lang="zh-TW" altLang="en-US" sz="3000" dirty="0"/>
              <a:t>針對以上個人在人際關係與溝通能力方面的不足，訂立不少於三個具體可行的目標</a:t>
            </a:r>
            <a:r>
              <a:rPr lang="en-US" altLang="zh-TW" sz="3000" dirty="0"/>
              <a:t>(SMART Goal)</a:t>
            </a:r>
          </a:p>
          <a:p>
            <a:pPr marL="533400" indent="-533400">
              <a:buNone/>
            </a:pPr>
            <a:r>
              <a:rPr lang="en-US" altLang="zh-TW" sz="3000" dirty="0"/>
              <a:t>7. </a:t>
            </a:r>
            <a:r>
              <a:rPr lang="zh-TW" altLang="en-US" sz="3000" dirty="0"/>
              <a:t>結論</a:t>
            </a:r>
            <a:endParaRPr lang="en-US" altLang="zh-TW" sz="3000" dirty="0"/>
          </a:p>
          <a:p>
            <a:pPr marL="900113" lvl="1" indent="-533400"/>
            <a:r>
              <a:rPr lang="zh-TW" altLang="en-US" dirty="0"/>
              <a:t>從宏觀的角度</a:t>
            </a:r>
            <a:r>
              <a:rPr lang="en-US" altLang="zh-TW" dirty="0"/>
              <a:t>, </a:t>
            </a:r>
            <a:r>
              <a:rPr lang="zh-TW" altLang="en-US" dirty="0"/>
              <a:t>對我的人生觀、價值觀有甚麼影響</a:t>
            </a:r>
            <a:r>
              <a:rPr lang="en-US" altLang="zh-TW" dirty="0"/>
              <a:t>/</a:t>
            </a:r>
            <a:r>
              <a:rPr lang="zh-TW" altLang="en-US" dirty="0"/>
              <a:t>改變</a:t>
            </a:r>
            <a:r>
              <a:rPr lang="en-US" altLang="zh-TW" dirty="0"/>
              <a:t>? </a:t>
            </a:r>
            <a:r>
              <a:rPr lang="zh-TW" altLang="en-US" dirty="0"/>
              <a:t>對身邊的人、事、學業</a:t>
            </a:r>
            <a:r>
              <a:rPr lang="en-US" altLang="zh-TW" dirty="0"/>
              <a:t>, </a:t>
            </a:r>
            <a:r>
              <a:rPr lang="zh-TW" altLang="en-US" dirty="0"/>
              <a:t>未來工作等有甚麼新的看法和啟示。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sz="3000" dirty="0"/>
              <a:t>參考資料</a:t>
            </a:r>
            <a:endParaRPr lang="en-US" altLang="zh-TW" sz="3000" dirty="0"/>
          </a:p>
          <a:p>
            <a:r>
              <a:rPr lang="en-US" altLang="zh-TW" sz="2800" dirty="0"/>
              <a:t>……</a:t>
            </a:r>
          </a:p>
          <a:p>
            <a:r>
              <a:rPr lang="en-US" altLang="zh-TW" sz="2800" dirty="0"/>
              <a:t>……</a:t>
            </a:r>
          </a:p>
          <a:p>
            <a:r>
              <a:rPr lang="en-US" altLang="zh-TW" sz="2800" dirty="0"/>
              <a:t>……</a:t>
            </a:r>
          </a:p>
          <a:p>
            <a:pPr lvl="1"/>
            <a:endParaRPr lang="en-US" altLang="zh-TW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749D1FD-5F5B-4397-575C-04ACB58E4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1. </a:t>
            </a:r>
            <a:r>
              <a:rPr lang="zh-TW" altLang="en-US" sz="4000" dirty="0"/>
              <a:t>良好的人際溝通 </a:t>
            </a:r>
            <a:r>
              <a:rPr lang="en-US" altLang="zh-TW" sz="4000" dirty="0">
                <a:solidFill>
                  <a:schemeClr val="bg2"/>
                </a:solidFill>
              </a:rPr>
              <a:t>p.8</a:t>
            </a:r>
            <a:endParaRPr lang="zh-TW" altLang="en-US" sz="4000" dirty="0">
              <a:solidFill>
                <a:schemeClr val="bg2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85DE71D-1149-F6D4-2BD1-6D382DC3F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a. </a:t>
            </a:r>
            <a:r>
              <a:rPr lang="zh-TW" altLang="zh-TW" dirty="0">
                <a:solidFill>
                  <a:srgbClr val="990099"/>
                </a:solidFill>
              </a:rPr>
              <a:t>恰當</a:t>
            </a:r>
            <a:r>
              <a:rPr lang="zh-TW" altLang="zh-TW" dirty="0"/>
              <a:t>的語言</a:t>
            </a:r>
          </a:p>
          <a:p>
            <a:pPr marL="366713" lvl="1" indent="0">
              <a:buNone/>
            </a:pPr>
            <a:r>
              <a:rPr lang="zh-TW" altLang="en-US" dirty="0">
                <a:solidFill>
                  <a:srgbClr val="0000FF"/>
                </a:solidFill>
              </a:rPr>
              <a:t>自己有沒有使用不恰當的詞語</a:t>
            </a:r>
            <a:r>
              <a:rPr lang="en-US" altLang="zh-TW" dirty="0">
                <a:solidFill>
                  <a:srgbClr val="0000FF"/>
                </a:solidFill>
              </a:rPr>
              <a:t>? </a:t>
            </a:r>
            <a:r>
              <a:rPr lang="zh-TW" altLang="en-US" dirty="0">
                <a:solidFill>
                  <a:srgbClr val="0000FF"/>
                </a:solidFill>
              </a:rPr>
              <a:t>使用頻率</a:t>
            </a:r>
            <a:r>
              <a:rPr lang="en-US" altLang="zh-TW" dirty="0">
                <a:solidFill>
                  <a:srgbClr val="0000FF"/>
                </a:solidFill>
              </a:rPr>
              <a:t>?</a:t>
            </a:r>
          </a:p>
          <a:p>
            <a:pPr marL="823913" lvl="1" indent="-457200"/>
            <a:r>
              <a:rPr lang="zh-TW" altLang="en-US" dirty="0">
                <a:solidFill>
                  <a:srgbClr val="990099"/>
                </a:solidFill>
              </a:rPr>
              <a:t>歧視</a:t>
            </a:r>
            <a:r>
              <a:rPr lang="zh-TW" altLang="en-US" dirty="0"/>
              <a:t>某種族群體成員的稱呼</a:t>
            </a:r>
            <a:r>
              <a:rPr lang="en-US" altLang="zh-TW" dirty="0"/>
              <a:t>:</a:t>
            </a:r>
            <a:r>
              <a:rPr lang="zh-TW" altLang="en-US" dirty="0"/>
              <a:t>「阿差」、「大陸仔」</a:t>
            </a:r>
            <a:endParaRPr lang="en-US" altLang="zh-TW" dirty="0"/>
          </a:p>
          <a:p>
            <a:pPr marL="823913" lvl="1" indent="-457200">
              <a:buFont typeface="Arial" panose="020B0604020202020204" pitchFamily="34" charset="0"/>
              <a:buChar char="–"/>
            </a:pPr>
            <a:r>
              <a:rPr lang="zh-TW" altLang="en-US" dirty="0">
                <a:solidFill>
                  <a:srgbClr val="990099"/>
                </a:solidFill>
              </a:rPr>
              <a:t>侮辱</a:t>
            </a:r>
            <a:r>
              <a:rPr lang="zh-TW" altLang="en-US" dirty="0"/>
              <a:t>他人</a:t>
            </a:r>
            <a:r>
              <a:rPr lang="zh-TW" altLang="en-US" dirty="0">
                <a:solidFill>
                  <a:srgbClr val="990099"/>
                </a:solidFill>
              </a:rPr>
              <a:t>外貌</a:t>
            </a:r>
            <a:r>
              <a:rPr lang="zh-TW" altLang="en-US" dirty="0"/>
              <a:t>或行為的詞語</a:t>
            </a:r>
            <a:r>
              <a:rPr lang="en-US" altLang="zh-TW" dirty="0"/>
              <a:t>: </a:t>
            </a:r>
            <a:r>
              <a:rPr lang="zh-TW" altLang="en-US" dirty="0"/>
              <a:t>愚蠢、醜陋、白痴等</a:t>
            </a:r>
          </a:p>
          <a:p>
            <a:pPr marL="823913" lvl="1" indent="-457200"/>
            <a:r>
              <a:rPr lang="zh-TW" altLang="en-US" dirty="0">
                <a:solidFill>
                  <a:srgbClr val="990099"/>
                </a:solidFill>
              </a:rPr>
              <a:t>褻瀆宗教</a:t>
            </a:r>
            <a:r>
              <a:rPr lang="zh-TW" altLang="en-US" dirty="0"/>
              <a:t>的詞語或猥褻的詞語</a:t>
            </a:r>
          </a:p>
          <a:p>
            <a:pPr marL="823913" lvl="1" indent="-457200"/>
            <a:r>
              <a:rPr lang="zh-TW" altLang="en-US" dirty="0">
                <a:solidFill>
                  <a:srgbClr val="990099"/>
                </a:solidFill>
              </a:rPr>
              <a:t>攻擊性</a:t>
            </a:r>
            <a:r>
              <a:rPr lang="zh-TW" altLang="en-US" dirty="0"/>
              <a:t>詞語：例如閉嘴、滾開等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b. </a:t>
            </a:r>
            <a:r>
              <a:rPr lang="zh-TW" altLang="en-US" dirty="0"/>
              <a:t>專業化用詞 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</a:rPr>
              <a:t>要配合環境、群體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zh-TW" dirty="0"/>
              <a:t>c. </a:t>
            </a:r>
            <a:r>
              <a:rPr lang="zh-TW" altLang="en-US" dirty="0"/>
              <a:t>語言風格和角色 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</a:rPr>
              <a:t>	</a:t>
            </a:r>
          </a:p>
          <a:p>
            <a:pPr marL="709613" lvl="1" indent="-342900"/>
            <a:r>
              <a:rPr lang="zh-TW" altLang="en-US" dirty="0">
                <a:solidFill>
                  <a:srgbClr val="990099"/>
                </a:solidFill>
              </a:rPr>
              <a:t>稱呼</a:t>
            </a:r>
            <a:r>
              <a:rPr lang="zh-TW" altLang="en-US" dirty="0"/>
              <a:t>女侍應、售貨「</a:t>
            </a:r>
            <a:r>
              <a:rPr lang="zh-TW" altLang="en-US" dirty="0">
                <a:solidFill>
                  <a:srgbClr val="990099"/>
                </a:solidFill>
              </a:rPr>
              <a:t>靚女</a:t>
            </a:r>
            <a:r>
              <a:rPr lang="zh-TW" altLang="en-US" dirty="0"/>
              <a:t>」</a:t>
            </a:r>
            <a:r>
              <a:rPr lang="en-US" altLang="zh-TW" dirty="0"/>
              <a:t>, </a:t>
            </a:r>
            <a:r>
              <a:rPr lang="zh-TW" altLang="en-US" dirty="0"/>
              <a:t>你點睇</a:t>
            </a:r>
            <a:r>
              <a:rPr lang="en-US" altLang="zh-TW" dirty="0"/>
              <a:t>? </a:t>
            </a:r>
            <a:r>
              <a:rPr lang="zh-TW" altLang="en-US" dirty="0"/>
              <a:t>哪個階層人士多用此稱呼</a:t>
            </a:r>
            <a:r>
              <a:rPr lang="en-US" altLang="zh-TW" dirty="0"/>
              <a:t>? </a:t>
            </a:r>
            <a:r>
              <a:rPr lang="zh-TW" altLang="en-US" dirty="0"/>
              <a:t>哪個階層人士多用此稱呼</a:t>
            </a:r>
            <a:r>
              <a:rPr lang="en-US" altLang="zh-TW" dirty="0"/>
              <a:t>?</a:t>
            </a:r>
          </a:p>
          <a:p>
            <a:pPr marL="709613" lvl="1" indent="-342900"/>
            <a:r>
              <a:rPr lang="zh-TW" altLang="en-US" dirty="0"/>
              <a:t>多看古典書籍、電影</a:t>
            </a:r>
            <a:r>
              <a:rPr lang="en-US" altLang="zh-TW" dirty="0"/>
              <a:t>, </a:t>
            </a:r>
            <a:r>
              <a:rPr lang="zh-TW" altLang="en-US" dirty="0"/>
              <a:t>提升個</a:t>
            </a:r>
            <a:r>
              <a:rPr lang="zh-TW" altLang="en-US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人優雅用詞</a:t>
            </a:r>
            <a:endParaRPr lang="en-US" altLang="zh-TW" sz="2800" dirty="0">
              <a:solidFill>
                <a:srgbClr val="336600"/>
              </a:solidFill>
              <a:ea typeface="微軟正黑體" panose="020B0604030504040204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zh-TW" altLang="zh-TW" dirty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zh-TW" altLang="en-US" dirty="0"/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endParaRPr lang="zh-TW" altLang="en-US" dirty="0"/>
          </a:p>
        </p:txBody>
      </p:sp>
      <p:pic>
        <p:nvPicPr>
          <p:cNvPr id="1026" name="Picture 2" descr="優雅!：優雅是一種和諧，類似於美麗，只不過美麗是上天的恩賜，而優雅是藝術的產物。優雅-華人百科">
            <a:extLst>
              <a:ext uri="{FF2B5EF4-FFF2-40B4-BE49-F238E27FC236}">
                <a16:creationId xmlns:a16="http://schemas.microsoft.com/office/drawing/2014/main" id="{DF2ADF17-69E3-EC6A-1599-90024F502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/>
          <a:stretch/>
        </p:blipFill>
        <p:spPr bwMode="auto">
          <a:xfrm>
            <a:off x="7128965" y="3040559"/>
            <a:ext cx="1907532" cy="175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ineapple icon. black vector sign Stock Vector Image &amp; Art - Alamy">
            <a:extLst>
              <a:ext uri="{FF2B5EF4-FFF2-40B4-BE49-F238E27FC236}">
                <a16:creationId xmlns:a16="http://schemas.microsoft.com/office/drawing/2014/main" id="{46980E03-D0D8-9C9D-1B7C-23821A707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1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0"/>
          <a:stretch/>
        </p:blipFill>
        <p:spPr bwMode="auto">
          <a:xfrm>
            <a:off x="67936" y="72396"/>
            <a:ext cx="471616" cy="87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5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749D1FD-5F5B-4397-575C-04ACB58E4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 </a:t>
            </a:r>
            <a:r>
              <a:rPr lang="zh-TW" altLang="en-US" dirty="0"/>
              <a:t>溝通層次</a:t>
            </a:r>
            <a:r>
              <a:rPr lang="zh-TW" altLang="en-US" sz="4000" dirty="0"/>
              <a:t> </a:t>
            </a:r>
            <a:r>
              <a:rPr lang="en-US" altLang="zh-TW" sz="4000" dirty="0">
                <a:solidFill>
                  <a:schemeClr val="bg2"/>
                </a:solidFill>
              </a:rPr>
              <a:t>p.9</a:t>
            </a:r>
            <a:endParaRPr lang="zh-TW" altLang="en-US" sz="4000" dirty="0">
              <a:solidFill>
                <a:schemeClr val="bg2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85DE71D-1149-F6D4-2BD1-6D382DC3F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504" y="908719"/>
            <a:ext cx="8939336" cy="5832649"/>
          </a:xfrm>
        </p:spPr>
        <p:txBody>
          <a:bodyPr/>
          <a:lstStyle/>
          <a:p>
            <a:pPr marL="0" lvl="1" indent="0">
              <a:spcBef>
                <a:spcPts val="600"/>
              </a:spcBef>
              <a:spcAft>
                <a:spcPts val="1200"/>
              </a:spcAft>
              <a:buNone/>
              <a:tabLst>
                <a:tab pos="446088" algn="l"/>
              </a:tabLst>
            </a:pPr>
            <a:r>
              <a:rPr lang="zh-TW" altLang="en-US" dirty="0"/>
              <a:t>有五種程度深淺不同的層次：</a:t>
            </a:r>
          </a:p>
          <a:p>
            <a:pPr marL="0" lvl="1" indent="0">
              <a:spcBef>
                <a:spcPts val="600"/>
              </a:spcBef>
              <a:spcAft>
                <a:spcPts val="1200"/>
              </a:spcAft>
              <a:buNone/>
              <a:tabLst>
                <a:tab pos="446088" algn="l"/>
              </a:tabLst>
            </a:pPr>
            <a:r>
              <a:rPr lang="en-US" altLang="zh-TW" dirty="0"/>
              <a:t>a.	</a:t>
            </a:r>
            <a:r>
              <a:rPr lang="zh-TW" altLang="en-US" dirty="0">
                <a:solidFill>
                  <a:srgbClr val="990099"/>
                </a:solidFill>
              </a:rPr>
              <a:t>應酬</a:t>
            </a:r>
            <a:r>
              <a:rPr lang="zh-TW" altLang="en-US" dirty="0"/>
              <a:t>或閒談：「你食飯未呀？」或「你去街呀？」</a:t>
            </a:r>
          </a:p>
          <a:p>
            <a:pPr marL="0" lvl="1" indent="0">
              <a:spcBef>
                <a:spcPts val="600"/>
              </a:spcBef>
              <a:spcAft>
                <a:spcPts val="1200"/>
              </a:spcAft>
              <a:buNone/>
              <a:tabLst>
                <a:tab pos="446088" algn="l"/>
              </a:tabLst>
            </a:pPr>
            <a:r>
              <a:rPr lang="en-US" altLang="zh-TW" dirty="0"/>
              <a:t>b.	</a:t>
            </a:r>
            <a:r>
              <a:rPr lang="zh-TW" altLang="en-US" dirty="0">
                <a:solidFill>
                  <a:srgbClr val="990099"/>
                </a:solidFill>
              </a:rPr>
              <a:t>報導</a:t>
            </a:r>
            <a:r>
              <a:rPr lang="zh-TW" altLang="en-US" dirty="0"/>
              <a:t>式談論：「今天</a:t>
            </a:r>
            <a:r>
              <a:rPr lang="en-US" altLang="zh-TW" dirty="0"/>
              <a:t>33</a:t>
            </a:r>
            <a:r>
              <a:rPr lang="zh-TW" altLang="en-US" dirty="0"/>
              <a:t>度，是今年最熱的一天呀！」</a:t>
            </a:r>
          </a:p>
          <a:p>
            <a:pPr marL="0" lvl="1" indent="0">
              <a:spcBef>
                <a:spcPts val="600"/>
              </a:spcBef>
              <a:spcAft>
                <a:spcPts val="1200"/>
              </a:spcAft>
              <a:buNone/>
              <a:tabLst>
                <a:tab pos="446088" algn="l"/>
              </a:tabLst>
            </a:pPr>
            <a:r>
              <a:rPr lang="en-US" altLang="zh-TW" dirty="0"/>
              <a:t>c.	</a:t>
            </a:r>
            <a:r>
              <a:rPr lang="zh-TW" altLang="en-US" dirty="0">
                <a:solidFill>
                  <a:srgbClr val="990099"/>
                </a:solidFill>
              </a:rPr>
              <a:t>分享</a:t>
            </a:r>
            <a:r>
              <a:rPr lang="zh-TW" altLang="en-US" dirty="0"/>
              <a:t>個人的</a:t>
            </a:r>
            <a:r>
              <a:rPr lang="zh-TW" altLang="en-US" dirty="0">
                <a:solidFill>
                  <a:srgbClr val="990099"/>
                </a:solidFill>
              </a:rPr>
              <a:t>觀念或思想</a:t>
            </a:r>
            <a:r>
              <a:rPr lang="zh-TW" altLang="en-US" dirty="0"/>
              <a:t>：「我認為這種做法不好！」</a:t>
            </a:r>
          </a:p>
          <a:p>
            <a:pPr marL="446088" lvl="1" indent="-446088">
              <a:spcBef>
                <a:spcPts val="600"/>
              </a:spcBef>
              <a:spcAft>
                <a:spcPts val="1200"/>
              </a:spcAft>
              <a:buNone/>
              <a:tabLst>
                <a:tab pos="446088" algn="l"/>
              </a:tabLst>
            </a:pPr>
            <a:r>
              <a:rPr lang="en-US" altLang="zh-TW" dirty="0"/>
              <a:t>d.	</a:t>
            </a:r>
            <a:r>
              <a:rPr lang="zh-TW" altLang="en-US" dirty="0">
                <a:solidFill>
                  <a:srgbClr val="990099"/>
                </a:solidFill>
              </a:rPr>
              <a:t>分享</a:t>
            </a:r>
            <a:r>
              <a:rPr lang="zh-TW" altLang="en-US" dirty="0"/>
              <a:t>個人</a:t>
            </a:r>
            <a:r>
              <a:rPr lang="zh-TW" altLang="en-US" dirty="0">
                <a:solidFill>
                  <a:srgbClr val="990099"/>
                </a:solidFill>
              </a:rPr>
              <a:t>感受</a:t>
            </a:r>
            <a:r>
              <a:rPr lang="zh-TW" altLang="en-US" dirty="0"/>
              <a:t>：「當我知道這個消息後，我感到很不開心！」</a:t>
            </a:r>
          </a:p>
          <a:p>
            <a:pPr marL="514350" lvl="1" indent="-514350">
              <a:spcBef>
                <a:spcPts val="600"/>
              </a:spcBef>
              <a:spcAft>
                <a:spcPts val="1200"/>
              </a:spcAft>
              <a:buAutoNum type="alphaLcPeriod" startAt="5"/>
              <a:tabLst>
                <a:tab pos="446088" algn="l"/>
              </a:tabLst>
            </a:pPr>
            <a:r>
              <a:rPr lang="zh-TW" altLang="en-US" dirty="0">
                <a:solidFill>
                  <a:srgbClr val="990099"/>
                </a:solidFill>
              </a:rPr>
              <a:t>全面</a:t>
            </a:r>
            <a:r>
              <a:rPr lang="zh-TW" altLang="en-US" dirty="0"/>
              <a:t>的個人</a:t>
            </a:r>
            <a:r>
              <a:rPr lang="zh-TW" altLang="en-US" dirty="0">
                <a:solidFill>
                  <a:srgbClr val="990099"/>
                </a:solidFill>
              </a:rPr>
              <a:t>分享</a:t>
            </a:r>
            <a:r>
              <a:rPr lang="zh-TW" altLang="en-US" dirty="0"/>
              <a:t>，包括個人的感受、思想和價值觀等</a:t>
            </a:r>
            <a:endParaRPr lang="en-US" altLang="zh-TW" dirty="0"/>
          </a:p>
          <a:p>
            <a:pPr marL="514350" lvl="1" indent="-514350">
              <a:spcBef>
                <a:spcPts val="600"/>
              </a:spcBef>
              <a:spcAft>
                <a:spcPts val="1200"/>
              </a:spcAft>
              <a:buAutoNum type="alphaLcPeriod" startAt="5"/>
              <a:tabLst>
                <a:tab pos="446088" algn="l"/>
              </a:tabLst>
            </a:pPr>
            <a:r>
              <a:rPr lang="zh-TW" altLang="en-US" dirty="0">
                <a:solidFill>
                  <a:srgbClr val="990099"/>
                </a:solidFill>
              </a:rPr>
              <a:t>自我彼露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vs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dirty="0">
                <a:solidFill>
                  <a:srgbClr val="990099"/>
                </a:solidFill>
              </a:rPr>
              <a:t>話題跟從</a:t>
            </a:r>
            <a:endParaRPr lang="en-US" altLang="zh-TW" dirty="0">
              <a:solidFill>
                <a:srgbClr val="990099"/>
              </a:solidFill>
            </a:endParaRPr>
          </a:p>
          <a:p>
            <a:pPr marL="0" lvl="1" indent="0">
              <a:spcBef>
                <a:spcPts val="600"/>
              </a:spcBef>
              <a:spcAft>
                <a:spcPts val="1200"/>
              </a:spcAft>
              <a:buNone/>
              <a:tabLst>
                <a:tab pos="446088" algn="l"/>
              </a:tabLst>
            </a:pPr>
            <a:endParaRPr lang="zh-TW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0" name="Picture 2" descr="如何更快的和别人深入沟通-百度经验">
            <a:extLst>
              <a:ext uri="{FF2B5EF4-FFF2-40B4-BE49-F238E27FC236}">
                <a16:creationId xmlns:a16="http://schemas.microsoft.com/office/drawing/2014/main" id="{BDDEF109-596C-BEFD-4467-EB88F9C25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18500" r="8384" b="8000"/>
          <a:stretch/>
        </p:blipFill>
        <p:spPr bwMode="auto">
          <a:xfrm>
            <a:off x="7524328" y="46468"/>
            <a:ext cx="1619672" cy="218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5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749D1FD-5F5B-4397-575C-04ACB58E4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3. </a:t>
            </a:r>
            <a:r>
              <a:rPr lang="zh-TW" altLang="en-US" sz="4000" dirty="0"/>
              <a:t>有效的溝通 </a:t>
            </a:r>
            <a:r>
              <a:rPr lang="en-US" altLang="zh-TW" sz="4000" dirty="0">
                <a:solidFill>
                  <a:schemeClr val="bg2"/>
                </a:solidFill>
              </a:rPr>
              <a:t>p.9</a:t>
            </a:r>
            <a:endParaRPr lang="zh-TW" altLang="en-US" sz="4000" dirty="0">
              <a:solidFill>
                <a:schemeClr val="bg2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85DE71D-1149-F6D4-2BD1-6D382DC3F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46088" lvl="1" indent="-446088">
              <a:spcBef>
                <a:spcPts val="600"/>
              </a:spcBef>
              <a:buNone/>
            </a:pPr>
            <a:r>
              <a:rPr lang="en-GB" altLang="zh-TW" dirty="0"/>
              <a:t>a.	</a:t>
            </a:r>
            <a:r>
              <a:rPr lang="zh-TW" altLang="en-US" dirty="0">
                <a:solidFill>
                  <a:srgbClr val="990099"/>
                </a:solidFill>
              </a:rPr>
              <a:t>正規</a:t>
            </a:r>
            <a:r>
              <a:rPr lang="zh-TW" altLang="en-US" dirty="0"/>
              <a:t>溝通 </a:t>
            </a:r>
            <a:r>
              <a:rPr lang="en-US" altLang="zh-TW" dirty="0"/>
              <a:t>(</a:t>
            </a:r>
            <a:r>
              <a:rPr lang="en-GB" altLang="zh-TW" dirty="0"/>
              <a:t>Formal Communication)</a:t>
            </a:r>
            <a:r>
              <a:rPr lang="zh-TW" altLang="en-GB" dirty="0"/>
              <a:t>：</a:t>
            </a:r>
            <a:r>
              <a:rPr lang="zh-TW" altLang="en-US" dirty="0"/>
              <a:t>透過講座、小組討論、功課會議、職員會議、主管訓示、工作小組等。</a:t>
            </a:r>
          </a:p>
          <a:p>
            <a:pPr marL="446088" lvl="1" indent="-446088">
              <a:spcBef>
                <a:spcPts val="600"/>
              </a:spcBef>
              <a:buNone/>
            </a:pPr>
            <a:r>
              <a:rPr lang="en-GB" altLang="zh-TW" dirty="0"/>
              <a:t>b.	</a:t>
            </a:r>
            <a:r>
              <a:rPr lang="zh-TW" altLang="en-US" dirty="0">
                <a:solidFill>
                  <a:srgbClr val="990099"/>
                </a:solidFill>
              </a:rPr>
              <a:t>非正規</a:t>
            </a:r>
            <a:r>
              <a:rPr lang="zh-TW" altLang="en-US" dirty="0"/>
              <a:t>溝通 </a:t>
            </a:r>
            <a:r>
              <a:rPr lang="en-US" altLang="zh-TW" dirty="0"/>
              <a:t>(</a:t>
            </a:r>
            <a:r>
              <a:rPr lang="en-GB" altLang="zh-TW" dirty="0"/>
              <a:t>Informal Communication)</a:t>
            </a:r>
            <a:r>
              <a:rPr lang="zh-TW" altLang="en-GB" dirty="0"/>
              <a:t>：</a:t>
            </a:r>
            <a:r>
              <a:rPr lang="zh-TW" altLang="en-US" dirty="0"/>
              <a:t>透過茶點、用膳、宵夜、閒談等增進個別及小組的成員互相了解。</a:t>
            </a:r>
          </a:p>
        </p:txBody>
      </p:sp>
      <p:pic>
        <p:nvPicPr>
          <p:cNvPr id="3074" name="Picture 2" descr="Setting a Staff Meeting Agenda - Meetric">
            <a:extLst>
              <a:ext uri="{FF2B5EF4-FFF2-40B4-BE49-F238E27FC236}">
                <a16:creationId xmlns:a16="http://schemas.microsoft.com/office/drawing/2014/main" id="{CA25A137-9203-9313-1E1C-EA62A8094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3715" r="6688" b="4193"/>
          <a:stretch/>
        </p:blipFill>
        <p:spPr bwMode="auto">
          <a:xfrm>
            <a:off x="90992" y="4553597"/>
            <a:ext cx="3096344" cy="21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與教授茶聚- Student counselling Section">
            <a:extLst>
              <a:ext uri="{FF2B5EF4-FFF2-40B4-BE49-F238E27FC236}">
                <a16:creationId xmlns:a16="http://schemas.microsoft.com/office/drawing/2014/main" id="{005A5478-9A3B-667D-6D03-0F9D33434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42" y="4929453"/>
            <a:ext cx="3221182" cy="18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宵夜糖水外賣Top12推介2021！北角福元湯圓+尖沙咀嚐仙+屯門地茂館港九新界都有得食｜外賣食乜好| 飲食| 新假期">
            <a:extLst>
              <a:ext uri="{FF2B5EF4-FFF2-40B4-BE49-F238E27FC236}">
                <a16:creationId xmlns:a16="http://schemas.microsoft.com/office/drawing/2014/main" id="{E8817724-3467-C07A-A478-93AA4DBD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89" y="4963183"/>
            <a:ext cx="2378352" cy="19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0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749D1FD-5F5B-4397-575C-04ACB58E4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512" y="44624"/>
            <a:ext cx="9180512" cy="692423"/>
          </a:xfrm>
        </p:spPr>
        <p:txBody>
          <a:bodyPr/>
          <a:lstStyle/>
          <a:p>
            <a:r>
              <a:rPr lang="en-US" altLang="zh-TW" sz="3600" dirty="0"/>
              <a:t>4. </a:t>
            </a:r>
            <a:r>
              <a:rPr lang="zh-TW" altLang="en-US" sz="3600" dirty="0"/>
              <a:t>與人相處的說話技巧 </a:t>
            </a:r>
            <a:r>
              <a:rPr lang="en-US" altLang="zh-TW" sz="3600" dirty="0"/>
              <a:t>(</a:t>
            </a:r>
            <a:r>
              <a:rPr lang="zh-TW" altLang="en-US" sz="3600" b="1" dirty="0">
                <a:solidFill>
                  <a:srgbClr val="FF0000"/>
                </a:solidFill>
              </a:rPr>
              <a:t>溝通的態度</a:t>
            </a:r>
            <a:r>
              <a:rPr lang="en-US" altLang="zh-TW" sz="3600" dirty="0"/>
              <a:t>) </a:t>
            </a:r>
            <a:r>
              <a:rPr lang="zh-TW" altLang="en-US" sz="3600" dirty="0"/>
              <a:t> </a:t>
            </a:r>
            <a:r>
              <a:rPr lang="en-US" altLang="zh-TW" sz="3600" dirty="0">
                <a:solidFill>
                  <a:schemeClr val="bg2"/>
                </a:solidFill>
              </a:rPr>
              <a:t>p.9</a:t>
            </a:r>
            <a:endParaRPr lang="zh-TW" altLang="en-US" sz="3600" dirty="0">
              <a:solidFill>
                <a:schemeClr val="bg2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85DE71D-1149-F6D4-2BD1-6D382DC3F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lvl="1" indent="-514350">
              <a:buNone/>
              <a:tabLst/>
            </a:pPr>
            <a:r>
              <a:rPr lang="zh-TW" altLang="en-US" dirty="0"/>
              <a:t>負面溝通 </a:t>
            </a:r>
            <a:r>
              <a:rPr lang="en-US" altLang="zh-TW" dirty="0"/>
              <a:t>&gt; </a:t>
            </a:r>
            <a:r>
              <a:rPr lang="zh-TW" altLang="en-US" dirty="0"/>
              <a:t>收聲、無趣、激氣，以下是這類型說話的</a:t>
            </a:r>
          </a:p>
          <a:p>
            <a:pPr marL="514350" lvl="1" indent="-514350">
              <a:buNone/>
              <a:tabLst/>
            </a:pPr>
            <a:r>
              <a:rPr lang="en-US" altLang="zh-TW" dirty="0"/>
              <a:t>a.	</a:t>
            </a:r>
            <a:r>
              <a:rPr lang="zh-TW" altLang="en-US" dirty="0">
                <a:solidFill>
                  <a:srgbClr val="990099"/>
                </a:solidFill>
              </a:rPr>
              <a:t>批判</a:t>
            </a:r>
            <a:r>
              <a:rPr lang="zh-TW" altLang="en-US" dirty="0"/>
              <a:t>型：批評與挑剔、點名批判、分析、指桑罵槐</a:t>
            </a:r>
          </a:p>
          <a:p>
            <a:pPr marL="514350" lvl="1" indent="-514350">
              <a:buNone/>
              <a:tabLst/>
            </a:pPr>
            <a:r>
              <a:rPr lang="en-US" altLang="zh-TW" dirty="0"/>
              <a:t>b.	</a:t>
            </a:r>
            <a:r>
              <a:rPr lang="zh-TW" altLang="en-US" dirty="0">
                <a:solidFill>
                  <a:srgbClr val="990099"/>
                </a:solidFill>
              </a:rPr>
              <a:t>命令</a:t>
            </a:r>
            <a:r>
              <a:rPr lang="zh-TW" altLang="en-US" dirty="0"/>
              <a:t>型：指揮、恐嚇、道德說教、多口、多多意見</a:t>
            </a:r>
          </a:p>
          <a:p>
            <a:pPr marL="514350" lvl="1" indent="-514350">
              <a:buAutoNum type="alphaLcPeriod" startAt="3"/>
              <a:tabLst/>
            </a:pPr>
            <a:r>
              <a:rPr lang="zh-TW" altLang="en-US" dirty="0">
                <a:solidFill>
                  <a:srgbClr val="990099"/>
                </a:solidFill>
              </a:rPr>
              <a:t>打岔</a:t>
            </a:r>
            <a:r>
              <a:rPr lang="zh-TW" altLang="en-US" dirty="0"/>
              <a:t>型：把話題岔開，分散他人注意力</a:t>
            </a:r>
            <a:endParaRPr lang="en-US" altLang="zh-TW" dirty="0"/>
          </a:p>
          <a:p>
            <a:pPr marL="514350" lvl="1" indent="-514350">
              <a:buAutoNum type="alphaLcPeriod" startAt="3"/>
              <a:tabLst/>
            </a:pPr>
            <a:r>
              <a:rPr lang="zh-TW" altLang="en-US" dirty="0">
                <a:solidFill>
                  <a:srgbClr val="990099"/>
                </a:solidFill>
              </a:rPr>
              <a:t>悲觀</a:t>
            </a:r>
            <a:r>
              <a:rPr lang="en-US" altLang="zh-TW" dirty="0"/>
              <a:t>, </a:t>
            </a:r>
            <a:r>
              <a:rPr lang="zh-TW" altLang="en-US" dirty="0"/>
              <a:t>如「一定唔合格」、「一定唔請我啦」</a:t>
            </a:r>
            <a:endParaRPr lang="en-US" altLang="zh-TW" dirty="0"/>
          </a:p>
          <a:p>
            <a:pPr marL="514350" lvl="1" indent="-514350">
              <a:buAutoNum type="alphaLcPeriod" startAt="3"/>
              <a:tabLst/>
            </a:pPr>
            <a:r>
              <a:rPr lang="zh-TW" altLang="en-US" dirty="0">
                <a:solidFill>
                  <a:srgbClr val="990099"/>
                </a:solidFill>
              </a:rPr>
              <a:t>否定</a:t>
            </a:r>
            <a:r>
              <a:rPr lang="en-US" altLang="zh-TW" dirty="0"/>
              <a:t>(</a:t>
            </a:r>
            <a:r>
              <a:rPr lang="zh-TW" altLang="en-US" dirty="0"/>
              <a:t>「</a:t>
            </a:r>
            <a:r>
              <a:rPr lang="zh-TW" altLang="en-US" dirty="0">
                <a:solidFill>
                  <a:srgbClr val="990099"/>
                </a:solidFill>
              </a:rPr>
              <a:t>窒頭窒勢</a:t>
            </a:r>
            <a:r>
              <a:rPr lang="zh-TW" altLang="en-US" dirty="0"/>
              <a:t>」</a:t>
            </a:r>
            <a:r>
              <a:rPr lang="en-US" altLang="zh-TW" dirty="0"/>
              <a:t>:</a:t>
            </a:r>
            <a:r>
              <a:rPr lang="zh-TW" altLang="en-US" dirty="0"/>
              <a:t>「你好叻咩、你攞到</a:t>
            </a:r>
            <a:r>
              <a:rPr lang="en-US" altLang="zh-TW" dirty="0"/>
              <a:t>A</a:t>
            </a:r>
            <a:r>
              <a:rPr lang="zh-TW" altLang="en-US" dirty="0"/>
              <a:t>先算啦</a:t>
            </a:r>
            <a:r>
              <a:rPr lang="en-US" altLang="zh-TW" dirty="0"/>
              <a:t>)</a:t>
            </a:r>
          </a:p>
          <a:p>
            <a:pPr marL="881063" lvl="1" indent="-514350">
              <a:buAutoNum type="alphaLcPeriod" startAt="3"/>
            </a:pPr>
            <a:endParaRPr lang="en-US" altLang="zh-TW" dirty="0"/>
          </a:p>
          <a:p>
            <a:pPr marL="881063" lvl="1" indent="-514350">
              <a:buAutoNum type="alphaLcPeriod" startAt="3"/>
            </a:pPr>
            <a:endParaRPr lang="zh-TW" altLang="en-US" dirty="0"/>
          </a:p>
          <a:p>
            <a:pPr lvl="1"/>
            <a:endParaRPr lang="zh-TW" altLang="en-US" dirty="0"/>
          </a:p>
        </p:txBody>
      </p:sp>
      <p:pic>
        <p:nvPicPr>
          <p:cNvPr id="2" name="Picture 2" descr="pineapple icon. black vector sign Stock Vector Image &amp; Art - Alamy">
            <a:extLst>
              <a:ext uri="{FF2B5EF4-FFF2-40B4-BE49-F238E27FC236}">
                <a16:creationId xmlns:a16="http://schemas.microsoft.com/office/drawing/2014/main" id="{021A7DA3-7064-2097-9FCA-5E2520C5C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1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0"/>
          <a:stretch/>
        </p:blipFill>
        <p:spPr bwMode="auto">
          <a:xfrm>
            <a:off x="8420864" y="2355938"/>
            <a:ext cx="543624" cy="101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人際關係與溝通授課教師藍家馨. - ppt download">
            <a:extLst>
              <a:ext uri="{FF2B5EF4-FFF2-40B4-BE49-F238E27FC236}">
                <a16:creationId xmlns:a16="http://schemas.microsoft.com/office/drawing/2014/main" id="{DDB09AA7-5C65-DEFC-4217-40676C608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7000" r="53594" b="25801"/>
          <a:stretch/>
        </p:blipFill>
        <p:spPr bwMode="auto">
          <a:xfrm>
            <a:off x="288032" y="4436013"/>
            <a:ext cx="2555776" cy="242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98DA7A7F-3852-EFE5-88AA-D72CF2F28106}"/>
              </a:ext>
            </a:extLst>
          </p:cNvPr>
          <p:cNvGrpSpPr/>
          <p:nvPr/>
        </p:nvGrpSpPr>
        <p:grpSpPr>
          <a:xfrm>
            <a:off x="6231858" y="4457182"/>
            <a:ext cx="2732630" cy="2428202"/>
            <a:chOff x="5978943" y="4457182"/>
            <a:chExt cx="2732630" cy="2428202"/>
          </a:xfrm>
        </p:grpSpPr>
        <p:pic>
          <p:nvPicPr>
            <p:cNvPr id="6" name="Picture 2" descr="人際關係與溝通授課教師藍家馨. - ppt download">
              <a:extLst>
                <a:ext uri="{FF2B5EF4-FFF2-40B4-BE49-F238E27FC236}">
                  <a16:creationId xmlns:a16="http://schemas.microsoft.com/office/drawing/2014/main" id="{D4CE85FC-09C1-F541-BB57-E71EF9491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73242" r="53543" b="3657"/>
            <a:stretch/>
          </p:blipFill>
          <p:spPr bwMode="auto">
            <a:xfrm>
              <a:off x="5987936" y="5623910"/>
              <a:ext cx="2723637" cy="1261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人際關係與溝通授課教師藍家馨. - ppt download">
              <a:extLst>
                <a:ext uri="{FF2B5EF4-FFF2-40B4-BE49-F238E27FC236}">
                  <a16:creationId xmlns:a16="http://schemas.microsoft.com/office/drawing/2014/main" id="{355BB492-9D77-E0FE-6FDC-C6C7ACAC75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7" t="73242" r="13775" b="3657"/>
            <a:stretch/>
          </p:blipFill>
          <p:spPr bwMode="auto">
            <a:xfrm>
              <a:off x="5978943" y="4457182"/>
              <a:ext cx="2723636" cy="1299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人際關係與溝通授課教師藍家馨. - ppt download">
            <a:extLst>
              <a:ext uri="{FF2B5EF4-FFF2-40B4-BE49-F238E27FC236}">
                <a16:creationId xmlns:a16="http://schemas.microsoft.com/office/drawing/2014/main" id="{AD1147D3-4701-DEEA-01E9-18F623B3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9" t="27202" r="14619" b="27003"/>
          <a:stretch/>
        </p:blipFill>
        <p:spPr bwMode="auto">
          <a:xfrm>
            <a:off x="3232351" y="4436013"/>
            <a:ext cx="2635793" cy="244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8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749D1FD-5F5B-4397-575C-04ACB58E4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5. </a:t>
            </a:r>
            <a:r>
              <a:rPr lang="zh-TW" altLang="en-US" sz="3200" dirty="0"/>
              <a:t>常見的語言溝通障礙</a:t>
            </a:r>
            <a:r>
              <a:rPr lang="en-US" altLang="zh-TW" sz="3200" dirty="0"/>
              <a:t>(</a:t>
            </a:r>
            <a:r>
              <a:rPr lang="zh-TW" altLang="en-US" sz="3200" dirty="0"/>
              <a:t>聆聽障礙除外</a:t>
            </a:r>
            <a:r>
              <a:rPr lang="en-US" altLang="zh-TW" sz="3200" dirty="0"/>
              <a:t>) </a:t>
            </a:r>
            <a:r>
              <a:rPr lang="en-US" altLang="zh-TW" sz="3200" dirty="0">
                <a:solidFill>
                  <a:schemeClr val="bg2"/>
                </a:solidFill>
              </a:rPr>
              <a:t>p.9-10</a:t>
            </a:r>
            <a:endParaRPr lang="zh-TW" altLang="en-US" sz="3200" dirty="0">
              <a:solidFill>
                <a:schemeClr val="bg2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85DE71D-1149-F6D4-2BD1-6D382DC3F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9750" lvl="1" indent="-503238">
              <a:spcBef>
                <a:spcPts val="600"/>
              </a:spcBef>
              <a:buAutoNum type="alphaLcPeriod"/>
            </a:pPr>
            <a:r>
              <a:rPr lang="zh-TW" altLang="en-US" dirty="0"/>
              <a:t>語言障礙</a:t>
            </a:r>
            <a:r>
              <a:rPr lang="en-US" altLang="zh-TW" dirty="0"/>
              <a:t>(</a:t>
            </a:r>
            <a:r>
              <a:rPr lang="zh-TW" altLang="en-US" dirty="0">
                <a:solidFill>
                  <a:srgbClr val="990099"/>
                </a:solidFill>
              </a:rPr>
              <a:t>認知方面</a:t>
            </a:r>
            <a:r>
              <a:rPr lang="en-US" altLang="zh-TW" dirty="0"/>
              <a:t>)</a:t>
            </a:r>
          </a:p>
          <a:p>
            <a:pPr marL="811213" lvl="2" indent="-327025">
              <a:spcBef>
                <a:spcPts val="600"/>
              </a:spcBef>
            </a:pPr>
            <a:r>
              <a:rPr lang="zh-TW" altLang="en-US" dirty="0"/>
              <a:t>理解能力不足</a:t>
            </a:r>
            <a:r>
              <a:rPr lang="en-US" altLang="zh-TW" dirty="0"/>
              <a:t>(</a:t>
            </a:r>
            <a:r>
              <a:rPr lang="zh-TW" altLang="en-US" dirty="0"/>
              <a:t>是否</a:t>
            </a:r>
            <a:r>
              <a:rPr lang="zh-TW" altLang="en-US" dirty="0">
                <a:solidFill>
                  <a:srgbClr val="990099"/>
                </a:solidFill>
              </a:rPr>
              <a:t>明白別人語話的意思</a:t>
            </a:r>
            <a:r>
              <a:rPr lang="en-US" altLang="zh-TW" dirty="0"/>
              <a:t>)</a:t>
            </a:r>
          </a:p>
          <a:p>
            <a:pPr marL="811213" lvl="2" indent="-327025">
              <a:spcBef>
                <a:spcPts val="600"/>
              </a:spcBef>
            </a:pPr>
            <a:r>
              <a:rPr lang="zh-TW" altLang="en-US" dirty="0"/>
              <a:t>表達能力不足</a:t>
            </a:r>
            <a:r>
              <a:rPr lang="en-US" altLang="zh-TW" dirty="0"/>
              <a:t>(</a:t>
            </a:r>
            <a:r>
              <a:rPr lang="zh-TW" altLang="en-US" dirty="0"/>
              <a:t>是否能夠</a:t>
            </a:r>
            <a:r>
              <a:rPr lang="zh-TW" altLang="en-US" dirty="0">
                <a:solidFill>
                  <a:srgbClr val="990099"/>
                </a:solidFill>
              </a:rPr>
              <a:t>清晰地表達自己的意思</a:t>
            </a:r>
            <a:r>
              <a:rPr lang="en-US" altLang="zh-TW" dirty="0"/>
              <a:t>)</a:t>
            </a:r>
          </a:p>
          <a:p>
            <a:pPr marL="539750" lvl="1" indent="-503238">
              <a:spcBef>
                <a:spcPts val="600"/>
              </a:spcBef>
              <a:buAutoNum type="alphaLcPeriod" startAt="2"/>
            </a:pPr>
            <a:r>
              <a:rPr lang="zh-TW" altLang="en-US" dirty="0"/>
              <a:t>發音障礙</a:t>
            </a:r>
            <a:r>
              <a:rPr lang="en-US" altLang="zh-TW" dirty="0"/>
              <a:t>, </a:t>
            </a:r>
            <a:r>
              <a:rPr lang="zh-TW" altLang="en-US" dirty="0"/>
              <a:t>例如：</a:t>
            </a:r>
            <a:endParaRPr lang="en-US" altLang="zh-TW" dirty="0"/>
          </a:p>
          <a:p>
            <a:pPr marL="811213" lvl="2" indent="-327025">
              <a:spcBef>
                <a:spcPts val="600"/>
              </a:spcBef>
            </a:pPr>
            <a:r>
              <a:rPr lang="zh-TW" altLang="en-US" dirty="0"/>
              <a:t>未能讀好</a:t>
            </a:r>
            <a:r>
              <a:rPr lang="en-US" altLang="zh-TW" dirty="0"/>
              <a:t>s</a:t>
            </a:r>
            <a:r>
              <a:rPr lang="zh-TW" altLang="en-US" dirty="0"/>
              <a:t>音，例如「</a:t>
            </a:r>
            <a:r>
              <a:rPr lang="zh-TW" altLang="en-US" dirty="0">
                <a:solidFill>
                  <a:srgbClr val="990099"/>
                </a:solidFill>
              </a:rPr>
              <a:t>小</a:t>
            </a:r>
            <a:r>
              <a:rPr lang="zh-TW" altLang="en-US" dirty="0"/>
              <a:t>」、「三」、「十」、「水」等字。發音時出現「漏風」或「伸出舌頭」等情況。</a:t>
            </a:r>
          </a:p>
          <a:p>
            <a:pPr marL="811213" lvl="2" indent="-327025">
              <a:spcBef>
                <a:spcPts val="600"/>
              </a:spcBef>
            </a:pPr>
            <a:r>
              <a:rPr lang="zh-TW" altLang="en-US" dirty="0"/>
              <a:t>尾音問題，例如將「</a:t>
            </a:r>
            <a:r>
              <a:rPr lang="zh-TW" altLang="en-US" dirty="0">
                <a:solidFill>
                  <a:srgbClr val="990099"/>
                </a:solidFill>
              </a:rPr>
              <a:t>羹</a:t>
            </a:r>
            <a:r>
              <a:rPr lang="zh-TW" altLang="en-US" dirty="0"/>
              <a:t>」讀成「</a:t>
            </a:r>
            <a:r>
              <a:rPr lang="zh-TW" altLang="en-US" dirty="0">
                <a:solidFill>
                  <a:srgbClr val="990099"/>
                </a:solidFill>
              </a:rPr>
              <a:t>巾</a:t>
            </a:r>
            <a:r>
              <a:rPr lang="zh-TW" altLang="en-US" dirty="0"/>
              <a:t>」，「</a:t>
            </a:r>
            <a:r>
              <a:rPr lang="zh-TW" altLang="en-US" dirty="0">
                <a:solidFill>
                  <a:srgbClr val="990099"/>
                </a:solidFill>
              </a:rPr>
              <a:t>朋</a:t>
            </a:r>
            <a:r>
              <a:rPr lang="zh-TW" altLang="en-US" dirty="0"/>
              <a:t>」讀成「</a:t>
            </a:r>
            <a:r>
              <a:rPr lang="zh-TW" altLang="en-US" dirty="0">
                <a:solidFill>
                  <a:srgbClr val="990099"/>
                </a:solidFill>
              </a:rPr>
              <a:t>貧</a:t>
            </a:r>
            <a:r>
              <a:rPr lang="zh-TW" altLang="en-US" dirty="0"/>
              <a:t>」等。這種發音問題也多被稱為「懶音」。</a:t>
            </a:r>
          </a:p>
          <a:p>
            <a:pPr marL="811213" lvl="2" indent="-327025">
              <a:spcBef>
                <a:spcPts val="600"/>
              </a:spcBef>
            </a:pPr>
            <a:r>
              <a:rPr lang="zh-TW" altLang="en-US" dirty="0"/>
              <a:t>未能說出合唇尾音，例如將「三」讀成「山」，「葉」讀成「熱」等。有這種發音問題，多是方言（鄉下話）影響。</a:t>
            </a:r>
          </a:p>
          <a:p>
            <a:pPr marL="1444625" lvl="2" indent="-514350">
              <a:spcBef>
                <a:spcPts val="600"/>
              </a:spcBef>
              <a:buAutoNum type="alphaLcPeriod" startAt="2"/>
            </a:pPr>
            <a:endParaRPr lang="en-US" altLang="zh-TW" dirty="0"/>
          </a:p>
          <a:p>
            <a:pPr marL="366713" lvl="1" indent="0">
              <a:spcBef>
                <a:spcPts val="600"/>
              </a:spcBef>
              <a:buNone/>
            </a:pPr>
            <a:endParaRPr lang="zh-TW" altLang="en-US" dirty="0"/>
          </a:p>
          <a:p>
            <a:pPr marL="366713" lvl="1" indent="0">
              <a:spcBef>
                <a:spcPts val="600"/>
              </a:spcBef>
              <a:buNone/>
            </a:pPr>
            <a:endParaRPr lang="zh-TW" altLang="en-US" dirty="0"/>
          </a:p>
          <a:p>
            <a:pPr lvl="1">
              <a:spcBef>
                <a:spcPts val="600"/>
              </a:spcBef>
            </a:pPr>
            <a:endParaRPr lang="zh-TW" altLang="en-US" dirty="0"/>
          </a:p>
        </p:txBody>
      </p:sp>
      <p:pic>
        <p:nvPicPr>
          <p:cNvPr id="2" name="Picture 2" descr="pineapple icon. black vector sign Stock Vector Image &amp; Art - Alamy">
            <a:extLst>
              <a:ext uri="{FF2B5EF4-FFF2-40B4-BE49-F238E27FC236}">
                <a16:creationId xmlns:a16="http://schemas.microsoft.com/office/drawing/2014/main" id="{021A7DA3-7064-2097-9FCA-5E2520C5C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1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0"/>
          <a:stretch/>
        </p:blipFill>
        <p:spPr bwMode="auto">
          <a:xfrm>
            <a:off x="82075" y="5694490"/>
            <a:ext cx="595427" cy="110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溝通障礙@ 兔兔吐吐部落格:: 痞客邦::">
            <a:extLst>
              <a:ext uri="{FF2B5EF4-FFF2-40B4-BE49-F238E27FC236}">
                <a16:creationId xmlns:a16="http://schemas.microsoft.com/office/drawing/2014/main" id="{996F8943-873F-AB4D-2920-3CEDAF310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594487"/>
            <a:ext cx="1349817" cy="90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86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6512" y="188640"/>
            <a:ext cx="9180512" cy="836439"/>
          </a:xfrm>
        </p:spPr>
        <p:txBody>
          <a:bodyPr/>
          <a:lstStyle/>
          <a:p>
            <a:r>
              <a:rPr lang="zh-TW" altLang="en-US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同理心技巧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( 2’)</a:t>
            </a:r>
            <a:b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</a:br>
            <a:r>
              <a:rPr lang="en-US" altLang="zh-TW" sz="3200" dirty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  <a:hlinkClick r:id="rId2"/>
              </a:rPr>
              <a:t>https://www.youtube.com/watch?v=tPbrxn2dI80 </a:t>
            </a:r>
            <a:endParaRPr lang="zh-HK" altLang="en-US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8590CA-C831-4990-BD74-B6B7FD1286A0}" type="slidenum">
              <a:rPr lang="en-US" altLang="zh-TW" smtClean="0"/>
              <a:pPr>
                <a:defRPr/>
              </a:pPr>
              <a:t>17</a:t>
            </a:fld>
            <a:endParaRPr lang="en-US" altLang="zh-TW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CEFCEB3-0075-A2AA-3470-40C331338995}"/>
              </a:ext>
            </a:extLst>
          </p:cNvPr>
          <p:cNvGrpSpPr/>
          <p:nvPr/>
        </p:nvGrpSpPr>
        <p:grpSpPr>
          <a:xfrm>
            <a:off x="22433" y="1268760"/>
            <a:ext cx="9083352" cy="5616624"/>
            <a:chOff x="22433" y="548680"/>
            <a:chExt cx="9143030" cy="6093024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823E978-061C-5F7B-7B08-F9D43A35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875" t="9130" r="8263" b="23704"/>
            <a:stretch/>
          </p:blipFill>
          <p:spPr>
            <a:xfrm>
              <a:off x="22433" y="548680"/>
              <a:ext cx="9129967" cy="542335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8B11DE49-96F7-4623-3501-EECE3DD7E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875" t="52516" r="8263" b="38909"/>
            <a:stretch/>
          </p:blipFill>
          <p:spPr>
            <a:xfrm>
              <a:off x="35496" y="5949280"/>
              <a:ext cx="9129967" cy="692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2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 Chan Wing 李燦榮溝通(1) (360p)">
            <a:hlinkClick r:id="" action="ppaction://media"/>
            <a:extLst>
              <a:ext uri="{FF2B5EF4-FFF2-40B4-BE49-F238E27FC236}">
                <a16:creationId xmlns:a16="http://schemas.microsoft.com/office/drawing/2014/main" id="{62A5543C-720C-460B-B074-F8804D8EB3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0"/>
            <a:ext cx="936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6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749D1FD-5F5B-4397-575C-04ACB58E4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5. </a:t>
            </a:r>
            <a:r>
              <a:rPr lang="zh-TW" altLang="en-US" sz="3600" dirty="0"/>
              <a:t>常見的語言溝通障礙</a:t>
            </a:r>
            <a:r>
              <a:rPr lang="en-US" altLang="zh-TW" sz="3600" dirty="0"/>
              <a:t>(</a:t>
            </a:r>
            <a:r>
              <a:rPr lang="zh-TW" altLang="en-US" sz="3600" dirty="0"/>
              <a:t>聆聽障礙除外</a:t>
            </a:r>
            <a:r>
              <a:rPr lang="en-US" altLang="zh-TW" sz="3600" dirty="0"/>
              <a:t>) </a:t>
            </a:r>
            <a:r>
              <a:rPr lang="en-US" altLang="zh-TW" sz="3600" dirty="0">
                <a:solidFill>
                  <a:schemeClr val="bg2"/>
                </a:solidFill>
              </a:rPr>
              <a:t>p. 10</a:t>
            </a:r>
            <a:endParaRPr lang="zh-TW" altLang="en-US" sz="3600" dirty="0">
              <a:solidFill>
                <a:schemeClr val="bg2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85DE71D-1149-F6D4-2BD1-6D382DC3F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1063" lvl="1" indent="-514350">
              <a:spcBef>
                <a:spcPts val="600"/>
              </a:spcBef>
              <a:buFont typeface="+mj-lt"/>
              <a:buAutoNum type="alphaLcPeriod" startAt="3"/>
            </a:pPr>
            <a:r>
              <a:rPr lang="zh-TW" altLang="en-US" dirty="0"/>
              <a:t>聲線障礙</a:t>
            </a:r>
            <a:endParaRPr lang="en-US" altLang="zh-TW" dirty="0"/>
          </a:p>
          <a:p>
            <a:pPr marL="1257300" lvl="2" indent="-327025">
              <a:spcBef>
                <a:spcPts val="600"/>
              </a:spcBef>
            </a:pPr>
            <a:r>
              <a:rPr lang="zh-TW" altLang="en-US" dirty="0"/>
              <a:t>聲音沙啞</a:t>
            </a:r>
          </a:p>
          <a:p>
            <a:pPr marL="1257300" lvl="2" indent="-327025">
              <a:spcBef>
                <a:spcPts val="600"/>
              </a:spcBef>
            </a:pPr>
            <a:r>
              <a:rPr lang="zh-TW" altLang="en-US" dirty="0"/>
              <a:t>走音</a:t>
            </a:r>
          </a:p>
          <a:p>
            <a:pPr marL="1257300" lvl="2" indent="-327025">
              <a:spcBef>
                <a:spcPts val="600"/>
              </a:spcBef>
            </a:pPr>
            <a:r>
              <a:rPr lang="zh-TW" altLang="en-US" dirty="0"/>
              <a:t>失聲</a:t>
            </a:r>
          </a:p>
          <a:p>
            <a:pPr marL="1257300" lvl="2" indent="-327025">
              <a:spcBef>
                <a:spcPts val="600"/>
              </a:spcBef>
            </a:pPr>
            <a:r>
              <a:rPr lang="zh-TW" altLang="en-US" dirty="0"/>
              <a:t>音調過高 </a:t>
            </a:r>
            <a:r>
              <a:rPr lang="en-US" altLang="zh-TW" dirty="0"/>
              <a:t>(</a:t>
            </a:r>
            <a:r>
              <a:rPr lang="zh-TW" altLang="en-US" dirty="0">
                <a:solidFill>
                  <a:srgbClr val="990099"/>
                </a:solidFill>
              </a:rPr>
              <a:t>高</a:t>
            </a:r>
            <a:r>
              <a:rPr lang="en-US" altLang="zh-TW" dirty="0">
                <a:solidFill>
                  <a:srgbClr val="990099"/>
                </a:solidFill>
              </a:rPr>
              <a:t>8</a:t>
            </a:r>
            <a:r>
              <a:rPr lang="zh-TW" altLang="en-US" dirty="0">
                <a:solidFill>
                  <a:srgbClr val="990099"/>
                </a:solidFill>
              </a:rPr>
              <a:t>度最佳</a:t>
            </a:r>
            <a:r>
              <a:rPr lang="en-US" altLang="zh-TW" dirty="0"/>
              <a:t>)</a:t>
            </a:r>
            <a:endParaRPr lang="zh-TW" altLang="en-US" dirty="0"/>
          </a:p>
          <a:p>
            <a:pPr marL="1257300" lvl="2" indent="-327025">
              <a:spcBef>
                <a:spcPts val="600"/>
              </a:spcBef>
            </a:pPr>
            <a:r>
              <a:rPr lang="zh-TW" altLang="en-US" dirty="0"/>
              <a:t>音調低沉 </a:t>
            </a:r>
            <a:r>
              <a:rPr lang="en-US" altLang="zh-TW" dirty="0"/>
              <a:t>(</a:t>
            </a:r>
            <a:r>
              <a:rPr lang="en-US" altLang="zh-TW" dirty="0">
                <a:solidFill>
                  <a:srgbClr val="990099"/>
                </a:solidFill>
              </a:rPr>
              <a:t>Major C </a:t>
            </a:r>
            <a:r>
              <a:rPr lang="zh-TW" altLang="en-US" dirty="0">
                <a:solidFill>
                  <a:srgbClr val="990099"/>
                </a:solidFill>
              </a:rPr>
              <a:t>或低</a:t>
            </a:r>
            <a:r>
              <a:rPr lang="en-US" altLang="zh-TW" dirty="0">
                <a:solidFill>
                  <a:srgbClr val="990099"/>
                </a:solidFill>
              </a:rPr>
              <a:t>8</a:t>
            </a:r>
            <a:r>
              <a:rPr lang="zh-TW" altLang="en-US" dirty="0">
                <a:solidFill>
                  <a:srgbClr val="990099"/>
                </a:solidFill>
              </a:rPr>
              <a:t>度沈悶</a:t>
            </a:r>
            <a:r>
              <a:rPr lang="en-US" altLang="zh-TW" dirty="0"/>
              <a:t>)</a:t>
            </a:r>
            <a:endParaRPr lang="zh-TW" altLang="en-US" dirty="0"/>
          </a:p>
          <a:p>
            <a:pPr marL="881063" lvl="1" indent="-514350">
              <a:spcBef>
                <a:spcPts val="600"/>
              </a:spcBef>
              <a:buAutoNum type="alphaLcPeriod" startAt="2"/>
            </a:pPr>
            <a:r>
              <a:rPr lang="zh-TW" altLang="en-US" dirty="0"/>
              <a:t>流暢障礙</a:t>
            </a:r>
          </a:p>
          <a:p>
            <a:pPr marL="1163638" lvl="2" indent="-233363">
              <a:spcBef>
                <a:spcPts val="600"/>
              </a:spcBef>
            </a:pPr>
            <a:r>
              <a:rPr lang="zh-TW" altLang="en-US" dirty="0"/>
              <a:t> 重複字音，例如：我我我想去洗手間</a:t>
            </a:r>
          </a:p>
          <a:p>
            <a:pPr marL="1163638" lvl="2" indent="-233363">
              <a:spcBef>
                <a:spcPts val="600"/>
              </a:spcBef>
            </a:pPr>
            <a:r>
              <a:rPr lang="zh-TW" altLang="en-US" dirty="0"/>
              <a:t> 字音延長</a:t>
            </a:r>
          </a:p>
          <a:p>
            <a:pPr marL="1163638" lvl="2" indent="-233363">
              <a:spcBef>
                <a:spcPts val="600"/>
              </a:spcBef>
            </a:pPr>
            <a:r>
              <a:rPr lang="zh-TW" altLang="en-US" dirty="0"/>
              <a:t> 語塞：久久未能說出字音</a:t>
            </a:r>
          </a:p>
          <a:p>
            <a:pPr marL="1444625" lvl="2" indent="-514350">
              <a:spcBef>
                <a:spcPts val="600"/>
              </a:spcBef>
              <a:buAutoNum type="alphaLcPeriod" startAt="2"/>
            </a:pPr>
            <a:endParaRPr lang="en-US" altLang="zh-TW" dirty="0"/>
          </a:p>
          <a:p>
            <a:pPr marL="366713" lvl="1" indent="0">
              <a:spcBef>
                <a:spcPts val="600"/>
              </a:spcBef>
              <a:buNone/>
            </a:pPr>
            <a:endParaRPr lang="zh-TW" altLang="en-US" dirty="0"/>
          </a:p>
          <a:p>
            <a:pPr marL="366713" lvl="1" indent="0">
              <a:spcBef>
                <a:spcPts val="600"/>
              </a:spcBef>
              <a:buNone/>
            </a:pPr>
            <a:endParaRPr lang="zh-TW" altLang="en-US" dirty="0"/>
          </a:p>
          <a:p>
            <a:pPr lvl="1">
              <a:spcBef>
                <a:spcPts val="600"/>
              </a:spcBef>
            </a:pPr>
            <a:endParaRPr lang="zh-TW" altLang="en-US" dirty="0"/>
          </a:p>
        </p:txBody>
      </p:sp>
      <p:pic>
        <p:nvPicPr>
          <p:cNvPr id="9218" name="Picture 2" descr="語言治療師能幫你什麼忙？ | 中亞健康網- 用心傳遞每一刻為您把關健康人生">
            <a:extLst>
              <a:ext uri="{FF2B5EF4-FFF2-40B4-BE49-F238E27FC236}">
                <a16:creationId xmlns:a16="http://schemas.microsoft.com/office/drawing/2014/main" id="{7AB959D3-B924-708E-68B7-AD9E4B675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10979"/>
            <a:ext cx="3470534" cy="231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ineapple icon. black vector sign Stock Vector Image &amp; Art - Alamy">
            <a:extLst>
              <a:ext uri="{FF2B5EF4-FFF2-40B4-BE49-F238E27FC236}">
                <a16:creationId xmlns:a16="http://schemas.microsoft.com/office/drawing/2014/main" id="{E2A95512-EFBD-11B8-66A7-F8F715E4B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1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0"/>
          <a:stretch/>
        </p:blipFill>
        <p:spPr bwMode="auto">
          <a:xfrm>
            <a:off x="4274286" y="1412776"/>
            <a:ext cx="595427" cy="110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5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C41D64-0E99-5307-C40B-532B2571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本節大綱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DB29B6C-23E9-59F7-2A53-1DB18284812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spcAft>
                <a:spcPts val="300"/>
              </a:spcAft>
              <a:buNone/>
            </a:pPr>
            <a:r>
              <a:rPr lang="en-US" altLang="zh-TW" dirty="0"/>
              <a:t>1. </a:t>
            </a:r>
            <a:r>
              <a:rPr lang="zh-TW" altLang="en-US" dirty="0"/>
              <a:t>書面報告內容建議</a:t>
            </a:r>
            <a:endParaRPr lang="en-GB" altLang="zh-TW" dirty="0"/>
          </a:p>
          <a:p>
            <a:pPr marL="0" indent="0">
              <a:spcAft>
                <a:spcPts val="300"/>
              </a:spcAft>
              <a:buNone/>
            </a:pPr>
            <a:r>
              <a:rPr lang="en-US" altLang="zh-TW" dirty="0"/>
              <a:t>2. </a:t>
            </a:r>
            <a:r>
              <a:rPr lang="zh-TW" altLang="en-US" dirty="0"/>
              <a:t>良好的人際溝通</a:t>
            </a:r>
            <a:endParaRPr lang="en-US" altLang="zh-TW" dirty="0"/>
          </a:p>
          <a:p>
            <a:pPr marL="539750" indent="-539750">
              <a:spcAft>
                <a:spcPts val="300"/>
              </a:spcAft>
              <a:buNone/>
            </a:pPr>
            <a:r>
              <a:rPr lang="en-US" altLang="zh-TW" dirty="0"/>
              <a:t>    	- </a:t>
            </a: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恰當的語言</a:t>
            </a:r>
            <a:r>
              <a:rPr lang="zh-TW" altLang="en-US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、專業化用詞 、語言風格和角色</a:t>
            </a:r>
            <a:endParaRPr lang="en-US" altLang="zh-TW" sz="2800" dirty="0">
              <a:solidFill>
                <a:srgbClr val="336600"/>
              </a:solidFill>
              <a:ea typeface="微軟正黑體" panose="020B0604030504040204" pitchFamily="34" charset="-120"/>
            </a:endParaRPr>
          </a:p>
          <a:p>
            <a:pPr marL="539750" indent="-539750">
              <a:spcAft>
                <a:spcPts val="300"/>
              </a:spcAft>
              <a:buNone/>
            </a:pPr>
            <a:r>
              <a:rPr lang="en-US" altLang="zh-TW" dirty="0"/>
              <a:t>3. </a:t>
            </a:r>
            <a:r>
              <a:rPr lang="zh-TW" altLang="en-US" dirty="0"/>
              <a:t>溝通層次</a:t>
            </a:r>
            <a:endParaRPr lang="en-US" altLang="zh-TW" dirty="0"/>
          </a:p>
          <a:p>
            <a:pPr marL="539750" indent="-539750">
              <a:spcAft>
                <a:spcPts val="300"/>
              </a:spcAft>
              <a:buNone/>
            </a:pPr>
            <a:r>
              <a:rPr lang="en-US" altLang="zh-TW" dirty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n-US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- </a:t>
            </a:r>
            <a:r>
              <a:rPr lang="zh-TW" altLang="en-US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應酬、報導、分享、彼露、跟從</a:t>
            </a:r>
            <a:endParaRPr lang="en-US" altLang="zh-TW" sz="2800" dirty="0">
              <a:solidFill>
                <a:srgbClr val="336600"/>
              </a:solidFill>
              <a:ea typeface="微軟正黑體" panose="020B0604030504040204" pitchFamily="34" charset="-120"/>
            </a:endParaRPr>
          </a:p>
          <a:p>
            <a:pPr marL="539750" indent="-539750">
              <a:spcAft>
                <a:spcPts val="300"/>
              </a:spcAft>
              <a:buNone/>
            </a:pPr>
            <a:r>
              <a:rPr lang="en-US" altLang="zh-TW" dirty="0"/>
              <a:t>4. </a:t>
            </a:r>
            <a:r>
              <a:rPr lang="zh-TW" altLang="en-US" dirty="0"/>
              <a:t>有效的溝通 </a:t>
            </a:r>
            <a:endParaRPr lang="en-US" altLang="zh-TW" dirty="0"/>
          </a:p>
          <a:p>
            <a:pPr marL="539750" indent="-539750">
              <a:spcAft>
                <a:spcPts val="300"/>
              </a:spcAft>
              <a:buNone/>
            </a:pPr>
            <a:r>
              <a:rPr lang="en-US" altLang="zh-TW" dirty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n-US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- </a:t>
            </a:r>
            <a:r>
              <a:rPr lang="zh-TW" altLang="en-US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正規與非正規溝通</a:t>
            </a:r>
            <a:r>
              <a:rPr lang="en-US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	</a:t>
            </a:r>
          </a:p>
          <a:p>
            <a:pPr marL="539750" indent="-539750">
              <a:spcAft>
                <a:spcPts val="300"/>
              </a:spcAft>
              <a:buNone/>
            </a:pPr>
            <a:r>
              <a:rPr lang="en-US" altLang="zh-TW" dirty="0"/>
              <a:t>5. </a:t>
            </a:r>
            <a:r>
              <a:rPr lang="zh-TW" altLang="en-US" dirty="0"/>
              <a:t>與人相處的說話技巧 </a:t>
            </a:r>
            <a:r>
              <a:rPr lang="en-US" altLang="zh-TW" dirty="0"/>
              <a:t>(</a:t>
            </a:r>
            <a:r>
              <a:rPr lang="zh-TW" altLang="en-US" b="1" dirty="0">
                <a:solidFill>
                  <a:srgbClr val="FF0000"/>
                </a:solidFill>
              </a:rPr>
              <a:t>溝通態度</a:t>
            </a:r>
            <a:r>
              <a:rPr lang="en-US" altLang="zh-TW" dirty="0"/>
              <a:t>)</a:t>
            </a:r>
          </a:p>
          <a:p>
            <a:pPr marL="539750" indent="-539750">
              <a:spcAft>
                <a:spcPts val="300"/>
              </a:spcAft>
              <a:buNone/>
            </a:pPr>
            <a:r>
              <a:rPr lang="en-US" altLang="zh-TW" dirty="0"/>
              <a:t>6. </a:t>
            </a:r>
            <a:r>
              <a:rPr lang="zh-TW" altLang="en-US" dirty="0"/>
              <a:t>常見的語言溝通障礙</a:t>
            </a:r>
            <a:r>
              <a:rPr lang="en-US" altLang="zh-TW" dirty="0"/>
              <a:t>(</a:t>
            </a:r>
            <a:r>
              <a:rPr lang="zh-TW" altLang="en-US" dirty="0"/>
              <a:t>聆聽障礙除外</a:t>
            </a:r>
            <a:r>
              <a:rPr lang="en-US" altLang="zh-TW" dirty="0"/>
              <a:t>) </a:t>
            </a:r>
          </a:p>
          <a:p>
            <a:pPr marL="539750" indent="-539750">
              <a:spcAft>
                <a:spcPts val="300"/>
              </a:spcAft>
              <a:buNone/>
            </a:pPr>
            <a:r>
              <a:rPr lang="en-US" altLang="zh-TW" dirty="0"/>
              <a:t>7. </a:t>
            </a:r>
            <a:r>
              <a:rPr lang="zh-TW" altLang="en-US" dirty="0"/>
              <a:t>有效</a:t>
            </a:r>
            <a:r>
              <a:rPr lang="en-US" altLang="zh-TW" dirty="0"/>
              <a:t>(</a:t>
            </a:r>
            <a:r>
              <a:rPr lang="zh-TW" altLang="en-US" dirty="0"/>
              <a:t>率</a:t>
            </a:r>
            <a:r>
              <a:rPr lang="en-US" altLang="zh-TW" dirty="0"/>
              <a:t>)</a:t>
            </a:r>
            <a:r>
              <a:rPr lang="zh-TW" altLang="en-US" dirty="0"/>
              <a:t>的提問技巧</a:t>
            </a:r>
            <a:r>
              <a:rPr lang="en-US" altLang="zh-TW" dirty="0"/>
              <a:t>(</a:t>
            </a:r>
            <a:r>
              <a:rPr lang="zh-TW" altLang="en-US" b="1" dirty="0">
                <a:solidFill>
                  <a:srgbClr val="FF0000"/>
                </a:solidFill>
              </a:rPr>
              <a:t>溝通技巧</a:t>
            </a:r>
            <a:r>
              <a:rPr lang="en-US" altLang="zh-TW" dirty="0"/>
              <a:t>)</a:t>
            </a:r>
          </a:p>
          <a:p>
            <a:pPr marL="539750" indent="-539750">
              <a:spcAft>
                <a:spcPts val="300"/>
              </a:spcAft>
              <a:buNone/>
            </a:pPr>
            <a:r>
              <a:rPr lang="en-US" altLang="zh-TW" dirty="0"/>
              <a:t>8. </a:t>
            </a:r>
            <a:r>
              <a:rPr lang="zh-TW" altLang="en-US" dirty="0"/>
              <a:t>訪問技巧</a:t>
            </a:r>
            <a:endParaRPr lang="en-US" altLang="zh-TW" dirty="0"/>
          </a:p>
          <a:p>
            <a:pPr marL="539750" indent="-539750">
              <a:spcAft>
                <a:spcPts val="300"/>
              </a:spcAft>
              <a:buNone/>
            </a:pPr>
            <a:endParaRPr lang="en-US" altLang="zh-TW" dirty="0"/>
          </a:p>
          <a:p>
            <a:pPr marL="539750" indent="-539750">
              <a:spcAft>
                <a:spcPts val="300"/>
              </a:spcAft>
              <a:buNone/>
            </a:pPr>
            <a:endParaRPr lang="en-US" altLang="zh-TW" dirty="0"/>
          </a:p>
        </p:txBody>
      </p:sp>
      <p:pic>
        <p:nvPicPr>
          <p:cNvPr id="1026" name="Picture 2" descr="A Free Guide on 'How to Create a Communications Plan for Your NGO' -  fundsforNGOs">
            <a:extLst>
              <a:ext uri="{FF2B5EF4-FFF2-40B4-BE49-F238E27FC236}">
                <a16:creationId xmlns:a16="http://schemas.microsoft.com/office/drawing/2014/main" id="{0BD3467C-F908-5392-A20C-29EAE656D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06" y="2204864"/>
            <a:ext cx="2845034" cy="18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1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585DE71D-1149-F6D4-2BD1-6D382DC3F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TW" dirty="0"/>
              <a:t>5. </a:t>
            </a:r>
            <a:r>
              <a:rPr lang="zh-TW" altLang="en-US" dirty="0"/>
              <a:t>常見的語言溝通障礙</a:t>
            </a:r>
            <a:r>
              <a:rPr lang="en-US" altLang="zh-TW" dirty="0"/>
              <a:t>(</a:t>
            </a:r>
            <a:r>
              <a:rPr lang="zh-TW" altLang="en-US" dirty="0"/>
              <a:t>聆聽障礙除外</a:t>
            </a:r>
            <a:r>
              <a:rPr lang="en-US" altLang="zh-TW" dirty="0"/>
              <a:t>)</a:t>
            </a:r>
            <a:endParaRPr lang="zh-TW" altLang="zh-TW" dirty="0"/>
          </a:p>
          <a:p>
            <a:pPr marL="881063" lvl="1" indent="-514350">
              <a:spcBef>
                <a:spcPts val="600"/>
              </a:spcBef>
              <a:buFont typeface="+mj-lt"/>
              <a:buAutoNum type="alphaLcPeriod" startAt="5"/>
            </a:pPr>
            <a:r>
              <a:rPr lang="zh-TW" altLang="en-US" dirty="0"/>
              <a:t>讀寫困難</a:t>
            </a:r>
            <a:r>
              <a:rPr lang="en-US" altLang="zh-TW" dirty="0"/>
              <a:t>(</a:t>
            </a:r>
            <a:r>
              <a:rPr lang="en-US" altLang="zh-TW" dirty="0">
                <a:solidFill>
                  <a:srgbClr val="990099"/>
                </a:solidFill>
              </a:rPr>
              <a:t>SEN</a:t>
            </a:r>
            <a:r>
              <a:rPr lang="zh-TW" altLang="en-US" dirty="0">
                <a:solidFill>
                  <a:srgbClr val="990099"/>
                </a:solidFill>
              </a:rPr>
              <a:t>八大類別之一</a:t>
            </a:r>
            <a:r>
              <a:rPr lang="en-US" altLang="zh-TW" dirty="0"/>
              <a:t>)</a:t>
            </a:r>
          </a:p>
          <a:p>
            <a:pPr marL="930275" lvl="2" indent="0">
              <a:spcBef>
                <a:spcPts val="600"/>
              </a:spcBef>
              <a:buNone/>
            </a:pPr>
            <a:r>
              <a:rPr lang="zh-TW" altLang="en-US" dirty="0"/>
              <a:t>正常的智力和學習經驗</a:t>
            </a:r>
            <a:r>
              <a:rPr lang="en-GB" altLang="zh-TW" dirty="0"/>
              <a:t>, </a:t>
            </a:r>
            <a:r>
              <a:rPr lang="zh-TW" altLang="en-US" dirty="0"/>
              <a:t>卻未能準確而流暢地認讀和默寫字詞。有以下的特徵：</a:t>
            </a:r>
          </a:p>
          <a:p>
            <a:pPr marL="1257300" lvl="2" indent="-327025">
              <a:spcBef>
                <a:spcPts val="600"/>
              </a:spcBef>
            </a:pPr>
            <a:r>
              <a:rPr lang="zh-TW" altLang="en-US" dirty="0">
                <a:solidFill>
                  <a:srgbClr val="990099"/>
                </a:solidFill>
              </a:rPr>
              <a:t>口語</a:t>
            </a:r>
            <a:r>
              <a:rPr lang="zh-TW" altLang="en-US" dirty="0"/>
              <a:t>表達能力</a:t>
            </a:r>
            <a:r>
              <a:rPr lang="zh-TW" altLang="en-US" dirty="0">
                <a:solidFill>
                  <a:srgbClr val="990099"/>
                </a:solidFill>
              </a:rPr>
              <a:t>較</a:t>
            </a:r>
            <a:r>
              <a:rPr lang="zh-TW" altLang="en-US" dirty="0"/>
              <a:t>文字表達能力為</a:t>
            </a:r>
            <a:r>
              <a:rPr lang="zh-TW" altLang="en-US" dirty="0">
                <a:solidFill>
                  <a:srgbClr val="990099"/>
                </a:solidFill>
              </a:rPr>
              <a:t>佳</a:t>
            </a:r>
            <a:r>
              <a:rPr lang="en-US" altLang="zh-TW" dirty="0"/>
              <a:t>;</a:t>
            </a:r>
          </a:p>
          <a:p>
            <a:pPr marL="1257300" lvl="2" indent="-327025">
              <a:spcBef>
                <a:spcPts val="600"/>
              </a:spcBef>
            </a:pPr>
            <a:r>
              <a:rPr lang="zh-TW" altLang="en-US" dirty="0"/>
              <a:t>閱讀欠流暢，並時常</a:t>
            </a:r>
            <a:r>
              <a:rPr lang="zh-TW" altLang="en-US" dirty="0">
                <a:solidFill>
                  <a:srgbClr val="990099"/>
                </a:solidFill>
              </a:rPr>
              <a:t>錯讀</a:t>
            </a:r>
            <a:r>
              <a:rPr lang="zh-TW" altLang="en-US" dirty="0"/>
              <a:t>或</a:t>
            </a:r>
            <a:r>
              <a:rPr lang="zh-TW" altLang="en-US" dirty="0">
                <a:solidFill>
                  <a:srgbClr val="990099"/>
                </a:solidFill>
              </a:rPr>
              <a:t>忘記讀音</a:t>
            </a:r>
            <a:r>
              <a:rPr lang="en-US" altLang="zh-TW" dirty="0"/>
              <a:t>; </a:t>
            </a:r>
          </a:p>
          <a:p>
            <a:pPr marL="1257300" lvl="2" indent="-327025">
              <a:spcBef>
                <a:spcPts val="600"/>
              </a:spcBef>
            </a:pPr>
            <a:r>
              <a:rPr lang="zh-TW" altLang="en-US" dirty="0"/>
              <a:t>儘管努力學習，仍</a:t>
            </a:r>
            <a:r>
              <a:rPr lang="zh-TW" altLang="en-US" dirty="0">
                <a:solidFill>
                  <a:srgbClr val="990099"/>
                </a:solidFill>
              </a:rPr>
              <a:t>未能默寫</a:t>
            </a:r>
            <a:r>
              <a:rPr lang="zh-TW" altLang="en-US" dirty="0"/>
              <a:t>已學的字詞</a:t>
            </a:r>
            <a:r>
              <a:rPr lang="en-US" altLang="zh-TW" dirty="0"/>
              <a:t>; </a:t>
            </a:r>
          </a:p>
          <a:p>
            <a:pPr marL="1257300" lvl="2" indent="-327025">
              <a:spcBef>
                <a:spcPts val="600"/>
              </a:spcBef>
            </a:pPr>
            <a:r>
              <a:rPr lang="zh-TW" altLang="en-US" dirty="0">
                <a:solidFill>
                  <a:srgbClr val="990099"/>
                </a:solidFill>
              </a:rPr>
              <a:t>抄</a:t>
            </a:r>
            <a:r>
              <a:rPr lang="zh-TW" altLang="en-US" dirty="0"/>
              <a:t>寫時經常</a:t>
            </a:r>
            <a:r>
              <a:rPr lang="zh-TW" altLang="en-US" dirty="0">
                <a:solidFill>
                  <a:srgbClr val="990099"/>
                </a:solidFill>
              </a:rPr>
              <a:t>漏</a:t>
            </a:r>
            <a:r>
              <a:rPr lang="zh-TW" altLang="en-US" dirty="0"/>
              <a:t>寫或</a:t>
            </a:r>
            <a:r>
              <a:rPr lang="zh-TW" altLang="en-US" dirty="0">
                <a:solidFill>
                  <a:srgbClr val="990099"/>
                </a:solidFill>
              </a:rPr>
              <a:t>多寫</a:t>
            </a:r>
            <a:r>
              <a:rPr lang="zh-TW" altLang="en-US" dirty="0"/>
              <a:t>了</a:t>
            </a:r>
            <a:r>
              <a:rPr lang="zh-TW" altLang="en-US" dirty="0">
                <a:solidFill>
                  <a:srgbClr val="990099"/>
                </a:solidFill>
              </a:rPr>
              <a:t>筆畫</a:t>
            </a:r>
            <a:r>
              <a:rPr lang="en-US" altLang="zh-TW" dirty="0"/>
              <a:t>;</a:t>
            </a:r>
          </a:p>
          <a:p>
            <a:pPr marL="1257300" lvl="2" indent="-327025">
              <a:spcBef>
                <a:spcPts val="600"/>
              </a:spcBef>
            </a:pPr>
            <a:r>
              <a:rPr lang="zh-TW" altLang="en-US" dirty="0"/>
              <a:t>把文字的部件</a:t>
            </a:r>
            <a:r>
              <a:rPr lang="zh-TW" altLang="en-US" dirty="0">
                <a:solidFill>
                  <a:srgbClr val="990099"/>
                </a:solidFill>
              </a:rPr>
              <a:t>左右倒轉</a:t>
            </a:r>
            <a:r>
              <a:rPr lang="zh-TW" altLang="en-US" dirty="0"/>
              <a:t>或寫成</a:t>
            </a:r>
            <a:r>
              <a:rPr lang="zh-TW" altLang="en-US" dirty="0">
                <a:solidFill>
                  <a:srgbClr val="990099"/>
                </a:solidFill>
              </a:rPr>
              <a:t>鏡像倒影</a:t>
            </a:r>
            <a:r>
              <a:rPr lang="en-US" altLang="zh-TW" dirty="0"/>
              <a:t>;</a:t>
            </a:r>
          </a:p>
          <a:p>
            <a:pPr marL="1257300" lvl="2" indent="-327025">
              <a:spcBef>
                <a:spcPts val="600"/>
              </a:spcBef>
            </a:pPr>
            <a:r>
              <a:rPr lang="zh-TW" altLang="en-US" dirty="0"/>
              <a:t>較</a:t>
            </a:r>
            <a:r>
              <a:rPr lang="zh-TW" altLang="en-US" dirty="0">
                <a:solidFill>
                  <a:srgbClr val="990099"/>
                </a:solidFill>
              </a:rPr>
              <a:t>易疲倦</a:t>
            </a:r>
            <a:r>
              <a:rPr lang="zh-TW" altLang="en-US" dirty="0"/>
              <a:t>，需要</a:t>
            </a:r>
            <a:r>
              <a:rPr lang="zh-TW" altLang="en-US" dirty="0">
                <a:solidFill>
                  <a:srgbClr val="990099"/>
                </a:solidFill>
              </a:rPr>
              <a:t>更多的注意力去完成讀寫的作業</a:t>
            </a:r>
            <a:r>
              <a:rPr lang="zh-TW" altLang="en-US" dirty="0"/>
              <a:t>。由於在聯繫讀音、字型與字義之間出現困難，以致閱讀時漏讀或誤讀詞語。</a:t>
            </a:r>
            <a:endParaRPr lang="en-US" altLang="zh-TW" dirty="0"/>
          </a:p>
          <a:p>
            <a:pPr marL="1444625" lvl="2" indent="-514350">
              <a:spcBef>
                <a:spcPts val="600"/>
              </a:spcBef>
              <a:buAutoNum type="alphaLcPeriod" startAt="2"/>
            </a:pPr>
            <a:endParaRPr lang="en-US" altLang="zh-TW" dirty="0"/>
          </a:p>
          <a:p>
            <a:pPr marL="366713" lvl="1" indent="0">
              <a:spcBef>
                <a:spcPts val="600"/>
              </a:spcBef>
              <a:buNone/>
            </a:pPr>
            <a:endParaRPr lang="zh-TW" altLang="en-US" dirty="0"/>
          </a:p>
          <a:p>
            <a:pPr marL="366713" lvl="1" indent="0">
              <a:spcBef>
                <a:spcPts val="600"/>
              </a:spcBef>
              <a:buNone/>
            </a:pPr>
            <a:endParaRPr lang="zh-TW" altLang="en-US" dirty="0"/>
          </a:p>
          <a:p>
            <a:pPr lvl="1">
              <a:spcBef>
                <a:spcPts val="600"/>
              </a:spcBef>
            </a:pPr>
            <a:endParaRPr lang="zh-TW" altLang="en-US" dirty="0"/>
          </a:p>
        </p:txBody>
      </p:sp>
      <p:pic>
        <p:nvPicPr>
          <p:cNvPr id="10242" name="Picture 2" descr="特殊學習障礙– @Edu+Etc">
            <a:extLst>
              <a:ext uri="{FF2B5EF4-FFF2-40B4-BE49-F238E27FC236}">
                <a16:creationId xmlns:a16="http://schemas.microsoft.com/office/drawing/2014/main" id="{CC348717-3FEA-3B34-0E52-B8AE6C39C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50132" b="61026"/>
          <a:stretch/>
        </p:blipFill>
        <p:spPr bwMode="auto">
          <a:xfrm>
            <a:off x="7350632" y="1050144"/>
            <a:ext cx="1685864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特殊學習障礙– @Edu+Etc">
            <a:extLst>
              <a:ext uri="{FF2B5EF4-FFF2-40B4-BE49-F238E27FC236}">
                <a16:creationId xmlns:a16="http://schemas.microsoft.com/office/drawing/2014/main" id="{8026EA67-A72F-3444-6F9E-70444500A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6" t="18500" r="650" b="28680"/>
          <a:stretch/>
        </p:blipFill>
        <p:spPr bwMode="auto">
          <a:xfrm>
            <a:off x="7329512" y="3556497"/>
            <a:ext cx="1778992" cy="19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5CC0549-3F3D-73D1-DDCB-F1AC67BE1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513" y="44450"/>
            <a:ext cx="9083676" cy="692150"/>
          </a:xfrm>
        </p:spPr>
        <p:txBody>
          <a:bodyPr/>
          <a:lstStyle/>
          <a:p>
            <a:r>
              <a:rPr lang="en-US" altLang="zh-TW" sz="3500" dirty="0"/>
              <a:t>5. </a:t>
            </a:r>
            <a:r>
              <a:rPr lang="zh-TW" altLang="en-US" sz="3500" dirty="0"/>
              <a:t>常見的語言溝通障礙</a:t>
            </a:r>
            <a:r>
              <a:rPr lang="en-US" altLang="zh-TW" sz="3500" dirty="0"/>
              <a:t>(</a:t>
            </a:r>
            <a:r>
              <a:rPr lang="zh-TW" altLang="en-US" sz="3500" dirty="0"/>
              <a:t>聆聽障礙除外</a:t>
            </a:r>
            <a:r>
              <a:rPr lang="en-US" altLang="zh-TW" sz="3500" dirty="0"/>
              <a:t>) </a:t>
            </a:r>
            <a:r>
              <a:rPr lang="en-US" altLang="zh-TW" sz="2800" dirty="0">
                <a:solidFill>
                  <a:schemeClr val="bg2"/>
                </a:solidFill>
              </a:rPr>
              <a:t>p.10-11</a:t>
            </a:r>
            <a:endParaRPr lang="zh-TW" altLang="en-US" sz="3600" dirty="0">
              <a:solidFill>
                <a:schemeClr val="bg2"/>
              </a:solidFill>
            </a:endParaRPr>
          </a:p>
        </p:txBody>
      </p:sp>
      <p:pic>
        <p:nvPicPr>
          <p:cNvPr id="5" name="Picture 2" descr="特殊學習障礙– @Edu+Etc">
            <a:extLst>
              <a:ext uri="{FF2B5EF4-FFF2-40B4-BE49-F238E27FC236}">
                <a16:creationId xmlns:a16="http://schemas.microsoft.com/office/drawing/2014/main" id="{FF1CB9D7-7666-AC7D-55C4-35C42E928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20" r="50132" b="24800"/>
          <a:stretch/>
        </p:blipFill>
        <p:spPr bwMode="auto">
          <a:xfrm>
            <a:off x="7524328" y="2613906"/>
            <a:ext cx="1512168" cy="81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人際溝通技巧中的五大項目@ 紅豆揪好康:: 痞客邦::">
            <a:extLst>
              <a:ext uri="{FF2B5EF4-FFF2-40B4-BE49-F238E27FC236}">
                <a16:creationId xmlns:a16="http://schemas.microsoft.com/office/drawing/2014/main" id="{438D2CA7-0E52-C422-E626-32DADC6F3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676" y="4674493"/>
            <a:ext cx="2282259" cy="218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Rectangle 2">
            <a:extLst>
              <a:ext uri="{FF2B5EF4-FFF2-40B4-BE49-F238E27FC236}">
                <a16:creationId xmlns:a16="http://schemas.microsoft.com/office/drawing/2014/main" id="{F749D1FD-5F5B-4397-575C-04ACB58E4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6. </a:t>
            </a:r>
            <a:r>
              <a:rPr lang="zh-TW" altLang="en-US" dirty="0"/>
              <a:t>有效</a:t>
            </a:r>
            <a:r>
              <a:rPr lang="en-US" altLang="zh-TW" dirty="0"/>
              <a:t>(</a:t>
            </a:r>
            <a:r>
              <a:rPr lang="zh-TW" altLang="en-US" dirty="0"/>
              <a:t>率</a:t>
            </a:r>
            <a:r>
              <a:rPr lang="en-US" altLang="zh-TW" dirty="0"/>
              <a:t>)</a:t>
            </a:r>
            <a:r>
              <a:rPr lang="zh-TW" altLang="en-US" dirty="0"/>
              <a:t>的提問技巧</a:t>
            </a:r>
            <a:r>
              <a:rPr lang="en-US" altLang="zh-TW" dirty="0"/>
              <a:t>(</a:t>
            </a:r>
            <a:r>
              <a:rPr lang="zh-TW" altLang="en-US" b="1" dirty="0">
                <a:solidFill>
                  <a:srgbClr val="FF0000"/>
                </a:solidFill>
              </a:rPr>
              <a:t>溝通技巧</a:t>
            </a:r>
            <a:r>
              <a:rPr lang="en-US" altLang="zh-TW" dirty="0"/>
              <a:t>)</a:t>
            </a:r>
            <a:r>
              <a:rPr lang="zh-TW" altLang="en-US" sz="4000" dirty="0"/>
              <a:t> </a:t>
            </a:r>
            <a:r>
              <a:rPr lang="en-US" altLang="zh-TW" sz="4000" dirty="0">
                <a:solidFill>
                  <a:schemeClr val="bg2"/>
                </a:solidFill>
              </a:rPr>
              <a:t>p.11</a:t>
            </a:r>
            <a:endParaRPr lang="zh-TW" altLang="en-US" sz="4000" dirty="0">
              <a:solidFill>
                <a:schemeClr val="bg2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85DE71D-1149-F6D4-2BD1-6D382DC3F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504" y="908720"/>
            <a:ext cx="8939336" cy="6192688"/>
          </a:xfrm>
        </p:spPr>
        <p:txBody>
          <a:bodyPr/>
          <a:lstStyle/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"/>
              <a:tabLst>
                <a:tab pos="306070" algn="l"/>
                <a:tab pos="612140" algn="l"/>
                <a:tab pos="918210" algn="l"/>
              </a:tabLst>
            </a:pPr>
            <a:r>
              <a:rPr lang="zh-TW" altLang="zh-TW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一次問一個問題</a:t>
            </a:r>
            <a:r>
              <a:rPr lang="en-US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想清楚再問</a:t>
            </a:r>
            <a:r>
              <a:rPr lang="en-US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避免連番轟炸。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"/>
              <a:tabLst>
                <a:tab pos="306070" algn="l"/>
                <a:tab pos="612140" algn="l"/>
                <a:tab pos="918210" algn="l"/>
              </a:tabLst>
            </a:pP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問題結束時</a:t>
            </a:r>
            <a:r>
              <a:rPr lang="en-US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至少留下</a:t>
            </a:r>
            <a:r>
              <a:rPr lang="zh-TW" altLang="zh-TW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幾秒鐘</a:t>
            </a: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的</a:t>
            </a:r>
            <a:r>
              <a:rPr lang="zh-TW" altLang="zh-TW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停頓</a:t>
            </a: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時間</a:t>
            </a:r>
            <a:r>
              <a:rPr lang="en-US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讓對方能夠思考。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"/>
              <a:tabLst>
                <a:tab pos="306070" algn="l"/>
                <a:tab pos="612140" algn="l"/>
                <a:tab pos="918210" algn="l"/>
              </a:tabLst>
            </a:pP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良好的聆聽技巧</a:t>
            </a:r>
            <a:r>
              <a:rPr lang="en-US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保持</a:t>
            </a:r>
            <a:r>
              <a:rPr lang="zh-TW" altLang="zh-TW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眼神接觸</a:t>
            </a:r>
            <a:r>
              <a:rPr lang="en-US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zh-TW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點頭</a:t>
            </a: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表示贊同</a:t>
            </a:r>
            <a:r>
              <a:rPr lang="en-US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盡量</a:t>
            </a:r>
            <a:r>
              <a:rPr lang="zh-TW" altLang="zh-TW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不要打斷對方</a:t>
            </a: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。最好能即時</a:t>
            </a:r>
            <a:r>
              <a:rPr lang="zh-TW" altLang="zh-TW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筆錄</a:t>
            </a:r>
            <a:r>
              <a:rPr lang="en-US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表現出聆聽的型態。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"/>
              <a:tabLst>
                <a:tab pos="306070" algn="l"/>
                <a:tab pos="612140" algn="l"/>
                <a:tab pos="918210" algn="l"/>
              </a:tabLst>
            </a:pP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打破僵局</a:t>
            </a:r>
            <a:r>
              <a:rPr lang="en-US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可以用輕鬆的話題開始</a:t>
            </a:r>
            <a:r>
              <a:rPr lang="en-GB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(</a:t>
            </a:r>
            <a:r>
              <a:rPr lang="zh-TW" altLang="zh-TW" sz="2800" dirty="0">
                <a:solidFill>
                  <a:srgbClr val="336600"/>
                </a:solidFill>
                <a:ea typeface="微軟正黑體" panose="020B0604030504040204" pitchFamily="34" charset="-120"/>
              </a:rPr>
              <a:t>「現在方便說話嗎？」「近來工作忙嗎？」）讓大家自在地開始交談。在你要提問時，盡量保持友善的語氣。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"/>
            </a:pPr>
            <a:r>
              <a:rPr lang="zh-TW" altLang="zh-TW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道謝</a:t>
            </a:r>
          </a:p>
          <a:p>
            <a:pPr lvl="1">
              <a:lnSpc>
                <a:spcPct val="150000"/>
              </a:lnSpc>
            </a:pPr>
            <a:endParaRPr lang="zh-TW" altLang="en-US" dirty="0"/>
          </a:p>
        </p:txBody>
      </p:sp>
      <p:pic>
        <p:nvPicPr>
          <p:cNvPr id="2" name="Picture 2" descr="pineapple icon. black vector sign Stock Vector Image &amp; Art - Alamy">
            <a:extLst>
              <a:ext uri="{FF2B5EF4-FFF2-40B4-BE49-F238E27FC236}">
                <a16:creationId xmlns:a16="http://schemas.microsoft.com/office/drawing/2014/main" id="{021A7DA3-7064-2097-9FCA-5E2520C5C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1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0"/>
          <a:stretch/>
        </p:blipFill>
        <p:spPr bwMode="auto">
          <a:xfrm>
            <a:off x="4233352" y="5260286"/>
            <a:ext cx="543624" cy="101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1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749D1FD-5F5B-4397-575C-04ACB58E4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 </a:t>
            </a:r>
            <a:r>
              <a:rPr lang="zh-TW" altLang="en-US" dirty="0"/>
              <a:t>訪問技巧</a:t>
            </a:r>
            <a:r>
              <a:rPr lang="en-US" altLang="zh-TW" dirty="0"/>
              <a:t> </a:t>
            </a:r>
            <a:r>
              <a:rPr lang="en-US" altLang="zh-TW" sz="4000" dirty="0">
                <a:solidFill>
                  <a:schemeClr val="bg2"/>
                </a:solidFill>
              </a:rPr>
              <a:t>p.11-12</a:t>
            </a:r>
            <a:endParaRPr lang="zh-TW" altLang="en-US" sz="4000" dirty="0">
              <a:solidFill>
                <a:schemeClr val="bg2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85DE71D-1149-F6D4-2BD1-6D382DC3F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504" y="836712"/>
            <a:ext cx="8939336" cy="5904656"/>
          </a:xfrm>
        </p:spPr>
        <p:txBody>
          <a:bodyPr/>
          <a:lstStyle/>
          <a:p>
            <a:pPr marL="0" lvl="0" indent="0" algn="just">
              <a:buNone/>
              <a:tabLst>
                <a:tab pos="306070" algn="l"/>
                <a:tab pos="612140" algn="l"/>
                <a:tab pos="918210" algn="l"/>
              </a:tabLst>
            </a:pP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訪問前的準備</a:t>
            </a:r>
          </a:p>
          <a:p>
            <a:pPr>
              <a:tabLst>
                <a:tab pos="306070" algn="l"/>
                <a:tab pos="612140" algn="l"/>
                <a:tab pos="918210" algn="l"/>
              </a:tabLst>
            </a:pP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因應訪問的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目的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 </a:t>
            </a:r>
            <a:r>
              <a:rPr lang="en-GB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&gt;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訂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題目</a:t>
            </a:r>
            <a:r>
              <a:rPr lang="en-GB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因應不同的被訪者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背景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，稍微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調整問題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。</a:t>
            </a:r>
          </a:p>
          <a:p>
            <a:pPr>
              <a:tabLst>
                <a:tab pos="306070" algn="l"/>
                <a:tab pos="612140" algn="l"/>
                <a:tab pos="918210" algn="l"/>
              </a:tabLst>
            </a:pP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搜集有關這個題目的資料</a:t>
            </a:r>
            <a:r>
              <a:rPr lang="en-GB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設定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焦點問題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。</a:t>
            </a:r>
            <a:endParaRPr lang="en-GB" altLang="zh-TW" sz="2800" dirty="0">
              <a:solidFill>
                <a:srgbClr val="006600"/>
              </a:solidFill>
              <a:ea typeface="微軟正黑體" panose="020B0604030504040204" pitchFamily="34" charset="-120"/>
            </a:endParaRPr>
          </a:p>
          <a:p>
            <a:pPr>
              <a:tabLst>
                <a:tab pos="306070" algn="l"/>
                <a:tab pos="612140" algn="l"/>
                <a:tab pos="918210" algn="l"/>
              </a:tabLst>
            </a:pP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問題的內容必須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切題</a:t>
            </a:r>
          </a:p>
          <a:p>
            <a:pPr>
              <a:tabLst>
                <a:tab pos="306070" algn="l"/>
                <a:tab pos="612140" algn="l"/>
                <a:tab pos="918210" algn="l"/>
              </a:tabLst>
            </a:pP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選擇合適的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儀器</a:t>
            </a: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如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錄影機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、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錄音機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等</a:t>
            </a:r>
          </a:p>
          <a:p>
            <a:pPr>
              <a:tabLst>
                <a:tab pos="306070" algn="l"/>
                <a:tab pos="612140" algn="l"/>
                <a:tab pos="918210" algn="l"/>
              </a:tabLst>
            </a:pP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預約被訪者</a:t>
            </a:r>
            <a:r>
              <a:rPr lang="en-GB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: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使用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電話</a:t>
            </a:r>
            <a:r>
              <a:rPr lang="en-GB" altLang="zh-TW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/WhatsApp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預約</a:t>
            </a:r>
            <a:r>
              <a:rPr lang="en-GB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禮貌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地介紹自己、提出訪問的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原因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、商談及確定訪問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時間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和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地點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、詢問對方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可否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在訪問期間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攝影、錄像或錄音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。</a:t>
            </a:r>
          </a:p>
          <a:p>
            <a:pPr>
              <a:tabLst>
                <a:tab pos="306070" algn="l"/>
                <a:tab pos="612140" algn="l"/>
                <a:tab pos="918210" algn="l"/>
              </a:tabLst>
            </a:pP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選擇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合適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的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地方</a:t>
            </a: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一個安靜的地方</a:t>
            </a: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如咖啡廳，教室，辦公室是進行訪問的適當場所。</a:t>
            </a:r>
          </a:p>
          <a:p>
            <a:pPr>
              <a:spcBef>
                <a:spcPts val="600"/>
              </a:spcBef>
              <a:tabLst>
                <a:tab pos="306070" algn="l"/>
                <a:tab pos="612140" algn="l"/>
                <a:tab pos="918210" algn="l"/>
              </a:tabLst>
            </a:pPr>
            <a:endParaRPr lang="zh-TW" altLang="en-US" sz="2800" dirty="0">
              <a:solidFill>
                <a:srgbClr val="006600"/>
              </a:solidFill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</a:pPr>
            <a:endParaRPr lang="zh-TW" altLang="en-US" dirty="0"/>
          </a:p>
        </p:txBody>
      </p:sp>
      <p:pic>
        <p:nvPicPr>
          <p:cNvPr id="2052" name="Picture 4" descr="採訪PNG圖案，去背素材，向量圖片免費下載- Lovepik">
            <a:extLst>
              <a:ext uri="{FF2B5EF4-FFF2-40B4-BE49-F238E27FC236}">
                <a16:creationId xmlns:a16="http://schemas.microsoft.com/office/drawing/2014/main" id="{56EB7016-69B3-9C21-7656-9FD00671D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9680" r="16401"/>
          <a:stretch/>
        </p:blipFill>
        <p:spPr bwMode="auto">
          <a:xfrm>
            <a:off x="7290470" y="404664"/>
            <a:ext cx="1820171" cy="171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07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749D1FD-5F5B-4397-575C-04ACB58E4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 </a:t>
            </a:r>
            <a:r>
              <a:rPr lang="zh-TW" altLang="en-US" dirty="0"/>
              <a:t>訪問技巧</a:t>
            </a:r>
            <a:r>
              <a:rPr lang="en-US" altLang="zh-TW" dirty="0"/>
              <a:t> </a:t>
            </a:r>
            <a:r>
              <a:rPr lang="en-US" altLang="zh-TW" sz="4000" dirty="0">
                <a:solidFill>
                  <a:schemeClr val="bg2"/>
                </a:solidFill>
              </a:rPr>
              <a:t>p.12</a:t>
            </a:r>
            <a:endParaRPr lang="zh-TW" altLang="en-US" sz="4000" dirty="0">
              <a:solidFill>
                <a:schemeClr val="bg2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85DE71D-1149-F6D4-2BD1-6D382DC3F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spcBef>
                <a:spcPts val="600"/>
              </a:spcBef>
              <a:buNone/>
              <a:tabLst>
                <a:tab pos="306070" algn="l"/>
                <a:tab pos="612140" algn="l"/>
                <a:tab pos="918210" algn="l"/>
              </a:tabLst>
            </a:pP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訪問當日</a:t>
            </a:r>
            <a:endParaRPr lang="en-US" altLang="zh-TW" sz="2800" dirty="0">
              <a:solidFill>
                <a:srgbClr val="006600"/>
              </a:solidFill>
              <a:ea typeface="微軟正黑體" panose="020B0604030504040204" pitchFamily="34" charset="-120"/>
            </a:endParaRPr>
          </a:p>
          <a:p>
            <a:pPr marL="446088" lvl="0" indent="-446088" algn="just">
              <a:spcBef>
                <a:spcPts val="600"/>
              </a:spcBef>
              <a:buNone/>
              <a:tabLst>
                <a:tab pos="306070" algn="l"/>
                <a:tab pos="612140" algn="l"/>
                <a:tab pos="918210" algn="l"/>
              </a:tabLst>
            </a:pP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1. 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準時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到達及細心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檢查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一切有關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工具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，例如：原子筆、紙、調查問卷、錄音機、錄影機、電池等。</a:t>
            </a:r>
          </a:p>
          <a:p>
            <a:pPr marL="446088" lvl="0" indent="-446088" algn="just">
              <a:spcBef>
                <a:spcPts val="600"/>
              </a:spcBef>
              <a:buNone/>
              <a:tabLst>
                <a:tab pos="306070" algn="l"/>
                <a:tab pos="612140" algn="l"/>
                <a:tab pos="918210" algn="l"/>
              </a:tabLst>
            </a:pP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2.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當與被訪問者會面時，先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介紹自己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及組員。</a:t>
            </a:r>
          </a:p>
          <a:p>
            <a:pPr marL="446088" lvl="0" indent="-446088" algn="just">
              <a:spcBef>
                <a:spcPts val="600"/>
              </a:spcBef>
              <a:buNone/>
              <a:tabLst>
                <a:tab pos="306070" algn="l"/>
                <a:tab pos="612140" algn="l"/>
                <a:tab pos="918210" algn="l"/>
              </a:tabLst>
            </a:pP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3.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在訪問期間</a:t>
            </a: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將已經預備的問題向被訪問者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發問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。需要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細心聆聽</a:t>
            </a: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提出新的問題，也要為陌生的談論作準備。另外</a:t>
            </a: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,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 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好的引導</a:t>
            </a: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可幫助完成整個訪問。最後</a:t>
            </a: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必須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記錄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整個訪問。</a:t>
            </a:r>
          </a:p>
          <a:p>
            <a:pPr marL="0" lvl="0" indent="0" algn="just">
              <a:buNone/>
              <a:tabLst>
                <a:tab pos="306070" algn="l"/>
                <a:tab pos="612140" algn="l"/>
                <a:tab pos="918210" algn="l"/>
              </a:tabLst>
            </a:pPr>
            <a:endParaRPr lang="zh-TW" altLang="en-US" sz="2800" dirty="0">
              <a:solidFill>
                <a:srgbClr val="006600"/>
              </a:solidFill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</a:pPr>
            <a:endParaRPr lang="zh-TW" altLang="en-US" dirty="0"/>
          </a:p>
        </p:txBody>
      </p:sp>
      <p:pic>
        <p:nvPicPr>
          <p:cNvPr id="3074" name="Picture 2" descr="記錄圖片PNG去背圖| 矢量圖案素材| 免费下载| Pngtree">
            <a:extLst>
              <a:ext uri="{FF2B5EF4-FFF2-40B4-BE49-F238E27FC236}">
                <a16:creationId xmlns:a16="http://schemas.microsoft.com/office/drawing/2014/main" id="{26579C6D-7B13-D163-5443-5CA8D562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97152"/>
            <a:ext cx="1786508" cy="17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61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749D1FD-5F5B-4397-575C-04ACB58E4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 </a:t>
            </a:r>
            <a:r>
              <a:rPr lang="zh-TW" altLang="en-US" dirty="0"/>
              <a:t>結束訪問</a:t>
            </a:r>
            <a:r>
              <a:rPr lang="en-US" altLang="zh-TW" dirty="0"/>
              <a:t> </a:t>
            </a:r>
            <a:r>
              <a:rPr lang="en-US" altLang="zh-TW" sz="4000" dirty="0">
                <a:solidFill>
                  <a:schemeClr val="bg2"/>
                </a:solidFill>
              </a:rPr>
              <a:t>p.12</a:t>
            </a:r>
            <a:endParaRPr lang="zh-TW" altLang="en-US" sz="4000" dirty="0">
              <a:solidFill>
                <a:schemeClr val="bg2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85DE71D-1149-F6D4-2BD1-6D382DC3F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spcBef>
                <a:spcPts val="600"/>
              </a:spcBef>
              <a:buNone/>
              <a:tabLst>
                <a:tab pos="306070" algn="l"/>
                <a:tab pos="612140" algn="l"/>
                <a:tab pos="918210" algn="l"/>
              </a:tabLst>
            </a:pP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結束訪問</a:t>
            </a:r>
            <a:endParaRPr lang="en-US" altLang="zh-TW" sz="2800" dirty="0">
              <a:solidFill>
                <a:srgbClr val="006600"/>
              </a:solidFill>
              <a:ea typeface="微軟正黑體" panose="020B0604030504040204" pitchFamily="34" charset="-120"/>
            </a:endParaRPr>
          </a:p>
          <a:p>
            <a:pPr marL="446088" lvl="0" indent="-446088" algn="l">
              <a:spcBef>
                <a:spcPts val="600"/>
              </a:spcBef>
              <a:buNone/>
              <a:tabLst>
                <a:tab pos="306070" algn="l"/>
                <a:tab pos="612140" algn="l"/>
                <a:tab pos="918210" algn="l"/>
              </a:tabLst>
            </a:pP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1.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表示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謝意</a:t>
            </a:r>
            <a:endParaRPr lang="en-US" altLang="zh-TW" sz="2800" dirty="0">
              <a:solidFill>
                <a:srgbClr val="990099"/>
              </a:solidFill>
              <a:ea typeface="微軟正黑體" panose="020B0604030504040204" pitchFamily="34" charset="-120"/>
            </a:endParaRPr>
          </a:p>
          <a:p>
            <a:pPr marL="0" indent="0" algn="l">
              <a:spcBef>
                <a:spcPts val="600"/>
              </a:spcBef>
              <a:buNone/>
              <a:tabLst>
                <a:tab pos="306070" algn="l"/>
                <a:tab pos="612140" algn="l"/>
                <a:tab pos="918210" algn="l"/>
              </a:tabLst>
            </a:pP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2.	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當完成問卷訪問過程或焦點小組討論後 </a:t>
            </a: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&gt; 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總結</a:t>
            </a:r>
            <a:b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</a:b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	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若有需要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補充資料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&gt; </a:t>
            </a:r>
            <a:r>
              <a:rPr lang="en-US" altLang="zh-TW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WhatsApp</a:t>
            </a: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電話或電郵</a:t>
            </a:r>
          </a:p>
          <a:p>
            <a:pPr marL="446088" lvl="0" indent="-446088" algn="just">
              <a:spcBef>
                <a:spcPts val="600"/>
              </a:spcBef>
              <a:buNone/>
              <a:tabLst>
                <a:tab pos="306070" algn="l"/>
                <a:tab pos="612140" algn="l"/>
                <a:tab pos="918210" algn="l"/>
              </a:tabLst>
            </a:pPr>
            <a:endParaRPr lang="en-US" altLang="zh-TW" sz="2800" dirty="0">
              <a:solidFill>
                <a:srgbClr val="006600"/>
              </a:solidFill>
              <a:ea typeface="微軟正黑體" panose="020B0604030504040204" pitchFamily="34" charset="-120"/>
            </a:endParaRPr>
          </a:p>
          <a:p>
            <a:pPr marL="446088" lvl="0" indent="-446088" algn="just">
              <a:spcBef>
                <a:spcPts val="600"/>
              </a:spcBef>
              <a:buNone/>
              <a:tabLst>
                <a:tab pos="306070" algn="l"/>
                <a:tab pos="612140" algn="l"/>
                <a:tab pos="918210" algn="l"/>
              </a:tabLst>
            </a:pP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訪問後的工作</a:t>
            </a:r>
          </a:p>
          <a:p>
            <a:pPr marL="446088" lvl="0" indent="-446088" algn="just">
              <a:spcBef>
                <a:spcPts val="600"/>
              </a:spcBef>
              <a:buNone/>
              <a:tabLst>
                <a:tab pos="306070" algn="l"/>
                <a:tab pos="612140" algn="l"/>
                <a:tab pos="918210" algn="l"/>
              </a:tabLst>
            </a:pP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1.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立即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檢閱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記錄了的內容。</a:t>
            </a:r>
          </a:p>
          <a:p>
            <a:pPr marL="446088" lvl="0" indent="-446088" algn="just">
              <a:spcBef>
                <a:spcPts val="600"/>
              </a:spcBef>
              <a:buNone/>
              <a:tabLst>
                <a:tab pos="306070" algn="l"/>
                <a:tab pos="612140" algn="l"/>
                <a:tab pos="918210" algn="l"/>
              </a:tabLst>
            </a:pP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2. </a:t>
            </a:r>
            <a:r>
              <a:rPr lang="zh-TW" altLang="en-US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檢討是次訪問</a:t>
            </a:r>
            <a:r>
              <a:rPr lang="zh-TW" altLang="en-US" sz="2800" dirty="0">
                <a:solidFill>
                  <a:srgbClr val="990099"/>
                </a:solidFill>
                <a:ea typeface="微軟正黑體" panose="020B0604030504040204" pitchFamily="34" charset="-120"/>
              </a:rPr>
              <a:t>是否達到預期的目標</a:t>
            </a:r>
            <a:endParaRPr lang="zh-TW" altLang="en-US" sz="2800" dirty="0">
              <a:solidFill>
                <a:srgbClr val="006600"/>
              </a:solidFill>
              <a:ea typeface="微軟正黑體" panose="020B0604030504040204" pitchFamily="34" charset="-120"/>
            </a:endParaRPr>
          </a:p>
          <a:p>
            <a:pPr marL="446088" lvl="0" indent="-446088" algn="just">
              <a:spcBef>
                <a:spcPts val="600"/>
              </a:spcBef>
              <a:buNone/>
              <a:tabLst>
                <a:tab pos="306070" algn="l"/>
                <a:tab pos="612140" algn="l"/>
                <a:tab pos="918210" algn="l"/>
              </a:tabLst>
            </a:pPr>
            <a:r>
              <a:rPr lang="en-US" altLang="zh-TW" sz="2800" dirty="0">
                <a:solidFill>
                  <a:srgbClr val="006600"/>
                </a:solidFill>
                <a:ea typeface="微軟正黑體" panose="020B0604030504040204" pitchFamily="34" charset="-120"/>
              </a:rPr>
              <a:t> </a:t>
            </a:r>
            <a:endParaRPr lang="zh-TW" altLang="en-US" sz="2800" dirty="0">
              <a:solidFill>
                <a:srgbClr val="006600"/>
              </a:solidFill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</a:pPr>
            <a:endParaRPr lang="zh-TW" altLang="en-US" dirty="0"/>
          </a:p>
        </p:txBody>
      </p:sp>
      <p:pic>
        <p:nvPicPr>
          <p:cNvPr id="4098" name="Picture 2" descr="感谢图标-有SVG,PNG,EPS格式-Mac下载图标素材">
            <a:extLst>
              <a:ext uri="{FF2B5EF4-FFF2-40B4-BE49-F238E27FC236}">
                <a16:creationId xmlns:a16="http://schemas.microsoft.com/office/drawing/2014/main" id="{9985C1E0-6ABD-791F-738A-257B42DD4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248" y="4437112"/>
            <a:ext cx="2110954" cy="211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74613" y="4941888"/>
            <a:ext cx="8961437" cy="1211262"/>
          </a:xfrm>
        </p:spPr>
        <p:txBody>
          <a:bodyPr/>
          <a:lstStyle/>
          <a:p>
            <a:r>
              <a:rPr lang="en-US" altLang="zh-TW" sz="11100" dirty="0">
                <a:solidFill>
                  <a:srgbClr val="FF0066"/>
                </a:solidFill>
                <a:ea typeface="新細明體" charset="-120"/>
              </a:rPr>
              <a:t>The end</a:t>
            </a:r>
          </a:p>
        </p:txBody>
      </p:sp>
      <p:pic>
        <p:nvPicPr>
          <p:cNvPr id="2276355" name="Picture 3" descr="b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8"/>
          <a:stretch>
            <a:fillRect/>
          </a:stretch>
        </p:blipFill>
        <p:spPr bwMode="auto">
          <a:xfrm>
            <a:off x="2268538" y="981075"/>
            <a:ext cx="4751387" cy="34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1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702C0D-F2D7-8978-C5DA-D03946AA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書面報告內容建議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A566E1-25A3-3A53-ACC8-7FB390332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64096"/>
            <a:ext cx="8939336" cy="6093296"/>
          </a:xfrm>
        </p:spPr>
        <p:txBody>
          <a:bodyPr/>
          <a:lstStyle/>
          <a:p>
            <a:r>
              <a:rPr lang="zh-TW" altLang="en-US" dirty="0"/>
              <a:t>引言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</a:rPr>
              <a:t>描述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zh-TW" altLang="en-US" dirty="0"/>
              <a:t>課</a:t>
            </a:r>
            <a:r>
              <a:rPr lang="zh-CN" altLang="en-US" dirty="0"/>
              <a:t>程</a:t>
            </a:r>
            <a:r>
              <a:rPr lang="zh-TW" altLang="en-US" dirty="0"/>
              <a:t>學</a:t>
            </a:r>
            <a:r>
              <a:rPr lang="zh-CN" altLang="en-US" dirty="0"/>
              <a:t>了些</a:t>
            </a:r>
            <a:r>
              <a:rPr lang="zh-TW" altLang="en-US" dirty="0"/>
              <a:t>甚麼</a:t>
            </a:r>
            <a:r>
              <a:rPr lang="en-US" altLang="zh-TW" dirty="0"/>
              <a:t>?</a:t>
            </a:r>
            <a:r>
              <a:rPr lang="zh-CN" altLang="en-US" dirty="0"/>
              <a:t>最深刻印象是</a:t>
            </a:r>
            <a:r>
              <a:rPr lang="zh-TW" altLang="en-US" dirty="0"/>
              <a:t>甚麼</a:t>
            </a:r>
            <a:r>
              <a:rPr lang="en-US" altLang="zh-TW" dirty="0"/>
              <a:t>?....</a:t>
            </a:r>
          </a:p>
          <a:p>
            <a:r>
              <a:rPr lang="zh-TW" altLang="en-US" dirty="0"/>
              <a:t>課堂知識引用</a:t>
            </a:r>
            <a:endParaRPr lang="en-US" altLang="zh-TW" dirty="0"/>
          </a:p>
          <a:p>
            <a:pPr lvl="1"/>
            <a:r>
              <a:rPr lang="zh-TW" altLang="en-US" sz="2600" dirty="0"/>
              <a:t>曾嘗試或將會運用過哪些理論，概念，知識，技巧於日常生活中作個人素質上之提升，曾經或將會遇到甚麼困難</a:t>
            </a:r>
            <a:r>
              <a:rPr lang="en-US" altLang="zh-TW" sz="2600" dirty="0"/>
              <a:t>? </a:t>
            </a:r>
            <a:r>
              <a:rPr lang="zh-TW" altLang="en-US" sz="2600" dirty="0"/>
              <a:t>產過了甚麼效果</a:t>
            </a:r>
            <a:r>
              <a:rPr lang="en-US" altLang="zh-TW" sz="2600" dirty="0"/>
              <a:t>(</a:t>
            </a:r>
            <a:r>
              <a:rPr lang="zh-TW" altLang="en-US" sz="2600" dirty="0"/>
              <a:t>如有</a:t>
            </a:r>
            <a:r>
              <a:rPr lang="en-US" altLang="zh-TW" sz="2600" dirty="0"/>
              <a:t>)</a:t>
            </a:r>
            <a:r>
              <a:rPr lang="zh-TW" altLang="en-US" sz="2600" dirty="0"/>
              <a:t>？</a:t>
            </a:r>
            <a:r>
              <a:rPr lang="en-US" altLang="zh-TW" sz="2600" dirty="0"/>
              <a:t>…</a:t>
            </a:r>
          </a:p>
          <a:p>
            <a:pPr lvl="1"/>
            <a:r>
              <a:rPr lang="zh-TW" altLang="en-US" sz="2600" dirty="0">
                <a:solidFill>
                  <a:srgbClr val="CC3300"/>
                </a:solidFill>
              </a:rPr>
              <a:t>例如了解到腹式呼吸、意像鬆弛、肌肉鬆弛的生物反饋效果</a:t>
            </a:r>
            <a:r>
              <a:rPr lang="en-US" altLang="zh-TW" sz="2600" dirty="0">
                <a:solidFill>
                  <a:srgbClr val="CC3300"/>
                </a:solidFill>
              </a:rPr>
              <a:t>, </a:t>
            </a:r>
            <a:r>
              <a:rPr lang="zh-TW" altLang="en-US" sz="2600" dirty="0">
                <a:solidFill>
                  <a:srgbClr val="CC3300"/>
                </a:solidFill>
              </a:rPr>
              <a:t>現在每天都進行</a:t>
            </a:r>
            <a:r>
              <a:rPr lang="en-US" altLang="zh-TW" sz="2600" dirty="0">
                <a:solidFill>
                  <a:srgbClr val="CC3300"/>
                </a:solidFill>
              </a:rPr>
              <a:t>20</a:t>
            </a:r>
            <a:r>
              <a:rPr lang="zh-TW" altLang="en-US" sz="2600" dirty="0">
                <a:solidFill>
                  <a:srgbClr val="CC3300"/>
                </a:solidFill>
              </a:rPr>
              <a:t>分鐘的練習</a:t>
            </a:r>
            <a:r>
              <a:rPr lang="en-US" altLang="zh-TW" sz="2600" dirty="0">
                <a:solidFill>
                  <a:srgbClr val="CC3300"/>
                </a:solidFill>
              </a:rPr>
              <a:t>, </a:t>
            </a:r>
            <a:r>
              <a:rPr lang="zh-TW" altLang="en-US" sz="2600" dirty="0">
                <a:solidFill>
                  <a:srgbClr val="CC3300"/>
                </a:solidFill>
              </a:rPr>
              <a:t>心跳率由之前的每分鐘</a:t>
            </a:r>
            <a:r>
              <a:rPr lang="en-US" altLang="zh-TW" sz="2600" dirty="0">
                <a:solidFill>
                  <a:srgbClr val="CC3300"/>
                </a:solidFill>
              </a:rPr>
              <a:t>90</a:t>
            </a:r>
            <a:r>
              <a:rPr lang="zh-TW" altLang="en-US" sz="2600" dirty="0">
                <a:solidFill>
                  <a:srgbClr val="CC3300"/>
                </a:solidFill>
              </a:rPr>
              <a:t>次下降至</a:t>
            </a:r>
            <a:r>
              <a:rPr lang="en-US" altLang="zh-TW" sz="2600" dirty="0">
                <a:solidFill>
                  <a:srgbClr val="CC3300"/>
                </a:solidFill>
              </a:rPr>
              <a:t>85</a:t>
            </a:r>
            <a:r>
              <a:rPr lang="zh-TW" altLang="en-US" sz="2600" dirty="0">
                <a:solidFill>
                  <a:srgbClr val="CC3300"/>
                </a:solidFill>
              </a:rPr>
              <a:t>次。</a:t>
            </a:r>
            <a:endParaRPr lang="en-US" altLang="zh-TW" sz="2600" dirty="0">
              <a:solidFill>
                <a:srgbClr val="CC3300"/>
              </a:solidFill>
            </a:endParaRPr>
          </a:p>
          <a:p>
            <a:pPr lvl="1"/>
            <a:r>
              <a:rPr lang="zh-TW" altLang="en-US" sz="2600" dirty="0">
                <a:solidFill>
                  <a:srgbClr val="CC3300"/>
                </a:solidFill>
              </a:rPr>
              <a:t>明白到壓力與表現的關係</a:t>
            </a:r>
            <a:r>
              <a:rPr lang="en-US" altLang="zh-TW" sz="2600" dirty="0">
                <a:solidFill>
                  <a:srgbClr val="CC3300"/>
                </a:solidFill>
              </a:rPr>
              <a:t>, </a:t>
            </a:r>
            <a:r>
              <a:rPr lang="zh-TW" altLang="en-US" sz="2600" dirty="0">
                <a:solidFill>
                  <a:srgbClr val="CC3300"/>
                </a:solidFill>
              </a:rPr>
              <a:t>現每天規定只學習及工作</a:t>
            </a:r>
            <a:r>
              <a:rPr lang="en-US" altLang="zh-TW" sz="2600" dirty="0">
                <a:solidFill>
                  <a:srgbClr val="CC3300"/>
                </a:solidFill>
              </a:rPr>
              <a:t>6</a:t>
            </a:r>
            <a:r>
              <a:rPr lang="zh-TW" altLang="en-US" sz="2600" dirty="0">
                <a:solidFill>
                  <a:srgbClr val="CC3300"/>
                </a:solidFill>
              </a:rPr>
              <a:t>小時</a:t>
            </a:r>
            <a:r>
              <a:rPr lang="en-US" altLang="zh-TW" sz="2600" dirty="0">
                <a:solidFill>
                  <a:srgbClr val="CC3300"/>
                </a:solidFill>
              </a:rPr>
              <a:t>, </a:t>
            </a:r>
            <a:r>
              <a:rPr lang="zh-TW" altLang="en-US" sz="2600" dirty="0">
                <a:solidFill>
                  <a:srgbClr val="CC3300"/>
                </a:solidFill>
              </a:rPr>
              <a:t>不會過勞</a:t>
            </a:r>
            <a:r>
              <a:rPr lang="en-US" altLang="zh-TW" sz="2600" dirty="0">
                <a:solidFill>
                  <a:srgbClr val="CC3300"/>
                </a:solidFill>
              </a:rPr>
              <a:t>, </a:t>
            </a:r>
            <a:r>
              <a:rPr lang="zh-TW" altLang="en-US" sz="2600" dirty="0">
                <a:solidFill>
                  <a:srgbClr val="CC3300"/>
                </a:solidFill>
              </a:rPr>
              <a:t>讓自己長期保持最高生產力和學習表現。</a:t>
            </a:r>
            <a:endParaRPr lang="en-US" altLang="zh-TW" sz="2600" dirty="0">
              <a:solidFill>
                <a:srgbClr val="CC3300"/>
              </a:solidFill>
            </a:endParaRPr>
          </a:p>
          <a:p>
            <a:pPr lvl="1"/>
            <a:r>
              <a:rPr lang="zh-TW" altLang="en-US" sz="2600" dirty="0">
                <a:solidFill>
                  <a:srgbClr val="CC3300"/>
                </a:solidFill>
              </a:rPr>
              <a:t>溝通上</a:t>
            </a:r>
            <a:r>
              <a:rPr lang="en-US" altLang="zh-TW" sz="2600" dirty="0">
                <a:solidFill>
                  <a:srgbClr val="CC3300"/>
                </a:solidFill>
              </a:rPr>
              <a:t>, </a:t>
            </a:r>
            <a:r>
              <a:rPr lang="zh-TW" altLang="en-US" sz="2600" dirty="0">
                <a:solidFill>
                  <a:srgbClr val="CC3300"/>
                </a:solidFill>
              </a:rPr>
              <a:t>會由自我</a:t>
            </a:r>
            <a:r>
              <a:rPr lang="en-US" altLang="zh-TW" sz="2600" dirty="0">
                <a:solidFill>
                  <a:srgbClr val="CC3300"/>
                </a:solidFill>
              </a:rPr>
              <a:t>(</a:t>
            </a:r>
            <a:r>
              <a:rPr lang="zh-TW" altLang="en-US" sz="2600" dirty="0">
                <a:solidFill>
                  <a:srgbClr val="CC3300"/>
                </a:solidFill>
              </a:rPr>
              <a:t>內容</a:t>
            </a:r>
            <a:r>
              <a:rPr lang="en-US" altLang="zh-TW" sz="2600" dirty="0">
                <a:solidFill>
                  <a:srgbClr val="CC3300"/>
                </a:solidFill>
              </a:rPr>
              <a:t>)</a:t>
            </a:r>
            <a:r>
              <a:rPr lang="zh-TW" altLang="en-US" sz="2600" dirty="0">
                <a:solidFill>
                  <a:srgbClr val="CC3300"/>
                </a:solidFill>
              </a:rPr>
              <a:t>為中心改為多回應對方的感受。</a:t>
            </a:r>
            <a:endParaRPr lang="en-US" altLang="zh-TW" sz="2600" dirty="0">
              <a:solidFill>
                <a:srgbClr val="CC3300"/>
              </a:solidFill>
            </a:endParaRPr>
          </a:p>
          <a:p>
            <a:pPr lvl="1"/>
            <a:endParaRPr lang="en-US" altLang="zh-TW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702C0D-F2D7-8978-C5DA-D03946AA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書面報告內容建議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A566E1-25A3-3A53-ACC8-7FB390332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36712"/>
            <a:ext cx="8939336" cy="5832648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3. </a:t>
            </a:r>
            <a:r>
              <a:rPr lang="zh-TW" altLang="en-US" dirty="0"/>
              <a:t>三位訪問者的訪問內容摘要</a:t>
            </a:r>
            <a:endParaRPr lang="en-US" altLang="zh-TW" dirty="0"/>
          </a:p>
          <a:p>
            <a:pPr lvl="1"/>
            <a:r>
              <a:rPr lang="zh-TW" altLang="en-US" dirty="0"/>
              <a:t>三位受訪者是誰</a:t>
            </a:r>
            <a:r>
              <a:rPr lang="en-US" altLang="zh-TW" dirty="0"/>
              <a:t>?</a:t>
            </a:r>
          </a:p>
          <a:p>
            <a:pPr lvl="1"/>
            <a:r>
              <a:rPr lang="zh-TW" altLang="en-US" dirty="0"/>
              <a:t>他們對自己性格</a:t>
            </a:r>
            <a:r>
              <a:rPr lang="en-US" altLang="zh-TW" dirty="0"/>
              <a:t>, </a:t>
            </a:r>
            <a:r>
              <a:rPr lang="zh-TW" altLang="en-US" dirty="0"/>
              <a:t>優缺點</a:t>
            </a:r>
            <a:r>
              <a:rPr lang="en-US" altLang="zh-TW" dirty="0"/>
              <a:t>, </a:t>
            </a:r>
            <a:r>
              <a:rPr lang="zh-TW" altLang="en-US" dirty="0"/>
              <a:t>人際關係和溝通技巧的看法</a:t>
            </a:r>
            <a:endParaRPr lang="en-US" altLang="zh-TW" dirty="0"/>
          </a:p>
          <a:p>
            <a:pPr marL="365125" lvl="1" indent="0">
              <a:buNone/>
            </a:pPr>
            <a:r>
              <a:rPr lang="zh-TW" altLang="en-US" dirty="0"/>
              <a:t>性格</a:t>
            </a:r>
            <a:endParaRPr lang="en-US" altLang="zh-TW" dirty="0"/>
          </a:p>
          <a:p>
            <a:pPr lvl="1"/>
            <a:r>
              <a:rPr lang="zh-TW" altLang="en-US" dirty="0"/>
              <a:t>理性</a:t>
            </a:r>
            <a:r>
              <a:rPr lang="en-US" altLang="zh-TW" dirty="0"/>
              <a:t>/</a:t>
            </a:r>
            <a:r>
              <a:rPr lang="zh-TW" altLang="en-US" dirty="0"/>
              <a:t>感性</a:t>
            </a:r>
            <a:r>
              <a:rPr lang="en-US" altLang="zh-TW" dirty="0"/>
              <a:t>, </a:t>
            </a:r>
            <a:r>
              <a:rPr lang="zh-TW" altLang="en-US" dirty="0"/>
              <a:t>外向</a:t>
            </a:r>
            <a:r>
              <a:rPr lang="en-US" altLang="zh-TW" dirty="0"/>
              <a:t>/</a:t>
            </a:r>
            <a:r>
              <a:rPr lang="zh-TW" altLang="en-US" dirty="0"/>
              <a:t>內向</a:t>
            </a:r>
            <a:r>
              <a:rPr lang="en-US" altLang="zh-TW" dirty="0"/>
              <a:t>, </a:t>
            </a:r>
            <a:r>
              <a:rPr lang="zh-TW" altLang="en-US" dirty="0"/>
              <a:t>樂觀</a:t>
            </a:r>
            <a:r>
              <a:rPr lang="en-US" altLang="zh-TW" dirty="0"/>
              <a:t>/</a:t>
            </a:r>
            <a:r>
              <a:rPr lang="zh-TW" altLang="en-US" dirty="0"/>
              <a:t>悲觀</a:t>
            </a:r>
            <a:r>
              <a:rPr lang="en-US" altLang="zh-TW" dirty="0"/>
              <a:t>, </a:t>
            </a:r>
            <a:r>
              <a:rPr lang="zh-TW" altLang="en-US" dirty="0"/>
              <a:t>隨意</a:t>
            </a:r>
            <a:r>
              <a:rPr lang="en-US" altLang="zh-TW" dirty="0"/>
              <a:t>/</a:t>
            </a:r>
            <a:r>
              <a:rPr lang="zh-TW" altLang="en-US" dirty="0"/>
              <a:t>謹慎</a:t>
            </a:r>
            <a:r>
              <a:rPr lang="en-US" altLang="zh-TW" dirty="0"/>
              <a:t>, </a:t>
            </a:r>
            <a:r>
              <a:rPr lang="zh-TW" altLang="en-US" dirty="0"/>
              <a:t>坦率</a:t>
            </a:r>
            <a:r>
              <a:rPr lang="en-US" altLang="zh-TW" dirty="0"/>
              <a:t>/</a:t>
            </a:r>
            <a:r>
              <a:rPr lang="zh-TW" altLang="en-US" dirty="0"/>
              <a:t>狡惑</a:t>
            </a:r>
            <a:r>
              <a:rPr lang="en-US" altLang="zh-TW" dirty="0"/>
              <a:t>, </a:t>
            </a:r>
            <a:r>
              <a:rPr lang="zh-TW" altLang="en-US" dirty="0"/>
              <a:t>緊張</a:t>
            </a:r>
            <a:r>
              <a:rPr lang="en-US" altLang="zh-TW" dirty="0"/>
              <a:t>/</a:t>
            </a:r>
            <a:r>
              <a:rPr lang="zh-TW" altLang="en-US" dirty="0"/>
              <a:t>優悠</a:t>
            </a:r>
            <a:r>
              <a:rPr lang="en-US" altLang="zh-TW" dirty="0"/>
              <a:t>, </a:t>
            </a:r>
            <a:r>
              <a:rPr lang="zh-TW" altLang="en-US" dirty="0"/>
              <a:t>責任感</a:t>
            </a:r>
            <a:r>
              <a:rPr lang="en-US" altLang="zh-TW" dirty="0"/>
              <a:t>, </a:t>
            </a:r>
            <a:r>
              <a:rPr lang="zh-TW" altLang="en-US" dirty="0"/>
              <a:t>辦事效率</a:t>
            </a:r>
            <a:r>
              <a:rPr lang="en-US" altLang="zh-TW" dirty="0"/>
              <a:t>, </a:t>
            </a:r>
            <a:r>
              <a:rPr lang="zh-TW" altLang="en-US" dirty="0"/>
              <a:t>人生觀</a:t>
            </a:r>
            <a:r>
              <a:rPr lang="en-US" altLang="zh-TW" dirty="0"/>
              <a:t>, </a:t>
            </a:r>
            <a:r>
              <a:rPr lang="zh-TW" altLang="en-US" dirty="0"/>
              <a:t>價值觀</a:t>
            </a:r>
            <a:r>
              <a:rPr lang="en-US" altLang="zh-TW" dirty="0"/>
              <a:t>.</a:t>
            </a:r>
          </a:p>
          <a:p>
            <a:pPr marL="365125" lvl="1" indent="0">
              <a:buNone/>
            </a:pPr>
            <a:r>
              <a:rPr lang="zh-TW" altLang="en-US" dirty="0"/>
              <a:t>優缺點</a:t>
            </a:r>
            <a:endParaRPr lang="en-US" altLang="zh-TW" dirty="0"/>
          </a:p>
          <a:p>
            <a:pPr lvl="1"/>
            <a:r>
              <a:rPr lang="zh-TW" altLang="en-US" dirty="0"/>
              <a:t>承擔責任</a:t>
            </a:r>
            <a:r>
              <a:rPr lang="en-US" altLang="zh-TW" dirty="0"/>
              <a:t>, </a:t>
            </a:r>
            <a:r>
              <a:rPr lang="zh-TW" altLang="en-US" dirty="0"/>
              <a:t>樂於助人</a:t>
            </a:r>
            <a:r>
              <a:rPr lang="en-US" altLang="zh-TW" dirty="0"/>
              <a:t>, </a:t>
            </a:r>
            <a:r>
              <a:rPr lang="zh-TW" altLang="en-US" dirty="0"/>
              <a:t>追求成就</a:t>
            </a:r>
            <a:r>
              <a:rPr lang="en-US" altLang="zh-TW" dirty="0"/>
              <a:t>, </a:t>
            </a:r>
            <a:r>
              <a:rPr lang="zh-TW" altLang="en-US" dirty="0"/>
              <a:t>關心別人</a:t>
            </a:r>
            <a:r>
              <a:rPr lang="en-US" altLang="zh-TW" dirty="0"/>
              <a:t>…..</a:t>
            </a:r>
          </a:p>
          <a:p>
            <a:pPr lvl="1"/>
            <a:r>
              <a:rPr lang="zh-TW" altLang="en-US" dirty="0"/>
              <a:t>吹毛求疪</a:t>
            </a:r>
            <a:r>
              <a:rPr lang="en-US" altLang="zh-TW" dirty="0"/>
              <a:t>, </a:t>
            </a:r>
            <a:r>
              <a:rPr lang="zh-TW" altLang="en-US" dirty="0"/>
              <a:t>工作失衡</a:t>
            </a:r>
            <a:r>
              <a:rPr lang="en-US" altLang="zh-TW" dirty="0"/>
              <a:t>, </a:t>
            </a:r>
            <a:r>
              <a:rPr lang="zh-TW" altLang="en-US" dirty="0"/>
              <a:t>不擇手段</a:t>
            </a:r>
            <a:r>
              <a:rPr lang="en-US" altLang="zh-TW" dirty="0"/>
              <a:t>, </a:t>
            </a:r>
            <a:r>
              <a:rPr lang="zh-TW" altLang="en-US" dirty="0"/>
              <a:t>情緒化</a:t>
            </a:r>
            <a:endParaRPr lang="en-US" altLang="zh-TW" dirty="0"/>
          </a:p>
          <a:p>
            <a:pPr lvl="1"/>
            <a:r>
              <a:rPr lang="zh-TW" altLang="en-US" dirty="0"/>
              <a:t>事工</a:t>
            </a:r>
            <a:r>
              <a:rPr lang="en-US" altLang="zh-TW" dirty="0"/>
              <a:t>/</a:t>
            </a:r>
            <a:r>
              <a:rPr lang="zh-TW" altLang="en-US" dirty="0"/>
              <a:t>感受導向</a:t>
            </a:r>
            <a:r>
              <a:rPr lang="en-US" altLang="zh-TW" dirty="0"/>
              <a:t>(</a:t>
            </a:r>
            <a:r>
              <a:rPr lang="zh-TW" altLang="en-US" dirty="0"/>
              <a:t>關心工作的達成還是朋友的感受</a:t>
            </a:r>
            <a:r>
              <a:rPr lang="en-US" altLang="zh-TW" dirty="0"/>
              <a:t>/</a:t>
            </a:r>
            <a:r>
              <a:rPr lang="zh-TW" altLang="en-US" dirty="0"/>
              <a:t>關係</a:t>
            </a:r>
            <a:r>
              <a:rPr lang="en-US" altLang="zh-TW" dirty="0"/>
              <a:t>), </a:t>
            </a:r>
            <a:r>
              <a:rPr lang="zh-TW" altLang="en-US" dirty="0"/>
              <a:t>溝通上會專注於自己</a:t>
            </a:r>
            <a:r>
              <a:rPr lang="en-US" altLang="zh-TW" dirty="0"/>
              <a:t>/</a:t>
            </a:r>
            <a:r>
              <a:rPr lang="zh-TW" altLang="en-US" dirty="0"/>
              <a:t>別人的內容還是感受</a:t>
            </a:r>
            <a:r>
              <a:rPr lang="en-US" altLang="zh-TW" dirty="0"/>
              <a:t>, </a:t>
            </a:r>
          </a:p>
          <a:p>
            <a:pPr lvl="1"/>
            <a:endParaRPr lang="en-US" altLang="zh-TW" dirty="0"/>
          </a:p>
          <a:p>
            <a:pPr lvl="1"/>
            <a:endParaRPr lang="en-US" altLang="zh-TW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8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702C0D-F2D7-8978-C5DA-D03946AA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書面報告內容建議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A566E1-25A3-3A53-ACC8-7FB390332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36712"/>
            <a:ext cx="8939336" cy="5904656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3. </a:t>
            </a:r>
            <a:r>
              <a:rPr lang="zh-TW" altLang="en-US" dirty="0"/>
              <a:t>三位訪問者的訪問內容摘要</a:t>
            </a:r>
            <a:endParaRPr lang="en-US" altLang="zh-TW" dirty="0"/>
          </a:p>
          <a:p>
            <a:pPr marL="365125" lvl="1" indent="0">
              <a:buNone/>
            </a:pPr>
            <a:r>
              <a:rPr lang="zh-TW" altLang="en-US" dirty="0"/>
              <a:t>人際關係</a:t>
            </a:r>
            <a:endParaRPr lang="en-US" altLang="zh-TW" dirty="0"/>
          </a:p>
          <a:p>
            <a:pPr lvl="1"/>
            <a:r>
              <a:rPr lang="zh-TW" altLang="en-US" dirty="0"/>
              <a:t>慢熱</a:t>
            </a:r>
            <a:r>
              <a:rPr lang="en-US" altLang="zh-TW" dirty="0"/>
              <a:t>, </a:t>
            </a:r>
            <a:r>
              <a:rPr lang="zh-TW" altLang="en-US" dirty="0"/>
              <a:t>抽離</a:t>
            </a:r>
            <a:r>
              <a:rPr lang="en-US" altLang="zh-TW" dirty="0"/>
              <a:t>, </a:t>
            </a:r>
            <a:r>
              <a:rPr lang="zh-TW" altLang="en-US" dirty="0"/>
              <a:t>保持距離</a:t>
            </a:r>
            <a:r>
              <a:rPr lang="en-US" altLang="zh-TW" dirty="0"/>
              <a:t>, </a:t>
            </a:r>
            <a:r>
              <a:rPr lang="zh-TW" altLang="en-US" dirty="0"/>
              <a:t>忠誠的伙伴</a:t>
            </a:r>
            <a:r>
              <a:rPr lang="en-US" altLang="zh-TW" dirty="0"/>
              <a:t>, </a:t>
            </a:r>
            <a:r>
              <a:rPr lang="zh-TW" altLang="en-US" dirty="0"/>
              <a:t>搞笑高手</a:t>
            </a:r>
            <a:r>
              <a:rPr lang="en-US" altLang="zh-TW" dirty="0"/>
              <a:t>…</a:t>
            </a:r>
          </a:p>
          <a:p>
            <a:pPr marL="365125" lvl="1" indent="0">
              <a:buNone/>
            </a:pPr>
            <a:endParaRPr lang="en-US" altLang="zh-TW" dirty="0"/>
          </a:p>
          <a:p>
            <a:pPr marL="365125" lvl="1" indent="0">
              <a:buNone/>
            </a:pPr>
            <a:r>
              <a:rPr lang="zh-TW" altLang="en-US" dirty="0"/>
              <a:t>溝通技巧</a:t>
            </a:r>
            <a:endParaRPr lang="en-US" altLang="zh-TW" dirty="0"/>
          </a:p>
          <a:p>
            <a:pPr marL="365125" lvl="1" indent="0">
              <a:buNone/>
            </a:pPr>
            <a:r>
              <a:rPr lang="zh-TW" altLang="en-US" dirty="0"/>
              <a:t>態度</a:t>
            </a:r>
            <a:endParaRPr lang="en-US" altLang="zh-TW" dirty="0"/>
          </a:p>
          <a:p>
            <a:pPr lvl="1"/>
            <a:r>
              <a:rPr lang="zh-TW" altLang="en-US" dirty="0"/>
              <a:t>悲觀、否定</a:t>
            </a:r>
            <a:r>
              <a:rPr lang="en-US" altLang="zh-TW" dirty="0"/>
              <a:t>(</a:t>
            </a:r>
            <a:r>
              <a:rPr lang="zh-TW" altLang="en-US" dirty="0"/>
              <a:t>潑冷水</a:t>
            </a:r>
            <a:r>
              <a:rPr lang="en-US" altLang="zh-TW" dirty="0"/>
              <a:t>)</a:t>
            </a:r>
            <a:r>
              <a:rPr lang="zh-TW" altLang="en-US" dirty="0"/>
              <a:t>、負面、命令</a:t>
            </a:r>
            <a:r>
              <a:rPr lang="en-US" altLang="zh-TW" dirty="0"/>
              <a:t>…</a:t>
            </a:r>
          </a:p>
          <a:p>
            <a:pPr lvl="1"/>
            <a:r>
              <a:rPr lang="zh-TW" altLang="en-US" dirty="0"/>
              <a:t>雞蛋裡挑骨頭、批評、責備</a:t>
            </a:r>
            <a:r>
              <a:rPr lang="en-US" altLang="zh-TW" dirty="0"/>
              <a:t>…</a:t>
            </a:r>
          </a:p>
          <a:p>
            <a:pPr lvl="1"/>
            <a:r>
              <a:rPr lang="zh-TW" altLang="en-US" dirty="0"/>
              <a:t>禮貌、囂張</a:t>
            </a:r>
            <a:r>
              <a:rPr lang="en-US" altLang="zh-TW" dirty="0"/>
              <a:t>(</a:t>
            </a:r>
            <a:r>
              <a:rPr lang="zh-TW" altLang="en-US" dirty="0"/>
              <a:t>串</a:t>
            </a:r>
            <a:r>
              <a:rPr lang="en-US" altLang="zh-TW" dirty="0"/>
              <a:t>)</a:t>
            </a:r>
            <a:r>
              <a:rPr lang="zh-TW" altLang="en-US" dirty="0"/>
              <a:t>、隨和、友善、關心</a:t>
            </a:r>
            <a:r>
              <a:rPr lang="en-US" altLang="zh-TW" dirty="0"/>
              <a:t>…</a:t>
            </a:r>
          </a:p>
          <a:p>
            <a:pPr lvl="1"/>
            <a:r>
              <a:rPr lang="zh-TW" altLang="en-US" dirty="0"/>
              <a:t>分享者</a:t>
            </a:r>
            <a:r>
              <a:rPr lang="en-US" altLang="zh-TW" dirty="0"/>
              <a:t>/</a:t>
            </a:r>
            <a:r>
              <a:rPr lang="zh-TW" altLang="en-US" dirty="0"/>
              <a:t>聆聽者</a:t>
            </a:r>
            <a:r>
              <a:rPr lang="en-US" altLang="zh-TW" dirty="0"/>
              <a:t>, </a:t>
            </a:r>
            <a:r>
              <a:rPr lang="zh-TW" altLang="en-US" dirty="0"/>
              <a:t>自我中心</a:t>
            </a:r>
            <a:r>
              <a:rPr lang="en-US" altLang="zh-TW" dirty="0"/>
              <a:t>/</a:t>
            </a:r>
            <a:r>
              <a:rPr lang="zh-TW" altLang="en-US" dirty="0"/>
              <a:t>對方為重</a:t>
            </a:r>
            <a:r>
              <a:rPr lang="en-US" altLang="zh-TW" dirty="0"/>
              <a:t>, </a:t>
            </a:r>
            <a:r>
              <a:rPr lang="zh-TW" altLang="en-US" dirty="0"/>
              <a:t>據理力爭</a:t>
            </a:r>
            <a:r>
              <a:rPr lang="en-US" altLang="zh-TW" dirty="0"/>
              <a:t>/</a:t>
            </a:r>
            <a:r>
              <a:rPr lang="zh-TW" altLang="en-US" dirty="0"/>
              <a:t>包容別人</a:t>
            </a:r>
            <a:endParaRPr lang="en-US" altLang="zh-TW" dirty="0"/>
          </a:p>
          <a:p>
            <a:pPr lvl="1"/>
            <a:endParaRPr lang="en-US" altLang="zh-TW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6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702C0D-F2D7-8978-C5DA-D03946AA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書面報告內容建議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A566E1-25A3-3A53-ACC8-7FB390332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64704"/>
            <a:ext cx="8939336" cy="6192688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3. </a:t>
            </a:r>
            <a:r>
              <a:rPr lang="zh-TW" altLang="en-US" dirty="0"/>
              <a:t>三位訪問者的訪問內容摘要</a:t>
            </a:r>
            <a:endParaRPr lang="en-US" altLang="zh-TW" dirty="0"/>
          </a:p>
          <a:p>
            <a:pPr marL="365125" lvl="1" indent="0">
              <a:buNone/>
            </a:pPr>
            <a:r>
              <a:rPr lang="zh-TW" altLang="en-US" dirty="0"/>
              <a:t>聲調</a:t>
            </a:r>
            <a:r>
              <a:rPr lang="en-US" altLang="zh-TW" dirty="0"/>
              <a:t>/</a:t>
            </a:r>
            <a:r>
              <a:rPr lang="zh-TW" altLang="en-US" dirty="0"/>
              <a:t>語氣</a:t>
            </a:r>
            <a:endParaRPr lang="en-US" altLang="zh-TW" dirty="0"/>
          </a:p>
          <a:p>
            <a:pPr lvl="1"/>
            <a:r>
              <a:rPr lang="zh-TW" altLang="en-US" dirty="0"/>
              <a:t>抑揚頓挫</a:t>
            </a:r>
            <a:r>
              <a:rPr lang="en-US" altLang="zh-TW" dirty="0"/>
              <a:t>/</a:t>
            </a:r>
            <a:r>
              <a:rPr lang="zh-TW" altLang="en-US" dirty="0"/>
              <a:t>平坦沈悶</a:t>
            </a:r>
            <a:r>
              <a:rPr lang="en-US" altLang="zh-TW" dirty="0"/>
              <a:t>, </a:t>
            </a:r>
            <a:r>
              <a:rPr lang="zh-TW" altLang="en-US" dirty="0"/>
              <a:t>聲線嘹亮</a:t>
            </a:r>
            <a:r>
              <a:rPr lang="en-US" altLang="zh-TW" dirty="0"/>
              <a:t>/</a:t>
            </a:r>
            <a:r>
              <a:rPr lang="zh-TW" altLang="en-US" dirty="0"/>
              <a:t>細聲低沈</a:t>
            </a:r>
            <a:r>
              <a:rPr lang="en-US" altLang="zh-TW" dirty="0"/>
              <a:t>, </a:t>
            </a:r>
            <a:r>
              <a:rPr lang="zh-TW" altLang="en-US" dirty="0"/>
              <a:t>急進</a:t>
            </a:r>
            <a:r>
              <a:rPr lang="en-US" altLang="zh-TW" dirty="0"/>
              <a:t>/</a:t>
            </a:r>
            <a:r>
              <a:rPr lang="zh-TW" altLang="en-US" dirty="0"/>
              <a:t>緩慢</a:t>
            </a:r>
            <a:endParaRPr lang="en-US" altLang="zh-TW" dirty="0"/>
          </a:p>
          <a:p>
            <a:pPr lvl="1"/>
            <a:r>
              <a:rPr lang="zh-TW" altLang="en-US" dirty="0"/>
              <a:t>口頭襌</a:t>
            </a:r>
            <a:r>
              <a:rPr lang="en-US" altLang="zh-TW" dirty="0"/>
              <a:t>, </a:t>
            </a:r>
            <a:r>
              <a:rPr lang="zh-TW" altLang="en-US" dirty="0"/>
              <a:t>尾音</a:t>
            </a:r>
            <a:r>
              <a:rPr lang="en-US" altLang="zh-TW" dirty="0"/>
              <a:t>, </a:t>
            </a:r>
            <a:r>
              <a:rPr lang="zh-TW" altLang="en-US" dirty="0"/>
              <a:t>自信高</a:t>
            </a:r>
            <a:r>
              <a:rPr lang="en-US" altLang="zh-TW" dirty="0"/>
              <a:t>/</a:t>
            </a:r>
            <a:r>
              <a:rPr lang="zh-TW" altLang="en-US" dirty="0"/>
              <a:t>低</a:t>
            </a:r>
            <a:r>
              <a:rPr lang="en-US" altLang="zh-TW" dirty="0"/>
              <a:t>, </a:t>
            </a:r>
            <a:r>
              <a:rPr lang="zh-TW" altLang="en-US" dirty="0"/>
              <a:t>予人舒適</a:t>
            </a:r>
            <a:r>
              <a:rPr lang="en-US" altLang="zh-TW" dirty="0"/>
              <a:t>/</a:t>
            </a:r>
            <a:r>
              <a:rPr lang="zh-TW" altLang="en-US" dirty="0"/>
              <a:t>壓力</a:t>
            </a:r>
            <a:r>
              <a:rPr lang="en-US" altLang="zh-TW" dirty="0"/>
              <a:t>…</a:t>
            </a:r>
          </a:p>
          <a:p>
            <a:pPr marL="365125" lvl="1" indent="0">
              <a:buNone/>
            </a:pPr>
            <a:r>
              <a:rPr lang="zh-TW" altLang="en-US" dirty="0"/>
              <a:t>身體語言</a:t>
            </a:r>
            <a:endParaRPr lang="en-US" altLang="zh-TW" dirty="0"/>
          </a:p>
          <a:p>
            <a:pPr lvl="1"/>
            <a:r>
              <a:rPr lang="zh-TW" altLang="en-US" dirty="0"/>
              <a:t>眼神</a:t>
            </a:r>
            <a:r>
              <a:rPr lang="en-US" altLang="zh-TW" dirty="0"/>
              <a:t>, </a:t>
            </a:r>
            <a:r>
              <a:rPr lang="zh-TW" altLang="en-US" dirty="0"/>
              <a:t>面情</a:t>
            </a:r>
            <a:r>
              <a:rPr lang="en-US" altLang="zh-TW" dirty="0"/>
              <a:t>, </a:t>
            </a:r>
            <a:r>
              <a:rPr lang="zh-TW" altLang="en-US" dirty="0"/>
              <a:t>點頭</a:t>
            </a:r>
            <a:r>
              <a:rPr lang="en-US" altLang="zh-TW" dirty="0"/>
              <a:t>, </a:t>
            </a:r>
            <a:r>
              <a:rPr lang="zh-TW" altLang="en-US" dirty="0"/>
              <a:t>坐姿</a:t>
            </a:r>
            <a:r>
              <a:rPr lang="en-US" altLang="zh-TW" dirty="0"/>
              <a:t>, </a:t>
            </a:r>
            <a:r>
              <a:rPr lang="zh-TW" altLang="en-US" dirty="0"/>
              <a:t>手勢</a:t>
            </a:r>
            <a:r>
              <a:rPr lang="en-US" altLang="zh-TW" dirty="0"/>
              <a:t>, </a:t>
            </a:r>
            <a:r>
              <a:rPr lang="zh-TW" altLang="en-US" dirty="0"/>
              <a:t>小動作</a:t>
            </a:r>
            <a:r>
              <a:rPr lang="en-US" altLang="zh-TW" dirty="0"/>
              <a:t>…</a:t>
            </a:r>
          </a:p>
          <a:p>
            <a:pPr lvl="1"/>
            <a:endParaRPr lang="en-US" altLang="zh-TW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749D1FD-5F5B-4397-575C-04ACB58E4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非語言溝通技巧品評表 </a:t>
            </a:r>
            <a:r>
              <a:rPr lang="en-US" altLang="zh-TW" sz="4000" dirty="0">
                <a:solidFill>
                  <a:schemeClr val="bg2"/>
                </a:solidFill>
              </a:rPr>
              <a:t>p.21</a:t>
            </a:r>
            <a:endParaRPr lang="zh-TW" altLang="en-US" sz="4000" dirty="0">
              <a:solidFill>
                <a:schemeClr val="bg2"/>
              </a:solidFill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545E909-DD37-08C1-3D5B-D469424DF1BF}"/>
              </a:ext>
            </a:extLst>
          </p:cNvPr>
          <p:cNvGraphicFramePr>
            <a:graphicFrameLocks noGrp="1"/>
          </p:cNvGraphicFramePr>
          <p:nvPr/>
        </p:nvGraphicFramePr>
        <p:xfrm>
          <a:off x="3644" y="737047"/>
          <a:ext cx="9143998" cy="615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1571">
                  <a:extLst>
                    <a:ext uri="{9D8B030D-6E8A-4147-A177-3AD203B41FA5}">
                      <a16:colId xmlns:a16="http://schemas.microsoft.com/office/drawing/2014/main" val="4187570717"/>
                    </a:ext>
                  </a:extLst>
                </a:gridCol>
                <a:gridCol w="2694777">
                  <a:extLst>
                    <a:ext uri="{9D8B030D-6E8A-4147-A177-3AD203B41FA5}">
                      <a16:colId xmlns:a16="http://schemas.microsoft.com/office/drawing/2014/main" val="470012508"/>
                    </a:ext>
                  </a:extLst>
                </a:gridCol>
                <a:gridCol w="612068">
                  <a:extLst>
                    <a:ext uri="{9D8B030D-6E8A-4147-A177-3AD203B41FA5}">
                      <a16:colId xmlns:a16="http://schemas.microsoft.com/office/drawing/2014/main" val="2225346638"/>
                    </a:ext>
                  </a:extLst>
                </a:gridCol>
                <a:gridCol w="612068">
                  <a:extLst>
                    <a:ext uri="{9D8B030D-6E8A-4147-A177-3AD203B41FA5}">
                      <a16:colId xmlns:a16="http://schemas.microsoft.com/office/drawing/2014/main" val="3104358560"/>
                    </a:ext>
                  </a:extLst>
                </a:gridCol>
                <a:gridCol w="3423514">
                  <a:extLst>
                    <a:ext uri="{9D8B030D-6E8A-4147-A177-3AD203B41FA5}">
                      <a16:colId xmlns:a16="http://schemas.microsoft.com/office/drawing/2014/main" val="4139896950"/>
                    </a:ext>
                  </a:extLst>
                </a:gridCol>
              </a:tblGrid>
              <a:tr h="307986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範疇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負向指標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請</a:t>
                      </a: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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正向指標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992120"/>
                  </a:ext>
                </a:extLst>
              </a:tr>
              <a:tr h="307986"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眼神接觸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迴避之眼神接觸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自然的眼神接觸及眼球轉動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288678"/>
                  </a:ext>
                </a:extLst>
              </a:tr>
              <a:tr h="307986"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老盯着人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說話時會直望對方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291191"/>
                  </a:ext>
                </a:extLst>
              </a:tr>
              <a:tr h="307986"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低頭往下望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聆聽別人時會直望對方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241667"/>
                  </a:ext>
                </a:extLst>
              </a:tr>
              <a:tr h="307986"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眼神茫然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458071"/>
                  </a:ext>
                </a:extLst>
              </a:tr>
              <a:tr h="307986"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身體姿勢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硬直的姿勢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稍為向前傾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700691"/>
                  </a:ext>
                </a:extLst>
              </a:tr>
              <a:tr h="307986"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雙手交叉在胸前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鬆弛、自然的姿勢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236970"/>
                  </a:ext>
                </a:extLst>
              </a:tr>
              <a:tr h="307986"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身體坐側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自然的手勢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837191"/>
                  </a:ext>
                </a:extLst>
              </a:tr>
              <a:tr h="307986"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懶洋洋的坐姿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雙腳自然地舒展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430970"/>
                  </a:ext>
                </a:extLst>
              </a:tr>
              <a:tr h="307986"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與人距離太近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33661"/>
                  </a:ext>
                </a:extLst>
              </a:tr>
              <a:tr h="307986"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與人距離太遠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5198425"/>
                  </a:ext>
                </a:extLst>
              </a:tr>
              <a:tr h="307986">
                <a:tc rowSpan="3"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頭部及面部動作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表情僵硬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表情平靜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152591"/>
                  </a:ext>
                </a:extLst>
              </a:tr>
              <a:tr h="30798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沒有笑容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自然、親切的笑容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395188"/>
                  </a:ext>
                </a:extLst>
              </a:tr>
              <a:tr h="30798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皺眉頭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適切地點頭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638537"/>
                  </a:ext>
                </a:extLst>
              </a:tr>
              <a:tr h="307986"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表情誇張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811938"/>
                  </a:ext>
                </a:extLst>
              </a:tr>
              <a:tr h="307986"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神情冷漠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85225"/>
                  </a:ext>
                </a:extLst>
              </a:tr>
              <a:tr h="307986"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不斷傻笑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139902"/>
                  </a:ext>
                </a:extLst>
              </a:tr>
              <a:tr h="885190">
                <a:tc>
                  <a:txBody>
                    <a:bodyPr/>
                    <a:lstStyle/>
                    <a:p>
                      <a:pPr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zh-TW" sz="2000" spc="3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小動作</a:t>
                      </a:r>
                      <a:endParaRPr lang="zh-TW" sz="2000" spc="3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</a:t>
                      </a: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撥頭髮</a:t>
                      </a:r>
                      <a:r>
                        <a:rPr lang="en-US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</a:t>
                      </a: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玩筆或其他物件</a:t>
                      </a:r>
                    </a:p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</a:t>
                      </a: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玩手指</a:t>
                      </a:r>
                      <a:r>
                        <a:rPr lang="en-US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</a:t>
                      </a: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腳部／手部微震</a:t>
                      </a:r>
                    </a:p>
                    <a:p>
                      <a:pPr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6070" algn="l"/>
                          <a:tab pos="612140" algn="l"/>
                          <a:tab pos="918210" algn="l"/>
                        </a:tabLst>
                      </a:pPr>
                      <a:r>
                        <a:rPr lang="en-US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</a:t>
                      </a:r>
                      <a:r>
                        <a:rPr lang="zh-TW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其他：</a:t>
                      </a:r>
                      <a:r>
                        <a:rPr lang="en-US" sz="2000" spc="3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________________________________________</a:t>
                      </a:r>
                      <a:endParaRPr lang="zh-TW" sz="2000" spc="3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9155" marR="391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565065"/>
                  </a:ext>
                </a:extLst>
              </a:tr>
            </a:tbl>
          </a:graphicData>
        </a:graphic>
      </p:graphicFrame>
      <p:pic>
        <p:nvPicPr>
          <p:cNvPr id="3" name="Picture 2" descr="pineapple icon. black vector sign Stock Vector Image &amp; Art - Alamy">
            <a:extLst>
              <a:ext uri="{FF2B5EF4-FFF2-40B4-BE49-F238E27FC236}">
                <a16:creationId xmlns:a16="http://schemas.microsoft.com/office/drawing/2014/main" id="{F8955780-99EC-B4F0-92F0-69DE49576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1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0"/>
          <a:stretch/>
        </p:blipFill>
        <p:spPr bwMode="auto">
          <a:xfrm>
            <a:off x="4716016" y="1415339"/>
            <a:ext cx="595427" cy="110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41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702C0D-F2D7-8978-C5DA-D03946AA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書面報告內容建議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A566E1-25A3-3A53-ACC8-7FB390332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64704"/>
            <a:ext cx="8939336" cy="6192688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3. </a:t>
            </a:r>
            <a:r>
              <a:rPr lang="zh-TW" altLang="en-US" dirty="0"/>
              <a:t>三位訪問者的訪問內容摘要</a:t>
            </a:r>
            <a:endParaRPr lang="en-US" altLang="zh-TW" dirty="0"/>
          </a:p>
          <a:p>
            <a:pPr marL="365125" lvl="1" indent="0">
              <a:buNone/>
            </a:pPr>
            <a:r>
              <a:rPr lang="zh-TW" altLang="en-US" dirty="0"/>
              <a:t>聲調</a:t>
            </a:r>
            <a:r>
              <a:rPr lang="en-US" altLang="zh-TW" dirty="0"/>
              <a:t>/</a:t>
            </a:r>
            <a:r>
              <a:rPr lang="zh-TW" altLang="en-US" dirty="0"/>
              <a:t>語氣</a:t>
            </a:r>
            <a:endParaRPr lang="en-US" altLang="zh-TW" dirty="0"/>
          </a:p>
          <a:p>
            <a:pPr lvl="1"/>
            <a:r>
              <a:rPr lang="zh-TW" altLang="en-US" dirty="0"/>
              <a:t>抑揚頓挫</a:t>
            </a:r>
            <a:r>
              <a:rPr lang="en-US" altLang="zh-TW" dirty="0"/>
              <a:t>/</a:t>
            </a:r>
            <a:r>
              <a:rPr lang="zh-TW" altLang="en-US" dirty="0"/>
              <a:t>平坦沈悶</a:t>
            </a:r>
            <a:r>
              <a:rPr lang="en-US" altLang="zh-TW" dirty="0"/>
              <a:t>, </a:t>
            </a:r>
            <a:r>
              <a:rPr lang="zh-TW" altLang="en-US" dirty="0"/>
              <a:t>聲線嘹亮</a:t>
            </a:r>
            <a:r>
              <a:rPr lang="en-US" altLang="zh-TW" dirty="0"/>
              <a:t>/</a:t>
            </a:r>
            <a:r>
              <a:rPr lang="zh-TW" altLang="en-US" dirty="0"/>
              <a:t>細聲低沈</a:t>
            </a:r>
            <a:r>
              <a:rPr lang="en-US" altLang="zh-TW" dirty="0"/>
              <a:t>, </a:t>
            </a:r>
            <a:r>
              <a:rPr lang="zh-TW" altLang="en-US" dirty="0"/>
              <a:t>急進</a:t>
            </a:r>
            <a:r>
              <a:rPr lang="en-US" altLang="zh-TW" dirty="0"/>
              <a:t>/</a:t>
            </a:r>
            <a:r>
              <a:rPr lang="zh-TW" altLang="en-US" dirty="0"/>
              <a:t>緩慢</a:t>
            </a:r>
            <a:endParaRPr lang="en-US" altLang="zh-TW" dirty="0"/>
          </a:p>
          <a:p>
            <a:pPr lvl="1"/>
            <a:r>
              <a:rPr lang="zh-TW" altLang="en-US" dirty="0"/>
              <a:t>口頭襌</a:t>
            </a:r>
            <a:r>
              <a:rPr lang="en-US" altLang="zh-TW" dirty="0"/>
              <a:t>, </a:t>
            </a:r>
            <a:r>
              <a:rPr lang="zh-TW" altLang="en-US" dirty="0"/>
              <a:t>尾音</a:t>
            </a:r>
            <a:r>
              <a:rPr lang="en-US" altLang="zh-TW" dirty="0"/>
              <a:t>, </a:t>
            </a:r>
            <a:r>
              <a:rPr lang="zh-TW" altLang="en-US" dirty="0"/>
              <a:t>自信高</a:t>
            </a:r>
            <a:r>
              <a:rPr lang="en-US" altLang="zh-TW" dirty="0"/>
              <a:t>/</a:t>
            </a:r>
            <a:r>
              <a:rPr lang="zh-TW" altLang="en-US" dirty="0"/>
              <a:t>低</a:t>
            </a:r>
            <a:r>
              <a:rPr lang="en-US" altLang="zh-TW" dirty="0"/>
              <a:t>, </a:t>
            </a:r>
            <a:r>
              <a:rPr lang="zh-TW" altLang="en-US" dirty="0"/>
              <a:t>予人舒適</a:t>
            </a:r>
            <a:r>
              <a:rPr lang="en-US" altLang="zh-TW" dirty="0"/>
              <a:t>/</a:t>
            </a:r>
            <a:r>
              <a:rPr lang="zh-TW" altLang="en-US" dirty="0"/>
              <a:t>壓力</a:t>
            </a:r>
            <a:r>
              <a:rPr lang="en-US" altLang="zh-TW" dirty="0"/>
              <a:t>…</a:t>
            </a:r>
          </a:p>
          <a:p>
            <a:pPr marL="365125" lvl="1" indent="0">
              <a:buNone/>
            </a:pPr>
            <a:r>
              <a:rPr lang="zh-TW" altLang="en-US" dirty="0"/>
              <a:t>身體語言</a:t>
            </a:r>
            <a:endParaRPr lang="en-US" altLang="zh-TW" dirty="0"/>
          </a:p>
          <a:p>
            <a:pPr lvl="1"/>
            <a:r>
              <a:rPr lang="zh-TW" altLang="en-US" dirty="0"/>
              <a:t>眼神</a:t>
            </a:r>
            <a:r>
              <a:rPr lang="en-US" altLang="zh-TW" dirty="0"/>
              <a:t>, </a:t>
            </a:r>
            <a:r>
              <a:rPr lang="zh-TW" altLang="en-US" dirty="0"/>
              <a:t>面情</a:t>
            </a:r>
            <a:r>
              <a:rPr lang="en-US" altLang="zh-TW" dirty="0"/>
              <a:t>, </a:t>
            </a:r>
            <a:r>
              <a:rPr lang="zh-TW" altLang="en-US" dirty="0"/>
              <a:t>點頭</a:t>
            </a:r>
            <a:r>
              <a:rPr lang="en-US" altLang="zh-TW" dirty="0"/>
              <a:t>, </a:t>
            </a:r>
            <a:r>
              <a:rPr lang="zh-TW" altLang="en-US" dirty="0"/>
              <a:t>坐姿</a:t>
            </a:r>
            <a:r>
              <a:rPr lang="en-US" altLang="zh-TW" dirty="0"/>
              <a:t>, </a:t>
            </a:r>
            <a:r>
              <a:rPr lang="zh-TW" altLang="en-US" dirty="0"/>
              <a:t>手勢</a:t>
            </a:r>
            <a:r>
              <a:rPr lang="en-US" altLang="zh-TW" dirty="0"/>
              <a:t>, </a:t>
            </a:r>
            <a:r>
              <a:rPr lang="zh-TW" altLang="en-US" dirty="0"/>
              <a:t>小動作</a:t>
            </a:r>
            <a:r>
              <a:rPr lang="en-US" altLang="zh-TW" dirty="0"/>
              <a:t>…</a:t>
            </a:r>
          </a:p>
          <a:p>
            <a:pPr marL="365125" lvl="1" indent="0">
              <a:buNone/>
            </a:pPr>
            <a:r>
              <a:rPr lang="zh-TW" altLang="en-US" dirty="0"/>
              <a:t>語言內容</a:t>
            </a:r>
            <a:endParaRPr lang="en-US" altLang="zh-TW" dirty="0"/>
          </a:p>
          <a:p>
            <a:pPr lvl="1"/>
            <a:r>
              <a:rPr lang="zh-TW" altLang="en-US" dirty="0"/>
              <a:t>批評</a:t>
            </a:r>
            <a:r>
              <a:rPr lang="en-US" altLang="zh-TW" dirty="0"/>
              <a:t>, </a:t>
            </a:r>
            <a:r>
              <a:rPr lang="zh-TW" altLang="en-US" dirty="0"/>
              <a:t>分析</a:t>
            </a:r>
            <a:r>
              <a:rPr lang="en-US" altLang="zh-TW" dirty="0"/>
              <a:t>, </a:t>
            </a:r>
            <a:r>
              <a:rPr lang="zh-TW" altLang="en-US" dirty="0"/>
              <a:t>建議</a:t>
            </a:r>
            <a:r>
              <a:rPr lang="en-US" altLang="zh-TW" dirty="0"/>
              <a:t>, </a:t>
            </a:r>
            <a:r>
              <a:rPr lang="zh-TW" altLang="en-US" dirty="0"/>
              <a:t>打岔</a:t>
            </a:r>
            <a:r>
              <a:rPr lang="en-US" altLang="zh-TW" dirty="0"/>
              <a:t>…</a:t>
            </a:r>
          </a:p>
          <a:p>
            <a:pPr lvl="1"/>
            <a:r>
              <a:rPr lang="zh-TW" altLang="en-US" dirty="0"/>
              <a:t>摘要</a:t>
            </a:r>
            <a:r>
              <a:rPr lang="en-US" altLang="zh-TW" dirty="0"/>
              <a:t>, </a:t>
            </a:r>
            <a:r>
              <a:rPr lang="zh-TW" altLang="en-US" dirty="0"/>
              <a:t>反影內容</a:t>
            </a:r>
            <a:r>
              <a:rPr lang="en-US" altLang="zh-TW" dirty="0"/>
              <a:t>, </a:t>
            </a:r>
            <a:r>
              <a:rPr lang="zh-TW" altLang="en-US" dirty="0"/>
              <a:t>反影感受</a:t>
            </a:r>
            <a:r>
              <a:rPr lang="en-US" altLang="zh-TW" dirty="0"/>
              <a:t>, </a:t>
            </a:r>
            <a:r>
              <a:rPr lang="zh-TW" altLang="en-US" dirty="0"/>
              <a:t>反影期望</a:t>
            </a:r>
            <a:endParaRPr lang="en-US" altLang="zh-TW" dirty="0"/>
          </a:p>
          <a:p>
            <a:pPr marL="365125" lvl="1" indent="0">
              <a:buNone/>
            </a:pPr>
            <a:r>
              <a:rPr lang="zh-TW" altLang="en-US" dirty="0"/>
              <a:t>用詞</a:t>
            </a:r>
            <a:endParaRPr lang="en-US" altLang="zh-TW" dirty="0"/>
          </a:p>
          <a:p>
            <a:pPr lvl="1"/>
            <a:r>
              <a:rPr lang="zh-TW" altLang="en-US" dirty="0"/>
              <a:t>粗鄙</a:t>
            </a:r>
            <a:r>
              <a:rPr lang="en-US" altLang="zh-TW" dirty="0"/>
              <a:t>, </a:t>
            </a:r>
            <a:r>
              <a:rPr lang="zh-TW" altLang="en-US" dirty="0"/>
              <a:t>文雅</a:t>
            </a:r>
            <a:r>
              <a:rPr lang="en-US" altLang="zh-TW" dirty="0"/>
              <a:t>, </a:t>
            </a:r>
            <a:r>
              <a:rPr lang="zh-TW" altLang="en-US" dirty="0"/>
              <a:t>狹窄</a:t>
            </a:r>
            <a:r>
              <a:rPr lang="en-US" altLang="zh-TW" dirty="0"/>
              <a:t>, </a:t>
            </a:r>
            <a:r>
              <a:rPr lang="zh-TW" altLang="en-US" dirty="0"/>
              <a:t>豐富</a:t>
            </a:r>
            <a:r>
              <a:rPr lang="en-US" altLang="zh-TW" dirty="0"/>
              <a:t>, </a:t>
            </a:r>
            <a:r>
              <a:rPr lang="zh-TW" altLang="en-US" dirty="0"/>
              <a:t>歧視</a:t>
            </a:r>
            <a:r>
              <a:rPr lang="en-US" altLang="zh-TW" dirty="0"/>
              <a:t>, </a:t>
            </a:r>
            <a:r>
              <a:rPr lang="zh-TW" altLang="en-US" dirty="0"/>
              <a:t>攻擊</a:t>
            </a:r>
            <a:r>
              <a:rPr lang="en-US" altLang="zh-TW" dirty="0"/>
              <a:t>, </a:t>
            </a:r>
            <a:r>
              <a:rPr lang="zh-TW" altLang="en-US" dirty="0"/>
              <a:t>侮辱</a:t>
            </a:r>
            <a:r>
              <a:rPr lang="en-US" altLang="zh-TW" dirty="0"/>
              <a:t>, </a:t>
            </a:r>
            <a:r>
              <a:rPr lang="zh-TW" altLang="en-US" dirty="0"/>
              <a:t>巿井</a:t>
            </a:r>
            <a:r>
              <a:rPr lang="en-US" altLang="zh-TW" dirty="0"/>
              <a:t>….</a:t>
            </a:r>
          </a:p>
          <a:p>
            <a:pPr lvl="1"/>
            <a:r>
              <a:rPr lang="zh-TW" altLang="en-US" dirty="0"/>
              <a:t>懶音</a:t>
            </a:r>
            <a:r>
              <a:rPr lang="en-US" altLang="zh-TW" dirty="0"/>
              <a:t>, </a:t>
            </a:r>
            <a:r>
              <a:rPr lang="zh-TW" altLang="en-US" dirty="0"/>
              <a:t>咬字</a:t>
            </a:r>
            <a:r>
              <a:rPr lang="en-US" altLang="zh-TW" dirty="0"/>
              <a:t>…</a:t>
            </a:r>
          </a:p>
          <a:p>
            <a:pPr marL="365125" lvl="1" indent="0">
              <a:buNone/>
            </a:pPr>
            <a:endParaRPr lang="en-US" altLang="zh-TW" dirty="0"/>
          </a:p>
          <a:p>
            <a:pPr lvl="1"/>
            <a:endParaRPr lang="en-US" altLang="zh-TW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3A0D8EED-1186-18FF-C3CD-4DEFD9D2D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045595"/>
              </p:ext>
            </p:extLst>
          </p:nvPr>
        </p:nvGraphicFramePr>
        <p:xfrm>
          <a:off x="0" y="0"/>
          <a:ext cx="9144002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8772">
                  <a:extLst>
                    <a:ext uri="{9D8B030D-6E8A-4147-A177-3AD203B41FA5}">
                      <a16:colId xmlns:a16="http://schemas.microsoft.com/office/drawing/2014/main" val="119249950"/>
                    </a:ext>
                  </a:extLst>
                </a:gridCol>
                <a:gridCol w="3841022">
                  <a:extLst>
                    <a:ext uri="{9D8B030D-6E8A-4147-A177-3AD203B41FA5}">
                      <a16:colId xmlns:a16="http://schemas.microsoft.com/office/drawing/2014/main" val="2813417425"/>
                    </a:ext>
                  </a:extLst>
                </a:gridCol>
                <a:gridCol w="640170">
                  <a:extLst>
                    <a:ext uri="{9D8B030D-6E8A-4147-A177-3AD203B41FA5}">
                      <a16:colId xmlns:a16="http://schemas.microsoft.com/office/drawing/2014/main" val="4229544530"/>
                    </a:ext>
                  </a:extLst>
                </a:gridCol>
                <a:gridCol w="640170">
                  <a:extLst>
                    <a:ext uri="{9D8B030D-6E8A-4147-A177-3AD203B41FA5}">
                      <a16:colId xmlns:a16="http://schemas.microsoft.com/office/drawing/2014/main" val="2939103208"/>
                    </a:ext>
                  </a:extLst>
                </a:gridCol>
                <a:gridCol w="640170">
                  <a:extLst>
                    <a:ext uri="{9D8B030D-6E8A-4147-A177-3AD203B41FA5}">
                      <a16:colId xmlns:a16="http://schemas.microsoft.com/office/drawing/2014/main" val="2215257410"/>
                    </a:ext>
                  </a:extLst>
                </a:gridCol>
                <a:gridCol w="640170">
                  <a:extLst>
                    <a:ext uri="{9D8B030D-6E8A-4147-A177-3AD203B41FA5}">
                      <a16:colId xmlns:a16="http://schemas.microsoft.com/office/drawing/2014/main" val="1227090632"/>
                    </a:ext>
                  </a:extLst>
                </a:gridCol>
                <a:gridCol w="640170">
                  <a:extLst>
                    <a:ext uri="{9D8B030D-6E8A-4147-A177-3AD203B41FA5}">
                      <a16:colId xmlns:a16="http://schemas.microsoft.com/office/drawing/2014/main" val="2215102834"/>
                    </a:ext>
                  </a:extLst>
                </a:gridCol>
                <a:gridCol w="761679">
                  <a:extLst>
                    <a:ext uri="{9D8B030D-6E8A-4147-A177-3AD203B41FA5}">
                      <a16:colId xmlns:a16="http://schemas.microsoft.com/office/drawing/2014/main" val="3344744175"/>
                    </a:ext>
                  </a:extLst>
                </a:gridCol>
                <a:gridCol w="761679">
                  <a:extLst>
                    <a:ext uri="{9D8B030D-6E8A-4147-A177-3AD203B41FA5}">
                      <a16:colId xmlns:a16="http://schemas.microsoft.com/office/drawing/2014/main" val="3197001458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lt"/>
                          <a:ea typeface="+mj-ea"/>
                        </a:rPr>
                        <a:t>性格等癥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lt"/>
                          <a:ea typeface="+mj-ea"/>
                        </a:rPr>
                        <a:t>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lt"/>
                          <a:ea typeface="+mj-ea"/>
                        </a:rPr>
                        <a:t>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lt"/>
                          <a:ea typeface="+mj-ea"/>
                        </a:rPr>
                        <a:t>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kern="1200" dirty="0">
                          <a:solidFill>
                            <a:srgbClr val="0000FF"/>
                          </a:solidFill>
                          <a:latin typeface="+mn-lt"/>
                          <a:ea typeface="+mj-ea"/>
                          <a:cs typeface="+mn-cs"/>
                        </a:rPr>
                        <a:t>平均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kern="1200" dirty="0">
                          <a:solidFill>
                            <a:srgbClr val="990099"/>
                          </a:solidFill>
                          <a:latin typeface="+mn-lt"/>
                          <a:ea typeface="+mj-ea"/>
                          <a:cs typeface="+mn-cs"/>
                        </a:rPr>
                        <a:t>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zh-TW" altLang="en-US" sz="3200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+mn-cs"/>
                        </a:rPr>
                        <a:t>差異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zh-TW" altLang="en-US" sz="3200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+mn-cs"/>
                        </a:rPr>
                        <a:t>領域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871613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GB" altLang="zh-TW" sz="3200" dirty="0">
                          <a:latin typeface="+mn-lt"/>
                          <a:ea typeface="+mj-ea"/>
                        </a:rPr>
                        <a:t>1.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……..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9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9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8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rgbClr val="0000FF"/>
                          </a:solidFill>
                          <a:latin typeface="+mn-lt"/>
                        </a:rPr>
                        <a:t>9</a:t>
                      </a:r>
                      <a:endParaRPr lang="zh-TW" altLang="en-US" sz="3200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rgbClr val="990099"/>
                          </a:solidFill>
                          <a:latin typeface="+mn-lt"/>
                          <a:ea typeface="+mj-ea"/>
                        </a:rPr>
                        <a:t>10</a:t>
                      </a:r>
                      <a:endParaRPr lang="zh-TW" altLang="en-US" sz="3200" dirty="0">
                        <a:solidFill>
                          <a:srgbClr val="990099"/>
                        </a:solidFill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+1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rgbClr val="FF0000"/>
                          </a:solidFill>
                          <a:latin typeface="+mn-lt"/>
                          <a:ea typeface="+mj-ea"/>
                        </a:rPr>
                        <a:t>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621537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GB" altLang="zh-TW" sz="3200" dirty="0">
                          <a:latin typeface="+mn-lt"/>
                          <a:ea typeface="+mj-ea"/>
                        </a:rPr>
                        <a:t>2.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……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4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6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4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rgbClr val="0000FF"/>
                          </a:solidFill>
                          <a:latin typeface="+mn-lt"/>
                          <a:ea typeface="+mj-ea"/>
                        </a:rPr>
                        <a:t>5</a:t>
                      </a:r>
                      <a:endParaRPr lang="zh-TW" altLang="en-US" sz="3200" dirty="0">
                        <a:solidFill>
                          <a:srgbClr val="0000FF"/>
                        </a:solidFill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rgbClr val="990099"/>
                          </a:solidFill>
                          <a:latin typeface="+mn-lt"/>
                          <a:ea typeface="+mj-ea"/>
                        </a:rPr>
                        <a:t>8</a:t>
                      </a:r>
                      <a:endParaRPr lang="zh-TW" altLang="en-US" sz="3200" dirty="0">
                        <a:solidFill>
                          <a:srgbClr val="990099"/>
                        </a:solidFill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+3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n-lt"/>
                          <a:ea typeface="+mj-ea"/>
                        </a:rPr>
                        <a:t>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017056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GB" altLang="zh-TW" sz="3200" dirty="0">
                          <a:latin typeface="+mn-lt"/>
                          <a:ea typeface="+mj-ea"/>
                        </a:rPr>
                        <a:t>3.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……..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7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9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8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rgbClr val="0000FF"/>
                          </a:solidFill>
                          <a:latin typeface="+mn-lt"/>
                          <a:ea typeface="+mj-ea"/>
                        </a:rPr>
                        <a:t>8</a:t>
                      </a:r>
                      <a:endParaRPr lang="zh-TW" altLang="en-US" sz="3200" dirty="0">
                        <a:solidFill>
                          <a:srgbClr val="0000FF"/>
                        </a:solidFill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rgbClr val="990099"/>
                          </a:solidFill>
                          <a:latin typeface="+mn-lt"/>
                          <a:ea typeface="+mj-ea"/>
                        </a:rPr>
                        <a:t>3</a:t>
                      </a:r>
                      <a:endParaRPr lang="zh-TW" altLang="en-US" sz="3200" dirty="0">
                        <a:solidFill>
                          <a:srgbClr val="990099"/>
                        </a:solidFill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n-lt"/>
                          <a:ea typeface="+mj-ea"/>
                        </a:rPr>
                        <a:t>-5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lt"/>
                          <a:ea typeface="+mj-ea"/>
                        </a:rPr>
                        <a:t>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088732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GB" altLang="zh-TW" sz="3200" dirty="0">
                          <a:latin typeface="+mn-lt"/>
                          <a:ea typeface="+mj-ea"/>
                        </a:rPr>
                        <a:t>4.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5084417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GB" altLang="zh-TW" sz="3200" dirty="0">
                          <a:latin typeface="+mn-lt"/>
                          <a:ea typeface="+mj-ea"/>
                        </a:rPr>
                        <a:t>5.</a:t>
                      </a:r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+mn-lt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2232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074493"/>
      </p:ext>
    </p:extLst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預設簡報設計">
  <a:themeElements>
    <a:clrScheme name="預設簡報設計 13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00FF"/>
      </a:hlink>
      <a:folHlink>
        <a:srgbClr val="00A800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sz="3200" b="0" i="0" u="none" strike="noStrike" cap="none" normalizeH="0" baseline="0" dirty="0">
            <a:ln>
              <a:noFill/>
            </a:ln>
            <a:solidFill>
              <a:schemeClr val="bg2">
                <a:lumMod val="75000"/>
              </a:schemeClr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1" i="0" u="none" strike="noStrike" cap="none" normalizeH="0" baseline="0" smtClean="0">
            <a:ln>
              <a:noFill/>
            </a:ln>
            <a:solidFill>
              <a:srgbClr val="CC0099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200" b="0" dirty="0" smtClean="0">
            <a:solidFill>
              <a:schemeClr val="bg2">
                <a:lumMod val="75000"/>
              </a:schemeClr>
            </a:solidFill>
            <a:latin typeface="+mn-lt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00FF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7316</TotalTime>
  <Words>2360</Words>
  <Application>Microsoft Office PowerPoint</Application>
  <PresentationFormat>如螢幕大小 (4:3)</PresentationFormat>
  <Paragraphs>302</Paragraphs>
  <Slides>25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2" baseType="lpstr">
      <vt:lpstr>Arial Unicode MS</vt:lpstr>
      <vt:lpstr>微軟正黑體</vt:lpstr>
      <vt:lpstr>標楷體</vt:lpstr>
      <vt:lpstr>Arial</vt:lpstr>
      <vt:lpstr>Times New Roman</vt:lpstr>
      <vt:lpstr>Wingdings</vt:lpstr>
      <vt:lpstr>預設簡報設計</vt:lpstr>
      <vt:lpstr>PowerPoint 簡報</vt:lpstr>
      <vt:lpstr>本節大綱</vt:lpstr>
      <vt:lpstr>書面報告內容建議</vt:lpstr>
      <vt:lpstr>書面報告內容建議</vt:lpstr>
      <vt:lpstr>書面報告內容建議</vt:lpstr>
      <vt:lpstr>書面報告內容建議</vt:lpstr>
      <vt:lpstr>非語言溝通技巧品評表 p.21</vt:lpstr>
      <vt:lpstr>書面報告內容建議</vt:lpstr>
      <vt:lpstr>PowerPoint 簡報</vt:lpstr>
      <vt:lpstr>書面報告內容建議</vt:lpstr>
      <vt:lpstr>書面報告內容建議</vt:lpstr>
      <vt:lpstr>1. 良好的人際溝通 p.8</vt:lpstr>
      <vt:lpstr>2. 溝通層次 p.9</vt:lpstr>
      <vt:lpstr>3. 有效的溝通 p.9</vt:lpstr>
      <vt:lpstr>4. 與人相處的說話技巧 (溝通的態度)  p.9</vt:lpstr>
      <vt:lpstr>5. 常見的語言溝通障礙(聆聽障礙除外) p.9-10</vt:lpstr>
      <vt:lpstr>同理心技巧 ( 2’) https://www.youtube.com/watch?v=tPbrxn2dI80 </vt:lpstr>
      <vt:lpstr>PowerPoint 簡報</vt:lpstr>
      <vt:lpstr>5. 常見的語言溝通障礙(聆聽障礙除外) p. 10</vt:lpstr>
      <vt:lpstr>5. 常見的語言溝通障礙(聆聽障礙除外) p.10-11</vt:lpstr>
      <vt:lpstr>6. 有效(率)的提問技巧(溝通技巧) p.11</vt:lpstr>
      <vt:lpstr>7. 訪問技巧 p.11-12</vt:lpstr>
      <vt:lpstr>7. 訪問技巧 p.12</vt:lpstr>
      <vt:lpstr>7. 結束訪問 p.12</vt:lpstr>
      <vt:lpstr>The end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Yipsir</dc:creator>
  <cp:lastModifiedBy>Kam Hei YIP</cp:lastModifiedBy>
  <cp:revision>422</cp:revision>
  <cp:lastPrinted>2022-11-10T15:35:20Z</cp:lastPrinted>
  <dcterms:created xsi:type="dcterms:W3CDTF">2001-02-23T07:40:36Z</dcterms:created>
  <dcterms:modified xsi:type="dcterms:W3CDTF">2023-06-04T10:15:42Z</dcterms:modified>
</cp:coreProperties>
</file>