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47"/>
  </p:notesMasterIdLst>
  <p:handoutMasterIdLst>
    <p:handoutMasterId r:id="rId48"/>
  </p:handoutMasterIdLst>
  <p:sldIdLst>
    <p:sldId id="6328" r:id="rId2"/>
    <p:sldId id="1479" r:id="rId3"/>
    <p:sldId id="1469" r:id="rId4"/>
    <p:sldId id="1470" r:id="rId5"/>
    <p:sldId id="1471" r:id="rId6"/>
    <p:sldId id="1478" r:id="rId7"/>
    <p:sldId id="6312" r:id="rId8"/>
    <p:sldId id="1476" r:id="rId9"/>
    <p:sldId id="1477" r:id="rId10"/>
    <p:sldId id="332" r:id="rId11"/>
    <p:sldId id="414" r:id="rId12"/>
    <p:sldId id="343" r:id="rId13"/>
    <p:sldId id="415" r:id="rId14"/>
    <p:sldId id="299" r:id="rId15"/>
    <p:sldId id="615" r:id="rId16"/>
    <p:sldId id="6318" r:id="rId17"/>
    <p:sldId id="6319" r:id="rId18"/>
    <p:sldId id="1480" r:id="rId19"/>
    <p:sldId id="1481" r:id="rId20"/>
    <p:sldId id="6309" r:id="rId21"/>
    <p:sldId id="345" r:id="rId22"/>
    <p:sldId id="336" r:id="rId23"/>
    <p:sldId id="417" r:id="rId24"/>
    <p:sldId id="1482" r:id="rId25"/>
    <p:sldId id="341" r:id="rId26"/>
    <p:sldId id="498" r:id="rId27"/>
    <p:sldId id="311" r:id="rId28"/>
    <p:sldId id="6313" r:id="rId29"/>
    <p:sldId id="338" r:id="rId30"/>
    <p:sldId id="346" r:id="rId31"/>
    <p:sldId id="347" r:id="rId32"/>
    <p:sldId id="348" r:id="rId33"/>
    <p:sldId id="418" r:id="rId34"/>
    <p:sldId id="320" r:id="rId35"/>
    <p:sldId id="506" r:id="rId36"/>
    <p:sldId id="351" r:id="rId37"/>
    <p:sldId id="6382" r:id="rId38"/>
    <p:sldId id="6386" r:id="rId39"/>
    <p:sldId id="575" r:id="rId40"/>
    <p:sldId id="6385" r:id="rId41"/>
    <p:sldId id="6384" r:id="rId42"/>
    <p:sldId id="576" r:id="rId43"/>
    <p:sldId id="577" r:id="rId44"/>
    <p:sldId id="578" r:id="rId45"/>
    <p:sldId id="6308" r:id="rId4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00"/>
    <a:srgbClr val="0000FF"/>
    <a:srgbClr val="FD358B"/>
    <a:srgbClr val="003366"/>
    <a:srgbClr val="FFFFCC"/>
    <a:srgbClr val="660066"/>
    <a:srgbClr val="F8D006"/>
    <a:srgbClr val="31AA0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5" autoAdjust="0"/>
  </p:normalViewPr>
  <p:slideViewPr>
    <p:cSldViewPr>
      <p:cViewPr>
        <p:scale>
          <a:sx n="70" d="100"/>
          <a:sy n="70" d="100"/>
        </p:scale>
        <p:origin x="1766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178"/>
    </p:cViewPr>
  </p:sorterViewPr>
  <p:notesViewPr>
    <p:cSldViewPr>
      <p:cViewPr varScale="1">
        <p:scale>
          <a:sx n="54" d="100"/>
          <a:sy n="54" d="100"/>
        </p:scale>
        <p:origin x="-128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1BA9778-5B9D-4747-A385-A51BF4E985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1527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5215579-DA0C-4E30-9943-3C40A1942A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034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AC50666-1BDC-DA3F-49E6-EA27686A6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FBDA028-8CA4-4396-A223-BFF22E5E1A80}" type="slidenum">
              <a:rPr lang="en-US" altLang="zh-TW">
                <a:latin typeface="Times New Roman" panose="02020603050405020304" pitchFamily="18" charset="0"/>
              </a:rPr>
              <a:pPr/>
              <a:t>3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7D1ACEF-98E9-AAC3-7AEF-49370E9D2C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338138"/>
            <a:ext cx="5459412" cy="4094162"/>
          </a:xfrm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01D1C2B-1C50-B6C0-D5DF-1F182DCD8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0700" y="4830763"/>
            <a:ext cx="6062663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HK" altLang="zh-HK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2882F897-7647-4EE9-A0E6-1830F6C6C32C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D8E63210-42E7-4CA8-AC43-0052AD1514A3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/>
              <a:t>反思文章</a:t>
            </a:r>
          </a:p>
          <a:p>
            <a:r>
              <a:rPr lang="zh-TW" altLang="en-US" dirty="0"/>
              <a:t>本科安排學生於單元二提交兩份反思文章：（一）反思性格對人際關係</a:t>
            </a:r>
          </a:p>
          <a:p>
            <a:r>
              <a:rPr lang="zh-TW" altLang="en-US" dirty="0"/>
              <a:t>的影響；（二）反思成長任務的發展目標。每份反思文章佔學科總成績</a:t>
            </a:r>
          </a:p>
          <a:p>
            <a:r>
              <a:rPr lang="en-US" altLang="zh-TW" dirty="0"/>
              <a:t>5%</a:t>
            </a:r>
            <a:r>
              <a:rPr lang="zh-TW" altLang="en-US" dirty="0"/>
              <a:t>，共佔</a:t>
            </a:r>
            <a:r>
              <a:rPr lang="en-US" altLang="zh-TW" dirty="0"/>
              <a:t>10%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技巧測試</a:t>
            </a:r>
          </a:p>
          <a:p>
            <a:r>
              <a:rPr lang="zh-TW" altLang="en-US" dirty="0"/>
              <a:t>本科將於單元四、五進行技巧測試：（一）面試技巧，由教師安排同學</a:t>
            </a:r>
          </a:p>
          <a:p>
            <a:r>
              <a:rPr lang="zh-TW" altLang="en-US" dirty="0"/>
              <a:t>即場進行小組或個人模擬面試；（二）化解衝突技巧，同學自行拍攝一</a:t>
            </a:r>
          </a:p>
          <a:p>
            <a:r>
              <a:rPr lang="zh-TW" altLang="en-US" dirty="0"/>
              <a:t>段約</a:t>
            </a:r>
            <a:r>
              <a:rPr lang="en-US" altLang="zh-TW" dirty="0"/>
              <a:t>3-5</a:t>
            </a:r>
            <a:r>
              <a:rPr lang="zh-TW" altLang="en-US" dirty="0"/>
              <a:t>分鐘的短片。每次技巧測試佔學科總成績</a:t>
            </a:r>
            <a:r>
              <a:rPr lang="en-US" altLang="zh-TW" dirty="0"/>
              <a:t>5%</a:t>
            </a:r>
            <a:r>
              <a:rPr lang="zh-TW" altLang="en-US" dirty="0"/>
              <a:t>，共佔</a:t>
            </a:r>
            <a:r>
              <a:rPr lang="en-US" altLang="zh-TW" dirty="0"/>
              <a:t>10%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專題研習</a:t>
            </a:r>
          </a:p>
          <a:p>
            <a:r>
              <a:rPr lang="zh-TW" altLang="en-US" dirty="0"/>
              <a:t>本科上、下學期完結前將分別安排同學進行個人及小組專題研習，個人</a:t>
            </a:r>
          </a:p>
          <a:p>
            <a:r>
              <a:rPr lang="zh-TW" altLang="en-US" dirty="0"/>
              <a:t>專題研習包括個人口頭匯報和個人書面報告，分別佔學科總成績</a:t>
            </a:r>
            <a:r>
              <a:rPr lang="en-US" altLang="zh-TW" dirty="0"/>
              <a:t>10%</a:t>
            </a:r>
            <a:r>
              <a:rPr lang="zh-TW" altLang="en-US" dirty="0"/>
              <a:t>和</a:t>
            </a:r>
          </a:p>
          <a:p>
            <a:r>
              <a:rPr lang="en-US" altLang="zh-TW" dirty="0"/>
              <a:t>15%</a:t>
            </a:r>
            <a:r>
              <a:rPr lang="zh-TW" altLang="en-US" dirty="0"/>
              <a:t>，共</a:t>
            </a:r>
            <a:r>
              <a:rPr lang="en-US" altLang="zh-TW" dirty="0"/>
              <a:t>25%</a:t>
            </a:r>
            <a:r>
              <a:rPr lang="zh-TW" altLang="en-US" dirty="0"/>
              <a:t>；小組專題研習包括小組口頭匯報、小組書面報告和個人</a:t>
            </a:r>
          </a:p>
          <a:p>
            <a:r>
              <a:rPr lang="zh-TW" altLang="en-US" dirty="0"/>
              <a:t>反思報告，分別佔學科總成績</a:t>
            </a:r>
            <a:r>
              <a:rPr lang="en-US" altLang="zh-TW" dirty="0"/>
              <a:t>10%</a:t>
            </a:r>
            <a:r>
              <a:rPr lang="zh-TW" altLang="en-US" dirty="0"/>
              <a:t>、</a:t>
            </a:r>
            <a:r>
              <a:rPr lang="en-US" altLang="zh-TW" dirty="0"/>
              <a:t>10%</a:t>
            </a:r>
            <a:r>
              <a:rPr lang="zh-TW" altLang="en-US" dirty="0"/>
              <a:t>和</a:t>
            </a:r>
            <a:r>
              <a:rPr lang="en-US" altLang="zh-TW" dirty="0"/>
              <a:t>5%</a:t>
            </a:r>
            <a:r>
              <a:rPr lang="zh-TW" altLang="en-US" dirty="0"/>
              <a:t>，共</a:t>
            </a:r>
            <a:r>
              <a:rPr lang="en-US" altLang="zh-TW" dirty="0"/>
              <a:t>25%</a:t>
            </a:r>
            <a:r>
              <a:rPr lang="zh-TW" altLang="en-US" dirty="0"/>
              <a:t>。兩次專題研習</a:t>
            </a:r>
          </a:p>
          <a:p>
            <a:r>
              <a:rPr lang="zh-TW" altLang="en-US" dirty="0"/>
              <a:t>共佔學科總成績</a:t>
            </a:r>
            <a:r>
              <a:rPr lang="en-US" altLang="zh-TW" dirty="0"/>
              <a:t>50%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詳細評核內容及準則，請參閱後部的「成績評核」及「成績評核量表」。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11055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D8E63210-42E7-4CA8-AC43-0052AD1514A3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/>
              <a:t>反思文章</a:t>
            </a:r>
          </a:p>
          <a:p>
            <a:r>
              <a:rPr lang="zh-TW" altLang="en-US" dirty="0"/>
              <a:t>本科安排學生於單元二提交兩份反思文章：（一）反思性格對人際關係</a:t>
            </a:r>
          </a:p>
          <a:p>
            <a:r>
              <a:rPr lang="zh-TW" altLang="en-US" dirty="0"/>
              <a:t>的影響；（二）反思成長任務的發展目標。每份反思文章佔學科總成績</a:t>
            </a:r>
          </a:p>
          <a:p>
            <a:r>
              <a:rPr lang="en-US" altLang="zh-TW" dirty="0"/>
              <a:t>5%</a:t>
            </a:r>
            <a:r>
              <a:rPr lang="zh-TW" altLang="en-US" dirty="0"/>
              <a:t>，共佔</a:t>
            </a:r>
            <a:r>
              <a:rPr lang="en-US" altLang="zh-TW" dirty="0"/>
              <a:t>10%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技巧測試</a:t>
            </a:r>
          </a:p>
          <a:p>
            <a:r>
              <a:rPr lang="zh-TW" altLang="en-US" dirty="0"/>
              <a:t>本科將於單元四、五進行技巧測試：（一）面試技巧，由教師安排同學</a:t>
            </a:r>
          </a:p>
          <a:p>
            <a:r>
              <a:rPr lang="zh-TW" altLang="en-US" dirty="0"/>
              <a:t>即場進行小組或個人模擬面試；（二）化解衝突技巧，同學自行拍攝一</a:t>
            </a:r>
          </a:p>
          <a:p>
            <a:r>
              <a:rPr lang="zh-TW" altLang="en-US" dirty="0"/>
              <a:t>段約</a:t>
            </a:r>
            <a:r>
              <a:rPr lang="en-US" altLang="zh-TW" dirty="0"/>
              <a:t>3-5</a:t>
            </a:r>
            <a:r>
              <a:rPr lang="zh-TW" altLang="en-US" dirty="0"/>
              <a:t>分鐘的短片。每次技巧測試佔學科總成績</a:t>
            </a:r>
            <a:r>
              <a:rPr lang="en-US" altLang="zh-TW" dirty="0"/>
              <a:t>5%</a:t>
            </a:r>
            <a:r>
              <a:rPr lang="zh-TW" altLang="en-US" dirty="0"/>
              <a:t>，共佔</a:t>
            </a:r>
            <a:r>
              <a:rPr lang="en-US" altLang="zh-TW" dirty="0"/>
              <a:t>10%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專題研習</a:t>
            </a:r>
          </a:p>
          <a:p>
            <a:r>
              <a:rPr lang="zh-TW" altLang="en-US" dirty="0"/>
              <a:t>本科上、下學期完結前將分別安排同學進行個人及小組專題研習，個人</a:t>
            </a:r>
          </a:p>
          <a:p>
            <a:r>
              <a:rPr lang="zh-TW" altLang="en-US" dirty="0"/>
              <a:t>專題研習包括個人口頭匯報和個人書面報告，分別佔學科總成績</a:t>
            </a:r>
            <a:r>
              <a:rPr lang="en-US" altLang="zh-TW" dirty="0"/>
              <a:t>10%</a:t>
            </a:r>
            <a:r>
              <a:rPr lang="zh-TW" altLang="en-US" dirty="0"/>
              <a:t>和</a:t>
            </a:r>
          </a:p>
          <a:p>
            <a:r>
              <a:rPr lang="en-US" altLang="zh-TW" dirty="0"/>
              <a:t>15%</a:t>
            </a:r>
            <a:r>
              <a:rPr lang="zh-TW" altLang="en-US" dirty="0"/>
              <a:t>，共</a:t>
            </a:r>
            <a:r>
              <a:rPr lang="en-US" altLang="zh-TW" dirty="0"/>
              <a:t>25%</a:t>
            </a:r>
            <a:r>
              <a:rPr lang="zh-TW" altLang="en-US" dirty="0"/>
              <a:t>；小組專題研習包括小組口頭匯報、小組書面報告和個人</a:t>
            </a:r>
          </a:p>
          <a:p>
            <a:r>
              <a:rPr lang="zh-TW" altLang="en-US" dirty="0"/>
              <a:t>反思報告，分別佔學科總成績</a:t>
            </a:r>
            <a:r>
              <a:rPr lang="en-US" altLang="zh-TW" dirty="0"/>
              <a:t>10%</a:t>
            </a:r>
            <a:r>
              <a:rPr lang="zh-TW" altLang="en-US" dirty="0"/>
              <a:t>、</a:t>
            </a:r>
            <a:r>
              <a:rPr lang="en-US" altLang="zh-TW" dirty="0"/>
              <a:t>10%</a:t>
            </a:r>
            <a:r>
              <a:rPr lang="zh-TW" altLang="en-US" dirty="0"/>
              <a:t>和</a:t>
            </a:r>
            <a:r>
              <a:rPr lang="en-US" altLang="zh-TW" dirty="0"/>
              <a:t>5%</a:t>
            </a:r>
            <a:r>
              <a:rPr lang="zh-TW" altLang="en-US" dirty="0"/>
              <a:t>，共</a:t>
            </a:r>
            <a:r>
              <a:rPr lang="en-US" altLang="zh-TW" dirty="0"/>
              <a:t>25%</a:t>
            </a:r>
            <a:r>
              <a:rPr lang="zh-TW" altLang="en-US" dirty="0"/>
              <a:t>。兩次專題研習</a:t>
            </a:r>
          </a:p>
          <a:p>
            <a:r>
              <a:rPr lang="zh-TW" altLang="en-US" dirty="0"/>
              <a:t>共佔學科總成績</a:t>
            </a:r>
            <a:r>
              <a:rPr lang="en-US" altLang="zh-TW" dirty="0"/>
              <a:t>50%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詳細評核內容及準則，請參閱後部的「成績評核」及「成績評核量表」。</a:t>
            </a:r>
            <a:endParaRPr lang="en-US" altLang="zh-TW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7A881E40-723B-42DC-87E6-5F5FF86F567F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/>
              <a:t>反思文章</a:t>
            </a:r>
          </a:p>
          <a:p>
            <a:r>
              <a:rPr lang="zh-TW" altLang="en-US"/>
              <a:t>本科安排學生於單元二提交兩份反思文章：（一）反思性格對人際關係</a:t>
            </a:r>
          </a:p>
          <a:p>
            <a:r>
              <a:rPr lang="zh-TW" altLang="en-US"/>
              <a:t>的影響；（二）反思成長任務的發展目標。每份反思文章佔學科總成績</a:t>
            </a:r>
          </a:p>
          <a:p>
            <a:r>
              <a:rPr lang="en-US" altLang="zh-TW"/>
              <a:t>5%</a:t>
            </a:r>
            <a:r>
              <a:rPr lang="zh-TW" altLang="en-US"/>
              <a:t>，共佔</a:t>
            </a:r>
            <a:r>
              <a:rPr lang="en-US" altLang="zh-TW"/>
              <a:t>10%</a:t>
            </a:r>
            <a:r>
              <a:rPr lang="zh-TW" altLang="en-US"/>
              <a:t>。</a:t>
            </a:r>
          </a:p>
          <a:p>
            <a:r>
              <a:rPr lang="zh-TW" altLang="en-US"/>
              <a:t>技巧測試</a:t>
            </a:r>
          </a:p>
          <a:p>
            <a:r>
              <a:rPr lang="zh-TW" altLang="en-US"/>
              <a:t>本科將於單元四、五進行技巧測試：（一）面試技巧，由教師安排同學</a:t>
            </a:r>
          </a:p>
          <a:p>
            <a:r>
              <a:rPr lang="zh-TW" altLang="en-US"/>
              <a:t>即場進行小組或個人模擬面試；（二）化解衝突技巧，同學自行拍攝一</a:t>
            </a:r>
          </a:p>
          <a:p>
            <a:r>
              <a:rPr lang="zh-TW" altLang="en-US"/>
              <a:t>段約</a:t>
            </a:r>
            <a:r>
              <a:rPr lang="en-US" altLang="zh-TW"/>
              <a:t>3-5</a:t>
            </a:r>
            <a:r>
              <a:rPr lang="zh-TW" altLang="en-US"/>
              <a:t>分鐘的短片。每次技巧測試佔學科總成績</a:t>
            </a:r>
            <a:r>
              <a:rPr lang="en-US" altLang="zh-TW"/>
              <a:t>5%</a:t>
            </a:r>
            <a:r>
              <a:rPr lang="zh-TW" altLang="en-US"/>
              <a:t>，共佔</a:t>
            </a:r>
            <a:r>
              <a:rPr lang="en-US" altLang="zh-TW"/>
              <a:t>10%</a:t>
            </a:r>
            <a:r>
              <a:rPr lang="zh-TW" altLang="en-US"/>
              <a:t>。</a:t>
            </a:r>
          </a:p>
          <a:p>
            <a:r>
              <a:rPr lang="zh-TW" altLang="en-US"/>
              <a:t>專題研習</a:t>
            </a:r>
          </a:p>
          <a:p>
            <a:r>
              <a:rPr lang="zh-TW" altLang="en-US"/>
              <a:t>本科上、下學期完結前將分別安排同學進行個人及小組專題研習，個人</a:t>
            </a:r>
          </a:p>
          <a:p>
            <a:r>
              <a:rPr lang="zh-TW" altLang="en-US"/>
              <a:t>專題研習包括個人口頭匯報和個人書面報告，分別佔學科總成績</a:t>
            </a:r>
            <a:r>
              <a:rPr lang="en-US" altLang="zh-TW"/>
              <a:t>10%</a:t>
            </a:r>
            <a:r>
              <a:rPr lang="zh-TW" altLang="en-US"/>
              <a:t>和</a:t>
            </a:r>
          </a:p>
          <a:p>
            <a:r>
              <a:rPr lang="en-US" altLang="zh-TW"/>
              <a:t>15%</a:t>
            </a:r>
            <a:r>
              <a:rPr lang="zh-TW" altLang="en-US"/>
              <a:t>，共</a:t>
            </a:r>
            <a:r>
              <a:rPr lang="en-US" altLang="zh-TW"/>
              <a:t>25%</a:t>
            </a:r>
            <a:r>
              <a:rPr lang="zh-TW" altLang="en-US"/>
              <a:t>；小組專題研習包括小組口頭匯報、小組書面報告和個人</a:t>
            </a:r>
          </a:p>
          <a:p>
            <a:r>
              <a:rPr lang="zh-TW" altLang="en-US"/>
              <a:t>反思報告，分別佔學科總成績</a:t>
            </a:r>
            <a:r>
              <a:rPr lang="en-US" altLang="zh-TW"/>
              <a:t>10%</a:t>
            </a:r>
            <a:r>
              <a:rPr lang="zh-TW" altLang="en-US"/>
              <a:t>、</a:t>
            </a:r>
            <a:r>
              <a:rPr lang="en-US" altLang="zh-TW"/>
              <a:t>10%</a:t>
            </a:r>
            <a:r>
              <a:rPr lang="zh-TW" altLang="en-US"/>
              <a:t>和</a:t>
            </a:r>
            <a:r>
              <a:rPr lang="en-US" altLang="zh-TW"/>
              <a:t>5%</a:t>
            </a:r>
            <a:r>
              <a:rPr lang="zh-TW" altLang="en-US"/>
              <a:t>，共</a:t>
            </a:r>
            <a:r>
              <a:rPr lang="en-US" altLang="zh-TW"/>
              <a:t>25%</a:t>
            </a:r>
            <a:r>
              <a:rPr lang="zh-TW" altLang="en-US"/>
              <a:t>。兩次專題研習</a:t>
            </a:r>
          </a:p>
          <a:p>
            <a:r>
              <a:rPr lang="zh-TW" altLang="en-US"/>
              <a:t>共佔學科總成績</a:t>
            </a:r>
            <a:r>
              <a:rPr lang="en-US" altLang="zh-TW"/>
              <a:t>50%</a:t>
            </a:r>
            <a:r>
              <a:rPr lang="zh-TW" altLang="en-US"/>
              <a:t>。</a:t>
            </a:r>
          </a:p>
          <a:p>
            <a:r>
              <a:rPr lang="zh-TW" altLang="en-US"/>
              <a:t>詳細評核內容及準則，請參閱後部的「成績評核」及「成績評核量表」。</a:t>
            </a:r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13ABD043-FD14-4704-9679-01E99B97FDE4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/>
              <a:t>反思文章</a:t>
            </a:r>
          </a:p>
          <a:p>
            <a:r>
              <a:rPr lang="zh-TW" altLang="en-US"/>
              <a:t>本科安排學生於單元二提交兩份反思文章：（一）反思性格對人際關係</a:t>
            </a:r>
          </a:p>
          <a:p>
            <a:r>
              <a:rPr lang="zh-TW" altLang="en-US"/>
              <a:t>的影響；（二）反思成長任務的發展目標。每份反思文章佔學科總成績</a:t>
            </a:r>
          </a:p>
          <a:p>
            <a:r>
              <a:rPr lang="en-US" altLang="zh-TW"/>
              <a:t>5%</a:t>
            </a:r>
            <a:r>
              <a:rPr lang="zh-TW" altLang="en-US"/>
              <a:t>，共佔</a:t>
            </a:r>
            <a:r>
              <a:rPr lang="en-US" altLang="zh-TW"/>
              <a:t>10%</a:t>
            </a:r>
            <a:r>
              <a:rPr lang="zh-TW" altLang="en-US"/>
              <a:t>。</a:t>
            </a:r>
          </a:p>
          <a:p>
            <a:r>
              <a:rPr lang="zh-TW" altLang="en-US"/>
              <a:t>技巧測試</a:t>
            </a:r>
          </a:p>
          <a:p>
            <a:r>
              <a:rPr lang="zh-TW" altLang="en-US"/>
              <a:t>本科將於單元四、五進行技巧測試：（一）面試技巧，由教師安排同學</a:t>
            </a:r>
          </a:p>
          <a:p>
            <a:r>
              <a:rPr lang="zh-TW" altLang="en-US"/>
              <a:t>即場進行小組或個人模擬面試；（二）化解衝突技巧，同學自行拍攝一</a:t>
            </a:r>
          </a:p>
          <a:p>
            <a:r>
              <a:rPr lang="zh-TW" altLang="en-US"/>
              <a:t>段約</a:t>
            </a:r>
            <a:r>
              <a:rPr lang="en-US" altLang="zh-TW"/>
              <a:t>3-5</a:t>
            </a:r>
            <a:r>
              <a:rPr lang="zh-TW" altLang="en-US"/>
              <a:t>分鐘的短片。每次技巧測試佔學科總成績</a:t>
            </a:r>
            <a:r>
              <a:rPr lang="en-US" altLang="zh-TW"/>
              <a:t>5%</a:t>
            </a:r>
            <a:r>
              <a:rPr lang="zh-TW" altLang="en-US"/>
              <a:t>，共佔</a:t>
            </a:r>
            <a:r>
              <a:rPr lang="en-US" altLang="zh-TW"/>
              <a:t>10%</a:t>
            </a:r>
            <a:r>
              <a:rPr lang="zh-TW" altLang="en-US"/>
              <a:t>。</a:t>
            </a:r>
          </a:p>
          <a:p>
            <a:r>
              <a:rPr lang="zh-TW" altLang="en-US"/>
              <a:t>專題研習</a:t>
            </a:r>
          </a:p>
          <a:p>
            <a:r>
              <a:rPr lang="zh-TW" altLang="en-US"/>
              <a:t>本科上、下學期完結前將分別安排同學進行個人及小組專題研習，個人</a:t>
            </a:r>
          </a:p>
          <a:p>
            <a:r>
              <a:rPr lang="zh-TW" altLang="en-US"/>
              <a:t>專題研習包括個人口頭匯報和個人書面報告，分別佔學科總成績</a:t>
            </a:r>
            <a:r>
              <a:rPr lang="en-US" altLang="zh-TW"/>
              <a:t>10%</a:t>
            </a:r>
            <a:r>
              <a:rPr lang="zh-TW" altLang="en-US"/>
              <a:t>和</a:t>
            </a:r>
          </a:p>
          <a:p>
            <a:r>
              <a:rPr lang="en-US" altLang="zh-TW"/>
              <a:t>15%</a:t>
            </a:r>
            <a:r>
              <a:rPr lang="zh-TW" altLang="en-US"/>
              <a:t>，共</a:t>
            </a:r>
            <a:r>
              <a:rPr lang="en-US" altLang="zh-TW"/>
              <a:t>25%</a:t>
            </a:r>
            <a:r>
              <a:rPr lang="zh-TW" altLang="en-US"/>
              <a:t>；小組專題研習包括小組口頭匯報、小組書面報告和個人</a:t>
            </a:r>
          </a:p>
          <a:p>
            <a:r>
              <a:rPr lang="zh-TW" altLang="en-US"/>
              <a:t>反思報告，分別佔學科總成績</a:t>
            </a:r>
            <a:r>
              <a:rPr lang="en-US" altLang="zh-TW"/>
              <a:t>10%</a:t>
            </a:r>
            <a:r>
              <a:rPr lang="zh-TW" altLang="en-US"/>
              <a:t>、</a:t>
            </a:r>
            <a:r>
              <a:rPr lang="en-US" altLang="zh-TW"/>
              <a:t>10%</a:t>
            </a:r>
            <a:r>
              <a:rPr lang="zh-TW" altLang="en-US"/>
              <a:t>和</a:t>
            </a:r>
            <a:r>
              <a:rPr lang="en-US" altLang="zh-TW"/>
              <a:t>5%</a:t>
            </a:r>
            <a:r>
              <a:rPr lang="zh-TW" altLang="en-US"/>
              <a:t>，共</a:t>
            </a:r>
            <a:r>
              <a:rPr lang="en-US" altLang="zh-TW"/>
              <a:t>25%</a:t>
            </a:r>
            <a:r>
              <a:rPr lang="zh-TW" altLang="en-US"/>
              <a:t>。兩次專題研習</a:t>
            </a:r>
          </a:p>
          <a:p>
            <a:r>
              <a:rPr lang="zh-TW" altLang="en-US"/>
              <a:t>共佔學科總成績</a:t>
            </a:r>
            <a:r>
              <a:rPr lang="en-US" altLang="zh-TW"/>
              <a:t>50%</a:t>
            </a:r>
            <a:r>
              <a:rPr lang="zh-TW" altLang="en-US"/>
              <a:t>。</a:t>
            </a:r>
          </a:p>
          <a:p>
            <a:r>
              <a:rPr lang="zh-TW" altLang="en-US"/>
              <a:t>詳細評核內容及準則，請參閱後部的「成績評核」及「成績評核量表」。</a:t>
            </a:r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A7FDD3FE-D89B-45FB-A962-98C310D764DA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/>
              <a:t>反思文章</a:t>
            </a:r>
          </a:p>
          <a:p>
            <a:r>
              <a:rPr lang="zh-TW" altLang="en-US"/>
              <a:t>本科安排學生於單元二提交兩份反思文章：（一）反思性格對人際關係</a:t>
            </a:r>
          </a:p>
          <a:p>
            <a:r>
              <a:rPr lang="zh-TW" altLang="en-US"/>
              <a:t>的影響；（二）反思成長任務的發展目標。每份反思文章佔學科總成績</a:t>
            </a:r>
          </a:p>
          <a:p>
            <a:r>
              <a:rPr lang="en-US" altLang="zh-TW"/>
              <a:t>5%</a:t>
            </a:r>
            <a:r>
              <a:rPr lang="zh-TW" altLang="en-US"/>
              <a:t>，共佔</a:t>
            </a:r>
            <a:r>
              <a:rPr lang="en-US" altLang="zh-TW"/>
              <a:t>10%</a:t>
            </a:r>
            <a:r>
              <a:rPr lang="zh-TW" altLang="en-US"/>
              <a:t>。</a:t>
            </a:r>
          </a:p>
          <a:p>
            <a:r>
              <a:rPr lang="zh-TW" altLang="en-US"/>
              <a:t>技巧測試</a:t>
            </a:r>
          </a:p>
          <a:p>
            <a:r>
              <a:rPr lang="zh-TW" altLang="en-US"/>
              <a:t>本科將於單元四、五進行技巧測試：（一）面試技巧，由教師安排同學</a:t>
            </a:r>
          </a:p>
          <a:p>
            <a:r>
              <a:rPr lang="zh-TW" altLang="en-US"/>
              <a:t>即場進行小組或個人模擬面試；（二）化解衝突技巧，同學自行拍攝一</a:t>
            </a:r>
          </a:p>
          <a:p>
            <a:r>
              <a:rPr lang="zh-TW" altLang="en-US"/>
              <a:t>段約</a:t>
            </a:r>
            <a:r>
              <a:rPr lang="en-US" altLang="zh-TW"/>
              <a:t>3-5</a:t>
            </a:r>
            <a:r>
              <a:rPr lang="zh-TW" altLang="en-US"/>
              <a:t>分鐘的短片。每次技巧測試佔學科總成績</a:t>
            </a:r>
            <a:r>
              <a:rPr lang="en-US" altLang="zh-TW"/>
              <a:t>5%</a:t>
            </a:r>
            <a:r>
              <a:rPr lang="zh-TW" altLang="en-US"/>
              <a:t>，共佔</a:t>
            </a:r>
            <a:r>
              <a:rPr lang="en-US" altLang="zh-TW"/>
              <a:t>10%</a:t>
            </a:r>
            <a:r>
              <a:rPr lang="zh-TW" altLang="en-US"/>
              <a:t>。</a:t>
            </a:r>
          </a:p>
          <a:p>
            <a:r>
              <a:rPr lang="zh-TW" altLang="en-US"/>
              <a:t>專題研習</a:t>
            </a:r>
          </a:p>
          <a:p>
            <a:r>
              <a:rPr lang="zh-TW" altLang="en-US"/>
              <a:t>本科上、下學期完結前將分別安排同學進行個人及小組專題研習，個人</a:t>
            </a:r>
          </a:p>
          <a:p>
            <a:r>
              <a:rPr lang="zh-TW" altLang="en-US"/>
              <a:t>專題研習包括個人口頭匯報和個人書面報告，分別佔學科總成績</a:t>
            </a:r>
            <a:r>
              <a:rPr lang="en-US" altLang="zh-TW"/>
              <a:t>10%</a:t>
            </a:r>
            <a:r>
              <a:rPr lang="zh-TW" altLang="en-US"/>
              <a:t>和</a:t>
            </a:r>
          </a:p>
          <a:p>
            <a:r>
              <a:rPr lang="en-US" altLang="zh-TW"/>
              <a:t>15%</a:t>
            </a:r>
            <a:r>
              <a:rPr lang="zh-TW" altLang="en-US"/>
              <a:t>，共</a:t>
            </a:r>
            <a:r>
              <a:rPr lang="en-US" altLang="zh-TW"/>
              <a:t>25%</a:t>
            </a:r>
            <a:r>
              <a:rPr lang="zh-TW" altLang="en-US"/>
              <a:t>；小組專題研習包括小組口頭匯報、小組書面報告和個人</a:t>
            </a:r>
          </a:p>
          <a:p>
            <a:r>
              <a:rPr lang="zh-TW" altLang="en-US"/>
              <a:t>反思報告，分別佔學科總成績</a:t>
            </a:r>
            <a:r>
              <a:rPr lang="en-US" altLang="zh-TW"/>
              <a:t>10%</a:t>
            </a:r>
            <a:r>
              <a:rPr lang="zh-TW" altLang="en-US"/>
              <a:t>、</a:t>
            </a:r>
            <a:r>
              <a:rPr lang="en-US" altLang="zh-TW"/>
              <a:t>10%</a:t>
            </a:r>
            <a:r>
              <a:rPr lang="zh-TW" altLang="en-US"/>
              <a:t>和</a:t>
            </a:r>
            <a:r>
              <a:rPr lang="en-US" altLang="zh-TW"/>
              <a:t>5%</a:t>
            </a:r>
            <a:r>
              <a:rPr lang="zh-TW" altLang="en-US"/>
              <a:t>，共</a:t>
            </a:r>
            <a:r>
              <a:rPr lang="en-US" altLang="zh-TW"/>
              <a:t>25%</a:t>
            </a:r>
            <a:r>
              <a:rPr lang="zh-TW" altLang="en-US"/>
              <a:t>。兩次專題研習</a:t>
            </a:r>
          </a:p>
          <a:p>
            <a:r>
              <a:rPr lang="zh-TW" altLang="en-US"/>
              <a:t>共佔學科總成績</a:t>
            </a:r>
            <a:r>
              <a:rPr lang="en-US" altLang="zh-TW"/>
              <a:t>50%</a:t>
            </a:r>
            <a:r>
              <a:rPr lang="zh-TW" altLang="en-US"/>
              <a:t>。</a:t>
            </a:r>
          </a:p>
          <a:p>
            <a:r>
              <a:rPr lang="zh-TW" altLang="en-US"/>
              <a:t>詳細評核內容及準則，請參閱後部的「成績評核」及「成績評核量表」。</a:t>
            </a:r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0F4B290C-897B-499F-B714-C308D98BD7AF}" type="slidenum">
              <a:rPr lang="en-US" altLang="zh-TW"/>
              <a:pPr/>
              <a:t>33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2AD810F6-17FC-4ECF-BC5A-4E3B2F1BD9A1}" type="slidenum">
              <a:rPr lang="en-US" altLang="zh-TW"/>
              <a:pPr/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6CFBE-C214-4B4B-88CF-95F7085DE2E7}" type="slidenum">
              <a:rPr lang="en-US" altLang="zh-TW"/>
              <a:pPr/>
              <a:t>45</a:t>
            </a:fld>
            <a:endParaRPr lang="en-US" altLang="zh-TW" dirty="0"/>
          </a:p>
        </p:txBody>
      </p:sp>
      <p:sp>
        <p:nvSpPr>
          <p:cNvPr id="310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0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  <p:extLst>
      <p:ext uri="{BB962C8B-B14F-4D97-AF65-F5344CB8AC3E}">
        <p14:creationId xmlns:p14="http://schemas.microsoft.com/office/powerpoint/2010/main" val="335630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080342C-DF19-DA97-3537-D7E7B9CAA2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6F5F4E0-9546-4FE8-A0B9-B12DA7FC7921}" type="slidenum">
              <a:rPr lang="en-US" altLang="zh-TW">
                <a:latin typeface="Times New Roman" panose="02020603050405020304" pitchFamily="18" charset="0"/>
              </a:rPr>
              <a:pPr/>
              <a:t>4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54A6A94-A507-075F-A516-527689E3E9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338138"/>
            <a:ext cx="5459412" cy="4094162"/>
          </a:xfrm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4FD8215-F7F2-527E-29AE-0C7BD54D5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0700" y="4830763"/>
            <a:ext cx="6062663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HK" altLang="zh-H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0B1B25B-BBD2-13EE-E9CD-1D08A8A7BB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FDE6E60-7722-46B8-A9F3-93E1A9A7262B}" type="slidenum">
              <a:rPr lang="en-US" altLang="zh-TW">
                <a:latin typeface="Times New Roman" panose="02020603050405020304" pitchFamily="18" charset="0"/>
              </a:rPr>
              <a:pPr/>
              <a:t>5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45E12D2-6E63-307C-DC2B-447A835970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338138"/>
            <a:ext cx="5459412" cy="4094162"/>
          </a:xfrm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AC778D6-E553-4D5B-3988-661BB7531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0700" y="4830763"/>
            <a:ext cx="6062663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HK" altLang="zh-H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0B1B25B-BBD2-13EE-E9CD-1D08A8A7BB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FDE6E60-7722-46B8-A9F3-93E1A9A7262B}" type="slidenum">
              <a:rPr lang="en-US" altLang="zh-TW">
                <a:latin typeface="Times New Roman" panose="02020603050405020304" pitchFamily="18" charset="0"/>
              </a:rPr>
              <a:pPr/>
              <a:t>6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45E12D2-6E63-307C-DC2B-447A835970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338138"/>
            <a:ext cx="5459412" cy="4094162"/>
          </a:xfrm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AC778D6-E553-4D5B-3988-661BB7531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0700" y="4830763"/>
            <a:ext cx="6062663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HK" altLang="zh-HK" dirty="0"/>
          </a:p>
        </p:txBody>
      </p:sp>
    </p:spTree>
    <p:extLst>
      <p:ext uri="{BB962C8B-B14F-4D97-AF65-F5344CB8AC3E}">
        <p14:creationId xmlns:p14="http://schemas.microsoft.com/office/powerpoint/2010/main" val="2796620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0B1B25B-BBD2-13EE-E9CD-1D08A8A7BB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FDE6E60-7722-46B8-A9F3-93E1A9A7262B}" type="slidenum">
              <a:rPr lang="en-US" altLang="zh-TW">
                <a:latin typeface="Times New Roman" panose="02020603050405020304" pitchFamily="18" charset="0"/>
              </a:rPr>
              <a:pPr/>
              <a:t>8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45E12D2-6E63-307C-DC2B-447A835970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338138"/>
            <a:ext cx="5459412" cy="4094162"/>
          </a:xfrm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AC778D6-E553-4D5B-3988-661BB7531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0700" y="4830763"/>
            <a:ext cx="6062663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HK" altLang="zh-HK" dirty="0"/>
          </a:p>
        </p:txBody>
      </p:sp>
    </p:spTree>
    <p:extLst>
      <p:ext uri="{BB962C8B-B14F-4D97-AF65-F5344CB8AC3E}">
        <p14:creationId xmlns:p14="http://schemas.microsoft.com/office/powerpoint/2010/main" val="427849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0B1B25B-BBD2-13EE-E9CD-1D08A8A7BB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FDE6E60-7722-46B8-A9F3-93E1A9A7262B}" type="slidenum">
              <a:rPr lang="en-US" altLang="zh-TW">
                <a:latin typeface="Times New Roman" panose="02020603050405020304" pitchFamily="18" charset="0"/>
              </a:rPr>
              <a:pPr/>
              <a:t>9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45E12D2-6E63-307C-DC2B-447A835970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338138"/>
            <a:ext cx="5459412" cy="4094162"/>
          </a:xfrm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AC778D6-E553-4D5B-3988-661BB7531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0700" y="4830763"/>
            <a:ext cx="6062663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HK" altLang="zh-HK" dirty="0"/>
          </a:p>
        </p:txBody>
      </p:sp>
    </p:spTree>
    <p:extLst>
      <p:ext uri="{BB962C8B-B14F-4D97-AF65-F5344CB8AC3E}">
        <p14:creationId xmlns:p14="http://schemas.microsoft.com/office/powerpoint/2010/main" val="3219672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5FF21A3F-1BE3-4FAB-A3B8-454D42B198B1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06519040-E79D-4ABC-B4A4-172F2336E7E0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12780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9D537E34-DDE4-4D3F-B598-D214EC58D6EE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0" y="1814830"/>
            <a:ext cx="9144000" cy="990600"/>
          </a:xfrm>
        </p:spPr>
        <p:txBody>
          <a:bodyPr anchor="t"/>
          <a:lstStyle>
            <a:lvl1pPr algn="ctr">
              <a:defRPr sz="4000">
                <a:solidFill>
                  <a:srgbClr val="C000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5400" y="3558541"/>
            <a:ext cx="9118600" cy="708660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2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7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9067800" cy="5867400"/>
          </a:xfrm>
        </p:spPr>
        <p:txBody>
          <a:bodyPr/>
          <a:lstStyle>
            <a:lvl1pPr marL="446088" indent="-446088">
              <a:buSzPct val="80000"/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3275" indent="-357188">
              <a:buClr>
                <a:srgbClr val="00B050"/>
              </a:buClr>
              <a:buSzPct val="70000"/>
              <a:buFont typeface="Arial" panose="020B0604020202020204" pitchFamily="34" charset="0"/>
              <a:buChar char="–"/>
              <a:defRPr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8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C2F27C-5854-4810-B914-B3291F454F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735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0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5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" name="直線接點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7" name="等腰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EF543B-1FE8-4B2C-8F3E-10CFE8C2A68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437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72DA8F-5279-4B76-B208-851EB6DBA8D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74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" name="等腰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en-US" altLang="zh-TW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直線接點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FC1A60-3203-4E1F-BF6D-2B6E335E1DF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3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HK" dirty="0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0" y="9906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altLang="zh-H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2" r:id="rId2"/>
    <p:sldLayoutId id="2147484203" r:id="rId3"/>
    <p:sldLayoutId id="2147484204" r:id="rId4"/>
    <p:sldLayoutId id="2147484209" r:id="rId5"/>
    <p:sldLayoutId id="2147484210" r:id="rId6"/>
    <p:sldLayoutId id="2147484205" r:id="rId7"/>
    <p:sldLayoutId id="2147484212" r:id="rId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9pPr>
    </p:titleStyle>
    <p:bodyStyle>
      <a:lvl1pPr marL="355600" indent="-355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+mj-lt"/>
        <a:buAutoNum type="arabicPeriod"/>
        <a:defRPr sz="3200" kern="1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1pPr>
      <a:lvl2pPr marL="63023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8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Text Box 3"/>
          <p:cNvSpPr txBox="1">
            <a:spLocks noChangeArrowheads="1"/>
          </p:cNvSpPr>
          <p:nvPr/>
        </p:nvSpPr>
        <p:spPr bwMode="auto">
          <a:xfrm>
            <a:off x="2338388" y="5725677"/>
            <a:ext cx="4824412" cy="105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TW" altLang="en-US" sz="3600" dirty="0">
                <a:solidFill>
                  <a:srgbClr val="A50021"/>
                </a:solidFill>
                <a:ea typeface="標楷體" pitchFamily="65" charset="-120"/>
              </a:rPr>
              <a:t>葉錦熙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kumimoji="0" lang="zh-TW" altLang="en-US" sz="3600" dirty="0">
                <a:solidFill>
                  <a:srgbClr val="0000CC"/>
                </a:solidFill>
                <a:ea typeface="文鼎粗隸" pitchFamily="49" charset="-120"/>
              </a:rPr>
              <a:t> </a:t>
            </a:r>
            <a:r>
              <a:rPr kumimoji="0" lang="en-US" altLang="zh-TW" sz="3600" u="sng" dirty="0">
                <a:solidFill>
                  <a:srgbClr val="0000CC"/>
                </a:solidFill>
                <a:ea typeface="文鼎粗隸" pitchFamily="49" charset="-120"/>
              </a:rPr>
              <a:t>www.yipsir.com.hk</a:t>
            </a:r>
            <a:endParaRPr kumimoji="0" lang="en-US" altLang="zh-TW" sz="3600" dirty="0">
              <a:solidFill>
                <a:srgbClr val="0000CC"/>
              </a:solidFill>
              <a:ea typeface="文鼎粗隸" pitchFamily="49" charset="-120"/>
            </a:endParaRPr>
          </a:p>
        </p:txBody>
      </p:sp>
      <p:sp>
        <p:nvSpPr>
          <p:cNvPr id="1142791" name="Rectangle 2"/>
          <p:cNvSpPr>
            <a:spLocks noChangeArrowheads="1"/>
          </p:cNvSpPr>
          <p:nvPr/>
        </p:nvSpPr>
        <p:spPr bwMode="auto">
          <a:xfrm>
            <a:off x="323850" y="188913"/>
            <a:ext cx="84597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1pPr>
            <a:lvl2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2pPr>
            <a:lvl3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3pPr>
            <a:lvl4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4pPr>
            <a:lvl5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sz="5000"/>
              <a:t>人際傳意技巧</a:t>
            </a:r>
            <a:endParaRPr lang="zh-TW" altLang="en-US" sz="5000" b="1">
              <a:solidFill>
                <a:srgbClr val="660066"/>
              </a:solidFill>
            </a:endParaRPr>
          </a:p>
        </p:txBody>
      </p:sp>
      <p:pic>
        <p:nvPicPr>
          <p:cNvPr id="3" name="Picture 8" descr="YiJing">
            <a:extLst>
              <a:ext uri="{FF2B5EF4-FFF2-40B4-BE49-F238E27FC236}">
                <a16:creationId xmlns:a16="http://schemas.microsoft.com/office/drawing/2014/main" id="{3885F9A7-9EC9-1E0E-FE01-9F658EE6E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6"/>
          <a:stretch/>
        </p:blipFill>
        <p:spPr bwMode="auto">
          <a:xfrm>
            <a:off x="7827962" y="90368"/>
            <a:ext cx="1316038" cy="112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0243166-431E-9EFF-C261-7D2E4419A23B}"/>
              </a:ext>
            </a:extLst>
          </p:cNvPr>
          <p:cNvSpPr/>
          <p:nvPr/>
        </p:nvSpPr>
        <p:spPr>
          <a:xfrm>
            <a:off x="2515858" y="1090506"/>
            <a:ext cx="4288353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單元一</a:t>
            </a:r>
            <a:r>
              <a:rPr lang="en-GB" altLang="zh-TW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zh-TW" altLang="en-US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第</a:t>
            </a:r>
            <a:r>
              <a:rPr lang="zh-CN" altLang="en-US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一</a:t>
            </a:r>
            <a:r>
              <a:rPr lang="zh-TW" altLang="en-US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節</a:t>
            </a:r>
          </a:p>
          <a:p>
            <a:pPr algn="ctr"/>
            <a:r>
              <a:rPr lang="zh-TW" altLang="en-US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課程導向及</a:t>
            </a:r>
          </a:p>
          <a:p>
            <a:pPr algn="ctr"/>
            <a:r>
              <a:rPr lang="zh-TW" altLang="en-US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人際溝通過程概覽</a:t>
            </a:r>
          </a:p>
        </p:txBody>
      </p:sp>
      <p:pic>
        <p:nvPicPr>
          <p:cNvPr id="2" name="Picture 2" descr="Brief Course Orientation - Edutube">
            <a:extLst>
              <a:ext uri="{FF2B5EF4-FFF2-40B4-BE49-F238E27FC236}">
                <a16:creationId xmlns:a16="http://schemas.microsoft.com/office/drawing/2014/main" id="{97E4E104-BB9E-96E9-65CE-B7F57D5DA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3428999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tro To Communication Media - Home | Facebook">
            <a:extLst>
              <a:ext uri="{FF2B5EF4-FFF2-40B4-BE49-F238E27FC236}">
                <a16:creationId xmlns:a16="http://schemas.microsoft.com/office/drawing/2014/main" id="{9E7E0609-E653-9A93-0151-DC08E226C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 bwMode="auto">
          <a:xfrm>
            <a:off x="4927604" y="3324225"/>
            <a:ext cx="2900358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dirty="0"/>
              <a:t>學科簡介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p.3</a:t>
            </a:r>
            <a:endParaRPr lang="zh-TW" altLang="en-US" dirty="0"/>
          </a:p>
        </p:txBody>
      </p:sp>
      <p:sp>
        <p:nvSpPr>
          <p:cNvPr id="13315" name="Rectangle 3"/>
          <p:cNvSpPr>
            <a:spLocks noGrp="1"/>
          </p:cNvSpPr>
          <p:nvPr>
            <p:ph sz="quarter" idx="1"/>
          </p:nvPr>
        </p:nvSpPr>
        <p:spPr>
          <a:xfrm>
            <a:off x="114701" y="914400"/>
            <a:ext cx="9029299" cy="52419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3200" dirty="0"/>
              <a:t>毅進文憑</a:t>
            </a:r>
            <a:r>
              <a:rPr lang="zh-TW" altLang="en-US" sz="3200" dirty="0">
                <a:solidFill>
                  <a:srgbClr val="FF0066"/>
                </a:solidFill>
              </a:rPr>
              <a:t>核心</a:t>
            </a:r>
            <a:r>
              <a:rPr lang="zh-TW" altLang="en-US" sz="3200" dirty="0"/>
              <a:t>科目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z="3200" dirty="0"/>
              <a:t>改進學員傳意</a:t>
            </a:r>
            <a:r>
              <a:rPr lang="zh-TW" altLang="en-US" sz="3200" dirty="0">
                <a:solidFill>
                  <a:srgbClr val="FF0066"/>
                </a:solidFill>
              </a:rPr>
              <a:t>溝通</a:t>
            </a:r>
            <a:r>
              <a:rPr lang="zh-TW" altLang="en-US" sz="3200" dirty="0"/>
              <a:t>技巧</a:t>
            </a:r>
            <a:r>
              <a:rPr lang="zh-TW" altLang="en-US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who, when, where, why, what, how…</a:t>
            </a:r>
            <a:endParaRPr lang="zh-TW" altLang="en-US" sz="2800" dirty="0"/>
          </a:p>
          <a:p>
            <a:pPr eaLnBrk="1" hangingPunct="1">
              <a:lnSpc>
                <a:spcPct val="150000"/>
              </a:lnSpc>
            </a:pPr>
            <a:r>
              <a:rPr lang="zh-TW" altLang="en-US" sz="3200" dirty="0"/>
              <a:t>修讀課程以</a:t>
            </a:r>
            <a:r>
              <a:rPr lang="zh-TW" altLang="en-US" sz="3200" dirty="0">
                <a:solidFill>
                  <a:srgbClr val="FF0066"/>
                </a:solidFill>
              </a:rPr>
              <a:t>中文</a:t>
            </a:r>
            <a:r>
              <a:rPr lang="zh-TW" altLang="en-US" sz="3200" dirty="0"/>
              <a:t>授課</a:t>
            </a:r>
            <a:endParaRPr lang="en-US" altLang="zh-TW" sz="3200" dirty="0"/>
          </a:p>
          <a:p>
            <a:pPr eaLnBrk="1" hangingPunct="1">
              <a:lnSpc>
                <a:spcPct val="150000"/>
              </a:lnSpc>
            </a:pPr>
            <a:r>
              <a:rPr lang="zh-TW" altLang="en-US" sz="3200" dirty="0"/>
              <a:t>面授時數共</a:t>
            </a:r>
            <a:r>
              <a:rPr lang="en-US" altLang="zh-TW" sz="3200" dirty="0">
                <a:solidFill>
                  <a:srgbClr val="FF0066"/>
                </a:solidFill>
              </a:rPr>
              <a:t>60</a:t>
            </a:r>
            <a:r>
              <a:rPr lang="zh-TW" altLang="en-US" sz="3200" dirty="0">
                <a:solidFill>
                  <a:srgbClr val="FF0066"/>
                </a:solidFill>
              </a:rPr>
              <a:t>小時</a:t>
            </a:r>
            <a:endParaRPr lang="en-US" altLang="zh-TW" sz="3200" dirty="0"/>
          </a:p>
          <a:p>
            <a:pPr eaLnBrk="1" hangingPunct="1">
              <a:lnSpc>
                <a:spcPct val="150000"/>
              </a:lnSpc>
            </a:pPr>
            <a:r>
              <a:rPr lang="zh-TW" altLang="en-US" sz="3200" dirty="0"/>
              <a:t>上學期</a:t>
            </a:r>
            <a:r>
              <a:rPr lang="en-US" altLang="zh-TW" sz="3200" dirty="0">
                <a:solidFill>
                  <a:srgbClr val="FF0066"/>
                </a:solidFill>
              </a:rPr>
              <a:t>15</a:t>
            </a:r>
            <a:r>
              <a:rPr lang="zh-TW" altLang="en-US" sz="3200" dirty="0">
                <a:solidFill>
                  <a:srgbClr val="FF0066"/>
                </a:solidFill>
              </a:rPr>
              <a:t>堂</a:t>
            </a:r>
            <a:r>
              <a:rPr lang="zh-TW" altLang="en-US" sz="3200" dirty="0"/>
              <a:t>，下學期</a:t>
            </a:r>
            <a:r>
              <a:rPr lang="en-US" altLang="zh-TW" sz="3200" dirty="0">
                <a:solidFill>
                  <a:srgbClr val="FF0066"/>
                </a:solidFill>
              </a:rPr>
              <a:t>15</a:t>
            </a:r>
            <a:r>
              <a:rPr lang="zh-TW" altLang="en-US" sz="3200" dirty="0">
                <a:solidFill>
                  <a:srgbClr val="FF0066"/>
                </a:solidFill>
              </a:rPr>
              <a:t>堂</a:t>
            </a:r>
            <a:r>
              <a:rPr lang="zh-TW" altLang="en-US" sz="3200" dirty="0"/>
              <a:t>，共</a:t>
            </a:r>
            <a:r>
              <a:rPr lang="en-US" altLang="zh-TW" sz="3200" dirty="0">
                <a:solidFill>
                  <a:srgbClr val="FF0066"/>
                </a:solidFill>
              </a:rPr>
              <a:t>30</a:t>
            </a:r>
            <a:r>
              <a:rPr lang="zh-TW" altLang="en-US" sz="3200" dirty="0">
                <a:solidFill>
                  <a:srgbClr val="FF0066"/>
                </a:solidFill>
              </a:rPr>
              <a:t>堂</a:t>
            </a:r>
            <a:r>
              <a:rPr lang="zh-TW" altLang="en-US" dirty="0"/>
              <a:t>。</a:t>
            </a:r>
            <a:endParaRPr lang="en-US" altLang="zh-TW" sz="3200" dirty="0"/>
          </a:p>
          <a:p>
            <a:pPr eaLnBrk="1" hangingPunct="1">
              <a:lnSpc>
                <a:spcPct val="150000"/>
              </a:lnSpc>
            </a:pPr>
            <a:r>
              <a:rPr lang="zh-TW" altLang="en-US" sz="3200" dirty="0"/>
              <a:t>每堂</a:t>
            </a:r>
            <a:r>
              <a:rPr lang="en-US" altLang="zh-TW" sz="3200" dirty="0">
                <a:solidFill>
                  <a:srgbClr val="FF0066"/>
                </a:solidFill>
              </a:rPr>
              <a:t>2</a:t>
            </a:r>
            <a:r>
              <a:rPr lang="zh-TW" altLang="en-US" sz="3200" dirty="0">
                <a:solidFill>
                  <a:srgbClr val="FF0066"/>
                </a:solidFill>
              </a:rPr>
              <a:t>小時</a:t>
            </a:r>
            <a:r>
              <a:rPr lang="zh-TW" altLang="en-US" sz="3200" dirty="0"/>
              <a:t>，合共</a:t>
            </a:r>
            <a:r>
              <a:rPr lang="en-US" altLang="zh-TW" sz="3200" dirty="0">
                <a:solidFill>
                  <a:srgbClr val="FF0066"/>
                </a:solidFill>
              </a:rPr>
              <a:t>60</a:t>
            </a:r>
            <a:r>
              <a:rPr lang="zh-TW" altLang="en-US" sz="3200" dirty="0">
                <a:solidFill>
                  <a:srgbClr val="FF0066"/>
                </a:solidFill>
              </a:rPr>
              <a:t>小時</a:t>
            </a:r>
            <a:r>
              <a:rPr lang="zh-TW" altLang="en-US" sz="3200" dirty="0"/>
              <a:t>。 </a:t>
            </a:r>
          </a:p>
        </p:txBody>
      </p:sp>
      <p:pic>
        <p:nvPicPr>
          <p:cNvPr id="16386" name="Picture 2" descr="主頁| 香港科技專上書院毅進文憑課程">
            <a:extLst>
              <a:ext uri="{FF2B5EF4-FFF2-40B4-BE49-F238E27FC236}">
                <a16:creationId xmlns:a16="http://schemas.microsoft.com/office/drawing/2014/main" id="{673A8A5B-3C87-F64A-5F38-F4133048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08" y="27709"/>
            <a:ext cx="2229191" cy="202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二、宗旨及學習成果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p.3</a:t>
            </a:r>
            <a:endParaRPr lang="zh-TW" altLang="en-US" dirty="0"/>
          </a:p>
        </p:txBody>
      </p:sp>
      <p:sp>
        <p:nvSpPr>
          <p:cNvPr id="2048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spcBef>
                <a:spcPts val="1200"/>
              </a:spcBef>
              <a:spcAft>
                <a:spcPts val="2400"/>
              </a:spcAft>
              <a:buNone/>
            </a:pPr>
            <a:r>
              <a:rPr lang="zh-TW" altLang="en-US" dirty="0"/>
              <a:t>修畢本科後，你們應能：</a:t>
            </a:r>
            <a:endParaRPr lang="en-US" altLang="zh-TW" dirty="0"/>
          </a:p>
          <a:p>
            <a:pPr eaLnBrk="1" hangingPunct="1">
              <a:spcBef>
                <a:spcPts val="1200"/>
              </a:spcBef>
              <a:spcAft>
                <a:spcPts val="2400"/>
              </a:spcAft>
            </a:pPr>
            <a:r>
              <a:rPr lang="zh-TW" altLang="en-US" dirty="0"/>
              <a:t>運用有效溝通行為來開展、建立及發展正面有效的</a:t>
            </a:r>
            <a:r>
              <a:rPr lang="zh-TW" altLang="en-US" u="sng" dirty="0">
                <a:solidFill>
                  <a:srgbClr val="FD358B"/>
                </a:solidFill>
              </a:rPr>
              <a:t>人際社交和工作關係</a:t>
            </a:r>
            <a:r>
              <a:rPr lang="zh-TW" altLang="en-US" dirty="0"/>
              <a:t>；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popular person, teamwork, promotion, $...</a:t>
            </a:r>
            <a:endParaRPr lang="zh-TW" altLang="en-US" dirty="0"/>
          </a:p>
          <a:p>
            <a:pPr eaLnBrk="1" hangingPunct="1">
              <a:spcBef>
                <a:spcPts val="1200"/>
              </a:spcBef>
              <a:spcAft>
                <a:spcPts val="2400"/>
              </a:spcAft>
            </a:pPr>
            <a:r>
              <a:rPr lang="zh-TW" altLang="en-US" u="sng" dirty="0">
                <a:solidFill>
                  <a:srgbClr val="FD358B"/>
                </a:solidFill>
              </a:rPr>
              <a:t>認清個人於日常溝通中的強弱之處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# type</a:t>
            </a:r>
            <a:r>
              <a:rPr lang="zh-TW" altLang="en-US" dirty="0"/>
              <a:t>，並能完善其溝通過程以適切不同處境；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core vs sup.</a:t>
            </a:r>
            <a:endParaRPr lang="zh-TW" altLang="en-US" dirty="0"/>
          </a:p>
          <a:p>
            <a:pPr eaLnBrk="1" hangingPunct="1">
              <a:spcBef>
                <a:spcPts val="1200"/>
              </a:spcBef>
              <a:spcAft>
                <a:spcPts val="2400"/>
              </a:spcAft>
            </a:pPr>
            <a:r>
              <a:rPr lang="zh-TW" altLang="en-US" dirty="0"/>
              <a:t>評估性別、階級及文化等元素</a:t>
            </a:r>
            <a:r>
              <a:rPr lang="zh-TW" altLang="en-US" u="sng" dirty="0">
                <a:solidFill>
                  <a:srgbClr val="FD358B"/>
                </a:solidFill>
              </a:rPr>
              <a:t>在有效人際溝通中所擔當的角色</a:t>
            </a:r>
            <a:r>
              <a:rPr lang="zh-TW" altLang="en-US" dirty="0"/>
              <a:t>；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opposite sex, boss, customer, peer; assertive vs cooperative, facts vs feeling, respect vs picking….</a:t>
            </a:r>
            <a:endParaRPr lang="zh-TW" altLang="en-US" dirty="0"/>
          </a:p>
        </p:txBody>
      </p:sp>
      <p:pic>
        <p:nvPicPr>
          <p:cNvPr id="17410" name="Picture 2" descr="Social Media Specialist Icon. Trendy Modern Flat Linear Vector S Stock  Vector - Illustration of profile, isometric: 130949783">
            <a:extLst>
              <a:ext uri="{FF2B5EF4-FFF2-40B4-BE49-F238E27FC236}">
                <a16:creationId xmlns:a16="http://schemas.microsoft.com/office/drawing/2014/main" id="{F34DCFAA-93B6-F137-8293-738A970AE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0" t="17778" r="26540" b="34445"/>
          <a:stretch/>
        </p:blipFill>
        <p:spPr bwMode="auto">
          <a:xfrm>
            <a:off x="8127141" y="3465"/>
            <a:ext cx="989150" cy="10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二、宗旨及學習成果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p.3</a:t>
            </a:r>
            <a:endParaRPr lang="zh-TW" altLang="en-US" dirty="0"/>
          </a:p>
        </p:txBody>
      </p:sp>
      <p:sp>
        <p:nvSpPr>
          <p:cNvPr id="21508" name="內容版面配置區 3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9144000" cy="57912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zh-TW" altLang="en-US" dirty="0"/>
              <a:t>修畢本科後，你們應能：</a:t>
            </a:r>
            <a:endParaRPr lang="en-US" altLang="zh-TW" dirty="0"/>
          </a:p>
          <a:p>
            <a:pPr eaLnBrk="1" hangingPunct="1">
              <a:spcAft>
                <a:spcPts val="600"/>
              </a:spcAft>
              <a:buFont typeface="+mj-lt"/>
              <a:buAutoNum type="arabicPeriod" startAt="4"/>
            </a:pPr>
            <a:r>
              <a:rPr lang="zh-TW" altLang="en-US" dirty="0"/>
              <a:t>運用</a:t>
            </a:r>
            <a:r>
              <a:rPr lang="zh-TW" altLang="en-US" dirty="0">
                <a:solidFill>
                  <a:srgbClr val="FF0000"/>
                </a:solidFill>
              </a:rPr>
              <a:t>良好策略</a:t>
            </a:r>
            <a:r>
              <a:rPr lang="zh-TW" altLang="en-US" dirty="0"/>
              <a:t>處理衝突和談判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競爭、逃避、讓步、妥協、合作</a:t>
            </a:r>
            <a:r>
              <a:rPr lang="en-US" altLang="zh-TW" dirty="0"/>
              <a:t> </a:t>
            </a:r>
          </a:p>
          <a:p>
            <a:pPr eaLnBrk="1" hangingPunct="1">
              <a:spcAft>
                <a:spcPts val="600"/>
              </a:spcAft>
              <a:buAutoNum type="arabicPeriod" startAt="4"/>
            </a:pPr>
            <a:r>
              <a:rPr lang="zh-TW" altLang="en-US" dirty="0"/>
              <a:t>在不同情境中運用</a:t>
            </a:r>
            <a:r>
              <a:rPr lang="zh-TW" altLang="en-US" dirty="0">
                <a:solidFill>
                  <a:srgbClr val="FF0000"/>
                </a:solidFill>
              </a:rPr>
              <a:t>有效溝通技巧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peer, office, service…</a:t>
            </a:r>
            <a:endParaRPr lang="zh-TW" altLang="en-US" dirty="0"/>
          </a:p>
          <a:p>
            <a:pPr eaLnBrk="1" hangingPunct="1">
              <a:spcAft>
                <a:spcPts val="600"/>
              </a:spcAft>
              <a:buAutoNum type="arabicPeriod" startAt="4"/>
            </a:pPr>
            <a:r>
              <a:rPr lang="zh-TW" altLang="en-US" dirty="0"/>
              <a:t>在人際溝通中展示</a:t>
            </a:r>
            <a:r>
              <a:rPr lang="zh-TW" altLang="en-US" dirty="0">
                <a:solidFill>
                  <a:srgbClr val="FF0000"/>
                </a:solidFill>
              </a:rPr>
              <a:t>正面的自我形象</a:t>
            </a:r>
            <a:r>
              <a:rPr lang="zh-TW" altLang="en-US" dirty="0"/>
              <a:t>，並表現</a:t>
            </a:r>
            <a:r>
              <a:rPr lang="zh-TW" altLang="en-US" dirty="0">
                <a:solidFill>
                  <a:srgbClr val="FF0000"/>
                </a:solidFill>
              </a:rPr>
              <a:t>自信和自律的素質</a:t>
            </a:r>
            <a:r>
              <a:rPr lang="zh-TW" altLang="en-US" dirty="0"/>
              <a:t>；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strength, achievement, value</a:t>
            </a:r>
            <a:endParaRPr lang="zh-TW" altLang="en-US" dirty="0"/>
          </a:p>
          <a:p>
            <a:pPr eaLnBrk="1" hangingPunct="1">
              <a:spcAft>
                <a:spcPts val="600"/>
              </a:spcAft>
              <a:buAutoNum type="arabicPeriod" startAt="4"/>
            </a:pPr>
            <a:r>
              <a:rPr lang="zh-TW" altLang="en-US" dirty="0"/>
              <a:t>在溝通過程中運用</a:t>
            </a:r>
            <a:r>
              <a:rPr lang="zh-TW" altLang="en-US" dirty="0">
                <a:solidFill>
                  <a:srgbClr val="FF0000"/>
                </a:solidFill>
              </a:rPr>
              <a:t>創意和批判思考</a:t>
            </a:r>
            <a:r>
              <a:rPr lang="zh-TW" altLang="en-US" dirty="0"/>
              <a:t>，以提升</a:t>
            </a:r>
            <a:r>
              <a:rPr lang="zh-TW" altLang="en-US" dirty="0">
                <a:solidFill>
                  <a:srgbClr val="FF0000"/>
                </a:solidFill>
              </a:rPr>
              <a:t>解決難題的能力</a:t>
            </a:r>
            <a:r>
              <a:rPr lang="zh-TW" altLang="en-US" dirty="0"/>
              <a:t>。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logical, induction, deduction and creative thinking, six hats….</a:t>
            </a: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學科目標</a:t>
            </a:r>
          </a:p>
        </p:txBody>
      </p:sp>
      <p:sp>
        <p:nvSpPr>
          <p:cNvPr id="18435" name="Rectangle 3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91440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TW" sz="21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3600" dirty="0"/>
              <a:t>完成課程後，學員應能：</a:t>
            </a:r>
          </a:p>
          <a:p>
            <a:pPr eaLnBrk="1" hangingPunct="1">
              <a:lnSpc>
                <a:spcPct val="80000"/>
              </a:lnSpc>
            </a:pPr>
            <a:endParaRPr lang="zh-TW" altLang="en-US" sz="3600" dirty="0"/>
          </a:p>
          <a:p>
            <a:pPr eaLnBrk="1" hangingPunct="1">
              <a:lnSpc>
                <a:spcPct val="80000"/>
              </a:lnSpc>
            </a:pPr>
            <a:r>
              <a:rPr lang="zh-TW" altLang="en-US" sz="3600" dirty="0">
                <a:solidFill>
                  <a:srgbClr val="FD358B"/>
                </a:solidFill>
              </a:rPr>
              <a:t>認識自己和建立自信；</a:t>
            </a:r>
          </a:p>
          <a:p>
            <a:pPr eaLnBrk="1" hangingPunct="1">
              <a:lnSpc>
                <a:spcPct val="80000"/>
              </a:lnSpc>
            </a:pPr>
            <a:endParaRPr lang="zh-TW" altLang="en-US" sz="3600" dirty="0">
              <a:solidFill>
                <a:srgbClr val="FD358B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600" dirty="0">
                <a:solidFill>
                  <a:srgbClr val="FD358B"/>
                </a:solidFill>
              </a:rPr>
              <a:t>做到尊重自己和他人；</a:t>
            </a:r>
          </a:p>
          <a:p>
            <a:pPr eaLnBrk="1" hangingPunct="1">
              <a:lnSpc>
                <a:spcPct val="80000"/>
              </a:lnSpc>
            </a:pPr>
            <a:endParaRPr lang="zh-TW" altLang="en-US" sz="3600" dirty="0">
              <a:solidFill>
                <a:srgbClr val="FD358B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600" dirty="0">
                <a:solidFill>
                  <a:srgbClr val="FD358B"/>
                </a:solidFill>
              </a:rPr>
              <a:t>運用不同的人際傳意技巧。</a:t>
            </a:r>
          </a:p>
        </p:txBody>
      </p:sp>
    </p:spTree>
    <p:extLst>
      <p:ext uri="{BB962C8B-B14F-4D97-AF65-F5344CB8AC3E}">
        <p14:creationId xmlns:p14="http://schemas.microsoft.com/office/powerpoint/2010/main" val="1554950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三、課程大綱 </a:t>
            </a:r>
            <a:r>
              <a:rPr lang="en-US" altLang="zh-CN" dirty="0"/>
              <a:t>-- </a:t>
            </a:r>
            <a:r>
              <a:rPr lang="zh-TW" altLang="en-US" dirty="0"/>
              <a:t>六個單元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dirty="0"/>
          </a:p>
        </p:txBody>
      </p:sp>
      <p:sp>
        <p:nvSpPr>
          <p:cNvPr id="24580" name="Rectangle 3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991600" cy="5867400"/>
          </a:xfrm>
        </p:spPr>
        <p:txBody>
          <a:bodyPr/>
          <a:lstStyle/>
          <a:p>
            <a:pPr marL="609600" indent="-609600" eaLnBrk="1" hangingPunct="1">
              <a:buFont typeface="Wingdings 3" pitchFamily="18" charset="2"/>
              <a:buNone/>
            </a:pPr>
            <a:r>
              <a:rPr lang="zh-TW" altLang="en-US" dirty="0"/>
              <a:t>單元一：課程導向及人際溝通過程概覽</a:t>
            </a:r>
            <a:endParaRPr lang="en-US" altLang="zh-TW" dirty="0"/>
          </a:p>
          <a:p>
            <a:pPr marL="609600" indent="-609600" eaLnBrk="1" hangingPunct="1">
              <a:buFont typeface="Wingdings 3" pitchFamily="18" charset="2"/>
              <a:buNone/>
            </a:pPr>
            <a:r>
              <a:rPr lang="zh-TW" altLang="en-US" dirty="0"/>
              <a:t>單元二：自我認識與人際傳意</a:t>
            </a:r>
            <a:endParaRPr lang="en-US" altLang="zh-TW" dirty="0"/>
          </a:p>
          <a:p>
            <a:pPr marL="609600" indent="-609600" eaLnBrk="1" hangingPunct="1">
              <a:buFont typeface="Wingdings 3" pitchFamily="18" charset="2"/>
              <a:buNone/>
            </a:pPr>
            <a:r>
              <a:rPr lang="zh-TW" altLang="en-US" dirty="0"/>
              <a:t>單元三：基本溝通與傳意技巧</a:t>
            </a:r>
            <a:endParaRPr lang="en-US" altLang="zh-TW" dirty="0"/>
          </a:p>
          <a:p>
            <a:pPr marL="609600" indent="-609600" eaLnBrk="1" hangingPunct="1">
              <a:buFontTx/>
              <a:buAutoNum type="arabicPeriod"/>
            </a:pPr>
            <a:endParaRPr lang="en-US" altLang="zh-TW" dirty="0"/>
          </a:p>
          <a:p>
            <a:pPr marL="609600" indent="-609600" eaLnBrk="1" hangingPunct="1">
              <a:buFont typeface="Wingdings 3" pitchFamily="18" charset="2"/>
              <a:buNone/>
            </a:pPr>
            <a:endParaRPr lang="en-US" altLang="zh-TW" dirty="0"/>
          </a:p>
          <a:p>
            <a:pPr marL="609600" indent="-609600" eaLnBrk="1" hangingPunct="1">
              <a:buFont typeface="Wingdings 3" pitchFamily="18" charset="2"/>
              <a:buNone/>
            </a:pPr>
            <a:r>
              <a:rPr lang="zh-TW" altLang="en-US" dirty="0">
                <a:solidFill>
                  <a:srgbClr val="003366"/>
                </a:solidFill>
              </a:rPr>
              <a:t>單元四：大眾傳媒、新媒體、青年</a:t>
            </a:r>
            <a:br>
              <a:rPr lang="en-US" altLang="zh-TW" dirty="0">
                <a:solidFill>
                  <a:srgbClr val="003366"/>
                </a:solidFill>
              </a:rPr>
            </a:br>
            <a:r>
              <a:rPr lang="en-US" altLang="zh-TW" dirty="0">
                <a:solidFill>
                  <a:srgbClr val="003366"/>
                </a:solidFill>
              </a:rPr>
              <a:t>         </a:t>
            </a:r>
            <a:r>
              <a:rPr lang="zh-TW" altLang="en-US" dirty="0">
                <a:solidFill>
                  <a:srgbClr val="003366"/>
                </a:solidFill>
              </a:rPr>
              <a:t>流行文化與人際溝通</a:t>
            </a:r>
          </a:p>
          <a:p>
            <a:pPr marL="609600" indent="-609600" eaLnBrk="1" hangingPunct="1">
              <a:buFont typeface="Wingdings 3" pitchFamily="18" charset="2"/>
              <a:buNone/>
            </a:pPr>
            <a:r>
              <a:rPr lang="zh-TW" altLang="en-US" dirty="0">
                <a:solidFill>
                  <a:srgbClr val="003366"/>
                </a:solidFill>
              </a:rPr>
              <a:t>單元五：不同情境中的人際溝通</a:t>
            </a:r>
            <a:endParaRPr lang="en-US" altLang="zh-TW" dirty="0">
              <a:solidFill>
                <a:srgbClr val="003366"/>
              </a:solidFill>
            </a:endParaRPr>
          </a:p>
          <a:p>
            <a:pPr marL="609600" indent="-609600" eaLnBrk="1" hangingPunct="1">
              <a:buFont typeface="Wingdings 3" pitchFamily="18" charset="2"/>
              <a:buNone/>
            </a:pPr>
            <a:r>
              <a:rPr lang="zh-TW" altLang="en-US" dirty="0">
                <a:solidFill>
                  <a:srgbClr val="003366"/>
                </a:solidFill>
              </a:rPr>
              <a:t>單元六：傳意表達技巧</a:t>
            </a:r>
            <a:endParaRPr lang="en-US" altLang="zh-TW" dirty="0">
              <a:solidFill>
                <a:srgbClr val="003366"/>
              </a:solidFill>
            </a:endParaRPr>
          </a:p>
          <a:p>
            <a:pPr marL="609600" indent="-609600" eaLnBrk="1" hangingPunct="1">
              <a:buFont typeface="Wingdings 3" pitchFamily="18" charset="2"/>
              <a:buNone/>
            </a:pPr>
            <a:endParaRPr lang="zh-TW" altLang="en-US" dirty="0"/>
          </a:p>
        </p:txBody>
      </p:sp>
      <p:pic>
        <p:nvPicPr>
          <p:cNvPr id="2" name="Picture 2" descr="空架子單元圖示向量圖形及更多上衣圖片- 上衣, 剪貼畫, 哥倫比亞- 國家- iStock">
            <a:extLst>
              <a:ext uri="{FF2B5EF4-FFF2-40B4-BE49-F238E27FC236}">
                <a16:creationId xmlns:a16="http://schemas.microsoft.com/office/drawing/2014/main" id="{A61D52C8-A233-165F-4411-603D1E3A8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4" t="26667" r="20000" b="26666"/>
          <a:stretch/>
        </p:blipFill>
        <p:spPr bwMode="auto">
          <a:xfrm>
            <a:off x="7424057" y="761999"/>
            <a:ext cx="1491343" cy="23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空架子單元圖示向量圖形及更多上衣圖片- 上衣, 剪貼畫, 哥倫比亞- 國家- iStock">
            <a:extLst>
              <a:ext uri="{FF2B5EF4-FFF2-40B4-BE49-F238E27FC236}">
                <a16:creationId xmlns:a16="http://schemas.microsoft.com/office/drawing/2014/main" id="{BC02965D-1EF4-E563-0BC2-58DC532BF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4" t="26667" r="20000" b="26666"/>
          <a:stretch/>
        </p:blipFill>
        <p:spPr bwMode="auto">
          <a:xfrm>
            <a:off x="7467600" y="3848100"/>
            <a:ext cx="1491343" cy="23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F094E65-DFFF-032E-3D2D-B147E554FADA}"/>
              </a:ext>
            </a:extLst>
          </p:cNvPr>
          <p:cNvCxnSpPr/>
          <p:nvPr/>
        </p:nvCxnSpPr>
        <p:spPr>
          <a:xfrm>
            <a:off x="228600" y="3200400"/>
            <a:ext cx="8763000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/>
          </p:cNvSpPr>
          <p:nvPr>
            <p:ph type="ctrTitle"/>
          </p:nvPr>
        </p:nvSpPr>
        <p:spPr>
          <a:xfrm>
            <a:off x="0" y="2653029"/>
            <a:ext cx="9144000" cy="990600"/>
          </a:xfrm>
        </p:spPr>
        <p:txBody>
          <a:bodyPr/>
          <a:lstStyle/>
          <a:p>
            <a:pPr algn="ctr" eaLnBrk="1" hangingPunct="1"/>
            <a:r>
              <a:rPr lang="zh-CN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課程大綱及</a:t>
            </a:r>
            <a:r>
              <a:rPr lang="zh-TW" altLang="en-US" sz="5400" dirty="0"/>
              <a:t>上堂時間表</a:t>
            </a:r>
          </a:p>
        </p:txBody>
      </p:sp>
      <p:sp>
        <p:nvSpPr>
          <p:cNvPr id="2" name="副標題 1">
            <a:extLst>
              <a:ext uri="{FF2B5EF4-FFF2-40B4-BE49-F238E27FC236}">
                <a16:creationId xmlns:a16="http://schemas.microsoft.com/office/drawing/2014/main" id="{ADC25C1C-09BF-9321-942F-BF68F6785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0" y="4396740"/>
            <a:ext cx="9118600" cy="708660"/>
          </a:xfrm>
        </p:spPr>
        <p:txBody>
          <a:bodyPr/>
          <a:lstStyle/>
          <a:p>
            <a:r>
              <a:rPr lang="zh-CN" altLang="en-US" sz="4800" dirty="0"/>
              <a:t>請參閲的課程手冊 </a:t>
            </a:r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</a:rPr>
              <a:t>p.4</a:t>
            </a:r>
            <a:endParaRPr lang="zh-TW" altLang="en-US" sz="4800" dirty="0"/>
          </a:p>
        </p:txBody>
      </p:sp>
      <p:pic>
        <p:nvPicPr>
          <p:cNvPr id="18434" name="Picture 2" descr="閱讀手工包裝符號閱讀說明書圖示符號向量圖形及更多讀圖片- 讀, 指南, 包裝品- iStock">
            <a:extLst>
              <a:ext uri="{FF2B5EF4-FFF2-40B4-BE49-F238E27FC236}">
                <a16:creationId xmlns:a16="http://schemas.microsoft.com/office/drawing/2014/main" id="{42DE0FE8-3568-4005-9179-224BCFB1B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25000" r="17307" b="26922"/>
          <a:stretch/>
        </p:blipFill>
        <p:spPr bwMode="auto">
          <a:xfrm>
            <a:off x="3238500" y="304800"/>
            <a:ext cx="2667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923494F-E862-E2B9-46C7-276F2C809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125118"/>
              </p:ext>
            </p:extLst>
          </p:nvPr>
        </p:nvGraphicFramePr>
        <p:xfrm>
          <a:off x="0" y="1"/>
          <a:ext cx="9144000" cy="68579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8728">
                  <a:extLst>
                    <a:ext uri="{9D8B030D-6E8A-4147-A177-3AD203B41FA5}">
                      <a16:colId xmlns:a16="http://schemas.microsoft.com/office/drawing/2014/main" val="614275078"/>
                    </a:ext>
                  </a:extLst>
                </a:gridCol>
                <a:gridCol w="520494">
                  <a:extLst>
                    <a:ext uri="{9D8B030D-6E8A-4147-A177-3AD203B41FA5}">
                      <a16:colId xmlns:a16="http://schemas.microsoft.com/office/drawing/2014/main" val="1078453415"/>
                    </a:ext>
                  </a:extLst>
                </a:gridCol>
                <a:gridCol w="5016587">
                  <a:extLst>
                    <a:ext uri="{9D8B030D-6E8A-4147-A177-3AD203B41FA5}">
                      <a16:colId xmlns:a16="http://schemas.microsoft.com/office/drawing/2014/main" val="1084787516"/>
                    </a:ext>
                  </a:extLst>
                </a:gridCol>
                <a:gridCol w="1650508">
                  <a:extLst>
                    <a:ext uri="{9D8B030D-6E8A-4147-A177-3AD203B41FA5}">
                      <a16:colId xmlns:a16="http://schemas.microsoft.com/office/drawing/2014/main" val="2888247489"/>
                    </a:ext>
                  </a:extLst>
                </a:gridCol>
                <a:gridCol w="1167683">
                  <a:extLst>
                    <a:ext uri="{9D8B030D-6E8A-4147-A177-3AD203B41FA5}">
                      <a16:colId xmlns:a16="http://schemas.microsoft.com/office/drawing/2014/main" val="3828790524"/>
                    </a:ext>
                  </a:extLst>
                </a:gridCol>
              </a:tblGrid>
              <a:tr h="523771">
                <a:tc gridSpan="5">
                  <a:txBody>
                    <a:bodyPr/>
                    <a:lstStyle/>
                    <a:p>
                      <a:r>
                        <a:rPr lang="zh-TW" sz="2800" kern="100" dirty="0">
                          <a:effectLst/>
                        </a:rPr>
                        <a:t>上學期</a:t>
                      </a:r>
                      <a:r>
                        <a:rPr lang="en-US" sz="2800" kern="100" dirty="0">
                          <a:effectLst/>
                        </a:rPr>
                        <a:t>(Semester one)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69750"/>
                  </a:ext>
                </a:extLst>
              </a:tr>
              <a:tr h="914218">
                <a:tc>
                  <a:txBody>
                    <a:bodyPr/>
                    <a:lstStyle/>
                    <a:p>
                      <a:pPr algn="ctr"/>
                      <a:r>
                        <a:rPr lang="zh-TW" sz="2800" kern="0" dirty="0">
                          <a:effectLst/>
                        </a:rPr>
                        <a:t>課堂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kern="100">
                          <a:effectLst/>
                        </a:rPr>
                        <a:t>單元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kern="0" dirty="0">
                          <a:effectLst/>
                        </a:rPr>
                        <a:t>課程內容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kern="0" dirty="0">
                          <a:effectLst/>
                        </a:rPr>
                        <a:t>持續評核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kern="0" dirty="0">
                          <a:effectLst/>
                        </a:rPr>
                        <a:t>分數</a:t>
                      </a:r>
                      <a:endParaRPr lang="en-GB" altLang="zh-TW" sz="2800" kern="0" dirty="0">
                        <a:effectLst/>
                      </a:endParaRPr>
                    </a:p>
                    <a:p>
                      <a:pPr algn="ctr"/>
                      <a:r>
                        <a:rPr lang="zh-TW" sz="2800" kern="0" dirty="0">
                          <a:effectLst/>
                        </a:rPr>
                        <a:t>比重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794741965"/>
                  </a:ext>
                </a:extLst>
              </a:tr>
              <a:tr h="533295">
                <a:tc>
                  <a:txBody>
                    <a:bodyPr/>
                    <a:lstStyle/>
                    <a:p>
                      <a:pPr algn="ctr"/>
                      <a:r>
                        <a:rPr lang="en-US" sz="2800" kern="0" dirty="0">
                          <a:effectLst/>
                        </a:rPr>
                        <a:t>1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kern="100">
                          <a:effectLst/>
                        </a:rPr>
                        <a:t>1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400" kern="100" dirty="0">
                          <a:effectLst/>
                        </a:rPr>
                        <a:t>課程簡介及認識人際溝通過程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066074964"/>
                  </a:ext>
                </a:extLst>
              </a:tr>
              <a:tr h="533295">
                <a:tc>
                  <a:txBody>
                    <a:bodyPr/>
                    <a:lstStyle/>
                    <a:p>
                      <a:pPr algn="ctr"/>
                      <a:r>
                        <a:rPr lang="en-US" sz="2800" kern="0" dirty="0">
                          <a:effectLst/>
                        </a:rPr>
                        <a:t>2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400" kern="100" dirty="0">
                          <a:effectLst/>
                        </a:rPr>
                        <a:t>影響人際溝通的因素（一）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48931407"/>
                  </a:ext>
                </a:extLst>
              </a:tr>
              <a:tr h="533295">
                <a:tc>
                  <a:txBody>
                    <a:bodyPr/>
                    <a:lstStyle/>
                    <a:p>
                      <a:pPr algn="ctr"/>
                      <a:r>
                        <a:rPr lang="en-US" sz="2800" kern="0" dirty="0">
                          <a:effectLst/>
                        </a:rPr>
                        <a:t>3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400" kern="100" dirty="0">
                          <a:effectLst/>
                        </a:rPr>
                        <a:t>影響人際溝通的因素（二）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32665218"/>
                  </a:ext>
                </a:extLst>
              </a:tr>
              <a:tr h="533295">
                <a:tc>
                  <a:txBody>
                    <a:bodyPr/>
                    <a:lstStyle/>
                    <a:p>
                      <a:pPr algn="ctr"/>
                      <a:r>
                        <a:rPr lang="en-US" sz="2800" kern="0" dirty="0">
                          <a:solidFill>
                            <a:srgbClr val="0000FF"/>
                          </a:solidFill>
                          <a:effectLst/>
                        </a:rPr>
                        <a:t>4</a:t>
                      </a:r>
                      <a:endParaRPr lang="zh-TW" sz="28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kern="100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zh-TW" sz="28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400" kern="100" dirty="0">
                          <a:solidFill>
                            <a:srgbClr val="0000FF"/>
                          </a:solidFill>
                          <a:effectLst/>
                        </a:rPr>
                        <a:t>自我探索（一）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</a:rPr>
                        <a:t>*</a:t>
                      </a:r>
                      <a:r>
                        <a:rPr lang="zh-TW" sz="2400" kern="100" dirty="0">
                          <a:solidFill>
                            <a:srgbClr val="0000FF"/>
                          </a:solidFill>
                          <a:effectLst/>
                        </a:rPr>
                        <a:t>性格與人際溝通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/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17338922"/>
                  </a:ext>
                </a:extLst>
              </a:tr>
              <a:tr h="533295">
                <a:tc>
                  <a:txBody>
                    <a:bodyPr/>
                    <a:lstStyle/>
                    <a:p>
                      <a:pPr algn="ctr"/>
                      <a:r>
                        <a:rPr lang="en-US" sz="2800" kern="0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zh-TW" sz="28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400" kern="100" dirty="0">
                          <a:solidFill>
                            <a:srgbClr val="0000FF"/>
                          </a:solidFill>
                          <a:effectLst/>
                        </a:rPr>
                        <a:t>自我探索（二）自我平衡與人際溝通 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zh-TW" sz="24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zh-TW" sz="24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153778331"/>
                  </a:ext>
                </a:extLst>
              </a:tr>
              <a:tr h="533295">
                <a:tc>
                  <a:txBody>
                    <a:bodyPr/>
                    <a:lstStyle/>
                    <a:p>
                      <a:pPr algn="ctr"/>
                      <a:r>
                        <a:rPr lang="en-US" sz="2800" kern="0">
                          <a:solidFill>
                            <a:srgbClr val="0000FF"/>
                          </a:solidFill>
                          <a:effectLst/>
                        </a:rPr>
                        <a:t>6</a:t>
                      </a:r>
                      <a:endParaRPr lang="zh-TW" sz="28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400" kern="100" dirty="0">
                          <a:solidFill>
                            <a:srgbClr val="0000FF"/>
                          </a:solidFill>
                          <a:effectLst/>
                        </a:rPr>
                        <a:t>自我探索（二）自我平衡與人際溝通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400" kern="100" dirty="0">
                          <a:solidFill>
                            <a:srgbClr val="0000FF"/>
                          </a:solidFill>
                          <a:effectLst/>
                        </a:rPr>
                        <a:t>測驗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</a:rPr>
                        <a:t>/</a:t>
                      </a:r>
                      <a:r>
                        <a:rPr lang="zh-TW" sz="2400" kern="100" dirty="0">
                          <a:solidFill>
                            <a:srgbClr val="0000FF"/>
                          </a:solidFill>
                          <a:effectLst/>
                        </a:rPr>
                        <a:t>論述題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</a:rPr>
                        <a:t>5%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917494038"/>
                  </a:ext>
                </a:extLst>
              </a:tr>
              <a:tr h="843471">
                <a:tc>
                  <a:txBody>
                    <a:bodyPr/>
                    <a:lstStyle/>
                    <a:p>
                      <a:pPr algn="ctr"/>
                      <a:r>
                        <a:rPr lang="en-US" sz="2800" kern="0">
                          <a:solidFill>
                            <a:srgbClr val="0000FF"/>
                          </a:solidFill>
                          <a:effectLst/>
                        </a:rPr>
                        <a:t>7</a:t>
                      </a:r>
                      <a:endParaRPr lang="zh-TW" sz="28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400" kern="100" dirty="0">
                          <a:solidFill>
                            <a:srgbClr val="0000FF"/>
                          </a:solidFill>
                          <a:effectLst/>
                        </a:rPr>
                        <a:t>人類成長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</a:rPr>
                        <a:t>: </a:t>
                      </a:r>
                      <a:r>
                        <a:rPr lang="zh-TW" sz="2400" kern="100" dirty="0">
                          <a:solidFill>
                            <a:srgbClr val="0000FF"/>
                          </a:solidFill>
                          <a:effectLst/>
                        </a:rPr>
                        <a:t>心理社會發展理論及成長任務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400" kern="100" dirty="0">
                          <a:solidFill>
                            <a:srgbClr val="0000FF"/>
                          </a:solidFill>
                          <a:effectLst/>
                        </a:rPr>
                        <a:t>反思練習</a:t>
                      </a:r>
                      <a:endParaRPr lang="en-US" altLang="zh-TW" sz="2400" kern="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</a:rPr>
                        <a:t>(</a:t>
                      </a:r>
                      <a:r>
                        <a:rPr lang="zh-TW" sz="2400" kern="100" dirty="0">
                          <a:solidFill>
                            <a:srgbClr val="0000FF"/>
                          </a:solidFill>
                          <a:effectLst/>
                        </a:rPr>
                        <a:t>一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</a:rPr>
                        <a:t>)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</a:rPr>
                        <a:t>5%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031868"/>
                  </a:ext>
                </a:extLst>
              </a:tr>
              <a:tr h="533295">
                <a:tc>
                  <a:txBody>
                    <a:bodyPr/>
                    <a:lstStyle/>
                    <a:p>
                      <a:pPr algn="ctr"/>
                      <a:r>
                        <a:rPr lang="en-US" sz="2800" kern="0">
                          <a:solidFill>
                            <a:srgbClr val="0000FF"/>
                          </a:solidFill>
                          <a:effectLst/>
                        </a:rPr>
                        <a:t>8</a:t>
                      </a:r>
                      <a:endParaRPr lang="zh-TW" sz="28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</a:rPr>
                        <a:t>SMART Goal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863648144"/>
                  </a:ext>
                </a:extLst>
              </a:tr>
              <a:tr h="843471">
                <a:tc>
                  <a:txBody>
                    <a:bodyPr/>
                    <a:lstStyle/>
                    <a:p>
                      <a:pPr algn="ctr"/>
                      <a:r>
                        <a:rPr lang="en-US" sz="2800" kern="0">
                          <a:solidFill>
                            <a:srgbClr val="0000FF"/>
                          </a:solidFill>
                          <a:effectLst/>
                        </a:rPr>
                        <a:t>9</a:t>
                      </a:r>
                      <a:endParaRPr lang="zh-TW" sz="28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400" kern="100">
                          <a:solidFill>
                            <a:srgbClr val="0000FF"/>
                          </a:solidFill>
                          <a:effectLst/>
                        </a:rPr>
                        <a:t>價值觀的形成與自動思維</a:t>
                      </a:r>
                      <a:endParaRPr lang="zh-TW" sz="2400" kern="1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400" kern="100" dirty="0">
                          <a:solidFill>
                            <a:srgbClr val="0000FF"/>
                          </a:solidFill>
                          <a:effectLst/>
                        </a:rPr>
                        <a:t>反思練習</a:t>
                      </a:r>
                      <a:endParaRPr lang="en-US" altLang="zh-TW" sz="2400" kern="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</a:rPr>
                        <a:t>(</a:t>
                      </a:r>
                      <a:r>
                        <a:rPr lang="zh-TW" sz="2400" kern="100" dirty="0">
                          <a:solidFill>
                            <a:srgbClr val="0000FF"/>
                          </a:solidFill>
                          <a:effectLst/>
                        </a:rPr>
                        <a:t>二</a:t>
                      </a:r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</a:rPr>
                        <a:t>)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solidFill>
                            <a:srgbClr val="0000FF"/>
                          </a:solidFill>
                          <a:effectLst/>
                        </a:rPr>
                        <a:t>5%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2704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45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923494F-E862-E2B9-46C7-276F2C809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56974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8728">
                  <a:extLst>
                    <a:ext uri="{9D8B030D-6E8A-4147-A177-3AD203B41FA5}">
                      <a16:colId xmlns:a16="http://schemas.microsoft.com/office/drawing/2014/main" val="614275078"/>
                    </a:ext>
                  </a:extLst>
                </a:gridCol>
                <a:gridCol w="890888">
                  <a:extLst>
                    <a:ext uri="{9D8B030D-6E8A-4147-A177-3AD203B41FA5}">
                      <a16:colId xmlns:a16="http://schemas.microsoft.com/office/drawing/2014/main" val="1078453415"/>
                    </a:ext>
                  </a:extLst>
                </a:gridCol>
                <a:gridCol w="4646193">
                  <a:extLst>
                    <a:ext uri="{9D8B030D-6E8A-4147-A177-3AD203B41FA5}">
                      <a16:colId xmlns:a16="http://schemas.microsoft.com/office/drawing/2014/main" val="1084787516"/>
                    </a:ext>
                  </a:extLst>
                </a:gridCol>
                <a:gridCol w="1650508">
                  <a:extLst>
                    <a:ext uri="{9D8B030D-6E8A-4147-A177-3AD203B41FA5}">
                      <a16:colId xmlns:a16="http://schemas.microsoft.com/office/drawing/2014/main" val="2888247489"/>
                    </a:ext>
                  </a:extLst>
                </a:gridCol>
                <a:gridCol w="1167683">
                  <a:extLst>
                    <a:ext uri="{9D8B030D-6E8A-4147-A177-3AD203B41FA5}">
                      <a16:colId xmlns:a16="http://schemas.microsoft.com/office/drawing/2014/main" val="3828790524"/>
                    </a:ext>
                  </a:extLst>
                </a:gridCol>
              </a:tblGrid>
              <a:tr h="747609">
                <a:tc gridSpan="5">
                  <a:txBody>
                    <a:bodyPr/>
                    <a:lstStyle/>
                    <a:p>
                      <a:r>
                        <a:rPr lang="zh-TW" sz="2800" kern="100" dirty="0">
                          <a:effectLst/>
                        </a:rPr>
                        <a:t>上學期</a:t>
                      </a:r>
                      <a:r>
                        <a:rPr lang="en-US" sz="2800" kern="100" dirty="0">
                          <a:effectLst/>
                        </a:rPr>
                        <a:t>(Semester one)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69750"/>
                  </a:ext>
                </a:extLst>
              </a:tr>
              <a:tr h="938166">
                <a:tc>
                  <a:txBody>
                    <a:bodyPr/>
                    <a:lstStyle/>
                    <a:p>
                      <a:pPr algn="ctr"/>
                      <a:r>
                        <a:rPr lang="zh-TW" sz="2800" kern="0" dirty="0">
                          <a:effectLst/>
                        </a:rPr>
                        <a:t>課堂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kern="100">
                          <a:effectLst/>
                        </a:rPr>
                        <a:t>單元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kern="0" dirty="0">
                          <a:effectLst/>
                        </a:rPr>
                        <a:t>課程內容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kern="0" dirty="0">
                          <a:effectLst/>
                        </a:rPr>
                        <a:t>持續</a:t>
                      </a:r>
                      <a:endParaRPr lang="en-GB" altLang="zh-TW" sz="2800" kern="0" dirty="0">
                        <a:effectLst/>
                      </a:endParaRPr>
                    </a:p>
                    <a:p>
                      <a:pPr algn="ctr"/>
                      <a:r>
                        <a:rPr lang="zh-TW" sz="2800" kern="0" dirty="0">
                          <a:effectLst/>
                        </a:rPr>
                        <a:t>評核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kern="0" dirty="0">
                          <a:effectLst/>
                        </a:rPr>
                        <a:t>分數</a:t>
                      </a:r>
                      <a:endParaRPr lang="en-GB" altLang="zh-TW" sz="2800" kern="0" dirty="0">
                        <a:effectLst/>
                      </a:endParaRPr>
                    </a:p>
                    <a:p>
                      <a:pPr algn="ctr"/>
                      <a:r>
                        <a:rPr lang="zh-TW" sz="2800" kern="0" dirty="0">
                          <a:effectLst/>
                        </a:rPr>
                        <a:t>比重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794741965"/>
                  </a:ext>
                </a:extLst>
              </a:tr>
              <a:tr h="761203">
                <a:tc>
                  <a:txBody>
                    <a:bodyPr/>
                    <a:lstStyle/>
                    <a:p>
                      <a:pPr algn="ctr"/>
                      <a:r>
                        <a:rPr lang="en-US" sz="2800" kern="0" dirty="0">
                          <a:effectLst/>
                        </a:rPr>
                        <a:t>10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kern="100" dirty="0">
                          <a:solidFill>
                            <a:srgbClr val="FF0066"/>
                          </a:solidFill>
                          <a:effectLst/>
                        </a:rPr>
                        <a:t>3</a:t>
                      </a:r>
                      <a:endParaRPr lang="zh-TW" sz="2800" kern="10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800" kern="100" dirty="0">
                          <a:effectLst/>
                        </a:rPr>
                        <a:t>認識情緒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75975537"/>
                  </a:ext>
                </a:extLst>
              </a:tr>
              <a:tr h="761203">
                <a:tc>
                  <a:txBody>
                    <a:bodyPr/>
                    <a:lstStyle/>
                    <a:p>
                      <a:pPr algn="ctr"/>
                      <a:r>
                        <a:rPr lang="en-US" sz="2800" kern="0" dirty="0">
                          <a:effectLst/>
                        </a:rPr>
                        <a:t>11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800" kern="100">
                          <a:effectLst/>
                        </a:rPr>
                        <a:t>壓力處理與人際溝通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518724615"/>
                  </a:ext>
                </a:extLst>
              </a:tr>
              <a:tr h="962872">
                <a:tc>
                  <a:txBody>
                    <a:bodyPr/>
                    <a:lstStyle/>
                    <a:p>
                      <a:pPr algn="ctr"/>
                      <a:r>
                        <a:rPr lang="en-US" sz="2800" kern="0" dirty="0">
                          <a:effectLst/>
                        </a:rPr>
                        <a:t>12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2800" kern="100" dirty="0">
                          <a:effectLst/>
                        </a:rPr>
                        <a:t>聆聽技巧、</a:t>
                      </a:r>
                      <a:br>
                        <a:rPr lang="en-GB" altLang="zh-TW" sz="2800" kern="100" dirty="0">
                          <a:effectLst/>
                        </a:rPr>
                      </a:br>
                      <a:r>
                        <a:rPr lang="zh-TW" sz="2800" kern="100" dirty="0">
                          <a:effectLst/>
                        </a:rPr>
                        <a:t>語言溝通技巧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657366533"/>
                  </a:ext>
                </a:extLst>
              </a:tr>
              <a:tr h="962872">
                <a:tc>
                  <a:txBody>
                    <a:bodyPr/>
                    <a:lstStyle/>
                    <a:p>
                      <a:pPr algn="ctr"/>
                      <a:r>
                        <a:rPr lang="en-US" sz="2800" kern="0">
                          <a:effectLst/>
                        </a:rPr>
                        <a:t>13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2800" kern="100" dirty="0">
                          <a:effectLst/>
                        </a:rPr>
                        <a:t>非語言溝通技巧、</a:t>
                      </a:r>
                      <a:br>
                        <a:rPr lang="en-GB" altLang="zh-TW" sz="2800" kern="100" dirty="0">
                          <a:effectLst/>
                        </a:rPr>
                      </a:br>
                      <a:r>
                        <a:rPr lang="zh-TW" sz="2800" kern="100" dirty="0">
                          <a:effectLst/>
                        </a:rPr>
                        <a:t>演講技巧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00">
                          <a:effectLst/>
                        </a:rPr>
                        <a:t> 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061329036"/>
                  </a:ext>
                </a:extLst>
              </a:tr>
              <a:tr h="761203">
                <a:tc>
                  <a:txBody>
                    <a:bodyPr/>
                    <a:lstStyle/>
                    <a:p>
                      <a:pPr algn="ctr"/>
                      <a:r>
                        <a:rPr lang="en-US" sz="2800" kern="0" dirty="0">
                          <a:solidFill>
                            <a:srgbClr val="FF0066"/>
                          </a:solidFill>
                          <a:effectLst/>
                        </a:rPr>
                        <a:t>14</a:t>
                      </a:r>
                      <a:endParaRPr lang="zh-TW" sz="2800" kern="10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2800" kern="100" dirty="0">
                          <a:solidFill>
                            <a:srgbClr val="FF0066"/>
                          </a:solidFill>
                          <a:effectLst/>
                        </a:rPr>
                        <a:t>專題研習</a:t>
                      </a:r>
                      <a:r>
                        <a:rPr lang="en-US" altLang="zh-TW" sz="2800" kern="100" dirty="0">
                          <a:solidFill>
                            <a:srgbClr val="FF0066"/>
                          </a:solidFill>
                          <a:effectLst/>
                        </a:rPr>
                        <a:t>(</a:t>
                      </a:r>
                      <a:r>
                        <a:rPr lang="zh-TW" sz="2800" kern="100" dirty="0">
                          <a:solidFill>
                            <a:srgbClr val="FF0066"/>
                          </a:solidFill>
                          <a:effectLst/>
                        </a:rPr>
                        <a:t>個人</a:t>
                      </a:r>
                      <a:r>
                        <a:rPr lang="en-US" altLang="zh-TW" sz="2800" kern="100" dirty="0">
                          <a:solidFill>
                            <a:srgbClr val="FF0066"/>
                          </a:solidFill>
                          <a:effectLst/>
                        </a:rPr>
                        <a:t>) PPT</a:t>
                      </a:r>
                      <a:endParaRPr lang="zh-TW" sz="2800" kern="10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sz="2800" kern="100" dirty="0">
                          <a:solidFill>
                            <a:srgbClr val="FF0066"/>
                          </a:solidFill>
                          <a:effectLst/>
                        </a:rPr>
                        <a:t>專題研習</a:t>
                      </a:r>
                      <a:r>
                        <a:rPr lang="en-US" sz="2800" kern="100" dirty="0">
                          <a:solidFill>
                            <a:srgbClr val="FF0066"/>
                          </a:solidFill>
                          <a:effectLst/>
                        </a:rPr>
                        <a:t>(</a:t>
                      </a:r>
                      <a:r>
                        <a:rPr lang="zh-TW" sz="2800" kern="100" dirty="0">
                          <a:solidFill>
                            <a:srgbClr val="FF0066"/>
                          </a:solidFill>
                          <a:effectLst/>
                        </a:rPr>
                        <a:t>一</a:t>
                      </a:r>
                      <a:r>
                        <a:rPr lang="en-US" sz="2800" kern="100" dirty="0">
                          <a:solidFill>
                            <a:srgbClr val="FF0066"/>
                          </a:solidFill>
                          <a:effectLst/>
                        </a:rPr>
                        <a:t>)</a:t>
                      </a:r>
                      <a:endParaRPr lang="zh-TW" sz="2800" kern="100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kern="100">
                          <a:solidFill>
                            <a:srgbClr val="FF0066"/>
                          </a:solidFill>
                          <a:effectLst/>
                        </a:rPr>
                        <a:t>25%</a:t>
                      </a:r>
                      <a:endParaRPr lang="zh-TW" sz="2800" kern="10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011544275"/>
                  </a:ext>
                </a:extLst>
              </a:tr>
              <a:tr h="962872">
                <a:tc>
                  <a:txBody>
                    <a:bodyPr/>
                    <a:lstStyle/>
                    <a:p>
                      <a:pPr algn="ctr"/>
                      <a:r>
                        <a:rPr lang="en-US" sz="2800" kern="0">
                          <a:solidFill>
                            <a:srgbClr val="FF0066"/>
                          </a:solidFill>
                          <a:effectLst/>
                        </a:rPr>
                        <a:t>15</a:t>
                      </a:r>
                      <a:endParaRPr lang="zh-TW" sz="2800" kern="10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sz="2800" kern="100" dirty="0">
                          <a:solidFill>
                            <a:srgbClr val="FF0066"/>
                          </a:solidFill>
                          <a:effectLst/>
                        </a:rPr>
                        <a:t>專題研習</a:t>
                      </a:r>
                      <a:r>
                        <a:rPr lang="en-US" altLang="zh-TW" sz="2800" kern="100" dirty="0">
                          <a:solidFill>
                            <a:srgbClr val="FF0066"/>
                          </a:solidFill>
                          <a:effectLst/>
                        </a:rPr>
                        <a:t>(</a:t>
                      </a:r>
                      <a:r>
                        <a:rPr lang="zh-TW" sz="2800" kern="100" dirty="0">
                          <a:solidFill>
                            <a:srgbClr val="FF0066"/>
                          </a:solidFill>
                          <a:effectLst/>
                        </a:rPr>
                        <a:t>個人</a:t>
                      </a:r>
                      <a:r>
                        <a:rPr lang="en-US" altLang="zh-TW" sz="2800" kern="100" dirty="0">
                          <a:solidFill>
                            <a:srgbClr val="FF0066"/>
                          </a:solidFill>
                          <a:effectLst/>
                        </a:rPr>
                        <a:t>) </a:t>
                      </a:r>
                      <a:br>
                        <a:rPr lang="en-US" altLang="zh-TW" sz="2800" kern="100" dirty="0">
                          <a:solidFill>
                            <a:srgbClr val="FF0066"/>
                          </a:solidFill>
                          <a:effectLst/>
                        </a:rPr>
                      </a:br>
                      <a:r>
                        <a:rPr lang="en-US" altLang="zh-CN" sz="2800" kern="100" dirty="0">
                          <a:solidFill>
                            <a:srgbClr val="FF0066"/>
                          </a:solidFill>
                          <a:effectLst/>
                        </a:rPr>
                        <a:t>Paper 1000-1500</a:t>
                      </a:r>
                      <a:r>
                        <a:rPr kumimoji="0" lang="zh-CN" altLang="en-US" sz="2800" kern="100" dirty="0">
                          <a:solidFill>
                            <a:srgbClr val="FF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字</a:t>
                      </a:r>
                      <a:endParaRPr kumimoji="0" lang="zh-TW" altLang="en-US" sz="2800" kern="100" dirty="0">
                        <a:solidFill>
                          <a:srgbClr val="FF00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640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77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D66785-27BE-621E-7D57-3B2A138D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1"/>
            <a:ext cx="9144000" cy="533400"/>
          </a:xfrm>
        </p:spPr>
        <p:txBody>
          <a:bodyPr/>
          <a:lstStyle/>
          <a:p>
            <a:r>
              <a:rPr lang="zh-CN" altLang="en-US" dirty="0">
                <a:ea typeface="標楷體" panose="03000509000000000000" pitchFamily="65" charset="-120"/>
              </a:rPr>
              <a:t>四、</a:t>
            </a:r>
            <a:r>
              <a:rPr lang="zh-TW" altLang="en-US" dirty="0">
                <a:ea typeface="標楷體" panose="03000509000000000000" pitchFamily="65" charset="-120"/>
              </a:rPr>
              <a:t>評</a:t>
            </a:r>
            <a:r>
              <a:rPr lang="zh-CN" altLang="en-US" dirty="0">
                <a:ea typeface="標楷體" panose="03000509000000000000" pitchFamily="65" charset="-120"/>
              </a:rPr>
              <a:t>估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標楷體" panose="03000509000000000000" pitchFamily="65" charset="-120"/>
              </a:rPr>
              <a:t>p.5-6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6B3F0894-BC5C-D836-ACB8-235E5BF93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27364"/>
              </p:ext>
            </p:extLst>
          </p:nvPr>
        </p:nvGraphicFramePr>
        <p:xfrm>
          <a:off x="0" y="609600"/>
          <a:ext cx="9144000" cy="6248398"/>
        </p:xfrm>
        <a:graphic>
          <a:graphicData uri="http://schemas.openxmlformats.org/drawingml/2006/table">
            <a:tbl>
              <a:tblPr firstRow="1" firstCol="1" bandRow="1"/>
              <a:tblGrid>
                <a:gridCol w="2667000">
                  <a:extLst>
                    <a:ext uri="{9D8B030D-6E8A-4147-A177-3AD203B41FA5}">
                      <a16:colId xmlns:a16="http://schemas.microsoft.com/office/drawing/2014/main" val="3192131227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177549383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644713742"/>
                    </a:ext>
                  </a:extLst>
                </a:gridCol>
              </a:tblGrid>
              <a:tr h="525010">
                <a:tc>
                  <a:txBody>
                    <a:bodyPr/>
                    <a:lstStyle/>
                    <a:p>
                      <a:pPr marL="304800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en-US" sz="2400" b="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lang="zh-TW" sz="2400" b="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0" algn="ctr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成績評核項目及題目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比重</a:t>
                      </a:r>
                      <a:endParaRPr lang="zh-TW" sz="24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384680"/>
                  </a:ext>
                </a:extLst>
              </a:tr>
              <a:tr h="828518">
                <a:tc>
                  <a:txBody>
                    <a:bodyPr/>
                    <a:lstStyle/>
                    <a:p>
                      <a:pPr marL="0" indent="0" algn="ctr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kumimoji="0" lang="zh-TW" altLang="en-US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課堂參</a:t>
                      </a:r>
                      <a:r>
                        <a:rPr kumimoji="0" lang="zh-CN" altLang="en-US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與</a:t>
                      </a:r>
                      <a:r>
                        <a:rPr kumimoji="0" lang="zh-TW" altLang="en-US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0" lang="en-US" altLang="zh-TW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</a:br>
                      <a:r>
                        <a:rPr kumimoji="0" lang="en-US" altLang="zh-TW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1-15</a:t>
                      </a:r>
                      <a:r>
                        <a:rPr kumimoji="0" lang="zh-CN" altLang="en-US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堂</a:t>
                      </a:r>
                      <a:endParaRPr kumimoji="0" lang="zh-TW" altLang="en-US" sz="24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313" algn="l"/>
                          <a:tab pos="4591050" algn="r"/>
                        </a:tabLst>
                      </a:pP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以學員上學期</a:t>
                      </a:r>
                      <a:r>
                        <a:rPr lang="zh-TW" sz="2400" kern="100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參與課堂</a:t>
                      </a: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活動的主動性、</a:t>
                      </a:r>
                      <a:br>
                        <a:rPr lang="en-US" alt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合群性、表達方式和上課態度作評核</a:t>
                      </a: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10%</a:t>
                      </a:r>
                      <a:endParaRPr lang="zh-TW" sz="24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608890"/>
                  </a:ext>
                </a:extLst>
              </a:tr>
              <a:tr h="828518">
                <a:tc>
                  <a:txBody>
                    <a:bodyPr/>
                    <a:lstStyle/>
                    <a:p>
                      <a:pPr marL="0" indent="0" algn="ctr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kumimoji="0" lang="zh-TW" altLang="en-US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課堂參</a:t>
                      </a:r>
                      <a:r>
                        <a:rPr kumimoji="0" lang="zh-CN" altLang="en-US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與</a:t>
                      </a:r>
                      <a:br>
                        <a:rPr kumimoji="0" lang="en-US" altLang="zh-CN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</a:br>
                      <a:r>
                        <a:rPr kumimoji="0" lang="en-US" altLang="zh-CN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16-30</a:t>
                      </a:r>
                      <a:r>
                        <a:rPr kumimoji="0" lang="zh-CN" altLang="en-US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堂</a:t>
                      </a:r>
                      <a:endParaRPr kumimoji="0" lang="zh-TW" altLang="en-US" sz="24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313" algn="l"/>
                          <a:tab pos="4591050" algn="r"/>
                        </a:tabLst>
                      </a:pP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以學員下學期</a:t>
                      </a:r>
                      <a:r>
                        <a:rPr kumimoji="0" lang="zh-TW" altLang="en-US" sz="2400" kern="100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參與課堂</a:t>
                      </a: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活動的主動性、</a:t>
                      </a:r>
                      <a:br>
                        <a:rPr kumimoji="0"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合群性、表達方式和上課態度作評核</a:t>
                      </a: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kumimoji="0"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10%</a:t>
                      </a:r>
                      <a:endParaRPr kumimoji="0" lang="zh-TW" altLang="en-US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934737"/>
                  </a:ext>
                </a:extLst>
              </a:tr>
              <a:tr h="1300187">
                <a:tc>
                  <a:txBody>
                    <a:bodyPr/>
                    <a:lstStyle/>
                    <a:p>
                      <a:pPr marL="87313" indent="0" algn="ctr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測驗</a:t>
                      </a:r>
                      <a:br>
                        <a:rPr kumimoji="0"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</a:br>
                      <a:r>
                        <a:rPr kumimoji="0" lang="zh-CN" alt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（第</a:t>
                      </a:r>
                      <a:r>
                        <a:rPr kumimoji="0" lang="en-GB" altLang="zh-CN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CN" alt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堂）</a:t>
                      </a:r>
                      <a:endParaRPr kumimoji="0" lang="zh-TW" altLang="en-US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l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313" algn="l"/>
                          <a:tab pos="4591050" algn="r"/>
                        </a:tabLst>
                      </a:pP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單元一課程內容</a:t>
                      </a:r>
                      <a:r>
                        <a:rPr kumimoji="0"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道選擇題</a:t>
                      </a:r>
                      <a:r>
                        <a:rPr kumimoji="0" lang="en-GB" altLang="zh-TW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(20</a:t>
                      </a:r>
                      <a:r>
                        <a:rPr kumimoji="0" lang="zh-CN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分鐘</a:t>
                      </a:r>
                      <a:r>
                        <a:rPr kumimoji="0"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或</a:t>
                      </a:r>
                      <a:br>
                        <a:rPr kumimoji="0"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三選一選答題</a:t>
                      </a:r>
                      <a:r>
                        <a:rPr kumimoji="0"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(250</a:t>
                      </a:r>
                      <a:r>
                        <a:rPr kumimoji="0" lang="zh-CN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字論述題</a:t>
                      </a:r>
                      <a:r>
                        <a:rPr kumimoji="0"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kumimoji="0"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kumimoji="0" lang="zh-CN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一般</a:t>
                      </a: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安排在</a:t>
                      </a:r>
                      <a:r>
                        <a:rPr kumimoji="0" lang="zh-TW" altLang="en-US" sz="2400" kern="100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kumimoji="0" lang="zh-CN" altLang="en-US" sz="2400" kern="100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kumimoji="0" lang="zh-TW" altLang="en-US" sz="2400" kern="100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節</a:t>
                      </a: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進行</a:t>
                      </a:r>
                      <a:r>
                        <a:rPr kumimoji="0" lang="zh-TW" altLang="en-US" sz="2400" kern="100" dirty="0">
                          <a:solidFill>
                            <a:srgbClr val="FF0066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課堂測驗</a:t>
                      </a: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kumimoji="0"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5%</a:t>
                      </a:r>
                      <a:endParaRPr kumimoji="0" lang="zh-TW" altLang="en-US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8015014"/>
                  </a:ext>
                </a:extLst>
              </a:tr>
              <a:tr h="612037">
                <a:tc>
                  <a:txBody>
                    <a:bodyPr/>
                    <a:lstStyle/>
                    <a:p>
                      <a:pPr marL="0" indent="0" algn="ctr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kumimoji="0" lang="zh-TW" altLang="en-US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反思練習</a:t>
                      </a:r>
                      <a:r>
                        <a:rPr kumimoji="0" lang="en-US" altLang="zh-TW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一</a:t>
                      </a:r>
                      <a:r>
                        <a:rPr kumimoji="0" lang="en-US" altLang="zh-TW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en-US" sz="24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l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313" algn="l"/>
                          <a:tab pos="4591050" algn="r"/>
                        </a:tabLst>
                      </a:pP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性格對人際關係的影響 </a:t>
                      </a:r>
                      <a:r>
                        <a:rPr kumimoji="0"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頁</a:t>
                      </a:r>
                      <a:r>
                        <a:rPr kumimoji="0"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zh-TW" altLang="en-US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kumimoji="0"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5%</a:t>
                      </a:r>
                      <a:endParaRPr kumimoji="0" lang="zh-TW" altLang="en-US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615967"/>
                  </a:ext>
                </a:extLst>
              </a:tr>
              <a:tr h="612037">
                <a:tc>
                  <a:txBody>
                    <a:bodyPr/>
                    <a:lstStyle/>
                    <a:p>
                      <a:pPr marL="0" indent="0" algn="ctr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kumimoji="0" lang="zh-TW" altLang="en-US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反思練習</a:t>
                      </a:r>
                      <a:r>
                        <a:rPr kumimoji="0" lang="en-US" altLang="zh-TW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二</a:t>
                      </a:r>
                      <a:r>
                        <a:rPr kumimoji="0" lang="en-US" altLang="zh-TW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en-US" sz="24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l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313" algn="l"/>
                          <a:tab pos="4591050" algn="r"/>
                        </a:tabLst>
                      </a:pP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成長任務和發展目標 </a:t>
                      </a:r>
                      <a:r>
                        <a:rPr kumimoji="0"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頁</a:t>
                      </a:r>
                      <a:r>
                        <a:rPr kumimoji="0"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zh-TW" altLang="en-US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kumimoji="0"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5%</a:t>
                      </a:r>
                      <a:endParaRPr kumimoji="0" lang="zh-TW" altLang="en-US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7972534"/>
                  </a:ext>
                </a:extLst>
              </a:tr>
              <a:tr h="477917">
                <a:tc>
                  <a:txBody>
                    <a:bodyPr/>
                    <a:lstStyle/>
                    <a:p>
                      <a:pPr marL="0" indent="0" algn="ctr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kumimoji="0" lang="zh-TW" altLang="en-US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技巧測試</a:t>
                      </a:r>
                      <a:r>
                        <a:rPr kumimoji="0" lang="en-US" altLang="zh-TW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一</a:t>
                      </a:r>
                      <a:r>
                        <a:rPr kumimoji="0" lang="en-US" altLang="zh-TW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en-US" sz="24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313" algn="l"/>
                          <a:tab pos="4591050" algn="r"/>
                        </a:tabLst>
                      </a:pP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化解衝突技巧 </a:t>
                      </a:r>
                      <a:r>
                        <a:rPr kumimoji="0"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頁</a:t>
                      </a:r>
                      <a:r>
                        <a:rPr kumimoji="0"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10)</a:t>
                      </a:r>
                      <a:endParaRPr kumimoji="0" lang="zh-TW" altLang="en-US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kumimoji="0"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5%</a:t>
                      </a:r>
                      <a:endParaRPr kumimoji="0" lang="zh-TW" altLang="en-US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28624"/>
                  </a:ext>
                </a:extLst>
              </a:tr>
              <a:tr h="545690">
                <a:tc>
                  <a:txBody>
                    <a:bodyPr/>
                    <a:lstStyle/>
                    <a:p>
                      <a:pPr marL="0" indent="0" algn="ctr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kumimoji="0" lang="zh-TW" altLang="en-US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技巧測試</a:t>
                      </a:r>
                      <a:r>
                        <a:rPr kumimoji="0" lang="en-US" altLang="zh-TW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二</a:t>
                      </a:r>
                      <a:r>
                        <a:rPr kumimoji="0" lang="en-US" altLang="zh-TW" sz="2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en-US" sz="24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313" algn="l"/>
                          <a:tab pos="4591050" algn="r"/>
                        </a:tabLst>
                      </a:pP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個人或小組求職面試技巧 </a:t>
                      </a:r>
                      <a:r>
                        <a:rPr kumimoji="0"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頁</a:t>
                      </a:r>
                      <a:r>
                        <a:rPr kumimoji="0" lang="en-US" altLang="zh-CN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12)</a:t>
                      </a:r>
                      <a:endParaRPr kumimoji="0" lang="zh-TW" altLang="en-US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kumimoji="0"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5%</a:t>
                      </a:r>
                      <a:endParaRPr kumimoji="0" lang="zh-TW" altLang="en-US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738530"/>
                  </a:ext>
                </a:extLst>
              </a:tr>
              <a:tr h="518484">
                <a:tc>
                  <a:txBody>
                    <a:bodyPr/>
                    <a:lstStyle/>
                    <a:p>
                      <a:pPr marL="304800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en-US" sz="2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04800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en-US" sz="2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en-US" sz="2400" b="1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45%</a:t>
                      </a:r>
                      <a:endParaRPr lang="zh-TW" sz="24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9656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688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D66785-27BE-621E-7D57-3B2A138D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標楷體" panose="03000509000000000000" pitchFamily="65" charset="-120"/>
              </a:rPr>
              <a:t>四、</a:t>
            </a:r>
            <a:r>
              <a:rPr lang="zh-TW" altLang="en-US" dirty="0">
                <a:ea typeface="標楷體" panose="03000509000000000000" pitchFamily="65" charset="-120"/>
              </a:rPr>
              <a:t>評</a:t>
            </a:r>
            <a:r>
              <a:rPr lang="zh-CN" altLang="en-US" dirty="0">
                <a:ea typeface="標楷體" panose="03000509000000000000" pitchFamily="65" charset="-120"/>
              </a:rPr>
              <a:t>估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ea typeface="標楷體" panose="03000509000000000000" pitchFamily="65" charset="-120"/>
              </a:rPr>
              <a:t>p.5-6</a:t>
            </a:r>
            <a:endParaRPr lang="zh-TW" altLang="en-US" dirty="0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6B3F0894-BC5C-D836-ACB8-235E5BF93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37253"/>
              </p:ext>
            </p:extLst>
          </p:nvPr>
        </p:nvGraphicFramePr>
        <p:xfrm>
          <a:off x="0" y="1046495"/>
          <a:ext cx="9144000" cy="4135105"/>
        </p:xfrm>
        <a:graphic>
          <a:graphicData uri="http://schemas.openxmlformats.org/drawingml/2006/table">
            <a:tbl>
              <a:tblPr firstRow="1" firstCol="1" bandRow="1"/>
              <a:tblGrid>
                <a:gridCol w="1628901">
                  <a:extLst>
                    <a:ext uri="{9D8B030D-6E8A-4147-A177-3AD203B41FA5}">
                      <a16:colId xmlns:a16="http://schemas.microsoft.com/office/drawing/2014/main" val="3192131227"/>
                    </a:ext>
                  </a:extLst>
                </a:gridCol>
                <a:gridCol w="6256927">
                  <a:extLst>
                    <a:ext uri="{9D8B030D-6E8A-4147-A177-3AD203B41FA5}">
                      <a16:colId xmlns:a16="http://schemas.microsoft.com/office/drawing/2014/main" val="1775493834"/>
                    </a:ext>
                  </a:extLst>
                </a:gridCol>
                <a:gridCol w="1258172">
                  <a:extLst>
                    <a:ext uri="{9D8B030D-6E8A-4147-A177-3AD203B41FA5}">
                      <a16:colId xmlns:a16="http://schemas.microsoft.com/office/drawing/2014/main" val="2644713742"/>
                    </a:ext>
                  </a:extLst>
                </a:gridCol>
              </a:tblGrid>
              <a:tr h="455161">
                <a:tc>
                  <a:txBody>
                    <a:bodyPr/>
                    <a:lstStyle/>
                    <a:p>
                      <a:pPr marL="304800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en-US" sz="2400" b="1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0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成績評核項目及題目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比重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384680"/>
                  </a:ext>
                </a:extLst>
              </a:tr>
              <a:tr h="1005147">
                <a:tc>
                  <a:txBody>
                    <a:bodyPr/>
                    <a:lstStyle/>
                    <a:p>
                      <a:pPr marL="87313" indent="0" algn="ctr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專題研習（個人）</a:t>
                      </a:r>
                      <a:endParaRPr kumimoji="0" lang="en-US" alt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l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313" algn="l"/>
                          <a:tab pos="4591050" algn="r"/>
                        </a:tabLst>
                      </a:pP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口頭匯報 </a:t>
                      </a:r>
                      <a:endParaRPr kumimoji="0" lang="en-GB" altLang="zh-TW" sz="2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87313" indent="0" algn="l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313" algn="l"/>
                          <a:tab pos="4591050" algn="r"/>
                        </a:tabLst>
                      </a:pP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書面報告 </a:t>
                      </a: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04800" algn="ctr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10%</a:t>
                      </a:r>
                      <a:endParaRPr lang="zh-TW" sz="24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marL="304800" algn="ctr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15%</a:t>
                      </a:r>
                      <a:endParaRPr lang="zh-TW" sz="24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8842264"/>
                  </a:ext>
                </a:extLst>
              </a:tr>
              <a:tr h="2105119">
                <a:tc>
                  <a:txBody>
                    <a:bodyPr/>
                    <a:lstStyle/>
                    <a:p>
                      <a:pPr marL="87313" indent="0" algn="ctr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91050" algn="r"/>
                        </a:tabLst>
                      </a:pP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專題研習（小組）</a:t>
                      </a: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313" algn="l"/>
                          <a:tab pos="4591050" algn="r"/>
                        </a:tabLst>
                      </a:pP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專題研習建議書</a:t>
                      </a:r>
                    </a:p>
                    <a:p>
                      <a:pPr marL="87313" indent="0" algn="l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313" algn="l"/>
                          <a:tab pos="4591050" algn="r"/>
                        </a:tabLst>
                      </a:pP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小組口頭匯報</a:t>
                      </a:r>
                    </a:p>
                    <a:p>
                      <a:pPr marL="87313" indent="0" algn="l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313" algn="l"/>
                          <a:tab pos="4591050" algn="r"/>
                        </a:tabLst>
                      </a:pP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小組書面報告</a:t>
                      </a:r>
                    </a:p>
                    <a:p>
                      <a:pPr marL="87313" indent="0" algn="l" rtl="0" eaLnBrk="1" fontAlgn="base" latinLnBrk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313" algn="l"/>
                          <a:tab pos="4591050" algn="r"/>
                        </a:tabLst>
                      </a:pPr>
                      <a:r>
                        <a:rPr kumimoji="0"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個人反思報告</a:t>
                      </a: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5%</a:t>
                      </a:r>
                      <a:endParaRPr lang="zh-TW" sz="24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marL="304800" algn="ctr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10%</a:t>
                      </a:r>
                      <a:endParaRPr lang="zh-TW" sz="24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marL="304800" algn="ctr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10%</a:t>
                      </a:r>
                      <a:endParaRPr lang="zh-TW" sz="24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marL="304800" algn="ctr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en-US" sz="24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5%</a:t>
                      </a:r>
                      <a:endParaRPr lang="zh-TW" sz="24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695331"/>
                  </a:ext>
                </a:extLst>
              </a:tr>
              <a:tr h="569678">
                <a:tc>
                  <a:txBody>
                    <a:bodyPr/>
                    <a:lstStyle/>
                    <a:p>
                      <a:pPr marL="304800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en-US" sz="240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04800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en-US" sz="240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 fontAlgn="base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0215" algn="l"/>
                          <a:tab pos="4591050" algn="r"/>
                        </a:tabLst>
                      </a:pPr>
                      <a:r>
                        <a:rPr lang="en-US" sz="2400" b="1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100%</a:t>
                      </a:r>
                      <a:endParaRPr lang="zh-TW" sz="24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7643" marR="57643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9656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13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B487A-7501-93F8-360A-5A7E5716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熱身活動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拿來就用！13個團隊熱身活動/破冰遊戲！ - 壹讀">
            <a:extLst>
              <a:ext uri="{FF2B5EF4-FFF2-40B4-BE49-F238E27FC236}">
                <a16:creationId xmlns:a16="http://schemas.microsoft.com/office/drawing/2014/main" id="{B1B1A66C-3340-1203-FB7C-292430C95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21792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93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DBEF78-7AA2-F1E3-2D8C-67CD628A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功課提交時間 </a:t>
            </a:r>
            <a:r>
              <a:rPr lang="en-US" altLang="zh-CN" dirty="0"/>
              <a:t>(</a:t>
            </a:r>
            <a:r>
              <a:rPr lang="zh-CN" altLang="en-US" dirty="0"/>
              <a:t>暫定</a:t>
            </a:r>
            <a:r>
              <a:rPr lang="en-US" altLang="zh-CN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E83CFC-7CA9-5007-C822-45059971E3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第</a:t>
            </a:r>
            <a:r>
              <a:rPr lang="en-US" altLang="zh-TW" dirty="0"/>
              <a:t>6</a:t>
            </a:r>
            <a:r>
              <a:rPr lang="zh-TW" altLang="en-US" dirty="0"/>
              <a:t>堂測驗第</a:t>
            </a:r>
            <a:r>
              <a:rPr lang="en-US" altLang="zh-TW" dirty="0"/>
              <a:t>7-8</a:t>
            </a:r>
            <a:r>
              <a:rPr lang="zh-TW" altLang="en-US" dirty="0"/>
              <a:t>堂交反思一 </a:t>
            </a:r>
            <a:r>
              <a:rPr lang="en-US" altLang="zh-TW" dirty="0"/>
              <a:t>(</a:t>
            </a:r>
            <a:r>
              <a:rPr lang="zh-TW" altLang="en-US" dirty="0"/>
              <a:t>九型人格</a:t>
            </a:r>
            <a:r>
              <a:rPr lang="en-US" altLang="zh-TW" dirty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第</a:t>
            </a:r>
            <a:r>
              <a:rPr lang="en-US" altLang="zh-TW" dirty="0"/>
              <a:t>9-10</a:t>
            </a:r>
            <a:r>
              <a:rPr lang="zh-TW" altLang="en-US" dirty="0"/>
              <a:t>堂交反思二 </a:t>
            </a:r>
            <a:r>
              <a:rPr lang="en-US" altLang="zh-TW" dirty="0"/>
              <a:t>(</a:t>
            </a:r>
            <a:r>
              <a:rPr lang="en-GB" altLang="zh-TW" dirty="0"/>
              <a:t>Smart Goal)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第</a:t>
            </a:r>
            <a:r>
              <a:rPr lang="en-US" altLang="zh-TW" dirty="0"/>
              <a:t>13</a:t>
            </a:r>
            <a:r>
              <a:rPr lang="zh-TW" altLang="en-US" dirty="0"/>
              <a:t>半堂開始，</a:t>
            </a:r>
            <a:r>
              <a:rPr lang="en-GB" altLang="zh-TW" dirty="0"/>
              <a:t>present </a:t>
            </a:r>
            <a:r>
              <a:rPr lang="zh-TW" altLang="en-US" dirty="0"/>
              <a:t>個人報告，必須要用</a:t>
            </a:r>
            <a:r>
              <a:rPr lang="en-GB" altLang="zh-TW" dirty="0"/>
              <a:t>ppt present, </a:t>
            </a:r>
            <a:r>
              <a:rPr lang="zh-TW" altLang="en-US" dirty="0"/>
              <a:t>計內容分。第</a:t>
            </a:r>
            <a:r>
              <a:rPr lang="en-US" altLang="zh-TW" dirty="0"/>
              <a:t>14-15</a:t>
            </a:r>
            <a:r>
              <a:rPr lang="zh-TW" altLang="en-US" dirty="0"/>
              <a:t>堂</a:t>
            </a:r>
            <a:r>
              <a:rPr lang="en-GB" altLang="zh-TW" dirty="0"/>
              <a:t>present </a:t>
            </a:r>
            <a:r>
              <a:rPr lang="zh-TW" altLang="en-US" dirty="0"/>
              <a:t>及交書面報告 </a:t>
            </a:r>
            <a:r>
              <a:rPr lang="en-US" altLang="zh-TW" dirty="0"/>
              <a:t>(1000-1500</a:t>
            </a:r>
            <a:r>
              <a:rPr lang="zh-TW" altLang="en-US" dirty="0"/>
              <a:t>字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195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D62727-C14E-D2C7-38BA-2CC8581395E3}"/>
              </a:ext>
            </a:extLst>
          </p:cNvPr>
          <p:cNvSpPr txBox="1">
            <a:spLocks/>
          </p:cNvSpPr>
          <p:nvPr/>
        </p:nvSpPr>
        <p:spPr>
          <a:xfrm>
            <a:off x="0" y="76200"/>
            <a:ext cx="91440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  <a:ea typeface="標楷體" pitchFamily="65" charset="-120"/>
              </a:defRPr>
            </a:lvl9pPr>
          </a:lstStyle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課程要求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4DDFCAF-368C-0E19-45CE-99DC3802E1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867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Pct val="74000"/>
            </a:pPr>
            <a:r>
              <a:rPr lang="zh-TW" altLang="en-US" sz="3200" dirty="0">
                <a:latin typeface="Arial" charset="0"/>
              </a:rPr>
              <a:t>不少於</a:t>
            </a:r>
            <a:r>
              <a:rPr lang="en-US" altLang="zh-TW" sz="3200" dirty="0">
                <a:solidFill>
                  <a:srgbClr val="FF0000"/>
                </a:solidFill>
                <a:latin typeface="Arial" charset="0"/>
              </a:rPr>
              <a:t>80%</a:t>
            </a:r>
            <a:r>
              <a:rPr lang="zh-TW" altLang="en-US" sz="3200" dirty="0">
                <a:latin typeface="Arial" charset="0"/>
              </a:rPr>
              <a:t>之課堂</a:t>
            </a:r>
            <a:r>
              <a:rPr lang="zh-TW" altLang="en-US" sz="3200" b="1" u="sng" dirty="0">
                <a:latin typeface="Arial" charset="0"/>
              </a:rPr>
              <a:t>出席率</a:t>
            </a:r>
            <a:r>
              <a:rPr lang="zh-TW" altLang="en-US" sz="3200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altLang="zh-TW" sz="2400" dirty="0">
                <a:solidFill>
                  <a:srgbClr val="003366"/>
                </a:solidFill>
                <a:latin typeface="Arial" charset="0"/>
              </a:rPr>
              <a:t>(30</a:t>
            </a:r>
            <a:r>
              <a:rPr lang="zh-CN" altLang="en-US" sz="2400" dirty="0">
                <a:solidFill>
                  <a:srgbClr val="003366"/>
                </a:solidFill>
                <a:latin typeface="Arial" charset="0"/>
              </a:rPr>
              <a:t>堂 </a:t>
            </a:r>
            <a:r>
              <a:rPr lang="en-US" altLang="zh-CN" sz="2400" dirty="0">
                <a:solidFill>
                  <a:srgbClr val="003366"/>
                </a:solidFill>
                <a:latin typeface="Arial" charset="0"/>
              </a:rPr>
              <a:t>x 80% = 24</a:t>
            </a:r>
            <a:r>
              <a:rPr lang="zh-CN" altLang="en-US" sz="2400" dirty="0">
                <a:solidFill>
                  <a:srgbClr val="003366"/>
                </a:solidFill>
                <a:latin typeface="Arial" charset="0"/>
              </a:rPr>
              <a:t>堂</a:t>
            </a:r>
            <a:r>
              <a:rPr lang="en-US" altLang="zh-CN" sz="2400" dirty="0">
                <a:solidFill>
                  <a:srgbClr val="003366"/>
                </a:solidFill>
                <a:latin typeface="Arial" charset="0"/>
              </a:rPr>
              <a:t>)</a:t>
            </a:r>
            <a:endParaRPr lang="en-US" altLang="zh-TW" sz="2400" b="1" u="sng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Pct val="74000"/>
            </a:pPr>
            <a:endParaRPr lang="en-US" altLang="zh-TW" sz="32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Pct val="74000"/>
            </a:pPr>
            <a:r>
              <a:rPr lang="zh-TW" altLang="en-US" sz="3200" dirty="0">
                <a:latin typeface="Arial" charset="0"/>
              </a:rPr>
              <a:t>完成所有習作及專題研習，而學科總成績達到</a:t>
            </a:r>
            <a:r>
              <a:rPr lang="en-US" altLang="zh-TW" sz="3200" dirty="0">
                <a:solidFill>
                  <a:srgbClr val="FF0000"/>
                </a:solidFill>
                <a:latin typeface="Arial" charset="0"/>
              </a:rPr>
              <a:t>50</a:t>
            </a:r>
            <a:r>
              <a:rPr lang="zh-TW" altLang="en-US" sz="3200" dirty="0">
                <a:solidFill>
                  <a:srgbClr val="FF0000"/>
                </a:solidFill>
                <a:latin typeface="Arial" charset="0"/>
              </a:rPr>
              <a:t>分</a:t>
            </a:r>
            <a:r>
              <a:rPr lang="zh-TW" altLang="en-US" sz="3200" dirty="0">
                <a:latin typeface="Arial" charset="0"/>
              </a:rPr>
              <a:t>或以上者將被評為</a:t>
            </a:r>
            <a:r>
              <a:rPr lang="zh-TW" altLang="en-US" sz="3200" b="1" u="sng" dirty="0">
                <a:latin typeface="Arial" charset="0"/>
              </a:rPr>
              <a:t>及格</a:t>
            </a:r>
            <a:r>
              <a:rPr lang="zh-CN" altLang="en-US" dirty="0">
                <a:latin typeface="Arial" charset="0"/>
              </a:rPr>
              <a:t>。</a:t>
            </a:r>
            <a:endParaRPr lang="en-US" altLang="zh-TW" sz="3200" b="1" u="sng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Pct val="74000"/>
            </a:pPr>
            <a:endParaRPr lang="en-US" altLang="zh-TW" sz="32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Pct val="74000"/>
            </a:pPr>
            <a:r>
              <a:rPr lang="zh-TW" altLang="en-US" sz="3200" dirty="0">
                <a:latin typeface="Arial" charset="0"/>
              </a:rPr>
              <a:t>而總成績</a:t>
            </a:r>
            <a:r>
              <a:rPr lang="en-US" altLang="zh-TW" sz="3200" dirty="0">
                <a:solidFill>
                  <a:srgbClr val="FF0000"/>
                </a:solidFill>
                <a:latin typeface="Arial" charset="0"/>
              </a:rPr>
              <a:t>49</a:t>
            </a:r>
            <a:r>
              <a:rPr lang="zh-TW" altLang="en-US" sz="3200" dirty="0">
                <a:solidFill>
                  <a:srgbClr val="FF0000"/>
                </a:solidFill>
                <a:latin typeface="Arial" charset="0"/>
              </a:rPr>
              <a:t>分或以下</a:t>
            </a:r>
            <a:r>
              <a:rPr lang="zh-TW" altLang="en-US" sz="3200" dirty="0">
                <a:latin typeface="Arial" charset="0"/>
              </a:rPr>
              <a:t>者將被評為</a:t>
            </a:r>
            <a:r>
              <a:rPr lang="zh-TW" altLang="en-US" sz="3200" u="sng" dirty="0">
                <a:latin typeface="Arial" charset="0"/>
              </a:rPr>
              <a:t>不及格，並以</a:t>
            </a:r>
            <a:r>
              <a:rPr lang="en-US" altLang="zh-TW" sz="3200" u="sng" dirty="0">
                <a:latin typeface="Arial" charset="0"/>
              </a:rPr>
              <a:t>F</a:t>
            </a:r>
            <a:r>
              <a:rPr lang="zh-TW" altLang="en-US" sz="3200" u="sng" dirty="0">
                <a:latin typeface="Arial" charset="0"/>
              </a:rPr>
              <a:t>等級評分</a:t>
            </a:r>
            <a:r>
              <a:rPr lang="zh-TW" altLang="en-US" sz="3200" dirty="0">
                <a:latin typeface="Arial" charset="0"/>
              </a:rPr>
              <a:t>。</a:t>
            </a:r>
          </a:p>
        </p:txBody>
      </p:sp>
      <p:pic>
        <p:nvPicPr>
          <p:cNvPr id="23554" name="Picture 2" descr="Criteria Icons &amp; Symbols">
            <a:extLst>
              <a:ext uri="{FF2B5EF4-FFF2-40B4-BE49-F238E27FC236}">
                <a16:creationId xmlns:a16="http://schemas.microsoft.com/office/drawing/2014/main" id="{C41BE826-E980-8653-71D7-CD3506833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評核方法 ：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2 x 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課堂參與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(20%)</a:t>
            </a:r>
          </a:p>
        </p:txBody>
      </p:sp>
      <p:sp>
        <p:nvSpPr>
          <p:cNvPr id="24579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課堂表現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zh-TW" altLang="en-US" sz="3000" dirty="0"/>
              <a:t>課堂活動</a:t>
            </a:r>
            <a:r>
              <a:rPr lang="zh-TW" altLang="en-US" sz="3000" u="sng" dirty="0">
                <a:solidFill>
                  <a:srgbClr val="FF0066"/>
                </a:solidFill>
              </a:rPr>
              <a:t>參與</a:t>
            </a:r>
            <a:r>
              <a:rPr lang="zh-TW" altLang="en-US" sz="3000" dirty="0"/>
              <a:t>的主動性</a:t>
            </a:r>
            <a:endParaRPr lang="en-US" altLang="zh-TW" sz="3000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zh-TW" altLang="en-US" sz="3000" dirty="0"/>
              <a:t>合群性</a:t>
            </a:r>
            <a:endParaRPr lang="en-US" altLang="zh-TW" sz="3000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zh-TW" altLang="en-US" sz="3000" dirty="0"/>
              <a:t>求學態度</a:t>
            </a:r>
            <a:endParaRPr lang="en-US" altLang="zh-TW" sz="3000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zh-TW" altLang="en-US" sz="3000" dirty="0"/>
              <a:t>紀律操守</a:t>
            </a:r>
            <a:endParaRPr lang="en-US" altLang="zh-TW" sz="3000" dirty="0"/>
          </a:p>
          <a:p>
            <a:pPr lvl="1" eaLnBrk="1" hangingPunct="1">
              <a:buFont typeface="Wingdings" pitchFamily="2" charset="2"/>
              <a:buChar char="ü"/>
            </a:pPr>
            <a:r>
              <a:rPr lang="zh-TW" altLang="en-US" sz="3000" dirty="0"/>
              <a:t>出席率</a:t>
            </a:r>
            <a:endParaRPr lang="en-US" altLang="zh-TW" sz="3000" dirty="0"/>
          </a:p>
          <a:p>
            <a:pPr lvl="1" eaLnBrk="1" hangingPunct="1">
              <a:buFont typeface="Wingdings 3" pitchFamily="18" charset="2"/>
              <a:buNone/>
            </a:pPr>
            <a:endParaRPr lang="en-US" altLang="zh-TW" dirty="0"/>
          </a:p>
          <a:p>
            <a:pPr marL="0" lvl="1" indent="0" algn="ctr" eaLnBrk="1" hangingPunct="1">
              <a:buFont typeface="Wingdings 3" pitchFamily="18" charset="2"/>
              <a:buNone/>
            </a:pP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上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HK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堂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、下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(15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堂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學期各佔學科總成績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b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共佔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pPr algn="ctr" eaLnBrk="1" hangingPunct="1"/>
            <a:r>
              <a:rPr lang="zh-TW" altLang="en-US" dirty="0"/>
              <a:t>課堂參與</a:t>
            </a:r>
            <a:endParaRPr lang="en-US" altLang="zh-TW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313"/>
            <a:ext cx="8458200" cy="626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72648A-E98C-E978-0F2E-AEEF5D51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課堂參與 </a:t>
            </a:r>
            <a:r>
              <a:rPr lang="en-US" altLang="zh-CN" sz="3600" dirty="0">
                <a:solidFill>
                  <a:srgbClr val="0000FF"/>
                </a:solidFill>
                <a:ea typeface="標楷體" panose="03000509000000000000" pitchFamily="65" charset="-120"/>
              </a:rPr>
              <a:t>(</a:t>
            </a:r>
            <a:r>
              <a:rPr lang="zh-CN" altLang="en-US" sz="3600" dirty="0">
                <a:solidFill>
                  <a:srgbClr val="0000FF"/>
                </a:solidFill>
                <a:ea typeface="標楷體" panose="03000509000000000000" pitchFamily="65" charset="-120"/>
              </a:rPr>
              <a:t>具體行爲指標</a:t>
            </a:r>
            <a:r>
              <a:rPr lang="en-US" altLang="zh-CN" sz="3600" dirty="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33E0F734-CF55-0968-F2FD-3E6A9BC95D4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62575394"/>
              </p:ext>
            </p:extLst>
          </p:nvPr>
        </p:nvGraphicFramePr>
        <p:xfrm>
          <a:off x="0" y="914401"/>
          <a:ext cx="9143998" cy="6019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59">
                  <a:extLst>
                    <a:ext uri="{9D8B030D-6E8A-4147-A177-3AD203B41FA5}">
                      <a16:colId xmlns:a16="http://schemas.microsoft.com/office/drawing/2014/main" val="2913389933"/>
                    </a:ext>
                  </a:extLst>
                </a:gridCol>
                <a:gridCol w="6675120">
                  <a:extLst>
                    <a:ext uri="{9D8B030D-6E8A-4147-A177-3AD203B41FA5}">
                      <a16:colId xmlns:a16="http://schemas.microsoft.com/office/drawing/2014/main" val="3894340287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1363296502"/>
                    </a:ext>
                  </a:extLst>
                </a:gridCol>
              </a:tblGrid>
              <a:tr h="991511">
                <a:tc>
                  <a:txBody>
                    <a:bodyPr/>
                    <a:lstStyle/>
                    <a:p>
                      <a:pPr algn="ctr"/>
                      <a:endParaRPr lang="en-US" altLang="zh-CN" sz="260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行爲指標</a:t>
                      </a:r>
                      <a:r>
                        <a:rPr lang="en-US" altLang="zh-CN" sz="32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最高</a:t>
                      </a:r>
                      <a:endParaRPr lang="en-US" altLang="zh-CN" sz="320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605374"/>
                  </a:ext>
                </a:extLst>
              </a:tr>
              <a:tr h="118848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1.</a:t>
                      </a:r>
                      <a:endParaRPr lang="zh-TW" alt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談話</a:t>
                      </a:r>
                      <a:r>
                        <a:rPr lang="en-US" altLang="zh-CN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2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zh-CN" alt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持續半分鐘</a:t>
                      </a:r>
                      <a:r>
                        <a:rPr lang="en-US" altLang="zh-CN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CN" alt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聲量影響到同學和老師</a:t>
                      </a:r>
                      <a:r>
                        <a:rPr lang="en-US" altLang="zh-CN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 @ - 0.5</a:t>
                      </a:r>
                      <a:r>
                        <a:rPr lang="zh-CN" altLang="en-US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分 </a:t>
                      </a:r>
                      <a:endParaRPr lang="en-US" altLang="zh-CN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- 4</a:t>
                      </a:r>
                      <a:r>
                        <a:rPr lang="zh-CN" alt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分</a:t>
                      </a:r>
                      <a:endParaRPr lang="zh-TW" alt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0360143"/>
                  </a:ext>
                </a:extLst>
              </a:tr>
              <a:tr h="93412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2.</a:t>
                      </a:r>
                      <a:endParaRPr lang="zh-TW" alt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睡覺 </a:t>
                      </a:r>
                      <a:r>
                        <a:rPr kumimoji="0" lang="en-US" altLang="zh-CN" sz="3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zh-CN" alt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持續</a:t>
                      </a:r>
                      <a:r>
                        <a:rPr lang="en-US" altLang="zh-CN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CN" alt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分鐘</a:t>
                      </a:r>
                      <a:r>
                        <a:rPr lang="en-US" altLang="zh-CN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@ - 0.5</a:t>
                      </a:r>
                      <a:r>
                        <a:rPr lang="zh-CN" alt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分</a:t>
                      </a:r>
                      <a:endParaRPr lang="zh-TW" altLang="en-US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- 3</a:t>
                      </a:r>
                      <a:r>
                        <a:rPr lang="zh-CN" alt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分</a:t>
                      </a:r>
                      <a:endParaRPr lang="zh-TW" alt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2219714"/>
                  </a:ext>
                </a:extLst>
              </a:tr>
              <a:tr h="93412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3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3.</a:t>
                      </a:r>
                      <a:endParaRPr lang="zh-TW" altLang="en-US" sz="3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200" dirty="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專注</a:t>
                      </a:r>
                      <a:r>
                        <a:rPr lang="zh-CN" altLang="en-US" sz="3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的眼神 </a:t>
                      </a:r>
                      <a:r>
                        <a:rPr lang="en-US" altLang="zh-CN" sz="3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(x%+2)</a:t>
                      </a:r>
                      <a:endParaRPr lang="zh-TW" altLang="en-US" sz="3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+ 5</a:t>
                      </a:r>
                      <a:r>
                        <a:rPr lang="zh-CN" altLang="en-US" sz="3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分</a:t>
                      </a:r>
                      <a:endParaRPr lang="en-US" altLang="zh-CN" sz="3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332350"/>
                  </a:ext>
                </a:extLst>
              </a:tr>
              <a:tr h="197156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3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4.</a:t>
                      </a:r>
                      <a:endParaRPr lang="zh-TW" altLang="en-US" sz="3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提問、分享或回答問題的内容有</a:t>
                      </a:r>
                      <a:r>
                        <a:rPr lang="zh-CN" altLang="en-US" sz="3200" dirty="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啓發性</a:t>
                      </a:r>
                      <a:r>
                        <a:rPr lang="zh-CN" altLang="en-US" sz="3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、令</a:t>
                      </a:r>
                      <a:r>
                        <a:rPr lang="zh-CN" altLang="en-US" sz="3200" dirty="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同學得益 </a:t>
                      </a:r>
                      <a:r>
                        <a:rPr lang="en-US" altLang="zh-CN" sz="3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CN" altLang="en-US" sz="3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包括在授課、小組討論或匯報中</a:t>
                      </a:r>
                      <a:r>
                        <a:rPr lang="en-US" altLang="zh-CN" sz="3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3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+ 5</a:t>
                      </a:r>
                      <a:r>
                        <a:rPr lang="zh-CN" altLang="en-US" sz="3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分</a:t>
                      </a:r>
                      <a:endParaRPr lang="zh-TW" altLang="en-US" sz="3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5393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933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7" descr="543344523_160f5de1f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172200" cy="63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970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準時上課</a:t>
            </a:r>
          </a:p>
        </p:txBody>
      </p:sp>
      <p:sp>
        <p:nvSpPr>
          <p:cNvPr id="51204" name="Rectangle 3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686800" cy="4937125"/>
          </a:xfrm>
        </p:spPr>
        <p:txBody>
          <a:bodyPr/>
          <a:lstStyle/>
          <a:p>
            <a:pPr eaLnBrk="1" hangingPunct="1"/>
            <a:r>
              <a:rPr lang="zh-TW" altLang="en-US"/>
              <a:t>凡</a:t>
            </a:r>
            <a:r>
              <a:rPr lang="zh-TW" altLang="en-US">
                <a:solidFill>
                  <a:srgbClr val="FF0000"/>
                </a:solidFill>
              </a:rPr>
              <a:t>遲到</a:t>
            </a:r>
            <a:r>
              <a:rPr lang="en-US" altLang="zh-TW">
                <a:solidFill>
                  <a:srgbClr val="FF0000"/>
                </a:solidFill>
              </a:rPr>
              <a:t>/ </a:t>
            </a:r>
            <a:r>
              <a:rPr lang="zh-TW" altLang="en-US">
                <a:solidFill>
                  <a:srgbClr val="FF0000"/>
                </a:solidFill>
              </a:rPr>
              <a:t>早退</a:t>
            </a:r>
            <a:r>
              <a:rPr lang="en-US" altLang="zh-TW"/>
              <a:t>(</a:t>
            </a:r>
            <a:r>
              <a:rPr lang="en-US" altLang="zh-TW">
                <a:solidFill>
                  <a:srgbClr val="FF0000"/>
                </a:solidFill>
              </a:rPr>
              <a:t>15</a:t>
            </a:r>
            <a:r>
              <a:rPr lang="zh-TW" altLang="en-US">
                <a:solidFill>
                  <a:srgbClr val="FF0000"/>
                </a:solidFill>
              </a:rPr>
              <a:t>分鐘內</a:t>
            </a:r>
            <a:r>
              <a:rPr lang="en-US" altLang="zh-TW"/>
              <a:t>)</a:t>
            </a:r>
            <a:r>
              <a:rPr lang="zh-TW" altLang="en-US"/>
              <a:t> </a:t>
            </a:r>
            <a:r>
              <a:rPr lang="zh-TW" altLang="en-US">
                <a:latin typeface="PMingLiU" pitchFamily="18" charset="-120"/>
              </a:rPr>
              <a:t>四</a:t>
            </a:r>
            <a:r>
              <a:rPr lang="zh-TW" altLang="en-US"/>
              <a:t>次，作一次缺席論</a:t>
            </a:r>
          </a:p>
          <a:p>
            <a:pPr eaLnBrk="1" hangingPunct="1"/>
            <a:r>
              <a:rPr lang="zh-TW" altLang="en-US"/>
              <a:t>遲到</a:t>
            </a:r>
            <a:r>
              <a:rPr lang="en-US" altLang="zh-TW"/>
              <a:t>/ </a:t>
            </a:r>
            <a:r>
              <a:rPr lang="zh-TW" altLang="en-US"/>
              <a:t>早退</a:t>
            </a:r>
            <a:r>
              <a:rPr lang="zh-TW" altLang="en-US">
                <a:solidFill>
                  <a:srgbClr val="FF0000"/>
                </a:solidFill>
              </a:rPr>
              <a:t>多於</a:t>
            </a:r>
            <a:r>
              <a:rPr lang="en-US" altLang="zh-TW">
                <a:solidFill>
                  <a:srgbClr val="FF0000"/>
                </a:solidFill>
              </a:rPr>
              <a:t>15</a:t>
            </a:r>
            <a:r>
              <a:rPr lang="zh-TW" altLang="en-US">
                <a:solidFill>
                  <a:srgbClr val="FF0000"/>
                </a:solidFill>
              </a:rPr>
              <a:t>分鐘</a:t>
            </a:r>
            <a:r>
              <a:rPr lang="zh-TW" altLang="en-US"/>
              <a:t>，作一次</a:t>
            </a:r>
            <a:r>
              <a:rPr lang="zh-TW" altLang="en-US" sz="3600">
                <a:solidFill>
                  <a:srgbClr val="FF0000"/>
                </a:solidFill>
              </a:rPr>
              <a:t>缺席</a:t>
            </a:r>
            <a:r>
              <a:rPr lang="zh-TW" altLang="en-US">
                <a:solidFill>
                  <a:srgbClr val="FF0000"/>
                </a:solidFill>
              </a:rPr>
              <a:t>論</a:t>
            </a:r>
          </a:p>
          <a:p>
            <a:pPr eaLnBrk="1" hangingPunct="1"/>
            <a:r>
              <a:rPr lang="zh-TW" altLang="en-US"/>
              <a:t>以班房內的時鐘為準</a:t>
            </a:r>
          </a:p>
          <a:p>
            <a:pPr eaLnBrk="1" hangingPunct="1"/>
            <a:endParaRPr lang="zh-TW" altLang="en-US"/>
          </a:p>
          <a:p>
            <a:pPr eaLnBrk="1" hangingPunct="1"/>
            <a:r>
              <a:rPr lang="zh-TW" altLang="en-US"/>
              <a:t>如需</a:t>
            </a:r>
            <a:r>
              <a:rPr lang="zh-TW" altLang="en-US">
                <a:solidFill>
                  <a:srgbClr val="FF0000"/>
                </a:solidFill>
              </a:rPr>
              <a:t>請假</a:t>
            </a:r>
            <a:r>
              <a:rPr lang="en-US" altLang="zh-TW">
                <a:solidFill>
                  <a:srgbClr val="FF0000"/>
                </a:solidFill>
              </a:rPr>
              <a:t>(</a:t>
            </a:r>
            <a:r>
              <a:rPr lang="zh-TW" altLang="en-US">
                <a:solidFill>
                  <a:srgbClr val="FF0000"/>
                </a:solidFill>
              </a:rPr>
              <a:t>紅事</a:t>
            </a:r>
            <a:r>
              <a:rPr lang="en-US" altLang="zh-TW">
                <a:solidFill>
                  <a:srgbClr val="FF0000"/>
                </a:solidFill>
              </a:rPr>
              <a:t>/</a:t>
            </a:r>
            <a:r>
              <a:rPr lang="zh-TW" altLang="en-US">
                <a:solidFill>
                  <a:srgbClr val="FF0000"/>
                </a:solidFill>
              </a:rPr>
              <a:t>白事</a:t>
            </a:r>
            <a:r>
              <a:rPr lang="en-US" altLang="zh-TW">
                <a:solidFill>
                  <a:srgbClr val="FF0000"/>
                </a:solidFill>
              </a:rPr>
              <a:t>/</a:t>
            </a:r>
            <a:r>
              <a:rPr lang="zh-TW" altLang="en-US">
                <a:solidFill>
                  <a:srgbClr val="FF0000"/>
                </a:solidFill>
              </a:rPr>
              <a:t>病假</a:t>
            </a:r>
            <a:r>
              <a:rPr lang="en-US" altLang="zh-TW">
                <a:solidFill>
                  <a:srgbClr val="FF0000"/>
                </a:solidFill>
              </a:rPr>
              <a:t>)</a:t>
            </a:r>
            <a:r>
              <a:rPr lang="zh-TW" altLang="en-US"/>
              <a:t>，請出示相關文件到辦事處辦理請假事宜</a:t>
            </a:r>
            <a:endParaRPr lang="en-US" altLang="zh-TW"/>
          </a:p>
          <a:p>
            <a:pPr eaLnBrk="1" hangingPunct="1"/>
            <a:endParaRPr lang="zh-TW" altLang="en-US"/>
          </a:p>
          <a:p>
            <a:pPr eaLnBrk="1" hangingPunct="1"/>
            <a:r>
              <a:rPr lang="zh-TW" altLang="en-US" sz="4000" u="sng">
                <a:solidFill>
                  <a:srgbClr val="FF0000"/>
                </a:solidFill>
              </a:rPr>
              <a:t>八成出席率 </a:t>
            </a:r>
            <a:r>
              <a:rPr lang="en-US" altLang="zh-TW" sz="4000" u="sng">
                <a:solidFill>
                  <a:srgbClr val="FF0000"/>
                </a:solidFill>
              </a:rPr>
              <a:t>= 30</a:t>
            </a:r>
            <a:r>
              <a:rPr lang="zh-TW" altLang="en-US" sz="4000" u="sng">
                <a:solidFill>
                  <a:srgbClr val="FF0000"/>
                </a:solidFill>
              </a:rPr>
              <a:t>堂</a:t>
            </a:r>
            <a:r>
              <a:rPr lang="en-US" altLang="zh-TW" sz="4000" u="sng">
                <a:solidFill>
                  <a:srgbClr val="FF0000"/>
                </a:solidFill>
              </a:rPr>
              <a:t>(</a:t>
            </a:r>
            <a:r>
              <a:rPr lang="zh-TW" altLang="en-US" sz="4000" u="sng">
                <a:solidFill>
                  <a:srgbClr val="FF0000"/>
                </a:solidFill>
              </a:rPr>
              <a:t>上及下學期</a:t>
            </a:r>
            <a:r>
              <a:rPr lang="en-US" altLang="zh-TW" sz="4000" u="sng">
                <a:solidFill>
                  <a:srgbClr val="FF0000"/>
                </a:solidFill>
              </a:rPr>
              <a:t>)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zh-TW" sz="4000">
                <a:solidFill>
                  <a:srgbClr val="FF0000"/>
                </a:solidFill>
              </a:rPr>
              <a:t>                        </a:t>
            </a:r>
            <a:r>
              <a:rPr lang="en-US" altLang="zh-TW" sz="4000" u="sng">
                <a:solidFill>
                  <a:srgbClr val="FF0000"/>
                </a:solidFill>
              </a:rPr>
              <a:t>(</a:t>
            </a:r>
            <a:r>
              <a:rPr lang="zh-TW" altLang="en-US" sz="4000" u="sng">
                <a:solidFill>
                  <a:srgbClr val="FF0000"/>
                </a:solidFill>
              </a:rPr>
              <a:t>共</a:t>
            </a:r>
            <a:r>
              <a:rPr lang="en-US" altLang="zh-TW" sz="4000" u="sng">
                <a:solidFill>
                  <a:srgbClr val="FF0000"/>
                </a:solidFill>
              </a:rPr>
              <a:t>24</a:t>
            </a:r>
            <a:r>
              <a:rPr lang="zh-TW" altLang="en-US" sz="4000" u="sng">
                <a:solidFill>
                  <a:srgbClr val="FF0000"/>
                </a:solidFill>
              </a:rPr>
              <a:t>堂</a:t>
            </a:r>
            <a:r>
              <a:rPr lang="en-US" altLang="zh-TW" sz="4000" u="sng">
                <a:solidFill>
                  <a:srgbClr val="FF0000"/>
                </a:solidFill>
              </a:rPr>
              <a:t>)</a:t>
            </a:r>
            <a:endParaRPr lang="zh-TW" altLang="en-US" sz="4000" u="sng">
              <a:solidFill>
                <a:srgbClr val="FF0000"/>
              </a:solidFill>
            </a:endParaRPr>
          </a:p>
          <a:p>
            <a:pPr lvl="1"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4169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0" y="1828800"/>
            <a:ext cx="9144000" cy="2362200"/>
          </a:xfrm>
        </p:spPr>
        <p:txBody>
          <a:bodyPr/>
          <a:lstStyle/>
          <a:p>
            <a:pPr algn="ctr" eaLnBrk="1" hangingPunct="1"/>
            <a:r>
              <a:rPr lang="zh-TW" altLang="en-US" sz="6000"/>
              <a:t>詳細情況，</a:t>
            </a:r>
            <a:br>
              <a:rPr lang="zh-TW" altLang="en-US" sz="6000"/>
            </a:br>
            <a:r>
              <a:rPr lang="zh-TW" altLang="en-US" sz="6000"/>
              <a:t>請參考學生手冊</a:t>
            </a:r>
          </a:p>
        </p:txBody>
      </p:sp>
    </p:spTree>
    <p:extLst>
      <p:ext uri="{BB962C8B-B14F-4D97-AF65-F5344CB8AC3E}">
        <p14:creationId xmlns:p14="http://schemas.microsoft.com/office/powerpoint/2010/main" val="2286262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評核方法 ：</a:t>
            </a:r>
            <a:r>
              <a:rPr lang="en-US" altLang="zh-TW" dirty="0"/>
              <a:t>1 x </a:t>
            </a:r>
            <a:r>
              <a:rPr lang="zh-TW" altLang="en-US" dirty="0"/>
              <a:t>測驗 </a:t>
            </a:r>
            <a:r>
              <a:rPr lang="en-US" altLang="zh-TW" dirty="0"/>
              <a:t>(5%)</a:t>
            </a:r>
            <a:endParaRPr lang="zh-TW" altLang="en-US" dirty="0"/>
          </a:p>
        </p:txBody>
      </p:sp>
      <p:sp>
        <p:nvSpPr>
          <p:cNvPr id="29699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SzPct val="80000"/>
            </a:pPr>
            <a:r>
              <a:rPr lang="en-US" altLang="zh-TW" dirty="0"/>
              <a:t>20</a:t>
            </a:r>
            <a:r>
              <a:rPr lang="zh-CN" altLang="en-US" dirty="0"/>
              <a:t>條選擇題</a:t>
            </a:r>
            <a:endParaRPr lang="en-US" altLang="zh-CN" dirty="0"/>
          </a:p>
          <a:p>
            <a:pPr eaLnBrk="1" hangingPunct="1">
              <a:lnSpc>
                <a:spcPct val="150000"/>
              </a:lnSpc>
              <a:buSzPct val="80000"/>
            </a:pPr>
            <a:r>
              <a:rPr lang="zh-CN" altLang="en-US" dirty="0"/>
              <a:t>第六堂進行</a:t>
            </a:r>
            <a:endParaRPr lang="en-US" altLang="zh-TW" dirty="0"/>
          </a:p>
          <a:p>
            <a:pPr eaLnBrk="1" hangingPunct="1">
              <a:lnSpc>
                <a:spcPct val="150000"/>
              </a:lnSpc>
            </a:pPr>
            <a:endParaRPr lang="en-US" altLang="zh-TW" dirty="0"/>
          </a:p>
        </p:txBody>
      </p:sp>
      <p:pic>
        <p:nvPicPr>
          <p:cNvPr id="1026" name="Picture 2" descr="Infographic: 5 Steps for Multiple-Choice Question Writing – ConnectED Portal">
            <a:extLst>
              <a:ext uri="{FF2B5EF4-FFF2-40B4-BE49-F238E27FC236}">
                <a16:creationId xmlns:a16="http://schemas.microsoft.com/office/drawing/2014/main" id="{5BFE1193-4652-F84B-B1FB-0A3F73F1F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5969000" cy="34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184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評核方法 ：</a:t>
            </a:r>
            <a:r>
              <a:rPr lang="en-US" altLang="zh-TW" dirty="0"/>
              <a:t>1 x </a:t>
            </a:r>
            <a:r>
              <a:rPr lang="zh-TW" altLang="en-US" dirty="0"/>
              <a:t>測驗 </a:t>
            </a:r>
            <a:r>
              <a:rPr lang="en-US" altLang="zh-TW" dirty="0"/>
              <a:t>(5%)</a:t>
            </a:r>
            <a:endParaRPr lang="zh-TW" altLang="en-US" dirty="0"/>
          </a:p>
        </p:txBody>
      </p:sp>
      <p:sp>
        <p:nvSpPr>
          <p:cNvPr id="29699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zh-TW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TW" altLang="en-US" dirty="0"/>
              <a:t>本科單元一安排</a:t>
            </a:r>
            <a:r>
              <a:rPr lang="en-US" altLang="zh-TW" dirty="0"/>
              <a:t>:</a:t>
            </a:r>
            <a:endParaRPr lang="en-US" altLang="zh-TW" u="sng" dirty="0"/>
          </a:p>
          <a:p>
            <a:pPr>
              <a:lnSpc>
                <a:spcPct val="150000"/>
              </a:lnSpc>
            </a:pPr>
            <a:r>
              <a:rPr lang="zh-HK" altLang="zh-TW" dirty="0"/>
              <a:t>家課</a:t>
            </a:r>
            <a:r>
              <a:rPr lang="zh-TW" altLang="zh-TW" dirty="0"/>
              <a:t>（網上繳交）</a:t>
            </a:r>
          </a:p>
          <a:p>
            <a:pPr>
              <a:lnSpc>
                <a:spcPct val="150000"/>
              </a:lnSpc>
            </a:pPr>
            <a:r>
              <a:rPr lang="zh-HK" altLang="zh-TW" dirty="0"/>
              <a:t>形式：論述題</a:t>
            </a:r>
            <a:r>
              <a:rPr lang="zh-TW" altLang="zh-TW" dirty="0"/>
              <a:t>（</a:t>
            </a:r>
            <a:r>
              <a:rPr lang="en-US" altLang="zh-TW" dirty="0"/>
              <a:t>250</a:t>
            </a:r>
            <a:r>
              <a:rPr lang="zh-HK" altLang="zh-TW" dirty="0"/>
              <a:t>字</a:t>
            </a:r>
            <a:r>
              <a:rPr lang="zh-TW" altLang="zh-TW" dirty="0"/>
              <a:t>）</a:t>
            </a:r>
            <a:endParaRPr lang="en-US" altLang="zh-TW" dirty="0"/>
          </a:p>
          <a:p>
            <a:pPr eaLnBrk="1" hangingPunct="1">
              <a:lnSpc>
                <a:spcPct val="150000"/>
              </a:lnSpc>
            </a:pPr>
            <a:r>
              <a:rPr lang="zh-TW" altLang="en-US" dirty="0"/>
              <a:t>各佔學科總成績</a:t>
            </a:r>
            <a:r>
              <a:rPr lang="en-US" altLang="zh-TW" dirty="0"/>
              <a:t>5%</a:t>
            </a:r>
            <a:r>
              <a:rPr lang="zh-TW" altLang="en-US" dirty="0"/>
              <a:t>，共</a:t>
            </a:r>
            <a:r>
              <a:rPr lang="en-US" altLang="zh-TW" dirty="0"/>
              <a:t>5%</a:t>
            </a:r>
            <a:r>
              <a:rPr lang="zh-TW" altLang="en-US" dirty="0"/>
              <a:t>。</a:t>
            </a:r>
            <a:endParaRPr lang="en-US" altLang="zh-TW" dirty="0"/>
          </a:p>
          <a:p>
            <a:pPr eaLnBrk="1" hangingPunct="1">
              <a:lnSpc>
                <a:spcPct val="150000"/>
              </a:lnSpc>
            </a:pPr>
            <a:endParaRPr lang="en-US" altLang="zh-TW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123B8BF6-225C-59FF-E931-3B6784265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956513"/>
              </p:ext>
            </p:extLst>
          </p:nvPr>
        </p:nvGraphicFramePr>
        <p:xfrm>
          <a:off x="5867400" y="1109908"/>
          <a:ext cx="3289300" cy="5476383"/>
        </p:xfrm>
        <a:graphic>
          <a:graphicData uri="http://schemas.openxmlformats.org/drawingml/2006/table">
            <a:tbl>
              <a:tblPr firstRow="1" firstCol="1" bandRow="1"/>
              <a:tblGrid>
                <a:gridCol w="1287118">
                  <a:extLst>
                    <a:ext uri="{9D8B030D-6E8A-4147-A177-3AD203B41FA5}">
                      <a16:colId xmlns:a16="http://schemas.microsoft.com/office/drawing/2014/main" val="1957092295"/>
                    </a:ext>
                  </a:extLst>
                </a:gridCol>
                <a:gridCol w="2002182">
                  <a:extLst>
                    <a:ext uri="{9D8B030D-6E8A-4147-A177-3AD203B41FA5}">
                      <a16:colId xmlns:a16="http://schemas.microsoft.com/office/drawing/2014/main" val="3416024516"/>
                    </a:ext>
                  </a:extLst>
                </a:gridCol>
              </a:tblGrid>
              <a:tr h="200375"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600"/>
                        </a:spcBef>
                      </a:pPr>
                      <a:r>
                        <a:rPr lang="zh-HK" sz="1800" b="1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性格特質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600"/>
                        </a:spcBef>
                      </a:pPr>
                      <a:r>
                        <a:rPr lang="zh-HK" sz="1800" b="1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生活事例</a:t>
                      </a:r>
                      <a:endParaRPr lang="zh-TW" sz="1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540062"/>
                  </a:ext>
                </a:extLst>
              </a:tr>
              <a:tr h="2401713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</a:rPr>
                        <a:t>1.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fontAlgn="base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fontAlgn="base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fontAlgn="base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</a:rPr>
                        <a:t> 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fontAlgn="base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635834"/>
                  </a:ext>
                </a:extLst>
              </a:tr>
              <a:tr h="2401713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</a:rPr>
                        <a:t>2.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fontAlgn="base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fontAlgn="base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fontAlgn="base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fontAlgn="base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fontAlgn="base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5818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AC4CDB9-76BC-A8EE-21EA-ADE5A9BD0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0975" cy="7254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449263" eaLnBrk="1" hangingPunct="1">
              <a:lnSpc>
                <a:spcPct val="93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GB" dirty="0">
                <a:latin typeface="標楷體" panose="03000509000000000000" pitchFamily="65" charset="-120"/>
              </a:rPr>
              <a:t>敏覺力測試一</a:t>
            </a:r>
            <a:endParaRPr lang="en-GB" altLang="zh-HK" dirty="0">
              <a:latin typeface="Times New Roman" panose="02020603050405020304" pitchFamily="18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573A5B7C-48D3-9DFB-8523-1ED9E02C8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3517900"/>
            <a:ext cx="396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HK" alt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1D85E7C2-2352-0188-D092-F3E86153B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5588"/>
            <a:ext cx="1841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20000"/>
              </a:spcBef>
            </a:pPr>
            <a:endParaRPr kumimoji="1" lang="en-GB" altLang="zh-HK" sz="3200">
              <a:latin typeface="Times New Roman" panose="02020603050405020304" pitchFamily="18" charset="0"/>
            </a:endParaRP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3CF823D8-6388-D26F-BA7C-3C8A9D2F4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825" y="2071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HK" altLang="en-US"/>
          </a:p>
        </p:txBody>
      </p:sp>
      <p:pic>
        <p:nvPicPr>
          <p:cNvPr id="3" name="圖片 2" descr="一張含有 文字, 室外 的圖片">
            <a:extLst>
              <a:ext uri="{FF2B5EF4-FFF2-40B4-BE49-F238E27FC236}">
                <a16:creationId xmlns:a16="http://schemas.microsoft.com/office/drawing/2014/main" id="{0CE75019-E763-A6F0-49C9-6C73C9F62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" t="7519" r="-455" b="7994"/>
          <a:stretch/>
        </p:blipFill>
        <p:spPr>
          <a:xfrm>
            <a:off x="982252" y="1296807"/>
            <a:ext cx="7179495" cy="470094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評核方法 ：</a:t>
            </a:r>
            <a:r>
              <a:rPr lang="en-US" altLang="zh-TW" dirty="0"/>
              <a:t>2 x </a:t>
            </a:r>
            <a:r>
              <a:rPr lang="zh-TW" altLang="en-US" dirty="0"/>
              <a:t>反思練習 </a:t>
            </a:r>
            <a:r>
              <a:rPr kumimoji="1" lang="en-US" altLang="zh-TW" dirty="0">
                <a:solidFill>
                  <a:schemeClr val="tx1"/>
                </a:solidFill>
                <a:latin typeface="Arial" charset="0"/>
                <a:ea typeface="PMingLiU" pitchFamily="18" charset="-120"/>
              </a:rPr>
              <a:t>(10%)</a:t>
            </a:r>
            <a:endParaRPr kumimoji="1" lang="zh-TW" altLang="en-US" dirty="0">
              <a:solidFill>
                <a:schemeClr val="tx1"/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/>
              <a:t>學生須於</a:t>
            </a:r>
            <a:r>
              <a:rPr kumimoji="1" lang="zh-TW" altLang="en-US" u="sng" dirty="0">
                <a:latin typeface="Arial" charset="0"/>
              </a:rPr>
              <a:t>單元二提交兩份反思練習</a:t>
            </a:r>
            <a:r>
              <a:rPr kumimoji="1" lang="zh-TW" altLang="en-US" dirty="0">
                <a:latin typeface="Arial" charset="0"/>
              </a:rPr>
              <a:t>：</a:t>
            </a:r>
            <a:endParaRPr kumimoji="1" lang="en-US" altLang="zh-TW" dirty="0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zh-TW" altLang="en-US" dirty="0">
                <a:solidFill>
                  <a:srgbClr val="FF0000"/>
                </a:solidFill>
                <a:latin typeface="Arial" charset="0"/>
              </a:rPr>
              <a:t>（一）反思</a:t>
            </a:r>
            <a:r>
              <a:rPr kumimoji="1" lang="en-US" altLang="zh-TW" dirty="0">
                <a:solidFill>
                  <a:srgbClr val="FF0000"/>
                </a:solidFill>
                <a:latin typeface="Arial" charset="0"/>
              </a:rPr>
              <a:t>『</a:t>
            </a:r>
            <a:r>
              <a:rPr kumimoji="1" lang="zh-TW" altLang="en-US" dirty="0">
                <a:solidFill>
                  <a:srgbClr val="FF0000"/>
                </a:solidFill>
                <a:latin typeface="Arial" charset="0"/>
              </a:rPr>
              <a:t>性格對人際關係的影響</a:t>
            </a:r>
            <a:r>
              <a:rPr kumimoji="1" lang="en-US" altLang="zh-TW" dirty="0">
                <a:solidFill>
                  <a:srgbClr val="FF0000"/>
                </a:solidFill>
                <a:latin typeface="Arial" charset="0"/>
              </a:rPr>
              <a:t>』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核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p.4-6</a:t>
            </a:r>
            <a:endParaRPr kumimoji="1" lang="en-US" altLang="zh-TW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zh-TW" altLang="en-US" dirty="0">
                <a:solidFill>
                  <a:srgbClr val="FF0000"/>
                </a:solidFill>
                <a:latin typeface="Arial" charset="0"/>
              </a:rPr>
              <a:t>（二）反思</a:t>
            </a:r>
            <a:r>
              <a:rPr kumimoji="1" lang="en-US" altLang="zh-TW" dirty="0">
                <a:solidFill>
                  <a:srgbClr val="FF0000"/>
                </a:solidFill>
                <a:latin typeface="Arial" charset="0"/>
              </a:rPr>
              <a:t>『</a:t>
            </a:r>
            <a:r>
              <a:rPr kumimoji="1" lang="zh-TW" altLang="en-US" dirty="0">
                <a:solidFill>
                  <a:srgbClr val="FF0000"/>
                </a:solidFill>
                <a:latin typeface="Arial" charset="0"/>
              </a:rPr>
              <a:t>成長任務的發展目標</a:t>
            </a:r>
            <a:r>
              <a:rPr kumimoji="1" lang="en-US" altLang="zh-TW" dirty="0">
                <a:solidFill>
                  <a:srgbClr val="FF0000"/>
                </a:solidFill>
                <a:latin typeface="Arial" charset="0"/>
              </a:rPr>
              <a:t>』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核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p.7-9</a:t>
            </a:r>
            <a:endParaRPr kumimoji="1" lang="en-US" altLang="zh-TW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zh-TW" dirty="0"/>
              <a:t>家課（網上繳交）</a:t>
            </a:r>
            <a:endParaRPr kumimoji="1" lang="en-US" altLang="zh-TW" dirty="0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zh-TW" altLang="en-US" dirty="0">
                <a:latin typeface="Arial" charset="0"/>
              </a:rPr>
              <a:t>每份反思文章佔學科總成績</a:t>
            </a:r>
            <a:r>
              <a:rPr kumimoji="1" lang="en-US" altLang="zh-TW" dirty="0">
                <a:latin typeface="Arial" charset="0"/>
              </a:rPr>
              <a:t>5%</a:t>
            </a:r>
            <a:r>
              <a:rPr kumimoji="1" lang="zh-TW" altLang="en-US" dirty="0">
                <a:latin typeface="Arial" charset="0"/>
              </a:rPr>
              <a:t>，共佔</a:t>
            </a:r>
            <a:r>
              <a:rPr kumimoji="1" lang="en-US" altLang="zh-TW" dirty="0">
                <a:latin typeface="Arial" charset="0"/>
              </a:rPr>
              <a:t>10%</a:t>
            </a:r>
            <a:r>
              <a:rPr kumimoji="1" lang="zh-TW" altLang="en-US" dirty="0">
                <a:latin typeface="Arial" charset="0"/>
              </a:rPr>
              <a:t>。</a:t>
            </a:r>
            <a:endParaRPr kumimoji="1" lang="en-US" altLang="zh-TW" dirty="0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endParaRPr kumimoji="1" lang="en-US" altLang="zh-TW" dirty="0">
              <a:latin typeface="Arial" charset="0"/>
            </a:endParaRPr>
          </a:p>
          <a:p>
            <a:pPr eaLnBrk="1" hangingPunct="1">
              <a:lnSpc>
                <a:spcPct val="150000"/>
              </a:lnSpc>
            </a:pPr>
            <a:endParaRPr kumimoji="1" lang="zh-TW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評核方法 ： </a:t>
            </a:r>
            <a:r>
              <a:rPr lang="en-US" altLang="zh-TW" dirty="0"/>
              <a:t>2 x </a:t>
            </a:r>
            <a:r>
              <a:rPr lang="zh-TW" altLang="en-US" dirty="0"/>
              <a:t>技巧測試 </a:t>
            </a:r>
            <a:r>
              <a:rPr kumimoji="1" lang="en-US" altLang="zh-TW" dirty="0">
                <a:solidFill>
                  <a:schemeClr val="tx1"/>
                </a:solidFill>
                <a:latin typeface="Arial" charset="0"/>
                <a:ea typeface="PMingLiU" pitchFamily="18" charset="-120"/>
              </a:rPr>
              <a:t>(10%)</a:t>
            </a:r>
            <a:endParaRPr kumimoji="1" lang="zh-TW" altLang="en-US" dirty="0">
              <a:solidFill>
                <a:schemeClr val="tx1"/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kumimoji="1" lang="zh-TW" altLang="en-US" u="sng" dirty="0"/>
              <a:t>單元五、六進行技巧測試</a:t>
            </a:r>
            <a:r>
              <a:rPr kumimoji="1" lang="zh-TW" altLang="en-US" dirty="0"/>
              <a:t> 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核</a:t>
            </a:r>
            <a:r>
              <a:rPr kumimoji="1" lang="en-US" altLang="zh-TW" dirty="0">
                <a:solidFill>
                  <a:schemeClr val="bg1">
                    <a:lumMod val="50000"/>
                  </a:schemeClr>
                </a:solidFill>
              </a:rPr>
              <a:t>p.10-12</a:t>
            </a:r>
            <a:endParaRPr kumimoji="1" lang="en-US" altLang="zh-TW" dirty="0"/>
          </a:p>
          <a:p>
            <a:pPr eaLnBrk="1" hangingPunct="1">
              <a:lnSpc>
                <a:spcPct val="150000"/>
              </a:lnSpc>
            </a:pPr>
            <a:r>
              <a:rPr kumimoji="1" lang="zh-TW" altLang="en-US" dirty="0"/>
              <a:t>（一）</a:t>
            </a:r>
            <a:r>
              <a:rPr kumimoji="1" lang="zh-TW" altLang="en-US" dirty="0">
                <a:solidFill>
                  <a:srgbClr val="FF0000"/>
                </a:solidFill>
              </a:rPr>
              <a:t>化解衝突技巧</a:t>
            </a:r>
            <a:r>
              <a:rPr kumimoji="1" lang="zh-TW" altLang="en-US" dirty="0"/>
              <a:t>，同學以小組形式，設計、自行拍攝一段約</a:t>
            </a:r>
            <a:r>
              <a:rPr kumimoji="1" lang="en-US" altLang="zh-TW" b="1" u="sng" dirty="0">
                <a:solidFill>
                  <a:srgbClr val="FF0000"/>
                </a:solidFill>
              </a:rPr>
              <a:t>3-5</a:t>
            </a:r>
            <a:r>
              <a:rPr kumimoji="1" lang="zh-TW" altLang="en-US" b="1" u="sng" dirty="0">
                <a:solidFill>
                  <a:srgbClr val="FF0000"/>
                </a:solidFill>
              </a:rPr>
              <a:t>分鐘的衝突短片及角色扮演</a:t>
            </a:r>
            <a:r>
              <a:rPr kumimoji="1" lang="zh-TW" altLang="en-US" dirty="0"/>
              <a:t>；</a:t>
            </a:r>
            <a:endParaRPr kumimoji="1" lang="en-US" altLang="zh-TW" dirty="0"/>
          </a:p>
          <a:p>
            <a:pPr eaLnBrk="1" hangingPunct="1">
              <a:lnSpc>
                <a:spcPct val="150000"/>
              </a:lnSpc>
            </a:pPr>
            <a:r>
              <a:rPr kumimoji="1" lang="zh-TW" altLang="en-US" dirty="0"/>
              <a:t>（二）</a:t>
            </a:r>
            <a:r>
              <a:rPr kumimoji="1" lang="zh-TW" altLang="en-US" dirty="0">
                <a:solidFill>
                  <a:srgbClr val="FF0000"/>
                </a:solidFill>
              </a:rPr>
              <a:t>求職面試技巧</a:t>
            </a:r>
            <a:r>
              <a:rPr kumimoji="1" lang="zh-TW" altLang="en-US" dirty="0"/>
              <a:t>，由教師安排同學即場進行</a:t>
            </a:r>
            <a:r>
              <a:rPr kumimoji="1" lang="zh-TW" altLang="en-US" b="1" u="sng" dirty="0">
                <a:solidFill>
                  <a:srgbClr val="FF0000"/>
                </a:solidFill>
              </a:rPr>
              <a:t>小組</a:t>
            </a:r>
            <a:r>
              <a:rPr kumimoji="1" lang="en-US" altLang="zh-TW" b="1" u="sng" dirty="0">
                <a:solidFill>
                  <a:srgbClr val="FF0000"/>
                </a:solidFill>
              </a:rPr>
              <a:t>/</a:t>
            </a:r>
            <a:r>
              <a:rPr kumimoji="1" lang="zh-TW" altLang="en-US" b="1" u="sng" dirty="0">
                <a:solidFill>
                  <a:srgbClr val="FF0000"/>
                </a:solidFill>
              </a:rPr>
              <a:t>個人模擬面試</a:t>
            </a:r>
            <a:r>
              <a:rPr kumimoji="1" lang="zh-TW" altLang="en-US" dirty="0"/>
              <a:t>。</a:t>
            </a:r>
            <a:endParaRPr kumimoji="1" lang="en-US" altLang="zh-TW" dirty="0"/>
          </a:p>
          <a:p>
            <a:pPr eaLnBrk="1" hangingPunct="1">
              <a:lnSpc>
                <a:spcPct val="150000"/>
              </a:lnSpc>
            </a:pPr>
            <a:r>
              <a:rPr kumimoji="1" lang="zh-TW" altLang="en-US" dirty="0"/>
              <a:t>每次技巧測試佔學科總成績</a:t>
            </a:r>
            <a:r>
              <a:rPr kumimoji="1" lang="en-US" altLang="zh-TW" dirty="0"/>
              <a:t>5%</a:t>
            </a:r>
            <a:r>
              <a:rPr kumimoji="1" lang="zh-TW" altLang="en-US" dirty="0"/>
              <a:t>，共佔</a:t>
            </a:r>
            <a:r>
              <a:rPr kumimoji="1" lang="en-US" altLang="zh-TW" dirty="0"/>
              <a:t>10%</a:t>
            </a:r>
            <a:r>
              <a:rPr kumimoji="1" lang="zh-TW" altLang="en-US" dirty="0"/>
              <a:t>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zh-TW" altLang="en-US" sz="3800" dirty="0"/>
              <a:t>評核方法 ：</a:t>
            </a:r>
            <a:r>
              <a:rPr lang="en-US" altLang="zh-TW" sz="3800" dirty="0"/>
              <a:t>2 x </a:t>
            </a:r>
            <a:r>
              <a:rPr lang="zh-TW" altLang="en-US" sz="3800" dirty="0"/>
              <a:t>專題研習 </a:t>
            </a:r>
            <a:r>
              <a:rPr kumimoji="1" lang="en-US" altLang="zh-TW" sz="3800" dirty="0">
                <a:solidFill>
                  <a:schemeClr val="tx1"/>
                </a:solidFill>
                <a:latin typeface="Arial" charset="0"/>
                <a:ea typeface="PMingLiU" pitchFamily="18" charset="-120"/>
              </a:rPr>
              <a:t>(55%) </a:t>
            </a:r>
            <a:r>
              <a:rPr kumimoji="1" lang="zh-CN" altLang="en-US" sz="3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核</a:t>
            </a:r>
            <a:r>
              <a:rPr kumimoji="1" lang="en-US" altLang="zh-CN" sz="3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p.13-21</a:t>
            </a:r>
            <a:endParaRPr kumimoji="1" lang="zh-TW" altLang="en-US" sz="3800" dirty="0">
              <a:solidFill>
                <a:schemeClr val="tx1"/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5943600"/>
          </a:xfrm>
        </p:spPr>
        <p:txBody>
          <a:bodyPr/>
          <a:lstStyle/>
          <a:p>
            <a:pPr eaLnBrk="1" hangingPunct="1"/>
            <a:r>
              <a:rPr kumimoji="1" lang="zh-TW" altLang="en-US" sz="2800" dirty="0"/>
              <a:t>本科各學期完結前將分別安排同學進行</a:t>
            </a:r>
            <a:r>
              <a:rPr kumimoji="1" lang="zh-TW" altLang="en-US" sz="2800" u="sng" dirty="0">
                <a:solidFill>
                  <a:srgbClr val="FF0000"/>
                </a:solidFill>
              </a:rPr>
              <a:t>個人及小組專題研習</a:t>
            </a:r>
            <a:r>
              <a:rPr kumimoji="1" lang="en-US" altLang="zh-TW" sz="2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</a:rPr>
              <a:t>5/15-20</a:t>
            </a:r>
            <a:r>
              <a:rPr kumimoji="1" lang="zh-CN" altLang="en-US" sz="2800" dirty="0">
                <a:solidFill>
                  <a:schemeClr val="bg1">
                    <a:lumMod val="50000"/>
                  </a:schemeClr>
                </a:solidFill>
              </a:rPr>
              <a:t>分鐘</a:t>
            </a:r>
            <a:r>
              <a:rPr kumimoji="1" lang="en-US" altLang="zh-CN" sz="28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kumimoji="1" lang="en-US" altLang="zh-TW" sz="2800" u="sng" dirty="0">
              <a:solidFill>
                <a:srgbClr val="FF0000"/>
              </a:solidFill>
            </a:endParaRPr>
          </a:p>
          <a:p>
            <a:pPr eaLnBrk="1" hangingPunct="1"/>
            <a:endParaRPr kumimoji="1" lang="en-US" altLang="zh-TW" sz="400" dirty="0"/>
          </a:p>
          <a:p>
            <a:pPr eaLnBrk="1" hangingPunct="1"/>
            <a:r>
              <a:rPr kumimoji="1" lang="zh-TW" altLang="en-US" sz="2800" dirty="0"/>
              <a:t>個人專題研習包括</a:t>
            </a:r>
            <a:r>
              <a:rPr kumimoji="1" lang="en-US" altLang="zh-TW" sz="2800" dirty="0"/>
              <a:t>:</a:t>
            </a:r>
          </a:p>
          <a:p>
            <a:pPr marL="893763" lvl="1" indent="-447675" eaLnBrk="1" hangingPunct="1">
              <a:buFont typeface="Wingdings" panose="05000000000000000000" pitchFamily="2" charset="2"/>
              <a:buChar char="Ø"/>
            </a:pPr>
            <a:r>
              <a:rPr kumimoji="1" lang="zh-TW" altLang="en-US" sz="2400" b="1" dirty="0">
                <a:solidFill>
                  <a:srgbClr val="FF0000"/>
                </a:solidFill>
              </a:rPr>
              <a:t>個人口頭匯報 </a:t>
            </a:r>
            <a:r>
              <a:rPr kumimoji="1" lang="en-US" altLang="zh-TW" sz="2400" b="1" dirty="0">
                <a:solidFill>
                  <a:srgbClr val="FF0000"/>
                </a:solidFill>
              </a:rPr>
              <a:t>(Present) 10%</a:t>
            </a:r>
          </a:p>
          <a:p>
            <a:pPr marL="893763" lvl="1" indent="-447675" eaLnBrk="1" hangingPunct="1">
              <a:buFont typeface="Wingdings" panose="05000000000000000000" pitchFamily="2" charset="2"/>
              <a:buChar char="Ø"/>
            </a:pPr>
            <a:r>
              <a:rPr kumimoji="1" lang="zh-TW" altLang="en-US" sz="2400" b="1" dirty="0">
                <a:solidFill>
                  <a:srgbClr val="FF0000"/>
                </a:solidFill>
              </a:rPr>
              <a:t>個人書面報告 </a:t>
            </a:r>
            <a:r>
              <a:rPr kumimoji="1" lang="en-US" altLang="zh-TW" sz="2400" b="1" dirty="0">
                <a:solidFill>
                  <a:srgbClr val="FF0000"/>
                </a:solidFill>
              </a:rPr>
              <a:t>(Report) 15%</a:t>
            </a:r>
          </a:p>
          <a:p>
            <a:pPr marL="893763" lvl="1" indent="-447675" eaLnBrk="1" hangingPunct="1">
              <a:buFont typeface="Wingdings" panose="05000000000000000000" pitchFamily="2" charset="2"/>
              <a:buChar char="Ø"/>
            </a:pPr>
            <a:r>
              <a:rPr kumimoji="1" lang="zh-TW" altLang="en-US" sz="2400" dirty="0"/>
              <a:t>分別佔學科總成績</a:t>
            </a:r>
            <a:r>
              <a:rPr kumimoji="1" lang="en-US" altLang="zh-TW" sz="2400" dirty="0"/>
              <a:t>10%</a:t>
            </a:r>
            <a:r>
              <a:rPr kumimoji="1" lang="zh-TW" altLang="en-US" sz="2400" dirty="0"/>
              <a:t>和</a:t>
            </a:r>
            <a:r>
              <a:rPr kumimoji="1" lang="en-US" altLang="zh-TW" sz="2400" dirty="0"/>
              <a:t>15%</a:t>
            </a:r>
            <a:r>
              <a:rPr kumimoji="1" lang="zh-TW" altLang="en-US" sz="2400" dirty="0"/>
              <a:t>，</a:t>
            </a:r>
            <a:r>
              <a:rPr kumimoji="1" lang="zh-TW" altLang="en-US" sz="2400" dirty="0">
                <a:solidFill>
                  <a:srgbClr val="00B0F0"/>
                </a:solidFill>
              </a:rPr>
              <a:t>共</a:t>
            </a:r>
            <a:r>
              <a:rPr kumimoji="1" lang="en-US" altLang="zh-TW" sz="2400" dirty="0">
                <a:solidFill>
                  <a:srgbClr val="00B0F0"/>
                </a:solidFill>
              </a:rPr>
              <a:t>25%</a:t>
            </a:r>
          </a:p>
          <a:p>
            <a:pPr lvl="1" eaLnBrk="1" hangingPunct="1"/>
            <a:endParaRPr kumimoji="1" lang="en-US" altLang="zh-TW" sz="1400" dirty="0"/>
          </a:p>
          <a:p>
            <a:pPr eaLnBrk="1" hangingPunct="1"/>
            <a:r>
              <a:rPr kumimoji="1" lang="zh-TW" altLang="en-US" sz="2800" dirty="0"/>
              <a:t>小組專題研習包括</a:t>
            </a:r>
            <a:r>
              <a:rPr kumimoji="1" lang="en-US" altLang="zh-TW" sz="2800" dirty="0"/>
              <a:t>:</a:t>
            </a:r>
          </a:p>
          <a:p>
            <a:pPr marL="893763" lvl="1" indent="-447675" eaLnBrk="1" hangingPunct="1">
              <a:buFont typeface="Wingdings" panose="05000000000000000000" pitchFamily="2" charset="2"/>
              <a:buChar char="Ø"/>
            </a:pPr>
            <a:r>
              <a:rPr kumimoji="1" lang="zh-TW" altLang="en-US" sz="2400" b="1" dirty="0">
                <a:solidFill>
                  <a:srgbClr val="FF0000"/>
                </a:solidFill>
              </a:rPr>
              <a:t>小組口頭匯報 </a:t>
            </a:r>
            <a:r>
              <a:rPr kumimoji="1" lang="en-US" altLang="zh-TW" sz="2400" b="1" dirty="0">
                <a:solidFill>
                  <a:srgbClr val="FF0000"/>
                </a:solidFill>
              </a:rPr>
              <a:t>(Present) 10%</a:t>
            </a:r>
          </a:p>
          <a:p>
            <a:pPr marL="893763" lvl="1" indent="-447675" eaLnBrk="1" hangingPunct="1">
              <a:buFont typeface="Wingdings" panose="05000000000000000000" pitchFamily="2" charset="2"/>
              <a:buChar char="Ø"/>
            </a:pPr>
            <a:r>
              <a:rPr kumimoji="1" lang="zh-TW" altLang="en-US" sz="2400" b="1" dirty="0">
                <a:solidFill>
                  <a:srgbClr val="FF0000"/>
                </a:solidFill>
              </a:rPr>
              <a:t>小組書面報告</a:t>
            </a:r>
            <a:r>
              <a:rPr kumimoji="1" lang="en-US" altLang="zh-TW" sz="2400" b="1" dirty="0">
                <a:solidFill>
                  <a:srgbClr val="FF0000"/>
                </a:solidFill>
              </a:rPr>
              <a:t>(Report) 10% </a:t>
            </a:r>
            <a:r>
              <a:rPr kumimoji="1" lang="zh-TW" altLang="en-US" sz="2400" b="1" dirty="0">
                <a:solidFill>
                  <a:srgbClr val="FF0000"/>
                </a:solidFill>
              </a:rPr>
              <a:t>和個人反思報告</a:t>
            </a:r>
            <a:r>
              <a:rPr kumimoji="1" lang="en-US" altLang="zh-TW" sz="2400" b="1" dirty="0">
                <a:solidFill>
                  <a:srgbClr val="FF0000"/>
                </a:solidFill>
              </a:rPr>
              <a:t>(Report )5%</a:t>
            </a:r>
            <a:r>
              <a:rPr kumimoji="1" lang="zh-TW" altLang="en-US" sz="2400" b="1" dirty="0">
                <a:solidFill>
                  <a:srgbClr val="FF0000"/>
                </a:solidFill>
              </a:rPr>
              <a:t>和建議書</a:t>
            </a:r>
            <a:r>
              <a:rPr kumimoji="1" lang="en-US" altLang="zh-TW" sz="2400" b="1" dirty="0">
                <a:solidFill>
                  <a:srgbClr val="FF0000"/>
                </a:solidFill>
              </a:rPr>
              <a:t>5%</a:t>
            </a:r>
          </a:p>
          <a:p>
            <a:pPr eaLnBrk="1" hangingPunct="1"/>
            <a:r>
              <a:rPr kumimoji="1" lang="zh-TW" altLang="en-US" sz="2800" dirty="0"/>
              <a:t>分別佔學科總成績</a:t>
            </a:r>
            <a:r>
              <a:rPr kumimoji="1" lang="en-US" altLang="zh-TW" sz="2800" dirty="0"/>
              <a:t>10%</a:t>
            </a:r>
            <a:r>
              <a:rPr kumimoji="1" lang="zh-TW" altLang="en-US" sz="2800" dirty="0"/>
              <a:t>、</a:t>
            </a:r>
            <a:r>
              <a:rPr kumimoji="1" lang="en-US" altLang="zh-TW" sz="2800" dirty="0"/>
              <a:t>10%</a:t>
            </a:r>
            <a:r>
              <a:rPr kumimoji="1" lang="zh-TW" altLang="en-US" sz="2800" dirty="0"/>
              <a:t> 、</a:t>
            </a:r>
            <a:r>
              <a:rPr kumimoji="1" lang="en-US" altLang="zh-TW" sz="2800" dirty="0"/>
              <a:t> 5%</a:t>
            </a:r>
            <a:r>
              <a:rPr kumimoji="1" lang="zh-TW" altLang="en-US" sz="2800" dirty="0"/>
              <a:t>和</a:t>
            </a:r>
            <a:r>
              <a:rPr kumimoji="1" lang="en-US" altLang="zh-TW" sz="2800" dirty="0"/>
              <a:t>5%</a:t>
            </a:r>
            <a:r>
              <a:rPr kumimoji="1" lang="zh-TW" altLang="en-US" sz="2800" dirty="0"/>
              <a:t>，</a:t>
            </a:r>
            <a:r>
              <a:rPr kumimoji="1" lang="zh-TW" altLang="en-US" sz="2800" dirty="0">
                <a:solidFill>
                  <a:srgbClr val="00B0F0"/>
                </a:solidFill>
              </a:rPr>
              <a:t>共</a:t>
            </a:r>
            <a:r>
              <a:rPr kumimoji="1" lang="en-US" altLang="zh-TW" sz="2800" dirty="0">
                <a:solidFill>
                  <a:srgbClr val="00B0F0"/>
                </a:solidFill>
              </a:rPr>
              <a:t>30%</a:t>
            </a:r>
          </a:p>
          <a:p>
            <a:pPr eaLnBrk="1" hangingPunct="1"/>
            <a:endParaRPr kumimoji="1" lang="en-US" altLang="zh-TW" sz="400" dirty="0"/>
          </a:p>
          <a:p>
            <a:pPr eaLnBrk="1" hangingPunct="1"/>
            <a:r>
              <a:rPr kumimoji="1" lang="zh-TW" altLang="en-US" sz="2800" dirty="0"/>
              <a:t>兩次專題研習共佔學科總成績</a:t>
            </a:r>
            <a:r>
              <a:rPr kumimoji="1" lang="en-US" altLang="zh-TW" sz="2800" b="1" dirty="0">
                <a:solidFill>
                  <a:srgbClr val="00B0F0"/>
                </a:solidFill>
              </a:rPr>
              <a:t>55%</a:t>
            </a:r>
            <a:r>
              <a:rPr kumimoji="1" lang="zh-TW" altLang="en-US" sz="2800" dirty="0"/>
              <a:t>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8775" y="0"/>
            <a:ext cx="8785225" cy="6237288"/>
            <a:chOff x="226" y="0"/>
            <a:chExt cx="5534" cy="3929"/>
          </a:xfrm>
        </p:grpSpPr>
        <p:sp>
          <p:nvSpPr>
            <p:cNvPr id="44036" name="AutoShape 4"/>
            <p:cNvSpPr>
              <a:spLocks noChangeArrowheads="1"/>
            </p:cNvSpPr>
            <p:nvPr/>
          </p:nvSpPr>
          <p:spPr bwMode="auto">
            <a:xfrm>
              <a:off x="226" y="0"/>
              <a:ext cx="5534" cy="3929"/>
            </a:xfrm>
            <a:prstGeom prst="irregularSeal2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  <a:ea typeface="PMingLiU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  <a:ea typeface="PMingLiU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  <a:ea typeface="PMingLiU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PMingLiU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PMingLiU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charset="0"/>
              </a:endParaRPr>
            </a:p>
          </p:txBody>
        </p:sp>
        <p:sp>
          <p:nvSpPr>
            <p:cNvPr id="44037" name="Text Box 9"/>
            <p:cNvSpPr txBox="1">
              <a:spLocks noChangeArrowheads="1"/>
            </p:cNvSpPr>
            <p:nvPr/>
          </p:nvSpPr>
          <p:spPr bwMode="auto">
            <a:xfrm>
              <a:off x="1292" y="1434"/>
              <a:ext cx="3268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chemeClr val="tx1"/>
                  </a:solidFill>
                  <a:latin typeface="Gill Sans MT" pitchFamily="34" charset="0"/>
                  <a:ea typeface="PMingLiU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chemeClr val="tx2"/>
                  </a:solidFill>
                  <a:latin typeface="Gill Sans MT" pitchFamily="34" charset="0"/>
                  <a:ea typeface="PMingLiU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chemeClr val="tx1"/>
                  </a:solidFill>
                  <a:latin typeface="Gill Sans MT" pitchFamily="34" charset="0"/>
                  <a:ea typeface="PMingLiU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chemeClr val="tx1"/>
                  </a:solidFill>
                  <a:latin typeface="Gill Sans MT" pitchFamily="34" charset="0"/>
                  <a:ea typeface="PMingLiU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chemeClr val="tx1"/>
                  </a:solidFill>
                  <a:latin typeface="Gill Sans MT" pitchFamily="34" charset="0"/>
                  <a:ea typeface="PMingLiU" pitchFamily="18" charset="-12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None/>
              </a:pPr>
              <a:r>
                <a:rPr lang="zh-TW" altLang="en-US" sz="3800" b="1">
                  <a:latin typeface="PMingLiU" pitchFamily="18" charset="-120"/>
                </a:rPr>
                <a:t>學員不得抄襲其他學員的作業及報告</a:t>
              </a:r>
              <a:r>
                <a:rPr lang="en-US" altLang="zh-TW" sz="3800" b="1">
                  <a:latin typeface="PMingLiU" pitchFamily="18" charset="-120"/>
                </a:rPr>
                <a:t>, </a:t>
              </a:r>
              <a:r>
                <a:rPr lang="zh-TW" altLang="en-US" sz="3800" b="1">
                  <a:latin typeface="PMingLiU" pitchFamily="18" charset="-120"/>
                </a:rPr>
                <a:t>違規者其功課將被處分</a:t>
              </a:r>
              <a:r>
                <a:rPr lang="en-US" altLang="zh-TW" sz="4000">
                  <a:latin typeface="Arial" charset="0"/>
                </a:rPr>
                <a:t>(~0</a:t>
              </a:r>
              <a:r>
                <a:rPr lang="zh-TW" altLang="en-US" sz="4000">
                  <a:latin typeface="Arial" charset="0"/>
                </a:rPr>
                <a:t>分</a:t>
              </a:r>
              <a:r>
                <a:rPr lang="en-US" altLang="zh-TW" sz="4000">
                  <a:latin typeface="Arial" charset="0"/>
                </a:rPr>
                <a:t>)</a:t>
              </a:r>
              <a:r>
                <a:rPr lang="zh-TW" altLang="en-US" sz="3800" b="1">
                  <a:latin typeface="PMingLiU" pitchFamily="18" charset="-120"/>
                </a:rPr>
                <a:t>或評為不合格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zh-TW" sz="1800">
                <a:latin typeface="PMingLiU" pitchFamily="18" charset="-12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/>
          </p:cNvSpPr>
          <p:nvPr>
            <p:ph type="title" idx="4294967295"/>
          </p:nvPr>
        </p:nvSpPr>
        <p:spPr>
          <a:xfrm>
            <a:off x="1112044" y="685800"/>
            <a:ext cx="6919912" cy="4495800"/>
          </a:xfrm>
        </p:spPr>
        <p:txBody>
          <a:bodyPr/>
          <a:lstStyle/>
          <a:p>
            <a:pPr eaLnBrk="1" hangingPunct="1"/>
            <a:r>
              <a:rPr lang="zh-TW" altLang="en-US" sz="6000" dirty="0"/>
              <a:t>尊重知識產權，</a:t>
            </a:r>
            <a:br>
              <a:rPr lang="en-US" altLang="zh-TW" sz="6000" dirty="0"/>
            </a:br>
            <a:r>
              <a:rPr lang="zh-TW" altLang="en-US" sz="6000" dirty="0"/>
              <a:t>請支持原創</a:t>
            </a:r>
            <a:r>
              <a:rPr lang="en-US" altLang="zh-TW" sz="6000" dirty="0"/>
              <a:t>!!</a:t>
            </a:r>
            <a:br>
              <a:rPr lang="en-US" altLang="zh-TW" sz="6000" dirty="0"/>
            </a:br>
            <a:br>
              <a:rPr lang="en-US" altLang="zh-TW" sz="6000" dirty="0"/>
            </a:br>
            <a:r>
              <a:rPr lang="zh-TW" altLang="en-US" dirty="0">
                <a:solidFill>
                  <a:srgbClr val="FF0000"/>
                </a:solidFill>
              </a:rPr>
              <a:t>抄襲者其功課將被處分 </a:t>
            </a:r>
            <a:r>
              <a:rPr lang="en-US" altLang="zh-TW" dirty="0">
                <a:solidFill>
                  <a:srgbClr val="FF0000"/>
                </a:solidFill>
              </a:rPr>
              <a:t>(~0</a:t>
            </a:r>
            <a:r>
              <a:rPr lang="zh-TW" altLang="en-US" dirty="0">
                <a:solidFill>
                  <a:srgbClr val="FF0000"/>
                </a:solidFill>
              </a:rPr>
              <a:t>分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活動  ─ 互相認識</a:t>
            </a:r>
            <a:endParaRPr lang="en-US" altLang="zh-TW" sz="4600" b="1" kern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3251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45125"/>
            <a:ext cx="16017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21325"/>
            <a:ext cx="12668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0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21325"/>
            <a:ext cx="12668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0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45125"/>
            <a:ext cx="12668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914400"/>
            <a:ext cx="8991600" cy="1308100"/>
          </a:xfrm>
          <a:prstGeom prst="rect">
            <a:avLst/>
          </a:prstGeom>
        </p:spPr>
        <p:txBody>
          <a:bodyPr/>
          <a:lstStyle/>
          <a:p>
            <a:pPr marL="273050" indent="-273050" algn="ctr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None/>
              <a:defRPr/>
            </a:pPr>
            <a:r>
              <a:rPr kumimoji="0" lang="zh-TW" altLang="en-US" sz="3500" dirty="0">
                <a:solidFill>
                  <a:srgbClr val="FF0000"/>
                </a:solidFill>
                <a:latin typeface="+mj-ea"/>
                <a:ea typeface="+mj-ea"/>
              </a:rPr>
              <a:t>自我介紹</a:t>
            </a:r>
            <a:endParaRPr kumimoji="0" lang="en-US" altLang="zh-TW" sz="35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273050" indent="-273050" algn="ctr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None/>
              <a:defRPr/>
            </a:pPr>
            <a:r>
              <a:rPr kumimoji="0" lang="zh-TW" alt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介紹自己</a:t>
            </a:r>
            <a:r>
              <a:rPr kumimoji="0" lang="en-US" altLang="zh-TW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zh-TW" alt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全名</a:t>
            </a:r>
            <a:r>
              <a:rPr kumimoji="0" lang="en-US" altLang="zh-TW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kumimoji="0" lang="zh-TW" alt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及 用一種物件</a:t>
            </a:r>
            <a:r>
              <a:rPr kumimoji="0" lang="en-US" altLang="zh-TW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</a:t>
            </a:r>
            <a:r>
              <a:rPr kumimoji="0" lang="zh-TW" alt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動物比喻自己    </a:t>
            </a:r>
            <a:endParaRPr kumimoji="0" lang="en-US" altLang="zh-TW" sz="3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73050" indent="-273050" algn="ctr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None/>
              <a:defRPr/>
            </a:pPr>
            <a:r>
              <a:rPr kumimoji="0" lang="en-US" altLang="zh-TW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zh-TW" alt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每人約</a:t>
            </a:r>
            <a:r>
              <a:rPr kumimoji="0" lang="en-US" altLang="zh-TW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</a:t>
            </a:r>
            <a:r>
              <a:rPr kumimoji="0" lang="zh-TW" alt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秒</a:t>
            </a:r>
            <a:r>
              <a:rPr kumimoji="0" lang="en-US" altLang="zh-TW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/>
              <a:defRPr/>
            </a:pPr>
            <a:r>
              <a:rPr kumimoji="0"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中文全名 </a:t>
            </a:r>
            <a:r>
              <a:rPr kumimoji="0"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另外</a:t>
            </a:r>
            <a:r>
              <a:rPr kumimoji="0"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kumimoji="0"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喜歡叫你的名字</a:t>
            </a:r>
            <a:r>
              <a:rPr kumimoji="0"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/>
              <a:defRPr/>
            </a:pPr>
            <a:r>
              <a:rPr kumimoji="0"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物件</a:t>
            </a:r>
            <a:r>
              <a:rPr kumimoji="0"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</a:t>
            </a:r>
            <a:r>
              <a:rPr kumimoji="0"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動物比喻自己</a:t>
            </a:r>
            <a:endParaRPr kumimoji="0" lang="en-US" altLang="zh-TW" sz="3200" dirty="0">
              <a:highlight>
                <a:srgbClr val="FFFF00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+mj-lt"/>
              <a:buAutoNum type="arabicPeriod"/>
              <a:defRPr/>
            </a:pPr>
            <a:r>
              <a:rPr kumimoji="0" lang="zh-CN" altLang="en-US" sz="3200" dirty="0"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未來打算做什麽工作</a:t>
            </a:r>
            <a:endParaRPr kumimoji="0" lang="en-US" altLang="zh-TW" sz="3200" dirty="0">
              <a:highlight>
                <a:srgbClr val="FFFF00"/>
              </a:highlight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None/>
              <a:defRPr/>
            </a:pPr>
            <a:endParaRPr kumimoji="0" lang="en-US" altLang="zh-TW" sz="35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A21D23-9DFE-E58E-2C82-1763B96565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600" dirty="0">
                <a:latin typeface="Arial" charset="0"/>
              </a:rPr>
              <a:t>第一課</a:t>
            </a:r>
            <a:br>
              <a:rPr lang="en-US" altLang="zh-TW" sz="6600" dirty="0">
                <a:latin typeface="Arial" charset="0"/>
              </a:rPr>
            </a:br>
            <a:endParaRPr lang="zh-TW" altLang="en-US" sz="66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399E8CB-C95E-A2A3-3D52-37C24BDFFE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6600" dirty="0">
                <a:latin typeface="Arial" charset="0"/>
              </a:rPr>
              <a:t>人際溝通</a:t>
            </a:r>
            <a:r>
              <a:rPr lang="zh-CN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基本概念</a:t>
            </a:r>
            <a:endParaRPr lang="en-US" altLang="zh-TW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6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BF754B-4C7A-BB00-06EA-0A68421C2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latin typeface="Arial" charset="0"/>
              </a:rPr>
              <a:t>人際溝通過程  </a:t>
            </a:r>
            <a:r>
              <a:rPr lang="en-GB" altLang="zh-TW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p.4</a:t>
            </a:r>
            <a:endParaRPr lang="zh-TW" altLang="en-US" sz="4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93F8F5-7E35-8363-0F92-4424A7F0BB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zh-TW" altLang="en-US" dirty="0">
                <a:latin typeface="Arial" charset="0"/>
              </a:rPr>
              <a:t>人際溝通是</a:t>
            </a:r>
            <a:r>
              <a:rPr lang="zh-TW" altLang="en-US" dirty="0">
                <a:solidFill>
                  <a:srgbClr val="FF0000"/>
                </a:solidFill>
                <a:latin typeface="Arial" charset="0"/>
              </a:rPr>
              <a:t>建立</a:t>
            </a:r>
            <a:r>
              <a:rPr lang="zh-TW" altLang="en-US" dirty="0">
                <a:latin typeface="Arial" charset="0"/>
              </a:rPr>
              <a:t>和</a:t>
            </a:r>
            <a:r>
              <a:rPr lang="zh-TW" altLang="en-US" dirty="0">
                <a:solidFill>
                  <a:srgbClr val="FF0000"/>
                </a:solidFill>
                <a:latin typeface="Arial" charset="0"/>
              </a:rPr>
              <a:t>維繫</a:t>
            </a:r>
            <a:r>
              <a:rPr lang="zh-TW" altLang="en-US" dirty="0">
                <a:latin typeface="Arial" charset="0"/>
              </a:rPr>
              <a:t>人際關係</a:t>
            </a:r>
            <a:r>
              <a:rPr lang="en-GB" altLang="zh-TW" sz="2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peer, classmates, opposite sex, colleagues, authority figures</a:t>
            </a:r>
            <a:r>
              <a:rPr lang="zh-TW" altLang="en-US" dirty="0">
                <a:latin typeface="Arial" charset="0"/>
              </a:rPr>
              <a:t>的不二法門。</a:t>
            </a:r>
            <a:endParaRPr lang="en-US" altLang="zh-TW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US" altLang="zh-TW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zh-TW" altLang="en-US" dirty="0">
                <a:latin typeface="Arial" charset="0"/>
              </a:rPr>
              <a:t>人際溝通過程所牽涉的元素</a:t>
            </a:r>
            <a:r>
              <a:rPr lang="en-GB" altLang="zh-TW" sz="2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contents, emotion, thinking, expectation, tone, body language</a:t>
            </a:r>
            <a:r>
              <a:rPr lang="zh-TW" altLang="en-US" dirty="0">
                <a:latin typeface="Arial" charset="0"/>
              </a:rPr>
              <a:t>很多</a:t>
            </a:r>
            <a:r>
              <a:rPr lang="en-GB" altLang="zh-TW" dirty="0">
                <a:latin typeface="Arial" charset="0"/>
              </a:rPr>
              <a:t>, </a:t>
            </a:r>
            <a:r>
              <a:rPr lang="zh-TW" altLang="en-US" dirty="0">
                <a:latin typeface="Arial" charset="0"/>
              </a:rPr>
              <a:t>各元素互相緊扣，互為影響。有效的溝通</a:t>
            </a:r>
            <a:r>
              <a:rPr lang="en-GB" altLang="zh-TW" dirty="0">
                <a:latin typeface="Arial" charset="0"/>
              </a:rPr>
              <a:t>, </a:t>
            </a:r>
            <a:r>
              <a:rPr lang="zh-TW" altLang="en-US" dirty="0">
                <a:latin typeface="Arial" charset="0"/>
              </a:rPr>
              <a:t>不單</a:t>
            </a:r>
            <a:r>
              <a:rPr lang="zh-TW" altLang="en-US" dirty="0">
                <a:solidFill>
                  <a:srgbClr val="FF0000"/>
                </a:solidFill>
                <a:latin typeface="Arial" charset="0"/>
              </a:rPr>
              <a:t>說話的技巧</a:t>
            </a:r>
            <a:r>
              <a:rPr lang="en-GB" altLang="zh-TW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Arial" charset="0"/>
              </a:rPr>
              <a:t>oral skills)</a:t>
            </a:r>
            <a:r>
              <a:rPr lang="en-GB" altLang="zh-TW" dirty="0">
                <a:latin typeface="Arial" charset="0"/>
              </a:rPr>
              <a:t>, </a:t>
            </a:r>
            <a:r>
              <a:rPr lang="zh-TW" altLang="en-US" dirty="0">
                <a:latin typeface="Arial" charset="0"/>
              </a:rPr>
              <a:t>更是</a:t>
            </a:r>
            <a:r>
              <a:rPr lang="zh-TW" altLang="en-US" dirty="0">
                <a:solidFill>
                  <a:srgbClr val="FF0000"/>
                </a:solidFill>
                <a:latin typeface="Arial" charset="0"/>
              </a:rPr>
              <a:t>思維技巧</a:t>
            </a:r>
            <a:r>
              <a:rPr lang="en-GB" altLang="zh-TW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Arial" charset="0"/>
              </a:rPr>
              <a:t>thinking skills)</a:t>
            </a:r>
            <a:r>
              <a:rPr lang="zh-TW" altLang="en-US" dirty="0">
                <a:latin typeface="Arial" charset="0"/>
              </a:rPr>
              <a:t>。</a:t>
            </a:r>
            <a:endParaRPr lang="en-US" altLang="zh-TW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US" altLang="zh-TW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zh-TW" altLang="en-US" dirty="0">
                <a:latin typeface="Arial" charset="0"/>
              </a:rPr>
              <a:t>要達致有效溝通，除了從每天的經驗中學習之外，在課堂中有</a:t>
            </a:r>
            <a:r>
              <a:rPr lang="zh-TW" altLang="en-US" dirty="0">
                <a:solidFill>
                  <a:srgbClr val="FF0000"/>
                </a:solidFill>
                <a:latin typeface="Arial" charset="0"/>
              </a:rPr>
              <a:t>系統地思考</a:t>
            </a:r>
            <a:r>
              <a:rPr lang="en-GB" altLang="zh-TW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Arial" charset="0"/>
              </a:rPr>
              <a:t>包括理解、分析、辨別、判斷</a:t>
            </a:r>
            <a:r>
              <a:rPr lang="zh-TW" altLang="en-US" dirty="0">
                <a:latin typeface="Arial" charset="0"/>
              </a:rPr>
              <a:t>等</a:t>
            </a:r>
            <a:r>
              <a:rPr lang="en-GB" altLang="zh-TW" dirty="0">
                <a:latin typeface="Arial" charset="0"/>
              </a:rPr>
              <a:t>)</a:t>
            </a:r>
            <a:r>
              <a:rPr lang="zh-TW" altLang="en-US" dirty="0">
                <a:latin typeface="Arial" charset="0"/>
              </a:rPr>
              <a:t>，以了解人際溝通過程及建立有效溝通技巧也非常重要。</a:t>
            </a:r>
          </a:p>
          <a:p>
            <a:endParaRPr lang="zh-TW" altLang="en-US" dirty="0"/>
          </a:p>
        </p:txBody>
      </p:sp>
      <p:pic>
        <p:nvPicPr>
          <p:cNvPr id="1026" name="Picture 2" descr="Download communication png icon Transparent Background Image for Free  Download - HubPng | Free PNG Photos">
            <a:extLst>
              <a:ext uri="{FF2B5EF4-FFF2-40B4-BE49-F238E27FC236}">
                <a16:creationId xmlns:a16="http://schemas.microsoft.com/office/drawing/2014/main" id="{E5E16241-C62D-5630-ACE2-D18671380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4" t="10001" r="10810" b="52222"/>
          <a:stretch/>
        </p:blipFill>
        <p:spPr bwMode="auto">
          <a:xfrm>
            <a:off x="7239000" y="187635"/>
            <a:ext cx="1600201" cy="71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59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4FF2D2B-E779-54F4-2810-298EB5DC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3. </a:t>
            </a:r>
            <a:r>
              <a:rPr lang="zh-TW" altLang="en-US" sz="4400" dirty="0"/>
              <a:t>人際溝通的定義 </a:t>
            </a:r>
            <a:r>
              <a:rPr lang="en-GB" altLang="zh-TW" sz="3600" dirty="0" err="1"/>
              <a:t>Devito</a:t>
            </a:r>
            <a:r>
              <a:rPr lang="en-GB" altLang="zh-TW" sz="3600" dirty="0"/>
              <a:t> (1998) </a:t>
            </a:r>
            <a:r>
              <a:rPr lang="en-GB" altLang="zh-TW" sz="3600" dirty="0">
                <a:solidFill>
                  <a:schemeClr val="bg1">
                    <a:lumMod val="50000"/>
                  </a:schemeClr>
                </a:solidFill>
              </a:rPr>
              <a:t> p.4-5</a:t>
            </a:r>
            <a:endParaRPr lang="zh-TW" altLang="en-US" sz="44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93CCC70-22F0-8F8B-307A-2A196B572C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762000"/>
            <a:ext cx="9067800" cy="58674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dirty="0">
                <a:latin typeface="Arial" charset="0"/>
              </a:rPr>
              <a:t>a. </a:t>
            </a:r>
            <a:r>
              <a:rPr lang="zh-TW" altLang="en-US" dirty="0">
                <a:latin typeface="Arial" charset="0"/>
              </a:rPr>
              <a:t>二者關係</a:t>
            </a:r>
            <a:r>
              <a:rPr lang="zh-TW" altLang="en-US" sz="3200" dirty="0">
                <a:latin typeface="Arial" charset="0"/>
              </a:rPr>
              <a:t>是最根本的</a:t>
            </a:r>
            <a:r>
              <a:rPr lang="zh-TW" altLang="en-US" dirty="0">
                <a:solidFill>
                  <a:srgbClr val="FF0000"/>
                </a:solidFill>
                <a:latin typeface="Arial" charset="0"/>
              </a:rPr>
              <a:t>結構</a:t>
            </a:r>
            <a:r>
              <a:rPr lang="zh-TW" altLang="en-US" sz="3200" dirty="0">
                <a:latin typeface="Arial" charset="0"/>
              </a:rPr>
              <a:t> </a:t>
            </a:r>
          </a:p>
          <a:p>
            <a:pPr lvl="1" eaLnBrk="1" hangingPunct="1">
              <a:spcBef>
                <a:spcPts val="0"/>
              </a:spcBef>
              <a:buClrTx/>
              <a:buSzTx/>
            </a:pPr>
            <a:r>
              <a:rPr lang="zh-TW" altLang="en-US" dirty="0">
                <a:solidFill>
                  <a:srgbClr val="FF0066"/>
                </a:solidFill>
                <a:latin typeface="Arial" charset="0"/>
              </a:rPr>
              <a:t>一對一的關係</a:t>
            </a:r>
            <a:r>
              <a:rPr lang="zh-TW" altLang="en-US" dirty="0">
                <a:latin typeface="Arial" charset="0"/>
              </a:rPr>
              <a:t>乃人際關係中最基本的結構</a:t>
            </a:r>
            <a:endParaRPr lang="en-GB" altLang="zh-TW" sz="3200" dirty="0">
              <a:latin typeface="Arial" charset="0"/>
            </a:endParaRPr>
          </a:p>
          <a:p>
            <a:pPr lvl="1" algn="just" eaLnBrk="1" hangingPunct="1">
              <a:spcBef>
                <a:spcPts val="0"/>
              </a:spcBef>
              <a:buClrTx/>
              <a:buSzTx/>
            </a:pPr>
            <a:r>
              <a:rPr lang="en-US" altLang="zh-TW" dirty="0">
                <a:latin typeface="Arial" charset="0"/>
              </a:rPr>
              <a:t>5</a:t>
            </a:r>
            <a:r>
              <a:rPr lang="zh-TW" altLang="en-US" dirty="0">
                <a:latin typeface="Arial" charset="0"/>
              </a:rPr>
              <a:t>人家庭內</a:t>
            </a:r>
            <a:r>
              <a:rPr lang="en-GB" altLang="zh-TW" dirty="0">
                <a:latin typeface="Arial" charset="0"/>
              </a:rPr>
              <a:t>, </a:t>
            </a:r>
            <a:r>
              <a:rPr lang="zh-TW" altLang="en-US" dirty="0">
                <a:latin typeface="Arial" charset="0"/>
              </a:rPr>
              <a:t>由於</a:t>
            </a:r>
            <a:r>
              <a:rPr lang="zh-TW" altLang="en-US" dirty="0">
                <a:solidFill>
                  <a:srgbClr val="FF0066"/>
                </a:solidFill>
                <a:latin typeface="Arial" charset="0"/>
              </a:rPr>
              <a:t>各人性格、身份、性別不同</a:t>
            </a:r>
            <a:r>
              <a:rPr lang="en-GB" altLang="zh-TW" dirty="0">
                <a:latin typeface="Arial" charset="0"/>
              </a:rPr>
              <a:t>, </a:t>
            </a:r>
            <a:r>
              <a:rPr lang="zh-TW" altLang="en-US" dirty="0">
                <a:latin typeface="Arial" charset="0"/>
              </a:rPr>
              <a:t>各人跟個別家庭成員的</a:t>
            </a:r>
            <a:r>
              <a:rPr lang="zh-TW" altLang="en-US" dirty="0">
                <a:solidFill>
                  <a:srgbClr val="FF0066"/>
                </a:solidFill>
                <a:latin typeface="Arial" charset="0"/>
              </a:rPr>
              <a:t>溝通方式也有分別</a:t>
            </a:r>
            <a:r>
              <a:rPr lang="zh-TW" altLang="en-US" sz="2400" dirty="0">
                <a:latin typeface="Arial" charset="0"/>
              </a:rPr>
              <a:t>。 </a:t>
            </a:r>
            <a:r>
              <a:rPr lang="en-GB" altLang="zh-TW" sz="2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Same as in the office setting</a:t>
            </a:r>
            <a:endParaRPr lang="en-US" altLang="zh-TW" dirty="0">
              <a:latin typeface="Arial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dirty="0">
                <a:latin typeface="Arial" charset="0"/>
              </a:rPr>
              <a:t>b. </a:t>
            </a:r>
            <a:r>
              <a:rPr lang="zh-TW" altLang="en-US" sz="3200" dirty="0">
                <a:latin typeface="Arial" charset="0"/>
              </a:rPr>
              <a:t>二者關係的</a:t>
            </a:r>
            <a:r>
              <a:rPr lang="zh-TW" altLang="en-US" sz="3200" dirty="0">
                <a:solidFill>
                  <a:srgbClr val="FF0000"/>
                </a:solidFill>
                <a:latin typeface="Arial" charset="0"/>
              </a:rPr>
              <a:t>聯盟</a:t>
            </a:r>
            <a:r>
              <a:rPr lang="zh-TW" altLang="en-US" sz="3200" dirty="0">
                <a:latin typeface="Arial" charset="0"/>
              </a:rPr>
              <a:t> </a:t>
            </a:r>
            <a:r>
              <a:rPr lang="en-GB" altLang="zh-TW" sz="3200" dirty="0">
                <a:latin typeface="Arial" charset="0"/>
              </a:rPr>
              <a:t>	</a:t>
            </a:r>
          </a:p>
          <a:p>
            <a:pPr marL="457200" indent="-11113" eaLnBrk="1" hangingPunct="1">
              <a:spcBef>
                <a:spcPts val="0"/>
              </a:spcBef>
              <a:buClr>
                <a:srgbClr val="006600"/>
              </a:buClr>
              <a:buFont typeface="Arial" panose="020B0604020202020204" pitchFamily="34" charset="0"/>
              <a:buChar char="–"/>
            </a:pPr>
            <a:r>
              <a:rPr lang="en-US" altLang="zh-TW" sz="2800" dirty="0">
                <a:latin typeface="Arial" charset="0"/>
              </a:rPr>
              <a:t> </a:t>
            </a:r>
            <a:r>
              <a:rPr lang="zh-TW" altLang="en-US" sz="2800" dirty="0">
                <a:solidFill>
                  <a:srgbClr val="FF0066"/>
                </a:solidFill>
                <a:latin typeface="Arial" charset="0"/>
              </a:rPr>
              <a:t>建立</a:t>
            </a:r>
            <a:r>
              <a:rPr lang="zh-TW" altLang="en-US" sz="2800" dirty="0">
                <a:solidFill>
                  <a:srgbClr val="006600"/>
                </a:solidFill>
                <a:latin typeface="Arial" charset="0"/>
              </a:rPr>
              <a:t>關係 </a:t>
            </a:r>
            <a:r>
              <a:rPr lang="en-GB" altLang="zh-TW" sz="2800" dirty="0">
                <a:solidFill>
                  <a:srgbClr val="006600"/>
                </a:solidFill>
                <a:latin typeface="Arial" charset="0"/>
              </a:rPr>
              <a:t>&gt; </a:t>
            </a:r>
            <a:r>
              <a:rPr lang="zh-TW" altLang="en-US" sz="2800" dirty="0">
                <a:solidFill>
                  <a:srgbClr val="FF0066"/>
                </a:solidFill>
                <a:latin typeface="Arial" charset="0"/>
              </a:rPr>
              <a:t>目的</a:t>
            </a:r>
            <a:endParaRPr lang="en-GB" altLang="zh-TW" sz="2800" dirty="0">
              <a:solidFill>
                <a:srgbClr val="006600"/>
              </a:solidFill>
              <a:latin typeface="Arial" charset="0"/>
            </a:endParaRPr>
          </a:p>
          <a:p>
            <a:pPr marL="457200" indent="-11113" eaLnBrk="1" hangingPunct="1">
              <a:spcBef>
                <a:spcPts val="0"/>
              </a:spcBef>
              <a:buClr>
                <a:srgbClr val="006600"/>
              </a:buClr>
              <a:buFont typeface="Arial" panose="020B0604020202020204" pitchFamily="34" charset="0"/>
              <a:buChar char="–"/>
            </a:pPr>
            <a:r>
              <a:rPr lang="zh-TW" altLang="en-US" sz="2800" dirty="0">
                <a:solidFill>
                  <a:srgbClr val="006600"/>
                </a:solidFill>
                <a:latin typeface="Arial" charset="0"/>
              </a:rPr>
              <a:t> 完成一件工作、</a:t>
            </a:r>
            <a:r>
              <a:rPr lang="zh-TW" altLang="en-US" sz="2800" dirty="0">
                <a:solidFill>
                  <a:srgbClr val="FF0066"/>
                </a:solidFill>
                <a:latin typeface="Arial" charset="0"/>
              </a:rPr>
              <a:t>情緒</a:t>
            </a:r>
            <a:r>
              <a:rPr lang="zh-TW" altLang="en-US" sz="2800" dirty="0">
                <a:solidFill>
                  <a:srgbClr val="006600"/>
                </a:solidFill>
                <a:latin typeface="Arial" charset="0"/>
              </a:rPr>
              <a:t>上的</a:t>
            </a:r>
            <a:r>
              <a:rPr lang="zh-TW" altLang="en-US" sz="2800" dirty="0">
                <a:solidFill>
                  <a:srgbClr val="FF0066"/>
                </a:solidFill>
                <a:latin typeface="Arial" charset="0"/>
              </a:rPr>
              <a:t>支援</a:t>
            </a:r>
            <a:r>
              <a:rPr lang="en-GB" altLang="zh-TW" sz="2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Also in tangible, informational, </a:t>
            </a:r>
            <a:br>
              <a:rPr lang="en-GB" altLang="zh-TW" sz="2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</a:br>
            <a:r>
              <a:rPr lang="en-GB" altLang="zh-TW" sz="2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   social support</a:t>
            </a:r>
            <a:endParaRPr lang="en-US" altLang="zh-TW" sz="2800" dirty="0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dirty="0">
                <a:latin typeface="Arial" charset="0"/>
              </a:rPr>
              <a:t>c.</a:t>
            </a:r>
            <a:r>
              <a:rPr lang="en-US" altLang="zh-TW" sz="3200" dirty="0">
                <a:latin typeface="Arial" charset="0"/>
              </a:rPr>
              <a:t>	</a:t>
            </a:r>
            <a:r>
              <a:rPr lang="zh-TW" altLang="en-US" sz="3200" dirty="0">
                <a:latin typeface="Arial" charset="0"/>
              </a:rPr>
              <a:t>二者關係的</a:t>
            </a:r>
            <a:r>
              <a:rPr lang="zh-TW" altLang="en-US" sz="3200" dirty="0">
                <a:solidFill>
                  <a:srgbClr val="FF0000"/>
                </a:solidFill>
                <a:latin typeface="Arial" charset="0"/>
              </a:rPr>
              <a:t>意識</a:t>
            </a:r>
            <a:r>
              <a:rPr lang="zh-TW" altLang="en-US" sz="3200" dirty="0">
                <a:solidFill>
                  <a:srgbClr val="FF0066"/>
                </a:solidFill>
                <a:latin typeface="Arial" charset="0"/>
              </a:rPr>
              <a:t> </a:t>
            </a:r>
          </a:p>
          <a:p>
            <a:pPr marL="719138" indent="-284163" eaLnBrk="1" hangingPunct="1">
              <a:spcBef>
                <a:spcPts val="0"/>
              </a:spcBef>
              <a:buClr>
                <a:srgbClr val="006600"/>
              </a:buClr>
              <a:buFont typeface="Arial" panose="020B0604020202020204" pitchFamily="34" charset="0"/>
              <a:buChar char="–"/>
            </a:pPr>
            <a:r>
              <a:rPr lang="zh-TW" altLang="en-US" sz="2800" dirty="0">
                <a:solidFill>
                  <a:srgbClr val="FF0066"/>
                </a:solidFill>
                <a:latin typeface="Arial" charset="0"/>
              </a:rPr>
              <a:t>意識</a:t>
            </a:r>
            <a:r>
              <a:rPr lang="zh-TW" altLang="en-US" sz="2800" dirty="0">
                <a:solidFill>
                  <a:srgbClr val="006600"/>
                </a:solidFill>
                <a:latin typeface="Arial" charset="0"/>
              </a:rPr>
              <a:t>到自己</a:t>
            </a:r>
            <a:r>
              <a:rPr lang="zh-TW" altLang="en-US" sz="2800" dirty="0">
                <a:solidFill>
                  <a:srgbClr val="FF0066"/>
                </a:solidFill>
                <a:latin typeface="Arial" charset="0"/>
              </a:rPr>
              <a:t>屬於某一個關係 </a:t>
            </a:r>
            <a:r>
              <a:rPr lang="en-GB" altLang="zh-TW" sz="2800" dirty="0">
                <a:solidFill>
                  <a:srgbClr val="006600"/>
                </a:solidFill>
                <a:latin typeface="Arial" charset="0"/>
              </a:rPr>
              <a:t>&gt; </a:t>
            </a:r>
            <a:r>
              <a:rPr lang="zh-TW" altLang="en-US" sz="2800" dirty="0">
                <a:solidFill>
                  <a:srgbClr val="006600"/>
                </a:solidFill>
                <a:latin typeface="Arial" charset="0"/>
              </a:rPr>
              <a:t>傾向放棄自己的需要來維繫更好關係 </a:t>
            </a:r>
            <a:r>
              <a:rPr lang="en-US" altLang="zh-TW" sz="2800" dirty="0">
                <a:solidFill>
                  <a:srgbClr val="FF0066"/>
                </a:solidFill>
                <a:latin typeface="Arial" charset="0"/>
              </a:rPr>
              <a:t>(</a:t>
            </a:r>
            <a:r>
              <a:rPr lang="zh-TW" altLang="en-US" sz="2800" dirty="0">
                <a:solidFill>
                  <a:srgbClr val="FF0066"/>
                </a:solidFill>
                <a:latin typeface="Arial" charset="0"/>
              </a:rPr>
              <a:t>拾己為人</a:t>
            </a:r>
            <a:r>
              <a:rPr lang="en-US" altLang="zh-TW" sz="2800" dirty="0">
                <a:solidFill>
                  <a:srgbClr val="FF0066"/>
                </a:solidFill>
                <a:latin typeface="Arial" charset="0"/>
              </a:rPr>
              <a:t>)</a:t>
            </a:r>
            <a:endParaRPr lang="en-GB" altLang="zh-TW" sz="2800" dirty="0">
              <a:solidFill>
                <a:srgbClr val="FF0066"/>
              </a:solidFill>
              <a:latin typeface="Arial" charset="0"/>
            </a:endParaRPr>
          </a:p>
          <a:p>
            <a:pPr marL="719138" indent="-284163" eaLnBrk="1" hangingPunct="1">
              <a:spcBef>
                <a:spcPts val="0"/>
              </a:spcBef>
              <a:buClr>
                <a:srgbClr val="006600"/>
              </a:buClr>
              <a:buFont typeface="Arial" panose="020B0604020202020204" pitchFamily="34" charset="0"/>
              <a:buChar char="–"/>
            </a:pPr>
            <a:r>
              <a:rPr lang="zh-TW" altLang="en-US" sz="2800" dirty="0">
                <a:solidFill>
                  <a:srgbClr val="006600"/>
                </a:solidFill>
                <a:latin typeface="Arial" charset="0"/>
              </a:rPr>
              <a:t>母親犧牲睡眠 </a:t>
            </a:r>
            <a:r>
              <a:rPr lang="en-US" altLang="zh-TW" sz="2800" dirty="0">
                <a:solidFill>
                  <a:srgbClr val="006600"/>
                </a:solidFill>
                <a:latin typeface="Arial" charset="0"/>
              </a:rPr>
              <a:t>&gt; </a:t>
            </a:r>
            <a:r>
              <a:rPr lang="zh-TW" altLang="en-US" sz="2800" dirty="0">
                <a:solidFill>
                  <a:srgbClr val="006600"/>
                </a:solidFill>
                <a:latin typeface="Arial" charset="0"/>
              </a:rPr>
              <a:t>照顧小朋友</a:t>
            </a:r>
            <a:br>
              <a:rPr lang="en-US" altLang="zh-TW" sz="2800" dirty="0">
                <a:solidFill>
                  <a:srgbClr val="006600"/>
                </a:solidFill>
                <a:latin typeface="Arial" charset="0"/>
              </a:rPr>
            </a:br>
            <a:r>
              <a:rPr lang="zh-TW" altLang="en-US" sz="2800" dirty="0">
                <a:solidFill>
                  <a:srgbClr val="006600"/>
                </a:solidFill>
                <a:latin typeface="Arial" charset="0"/>
              </a:rPr>
              <a:t>男孩子放棄喜愛的籃球活動 </a:t>
            </a:r>
            <a:r>
              <a:rPr lang="en-US" altLang="zh-TW" sz="2800" dirty="0">
                <a:solidFill>
                  <a:srgbClr val="006600"/>
                </a:solidFill>
                <a:latin typeface="Arial" charset="0"/>
              </a:rPr>
              <a:t>&gt; </a:t>
            </a:r>
            <a:r>
              <a:rPr lang="zh-TW" altLang="en-US" sz="2800" dirty="0">
                <a:solidFill>
                  <a:srgbClr val="006600"/>
                </a:solidFill>
                <a:latin typeface="Arial" charset="0"/>
              </a:rPr>
              <a:t>陪女朋友購物。 </a:t>
            </a:r>
          </a:p>
        </p:txBody>
      </p:sp>
      <p:pic>
        <p:nvPicPr>
          <p:cNvPr id="2050" name="Picture 2" descr="Conversation Two People Icon Vector Images (over 1,100)">
            <a:extLst>
              <a:ext uri="{FF2B5EF4-FFF2-40B4-BE49-F238E27FC236}">
                <a16:creationId xmlns:a16="http://schemas.microsoft.com/office/drawing/2014/main" id="{26A08883-C2DD-24DB-EF9F-B84CF73B1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t="22174" r="17123" b="22174"/>
          <a:stretch/>
        </p:blipFill>
        <p:spPr bwMode="auto">
          <a:xfrm>
            <a:off x="7848600" y="1066800"/>
            <a:ext cx="77152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utual support concept hi-res stock photography and images - Alamy">
            <a:extLst>
              <a:ext uri="{FF2B5EF4-FFF2-40B4-BE49-F238E27FC236}">
                <a16:creationId xmlns:a16="http://schemas.microsoft.com/office/drawing/2014/main" id="{87237149-7D34-D38D-C67F-ECE40D2B4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25071" r="10833" b="33003"/>
          <a:stretch/>
        </p:blipFill>
        <p:spPr bwMode="auto">
          <a:xfrm>
            <a:off x="3657600" y="3114067"/>
            <a:ext cx="1600200" cy="62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兩名英國人捨己救人無私奉獻的真實故事- BBC 英伦网">
            <a:extLst>
              <a:ext uri="{FF2B5EF4-FFF2-40B4-BE49-F238E27FC236}">
                <a16:creationId xmlns:a16="http://schemas.microsoft.com/office/drawing/2014/main" id="{E497E10D-AD1A-ED40-7BD6-CCFACB962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115146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980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996C3C-1B90-266C-C477-0FD592DA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4. </a:t>
            </a:r>
            <a:r>
              <a:rPr lang="zh-TW" altLang="en-US" sz="4400" dirty="0">
                <a:latin typeface="PMingLiU" pitchFamily="18" charset="-120"/>
              </a:rPr>
              <a:t>人際溝通</a:t>
            </a:r>
            <a:r>
              <a:rPr lang="zh-TW" altLang="en-US" sz="4400" dirty="0"/>
              <a:t>的組成元素 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p.5-6</a:t>
            </a:r>
            <a:endParaRPr lang="zh-TW" alt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E5DA9A-5841-416E-2778-3CB170D7B4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908720"/>
            <a:ext cx="9067800" cy="5873080"/>
          </a:xfrm>
        </p:spPr>
        <p:txBody>
          <a:bodyPr/>
          <a:lstStyle/>
          <a:p>
            <a:pPr marL="358775" indent="-358775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zh-TW" altLang="en-US" dirty="0"/>
              <a:t>傳播者－接收者 </a:t>
            </a:r>
          </a:p>
          <a:p>
            <a:pPr marL="358775" indent="-358775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TW" dirty="0"/>
              <a:t>•  </a:t>
            </a:r>
            <a:r>
              <a:rPr lang="zh-TW" altLang="en-US" dirty="0"/>
              <a:t>製碼－解碼</a:t>
            </a:r>
            <a:r>
              <a:rPr lang="en-US" altLang="zh-TW" dirty="0"/>
              <a:t> </a:t>
            </a:r>
            <a:r>
              <a:rPr lang="zh-TW" altLang="en-US" sz="2800" dirty="0">
                <a:solidFill>
                  <a:schemeClr val="bg1">
                    <a:lumMod val="50000"/>
                  </a:schemeClr>
                </a:solidFill>
              </a:rPr>
              <a:t>怒目相看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Do you feel hot? </a:t>
            </a:r>
            <a:endParaRPr lang="zh-TW" altLang="en-US" sz="24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TW" dirty="0"/>
              <a:t>•  </a:t>
            </a:r>
            <a:r>
              <a:rPr lang="zh-TW" altLang="en-US" dirty="0"/>
              <a:t>傳播能力</a:t>
            </a:r>
            <a:endParaRPr lang="en-US" altLang="zh-TW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TW" sz="2800" dirty="0">
                <a:solidFill>
                  <a:srgbClr val="006600"/>
                </a:solidFill>
              </a:rPr>
              <a:t>	- </a:t>
            </a:r>
            <a:r>
              <a:rPr lang="zh-TW" altLang="en-US" sz="2800" dirty="0">
                <a:solidFill>
                  <a:srgbClr val="006600"/>
                </a:solidFill>
              </a:rPr>
              <a:t>溝通技巧運用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active listening, empathy skills</a:t>
            </a:r>
            <a:endParaRPr lang="zh-TW" altLang="en-US" dirty="0">
              <a:solidFill>
                <a:srgbClr val="0066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TW" dirty="0"/>
              <a:t>•  </a:t>
            </a:r>
            <a:r>
              <a:rPr lang="zh-TW" altLang="en-US" dirty="0"/>
              <a:t>訊息</a:t>
            </a:r>
            <a:br>
              <a:rPr lang="en-US" altLang="zh-TW" dirty="0"/>
            </a:br>
            <a:r>
              <a:rPr lang="en-US" altLang="zh-TW" dirty="0"/>
              <a:t>- </a:t>
            </a:r>
            <a:r>
              <a:rPr lang="zh-TW" altLang="en-US" sz="2800" dirty="0">
                <a:solidFill>
                  <a:srgbClr val="006600"/>
                </a:solidFill>
              </a:rPr>
              <a:t>態度、感受、看法、認知</a:t>
            </a:r>
            <a:r>
              <a:rPr lang="en-US" altLang="zh-TW" sz="2800" dirty="0">
                <a:solidFill>
                  <a:srgbClr val="006600"/>
                </a:solidFill>
              </a:rPr>
              <a:t>…</a:t>
            </a:r>
            <a:endParaRPr lang="zh-TW" altLang="en-US" dirty="0">
              <a:solidFill>
                <a:srgbClr val="0066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TW" dirty="0"/>
              <a:t>•  </a:t>
            </a:r>
            <a:r>
              <a:rPr lang="zh-TW" altLang="en-US" dirty="0"/>
              <a:t>管道 </a:t>
            </a:r>
            <a:br>
              <a:rPr lang="en-US" altLang="zh-TW" dirty="0"/>
            </a:br>
            <a:r>
              <a:rPr lang="en-US" altLang="zh-TW" dirty="0"/>
              <a:t>- </a:t>
            </a:r>
            <a:r>
              <a:rPr lang="zh-TW" altLang="en-US" sz="2800" dirty="0">
                <a:solidFill>
                  <a:srgbClr val="006600"/>
                </a:solidFill>
              </a:rPr>
              <a:t>文字、聲音、表情、動作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TW" dirty="0"/>
              <a:t>•  </a:t>
            </a:r>
            <a:r>
              <a:rPr lang="zh-TW" altLang="en-US" dirty="0"/>
              <a:t>噪音 </a:t>
            </a:r>
            <a:br>
              <a:rPr lang="en-US" altLang="zh-TW" sz="2800" dirty="0">
                <a:solidFill>
                  <a:srgbClr val="006600"/>
                </a:solidFill>
              </a:rPr>
            </a:br>
            <a:r>
              <a:rPr lang="en-US" altLang="zh-TW" sz="2800" dirty="0">
                <a:solidFill>
                  <a:srgbClr val="006600"/>
                </a:solidFill>
              </a:rPr>
              <a:t>- </a:t>
            </a:r>
            <a:r>
              <a:rPr lang="zh-TW" altLang="en-US" sz="2800" dirty="0">
                <a:solidFill>
                  <a:srgbClr val="006600"/>
                </a:solidFill>
              </a:rPr>
              <a:t>會妨礙訊息的傳遞</a:t>
            </a:r>
            <a:endParaRPr lang="en-US" altLang="zh-TW" sz="2800" dirty="0">
              <a:solidFill>
                <a:srgbClr val="0066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TW" sz="2800" dirty="0">
                <a:solidFill>
                  <a:srgbClr val="006600"/>
                </a:solidFill>
              </a:rPr>
              <a:t>	- </a:t>
            </a:r>
            <a:r>
              <a:rPr lang="zh-TW" altLang="en-US" sz="2800" dirty="0">
                <a:solidFill>
                  <a:srgbClr val="006600"/>
                </a:solidFill>
              </a:rPr>
              <a:t>物質噪音</a:t>
            </a:r>
            <a:r>
              <a:rPr lang="en-US" altLang="zh-TW" sz="2800" dirty="0">
                <a:solidFill>
                  <a:srgbClr val="006600"/>
                </a:solidFill>
              </a:rPr>
              <a:t>(</a:t>
            </a:r>
            <a:r>
              <a:rPr lang="zh-TW" altLang="en-US" sz="2800" dirty="0">
                <a:solidFill>
                  <a:srgbClr val="006600"/>
                </a:solidFill>
              </a:rPr>
              <a:t>如電話接收不良</a:t>
            </a:r>
            <a:r>
              <a:rPr lang="en-US" altLang="zh-TW" sz="2800" dirty="0">
                <a:solidFill>
                  <a:srgbClr val="006600"/>
                </a:solidFill>
              </a:rPr>
              <a:t>)</a:t>
            </a:r>
            <a:r>
              <a:rPr lang="zh-TW" altLang="en-US" sz="2800" dirty="0">
                <a:solidFill>
                  <a:srgbClr val="006600"/>
                </a:solidFill>
              </a:rPr>
              <a:t>、心理噪音</a:t>
            </a:r>
            <a:r>
              <a:rPr lang="en-US" altLang="zh-TW" sz="2800" dirty="0">
                <a:solidFill>
                  <a:srgbClr val="006600"/>
                </a:solidFill>
              </a:rPr>
              <a:t>(</a:t>
            </a:r>
            <a:r>
              <a:rPr lang="zh-TW" altLang="en-US" sz="2800" dirty="0">
                <a:solidFill>
                  <a:srgbClr val="006600"/>
                </a:solidFill>
              </a:rPr>
              <a:t>如對傳播者存</a:t>
            </a:r>
            <a:br>
              <a:rPr lang="en-US" altLang="zh-TW" sz="2800" dirty="0">
                <a:solidFill>
                  <a:srgbClr val="006600"/>
                </a:solidFill>
              </a:rPr>
            </a:br>
            <a:r>
              <a:rPr lang="en-US" altLang="zh-TW" sz="2800" dirty="0">
                <a:solidFill>
                  <a:srgbClr val="006600"/>
                </a:solidFill>
              </a:rPr>
              <a:t>  </a:t>
            </a:r>
            <a:r>
              <a:rPr lang="zh-TW" altLang="en-US" sz="2800" dirty="0">
                <a:solidFill>
                  <a:srgbClr val="006600"/>
                </a:solidFill>
              </a:rPr>
              <a:t>有成見</a:t>
            </a:r>
            <a:r>
              <a:rPr lang="en-US" altLang="zh-TW" sz="2800" dirty="0">
                <a:solidFill>
                  <a:srgbClr val="006600"/>
                </a:solidFill>
              </a:rPr>
              <a:t>)</a:t>
            </a:r>
            <a:r>
              <a:rPr lang="zh-TW" altLang="en-US" sz="2800" dirty="0">
                <a:solidFill>
                  <a:srgbClr val="006600"/>
                </a:solidFill>
              </a:rPr>
              <a:t>和語意噪音</a:t>
            </a:r>
            <a:r>
              <a:rPr lang="en-US" altLang="zh-TW" sz="2800" dirty="0">
                <a:solidFill>
                  <a:srgbClr val="006600"/>
                </a:solidFill>
              </a:rPr>
              <a:t>(</a:t>
            </a:r>
            <a:r>
              <a:rPr lang="zh-TW" altLang="en-US" sz="2800" dirty="0">
                <a:solidFill>
                  <a:srgbClr val="006600"/>
                </a:solidFill>
              </a:rPr>
              <a:t>如使用艱深的術語</a:t>
            </a:r>
            <a:r>
              <a:rPr lang="en-US" altLang="zh-TW" sz="2800" dirty="0">
                <a:solidFill>
                  <a:srgbClr val="006600"/>
                </a:solidFill>
              </a:rPr>
              <a:t>)</a:t>
            </a:r>
          </a:p>
        </p:txBody>
      </p:sp>
      <p:pic>
        <p:nvPicPr>
          <p:cNvPr id="4098" name="Picture 2" descr="卡通噪音图片-卡通噪音图片素材免费下载-千库网">
            <a:extLst>
              <a:ext uri="{FF2B5EF4-FFF2-40B4-BE49-F238E27FC236}">
                <a16:creationId xmlns:a16="http://schemas.microsoft.com/office/drawing/2014/main" id="{8DE9C62F-7BAC-E2BF-8876-B6CFACAF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97052"/>
            <a:ext cx="1981200" cy="23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>
            <a:extLst>
              <a:ext uri="{FF2B5EF4-FFF2-40B4-BE49-F238E27FC236}">
                <a16:creationId xmlns:a16="http://schemas.microsoft.com/office/drawing/2014/main" id="{5AFC9389-028A-B302-E3F8-C098FCA3E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0975" cy="7254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449263" eaLnBrk="1" hangingPunct="1">
              <a:lnSpc>
                <a:spcPct val="93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GB" dirty="0">
                <a:latin typeface="標楷體" panose="03000509000000000000" pitchFamily="65" charset="-120"/>
              </a:rPr>
              <a:t>敏覺力測試</a:t>
            </a:r>
            <a:r>
              <a:rPr lang="zh-TW" altLang="en-US" dirty="0">
                <a:latin typeface="標楷體" panose="03000509000000000000" pitchFamily="65" charset="-120"/>
              </a:rPr>
              <a:t>二</a:t>
            </a:r>
            <a:endParaRPr lang="en-GB" altLang="zh-HK" dirty="0">
              <a:latin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705BB80-CB61-1C7C-8300-9F70CD75D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91" b="97578" l="4673" r="96554">
                        <a14:foregroundMark x1="16297" y1="17941" x2="12558" y2="17941"/>
                        <a14:foregroundMark x1="39252" y1="3179" x2="35923" y2="15897"/>
                        <a14:foregroundMark x1="35923" y1="15897" x2="46203" y2="9614"/>
                        <a14:foregroundMark x1="46203" y1="9614" x2="34696" y2="4542"/>
                        <a14:foregroundMark x1="34696" y1="4542" x2="41472" y2="14837"/>
                        <a14:foregroundMark x1="41472" y1="14837" x2="41706" y2="14837"/>
                        <a14:foregroundMark x1="65537" y1="6586" x2="60923" y2="13096"/>
                        <a14:foregroundMark x1="18049" y1="15973" x2="10164" y2="20212"/>
                        <a14:foregroundMark x1="12091" y1="25057" x2="23832" y2="25587"/>
                        <a14:foregroundMark x1="23832" y1="25587" x2="21554" y2="15973"/>
                        <a14:foregroundMark x1="6425" y1="40651" x2="10806" y2="52914"/>
                        <a14:foregroundMark x1="10806" y1="52914" x2="11449" y2="48600"/>
                        <a14:foregroundMark x1="4673" y1="43225" x2="4673" y2="45193"/>
                        <a14:foregroundMark x1="12792" y1="66162" x2="14720" y2="79258"/>
                        <a14:foregroundMark x1="14720" y1="79258" x2="15771" y2="66162"/>
                        <a14:foregroundMark x1="15771" y1="66162" x2="10572" y2="67600"/>
                        <a14:foregroundMark x1="33353" y1="84330" x2="30724" y2="83195"/>
                        <a14:foregroundMark x1="37325" y1="85466" x2="29614" y2="92279"/>
                        <a14:foregroundMark x1="63785" y1="85466" x2="52453" y2="88266"/>
                        <a14:foregroundMark x1="52453" y1="88266" x2="64661" y2="97123"/>
                        <a14:foregroundMark x1="64661" y1="97123" x2="60923" y2="85768"/>
                        <a14:foregroundMark x1="55023" y1="86904" x2="62967" y2="97578"/>
                        <a14:foregroundMark x1="62967" y1="97578" x2="58645" y2="84936"/>
                        <a14:foregroundMark x1="58645" y1="84936" x2="53914" y2="84633"/>
                        <a14:foregroundMark x1="93341" y1="47464" x2="84813" y2="59425"/>
                        <a14:foregroundMark x1="84813" y1="59425" x2="96554" y2="59727"/>
                        <a14:foregroundMark x1="96554" y1="59727" x2="88727" y2="50568"/>
                        <a14:foregroundMark x1="88727" y1="50568" x2="88551" y2="50568"/>
                        <a14:foregroundMark x1="86157" y1="21650" x2="79264" y2="34822"/>
                        <a14:foregroundMark x1="79264" y1="34822" x2="89953" y2="31188"/>
                        <a14:foregroundMark x1="89953" y1="31188" x2="81776" y2="21877"/>
                        <a14:foregroundMark x1="82185" y1="35503" x2="89428" y2="3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79" y="2132856"/>
            <a:ext cx="4743842" cy="366040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996C3C-1B90-266C-C477-0FD592DA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4. </a:t>
            </a:r>
            <a:r>
              <a:rPr lang="zh-TW" altLang="en-US" sz="4400" dirty="0">
                <a:latin typeface="PMingLiU" pitchFamily="18" charset="-120"/>
              </a:rPr>
              <a:t>人際溝通</a:t>
            </a:r>
            <a:r>
              <a:rPr lang="zh-TW" altLang="en-US" sz="4400" dirty="0"/>
              <a:t>的組成元素 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p.5-6</a:t>
            </a:r>
            <a:endParaRPr lang="zh-TW" alt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E5DA9A-5841-416E-2778-3CB170D7B4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zh-TW" dirty="0"/>
              <a:t>•  </a:t>
            </a:r>
            <a:r>
              <a:rPr lang="zh-TW" altLang="en-US" dirty="0"/>
              <a:t>情境 </a:t>
            </a:r>
            <a:endParaRPr lang="en-US" altLang="zh-TW" dirty="0"/>
          </a:p>
          <a:p>
            <a:pPr eaLnBrk="1" hangingPunct="1">
              <a:buClrTx/>
              <a:buSzTx/>
              <a:buFontTx/>
              <a:buNone/>
              <a:tabLst>
                <a:tab pos="358775" algn="l"/>
              </a:tabLst>
            </a:pPr>
            <a:r>
              <a:rPr lang="en-US" altLang="zh-TW" sz="2800" dirty="0">
                <a:solidFill>
                  <a:srgbClr val="006600"/>
                </a:solidFill>
              </a:rPr>
              <a:t>	- </a:t>
            </a:r>
            <a:r>
              <a:rPr lang="zh-TW" altLang="en-US" sz="2800" dirty="0">
                <a:solidFill>
                  <a:srgbClr val="006600"/>
                </a:solidFill>
              </a:rPr>
              <a:t>物理環境</a:t>
            </a:r>
            <a:r>
              <a:rPr lang="en-US" altLang="zh-TW" sz="2800" dirty="0">
                <a:solidFill>
                  <a:srgbClr val="006600"/>
                </a:solidFill>
              </a:rPr>
              <a:t>(</a:t>
            </a:r>
            <a:r>
              <a:rPr lang="zh-TW" altLang="en-US" sz="2800" dirty="0">
                <a:solidFill>
                  <a:srgbClr val="006600"/>
                </a:solidFill>
              </a:rPr>
              <a:t>公車、課室、餐廳、酒吧</a:t>
            </a:r>
            <a:r>
              <a:rPr lang="en-US" altLang="zh-TW" sz="2800" dirty="0">
                <a:solidFill>
                  <a:srgbClr val="006600"/>
                </a:solidFill>
              </a:rPr>
              <a:t>…)</a:t>
            </a:r>
          </a:p>
          <a:p>
            <a:pPr eaLnBrk="1" hangingPunct="1">
              <a:buClrTx/>
              <a:buSzTx/>
              <a:buFontTx/>
              <a:buNone/>
              <a:tabLst>
                <a:tab pos="358775" algn="l"/>
              </a:tabLst>
            </a:pPr>
            <a:r>
              <a:rPr lang="en-US" altLang="zh-TW" sz="2800" dirty="0">
                <a:solidFill>
                  <a:srgbClr val="006600"/>
                </a:solidFill>
              </a:rPr>
              <a:t>	- </a:t>
            </a:r>
            <a:r>
              <a:rPr lang="zh-TW" altLang="en-US" sz="2800" dirty="0">
                <a:solidFill>
                  <a:srgbClr val="006600"/>
                </a:solidFill>
              </a:rPr>
              <a:t>社會－心理</a:t>
            </a:r>
            <a:r>
              <a:rPr lang="en-US" altLang="zh-TW" sz="2800" dirty="0">
                <a:solidFill>
                  <a:srgbClr val="006600"/>
                </a:solidFill>
              </a:rPr>
              <a:t>(</a:t>
            </a:r>
            <a:r>
              <a:rPr lang="zh-TW" altLang="en-US" sz="2800" dirty="0">
                <a:solidFill>
                  <a:srgbClr val="006600"/>
                </a:solidFill>
              </a:rPr>
              <a:t>上司下屬</a:t>
            </a:r>
            <a:r>
              <a:rPr lang="en-US" altLang="zh-TW" sz="2800" dirty="0">
                <a:solidFill>
                  <a:srgbClr val="006600"/>
                </a:solidFill>
              </a:rPr>
              <a:t>vs</a:t>
            </a:r>
            <a:r>
              <a:rPr lang="zh-TW" altLang="en-US" sz="2800" dirty="0">
                <a:solidFill>
                  <a:srgbClr val="006600"/>
                </a:solidFill>
              </a:rPr>
              <a:t>知己朋友</a:t>
            </a:r>
            <a:r>
              <a:rPr lang="en-US" altLang="zh-TW" sz="2800" dirty="0">
                <a:solidFill>
                  <a:srgbClr val="006600"/>
                </a:solidFill>
              </a:rPr>
              <a:t>)</a:t>
            </a:r>
          </a:p>
          <a:p>
            <a:pPr eaLnBrk="1" hangingPunct="1">
              <a:buClrTx/>
              <a:buSzTx/>
              <a:buFontTx/>
              <a:buNone/>
              <a:tabLst>
                <a:tab pos="358775" algn="l"/>
              </a:tabLst>
            </a:pPr>
            <a:r>
              <a:rPr lang="en-US" altLang="zh-TW" sz="2800" dirty="0">
                <a:solidFill>
                  <a:srgbClr val="006600"/>
                </a:solidFill>
              </a:rPr>
              <a:t>	- </a:t>
            </a:r>
            <a:r>
              <a:rPr lang="zh-TW" altLang="en-US" sz="2800" dirty="0">
                <a:solidFill>
                  <a:srgbClr val="006600"/>
                </a:solidFill>
              </a:rPr>
              <a:t>文化</a:t>
            </a:r>
            <a:r>
              <a:rPr lang="en-US" altLang="zh-TW" sz="2800" dirty="0">
                <a:solidFill>
                  <a:srgbClr val="006600"/>
                </a:solidFill>
              </a:rPr>
              <a:t>(</a:t>
            </a:r>
            <a:r>
              <a:rPr lang="zh-TW" altLang="en-US" sz="2800" dirty="0">
                <a:solidFill>
                  <a:srgbClr val="006600"/>
                </a:solidFill>
              </a:rPr>
              <a:t>本地人、內地人、日本公司、美國公司</a:t>
            </a:r>
            <a:r>
              <a:rPr lang="en-US" altLang="zh-TW" sz="2800" dirty="0">
                <a:solidFill>
                  <a:srgbClr val="006600"/>
                </a:solidFill>
              </a:rPr>
              <a:t>)</a:t>
            </a:r>
          </a:p>
          <a:p>
            <a:pPr eaLnBrk="1" hangingPunct="1">
              <a:buClrTx/>
              <a:buSzTx/>
              <a:buFontTx/>
              <a:buNone/>
              <a:tabLst>
                <a:tab pos="358775" algn="l"/>
              </a:tabLst>
            </a:pPr>
            <a:r>
              <a:rPr lang="en-US" altLang="zh-TW" sz="2800" dirty="0">
                <a:solidFill>
                  <a:srgbClr val="006600"/>
                </a:solidFill>
              </a:rPr>
              <a:t>	- </a:t>
            </a:r>
            <a:r>
              <a:rPr lang="zh-TW" altLang="en-US" sz="2800" dirty="0">
                <a:solidFill>
                  <a:srgbClr val="006600"/>
                </a:solidFill>
              </a:rPr>
              <a:t>時間</a:t>
            </a:r>
            <a:r>
              <a:rPr lang="en-US" altLang="zh-TW" sz="2800" dirty="0">
                <a:solidFill>
                  <a:srgbClr val="006600"/>
                </a:solidFill>
              </a:rPr>
              <a:t>(</a:t>
            </a:r>
            <a:r>
              <a:rPr lang="zh-TW" altLang="en-US" sz="2800" dirty="0">
                <a:solidFill>
                  <a:srgbClr val="006600"/>
                </a:solidFill>
              </a:rPr>
              <a:t>留意別人的心理狀態</a:t>
            </a:r>
            <a:r>
              <a:rPr lang="en-US" altLang="zh-TW" sz="2800" dirty="0">
                <a:solidFill>
                  <a:srgbClr val="006600"/>
                </a:solidFill>
              </a:rPr>
              <a:t>)</a:t>
            </a:r>
            <a:endParaRPr lang="zh-TW" altLang="en-US" sz="2800" dirty="0">
              <a:solidFill>
                <a:srgbClr val="0066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dirty="0"/>
              <a:t>•  </a:t>
            </a:r>
            <a:r>
              <a:rPr lang="zh-TW" altLang="en-US" dirty="0"/>
              <a:t>效果影響</a:t>
            </a:r>
            <a:endParaRPr lang="en-US" altLang="zh-TW" dirty="0"/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800" dirty="0">
                <a:solidFill>
                  <a:srgbClr val="006600"/>
                </a:solidFill>
              </a:rPr>
              <a:t>	- </a:t>
            </a:r>
            <a:r>
              <a:rPr lang="zh-TW" altLang="en-US" sz="2800" dirty="0">
                <a:solidFill>
                  <a:srgbClr val="006600"/>
                </a:solidFill>
              </a:rPr>
              <a:t>溝通行為的影響力，會受接收者的年齡、經驗、認知</a:t>
            </a:r>
            <a:br>
              <a:rPr lang="en-US" altLang="zh-TW" sz="2800" dirty="0">
                <a:solidFill>
                  <a:srgbClr val="006600"/>
                </a:solidFill>
              </a:rPr>
            </a:br>
            <a:r>
              <a:rPr lang="en-US" altLang="zh-TW" sz="2800" dirty="0">
                <a:solidFill>
                  <a:srgbClr val="006600"/>
                </a:solidFill>
              </a:rPr>
              <a:t>  </a:t>
            </a:r>
            <a:r>
              <a:rPr lang="zh-TW" altLang="en-US" sz="2800" dirty="0">
                <a:solidFill>
                  <a:srgbClr val="006600"/>
                </a:solidFill>
              </a:rPr>
              <a:t>能力、情緒狀態等而有所不同。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/>
              <a:t>•  </a:t>
            </a:r>
            <a:r>
              <a:rPr lang="zh-TW" altLang="en-US" dirty="0"/>
              <a:t>倫理</a:t>
            </a:r>
            <a:endParaRPr lang="en-US" altLang="zh-TW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/>
              <a:t>	</a:t>
            </a:r>
            <a:r>
              <a:rPr lang="en-US" altLang="zh-TW" sz="2800" dirty="0">
                <a:solidFill>
                  <a:srgbClr val="006600"/>
                </a:solidFill>
              </a:rPr>
              <a:t>- </a:t>
            </a:r>
            <a:r>
              <a:rPr lang="zh-TW" altLang="en-US" sz="2800" dirty="0">
                <a:solidFill>
                  <a:srgbClr val="006600"/>
                </a:solidFill>
              </a:rPr>
              <a:t>判別個人溝通行為對與錯的準則</a:t>
            </a:r>
            <a:r>
              <a:rPr lang="en-US" altLang="zh-TW" sz="2800" dirty="0">
                <a:solidFill>
                  <a:srgbClr val="006600"/>
                </a:solidFill>
              </a:rPr>
              <a:t>, </a:t>
            </a:r>
            <a:r>
              <a:rPr lang="zh-TW" altLang="en-US" sz="2800" dirty="0">
                <a:solidFill>
                  <a:srgbClr val="006600"/>
                </a:solidFill>
              </a:rPr>
              <a:t>會影響溝通的效果。</a:t>
            </a:r>
            <a:endParaRPr lang="en-US" altLang="zh-TW" sz="2800" dirty="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dirty="0">
                <a:solidFill>
                  <a:srgbClr val="006600"/>
                </a:solidFill>
              </a:rPr>
              <a:t>   - </a:t>
            </a:r>
            <a:r>
              <a:rPr lang="zh-TW" altLang="en-US" sz="2800" dirty="0">
                <a:solidFill>
                  <a:srgbClr val="006600"/>
                </a:solidFill>
              </a:rPr>
              <a:t>如</a:t>
            </a:r>
            <a:r>
              <a:rPr lang="zh-TW" altLang="en-US" sz="2800" dirty="0">
                <a:solidFill>
                  <a:srgbClr val="FF0066"/>
                </a:solidFill>
              </a:rPr>
              <a:t>說謊是不對</a:t>
            </a:r>
            <a:r>
              <a:rPr lang="zh-TW" altLang="en-US" sz="2800" dirty="0">
                <a:solidFill>
                  <a:srgbClr val="006600"/>
                </a:solidFill>
              </a:rPr>
              <a:t>的</a:t>
            </a:r>
            <a:r>
              <a:rPr lang="en-US" altLang="zh-TW" sz="2800" dirty="0">
                <a:solidFill>
                  <a:srgbClr val="006600"/>
                </a:solidFill>
              </a:rPr>
              <a:t>, </a:t>
            </a:r>
            <a:r>
              <a:rPr lang="zh-TW" altLang="en-US" sz="2800" dirty="0">
                <a:solidFill>
                  <a:srgbClr val="006600"/>
                </a:solidFill>
              </a:rPr>
              <a:t>但在某些情境卻容許，例如自己患上感冒，卻</a:t>
            </a:r>
            <a:r>
              <a:rPr lang="zh-TW" altLang="en-US" sz="2800" dirty="0">
                <a:solidFill>
                  <a:srgbClr val="FF0066"/>
                </a:solidFill>
              </a:rPr>
              <a:t>向母親推說沒有生病</a:t>
            </a:r>
            <a:r>
              <a:rPr lang="zh-TW" altLang="en-US" sz="2800" dirty="0">
                <a:solidFill>
                  <a:srgbClr val="006600"/>
                </a:solidFill>
              </a:rPr>
              <a:t>，</a:t>
            </a:r>
            <a:r>
              <a:rPr lang="zh-TW" altLang="en-US" sz="2800" dirty="0">
                <a:solidFill>
                  <a:srgbClr val="FF0066"/>
                </a:solidFill>
              </a:rPr>
              <a:t>免得她擔心</a:t>
            </a:r>
            <a:r>
              <a:rPr lang="zh-TW" altLang="en-US" sz="2800" dirty="0">
                <a:solidFill>
                  <a:srgbClr val="006600"/>
                </a:solidFill>
              </a:rPr>
              <a:t>。</a:t>
            </a:r>
            <a:endParaRPr lang="en-US" altLang="zh-TW" sz="2800" dirty="0">
              <a:solidFill>
                <a:srgbClr val="006600"/>
              </a:solidFill>
            </a:endParaRPr>
          </a:p>
        </p:txBody>
      </p:sp>
      <p:pic>
        <p:nvPicPr>
          <p:cNvPr id="3074" name="Picture 2" descr="audience-communication - Corporate Eye">
            <a:extLst>
              <a:ext uri="{FF2B5EF4-FFF2-40B4-BE49-F238E27FC236}">
                <a16:creationId xmlns:a16="http://schemas.microsoft.com/office/drawing/2014/main" id="{27AE7A38-9191-B693-6851-C6FC3F2D6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53" b="87033" l="12069" r="67759">
                        <a14:foregroundMark x1="30517" y1="29231" x2="18276" y2="38022"/>
                        <a14:foregroundMark x1="18276" y1="38022" x2="13621" y2="50989"/>
                        <a14:foregroundMark x1="13621" y1="50989" x2="13448" y2="63077"/>
                        <a14:foregroundMark x1="13448" y1="63077" x2="19176" y2="73365"/>
                        <a14:foregroundMark x1="23925" y1="77760" x2="40862" y2="83956"/>
                        <a14:foregroundMark x1="40862" y1="83956" x2="51552" y2="78901"/>
                        <a14:foregroundMark x1="51552" y1="78901" x2="60862" y2="69011"/>
                        <a14:foregroundMark x1="60862" y1="69011" x2="66724" y2="58242"/>
                        <a14:foregroundMark x1="66724" y1="58242" x2="66034" y2="45055"/>
                        <a14:foregroundMark x1="66034" y1="45055" x2="58448" y2="36044"/>
                        <a14:foregroundMark x1="58448" y1="36044" x2="49655" y2="30549"/>
                        <a14:foregroundMark x1="49655" y1="30549" x2="29655" y2="28352"/>
                        <a14:foregroundMark x1="29655" y1="28352" x2="29655" y2="28571"/>
                        <a14:foregroundMark x1="30172" y1="28352" x2="32586" y2="29011"/>
                        <a14:foregroundMark x1="17931" y1="38242" x2="23621" y2="34505"/>
                        <a14:foregroundMark x1="58793" y1="48791" x2="63621" y2="61758"/>
                        <a14:foregroundMark x1="63621" y1="61758" x2="63621" y2="61978"/>
                        <a14:foregroundMark x1="62759" y1="41538" x2="68276" y2="50549"/>
                        <a14:foregroundMark x1="68276" y1="50549" x2="66552" y2="61978"/>
                        <a14:foregroundMark x1="66552" y1="61978" x2="63276" y2="69451"/>
                        <a14:foregroundMark x1="14310" y1="46813" x2="13448" y2="60220"/>
                        <a14:foregroundMark x1="13448" y1="60220" x2="20862" y2="69890"/>
                        <a14:foregroundMark x1="20862" y1="69890" x2="21034" y2="70769"/>
                        <a14:foregroundMark x1="13276" y1="55385" x2="13966" y2="65275"/>
                        <a14:foregroundMark x1="12931" y1="52747" x2="13621" y2="67033"/>
                        <a14:foregroundMark x1="28547" y1="82038" x2="37241" y2="83516"/>
                        <a14:foregroundMark x1="37241" y1="83516" x2="46724" y2="82418"/>
                        <a14:foregroundMark x1="46724" y1="82418" x2="49483" y2="80220"/>
                        <a14:foregroundMark x1="32414" y1="83516" x2="51207" y2="80440"/>
                        <a14:foregroundMark x1="40690" y1="86813" x2="51034" y2="80659"/>
                        <a14:foregroundMark x1="51034" y1="80659" x2="52759" y2="78681"/>
                        <a14:foregroundMark x1="26207" y1="31648" x2="45690" y2="27253"/>
                        <a14:foregroundMark x1="45690" y1="27253" x2="54655" y2="31648"/>
                        <a14:foregroundMark x1="54655" y1="31648" x2="67931" y2="46813"/>
                        <a14:foregroundMark x1="67931" y1="46813" x2="65000" y2="55385"/>
                        <a14:foregroundMark x1="29483" y1="29890" x2="42414" y2="27473"/>
                        <a14:foregroundMark x1="42414" y1="27473" x2="43966" y2="27473"/>
                        <a14:foregroundMark x1="30410" y1="83762" x2="42069" y2="86374"/>
                        <a14:foregroundMark x1="42069" y1="87033" x2="59655" y2="75824"/>
                        <a14:foregroundMark x1="59655" y1="75824" x2="66724" y2="65275"/>
                        <a14:foregroundMark x1="66724" y1="65275" x2="67586" y2="50110"/>
                        <a14:foregroundMark x1="67931" y1="51648" x2="66379" y2="65275"/>
                        <a14:foregroundMark x1="66379" y1="65275" x2="63448" y2="67912"/>
                        <a14:foregroundMark x1="45517" y1="86813" x2="56207" y2="79121"/>
                        <a14:foregroundMark x1="56207" y1="79121" x2="60000" y2="73187"/>
                        <a14:foregroundMark x1="67586" y1="50110" x2="68103" y2="62198"/>
                        <a14:foregroundMark x1="68103" y1="62198" x2="66897" y2="63297"/>
                        <a14:foregroundMark x1="20862" y1="38681" x2="38621" y2="59341"/>
                        <a14:foregroundMark x1="38621" y1="59341" x2="55172" y2="58242"/>
                        <a14:foregroundMark x1="55172" y1="58242" x2="50345" y2="74945"/>
                        <a14:foregroundMark x1="50345" y1="74945" x2="29310" y2="71429"/>
                        <a14:foregroundMark x1="29310" y1="71429" x2="19310" y2="61978"/>
                        <a14:foregroundMark x1="59828" y1="54725" x2="59828" y2="62418"/>
                        <a14:foregroundMark x1="58793" y1="58462" x2="58793" y2="63736"/>
                        <a14:foregroundMark x1="41897" y1="49231" x2="47069" y2="51648"/>
                        <a14:foregroundMark x1="48103" y1="42637" x2="43793" y2="53846"/>
                        <a14:foregroundMark x1="43793" y1="53846" x2="37069" y2="54066"/>
                        <a14:foregroundMark x1="48966" y1="46154" x2="50172" y2="50330"/>
                        <a14:foregroundMark x1="12241" y1="67253" x2="33448" y2="85714"/>
                        <a14:foregroundMark x1="33448" y1="85714" x2="35690" y2="85714"/>
                        <a14:foregroundMark x1="21724" y1="40659" x2="32069" y2="59341"/>
                        <a14:foregroundMark x1="32069" y1="59341" x2="48276" y2="64835"/>
                        <a14:foregroundMark x1="48276" y1="64835" x2="41207" y2="81978"/>
                        <a14:foregroundMark x1="41207" y1="81978" x2="38793" y2="80000"/>
                        <a14:foregroundMark x1="17414" y1="64615" x2="30172" y2="71868"/>
                        <a14:foregroundMark x1="30172" y1="71868" x2="30517" y2="71868"/>
                        <a14:foregroundMark x1="38793" y1="76703" x2="43103" y2="74945"/>
                        <a14:foregroundMark x1="41379" y1="32747" x2="57414" y2="33626"/>
                        <a14:foregroundMark x1="57414" y1="33626" x2="57069" y2="58022"/>
                        <a14:foregroundMark x1="18276" y1="37802" x2="33621" y2="54945"/>
                        <a14:foregroundMark x1="31379" y1="30110" x2="34828" y2="40220"/>
                        <a14:foregroundMark x1="45000" y1="32308" x2="47414" y2="42857"/>
                        <a14:foregroundMark x1="46724" y1="30769" x2="51379" y2="40659"/>
                        <a14:foregroundMark x1="36552" y1="33846" x2="55000" y2="33846"/>
                        <a14:foregroundMark x1="55000" y1="33846" x2="55690" y2="34066"/>
                        <a14:foregroundMark x1="37931" y1="41758" x2="57586" y2="36264"/>
                        <a14:foregroundMark x1="37414" y1="36923" x2="57241" y2="35824"/>
                        <a14:foregroundMark x1="57241" y1="35824" x2="58793" y2="35824"/>
                        <a14:foregroundMark x1="57069" y1="34945" x2="56552" y2="54066"/>
                        <a14:foregroundMark x1="56552" y1="54066" x2="56207" y2="54945"/>
                        <a14:foregroundMark x1="54483" y1="43956" x2="58621" y2="65714"/>
                        <a14:foregroundMark x1="58621" y1="65714" x2="58966" y2="65714"/>
                        <a14:foregroundMark x1="39655" y1="35165" x2="47759" y2="53187"/>
                        <a14:foregroundMark x1="47759" y1="53187" x2="55517" y2="39780"/>
                        <a14:foregroundMark x1="55517" y1="39780" x2="55862" y2="40220"/>
                        <a14:foregroundMark x1="41034" y1="35604" x2="48621" y2="55385"/>
                        <a14:foregroundMark x1="48621" y1="55385" x2="55000" y2="47473"/>
                        <a14:foregroundMark x1="59310" y1="35165" x2="51552" y2="53187"/>
                        <a14:foregroundMark x1="51552" y1="53187" x2="51034" y2="53407"/>
                        <a14:foregroundMark x1="59310" y1="51648" x2="61034" y2="50769"/>
                        <a14:foregroundMark x1="60690" y1="43516" x2="60690" y2="50769"/>
                        <a14:foregroundMark x1="60690" y1="45714" x2="60690" y2="45714"/>
                        <a14:foregroundMark x1="62241" y1="45055" x2="62241" y2="45055"/>
                        <a14:foregroundMark x1="62241" y1="44615" x2="62241" y2="44615"/>
                        <a14:foregroundMark x1="62241" y1="43956" x2="62241" y2="43956"/>
                        <a14:foregroundMark x1="62241" y1="41758" x2="62241" y2="41758"/>
                        <a14:foregroundMark x1="37931" y1="44396" x2="37931" y2="44396"/>
                        <a14:foregroundMark x1="37586" y1="45055" x2="37586" y2="47253"/>
                        <a14:foregroundMark x1="38276" y1="47473" x2="38276" y2="47473"/>
                        <a14:foregroundMark x1="41379" y1="49451" x2="41379" y2="49451"/>
                        <a14:foregroundMark x1="37414" y1="49011" x2="37414" y2="49011"/>
                        <a14:foregroundMark x1="39310" y1="49011" x2="39310" y2="49011"/>
                        <a14:foregroundMark x1="39655" y1="49011" x2="39655" y2="49011"/>
                        <a14:foregroundMark x1="40690" y1="49451" x2="40690" y2="49451"/>
                        <a14:foregroundMark x1="40690" y1="49451" x2="40690" y2="49451"/>
                        <a14:foregroundMark x1="41897" y1="50549" x2="41897" y2="50549"/>
                        <a14:foregroundMark x1="45690" y1="53407" x2="45690" y2="53407"/>
                        <a14:foregroundMark x1="37931" y1="50110" x2="37931" y2="50110"/>
                        <a14:foregroundMark x1="36724" y1="49011" x2="36724" y2="49011"/>
                        <a14:foregroundMark x1="36724" y1="48352" x2="36724" y2="48352"/>
                        <a14:foregroundMark x1="36552" y1="41758" x2="36552" y2="41758"/>
                        <a14:foregroundMark x1="39310" y1="41099" x2="39310" y2="41099"/>
                        <a14:foregroundMark x1="37586" y1="42198" x2="38448" y2="47473"/>
                        <a14:foregroundMark x1="37586" y1="45055" x2="37586" y2="45055"/>
                        <a14:foregroundMark x1="37586" y1="42198" x2="37586" y2="42198"/>
                        <a14:foregroundMark x1="37586" y1="42198" x2="37586" y2="42198"/>
                        <a14:foregroundMark x1="48448" y1="68571" x2="48448" y2="68571"/>
                        <a14:foregroundMark x1="50517" y1="68571" x2="50517" y2="68571"/>
                        <a14:foregroundMark x1="50690" y1="69451" x2="50690" y2="69451"/>
                        <a14:foregroundMark x1="18793" y1="74066" x2="18793" y2="74945"/>
                        <a14:foregroundMark x1="20517" y1="77802" x2="20517" y2="77802"/>
                        <a14:foregroundMark x1="22586" y1="79560" x2="22586" y2="79560"/>
                        <a14:foregroundMark x1="23621" y1="80000" x2="23621" y2="80000"/>
                        <a14:foregroundMark x1="26207" y1="81319" x2="26207" y2="81319"/>
                        <a14:foregroundMark x1="27586" y1="82857" x2="27586" y2="82857"/>
                        <a14:foregroundMark x1="31034" y1="84615" x2="31034" y2="84615"/>
                        <a14:foregroundMark x1="32414" y1="85714" x2="32414" y2="85714"/>
                        <a14:foregroundMark x1="28793" y1="85055" x2="28793" y2="85055"/>
                        <a14:foregroundMark x1="27931" y1="84396" x2="27931" y2="84396"/>
                        <a14:foregroundMark x1="27069" y1="83297" x2="27069" y2="83297"/>
                        <a14:foregroundMark x1="25345" y1="81758" x2="25345" y2="81758"/>
                        <a14:foregroundMark x1="23621" y1="80659" x2="23621" y2="80659"/>
                        <a14:foregroundMark x1="19655" y1="77143" x2="19655" y2="77143"/>
                        <a14:foregroundMark x1="18793" y1="75165" x2="18793" y2="75165"/>
                        <a14:foregroundMark x1="16724" y1="73846" x2="16724" y2="73846"/>
                        <a14:foregroundMark x1="16207" y1="69670" x2="16207" y2="69670"/>
                        <a14:foregroundMark x1="15862" y1="69670" x2="15862" y2="69670"/>
                        <a14:foregroundMark x1="35690" y1="34945" x2="35690" y2="34945"/>
                        <a14:foregroundMark x1="37414" y1="46374" x2="39310" y2="47473"/>
                        <a14:foregroundMark x1="40000" y1="45714" x2="41897" y2="46813"/>
                        <a14:foregroundMark x1="57069" y1="36923" x2="41897" y2="52308"/>
                        <a14:foregroundMark x1="41897" y1="52308" x2="41897" y2="53846"/>
                        <a14:foregroundMark x1="37069" y1="45495" x2="46552" y2="55604"/>
                        <a14:foregroundMark x1="22759" y1="81319" x2="29310" y2="83297"/>
                        <a14:foregroundMark x1="29655" y1="86813" x2="17759" y2="74725"/>
                        <a14:foregroundMark x1="17759" y1="74725" x2="13621" y2="65714"/>
                        <a14:foregroundMark x1="30517" y1="85495" x2="37931" y2="83956"/>
                        <a14:foregroundMark x1="55345" y1="32967" x2="62586" y2="46374"/>
                        <a14:foregroundMark x1="62586" y1="46374" x2="62241" y2="56044"/>
                        <a14:foregroundMark x1="52759" y1="29451" x2="63448" y2="41978"/>
                        <a14:foregroundMark x1="63448" y1="41978" x2="49483" y2="28571"/>
                        <a14:foregroundMark x1="49483" y1="28571" x2="31724" y2="28132"/>
                        <a14:foregroundMark x1="31724" y1="28132" x2="30517" y2="29011"/>
                        <a14:foregroundMark x1="32414" y1="29451" x2="46552" y2="27253"/>
                        <a14:foregroundMark x1="46552" y1="27253" x2="53966" y2="30769"/>
                        <a14:backgroundMark x1="30649" y1="89657" x2="33276" y2="92088"/>
                        <a14:backgroundMark x1="19007" y1="78881" x2="19310" y2="79162"/>
                        <a14:backgroundMark x1="17840" y1="77802" x2="18949" y2="78828"/>
                        <a14:backgroundMark x1="17128" y1="77143" x2="17840" y2="77802"/>
                        <a14:backgroundMark x1="15461" y1="75600" x2="17128" y2="77143"/>
                        <a14:backgroundMark x1="8103" y1="68791" x2="9761" y2="70325"/>
                        <a14:backgroundMark x1="33276" y1="92088" x2="33448" y2="92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25384" r="30690" b="13076"/>
          <a:stretch/>
        </p:blipFill>
        <p:spPr bwMode="auto">
          <a:xfrm>
            <a:off x="6781800" y="751113"/>
            <a:ext cx="22098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9055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5E51E0-25EC-392B-208E-B831BE1B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5. </a:t>
            </a:r>
            <a:r>
              <a:rPr lang="zh-TW" altLang="en-US" sz="4400" dirty="0"/>
              <a:t>人際溝通的性質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p.7</a:t>
            </a:r>
            <a:endParaRPr lang="zh-TW" alt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913E47-19AC-0A86-3022-04DF004070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AutoNum type="alphaLcPeriod"/>
            </a:pPr>
            <a:r>
              <a:rPr lang="zh-TW" altLang="en-US" dirty="0"/>
              <a:t>目標為本</a:t>
            </a:r>
            <a:endParaRPr lang="en-US" altLang="zh-TW" dirty="0"/>
          </a:p>
          <a:p>
            <a:pPr lvl="1" eaLnBrk="1" hangingPunct="1">
              <a:spcBef>
                <a:spcPct val="0"/>
              </a:spcBef>
              <a:buClrTx/>
              <a:buSzTx/>
            </a:pPr>
            <a:r>
              <a:rPr lang="zh-TW" altLang="en-US" dirty="0"/>
              <a:t>如討論如何完成小組習作</a:t>
            </a:r>
            <a:endParaRPr lang="en-US" altLang="zh-TW" dirty="0"/>
          </a:p>
          <a:p>
            <a:pPr lvl="1" eaLnBrk="1" hangingPunct="1">
              <a:spcBef>
                <a:spcPct val="0"/>
              </a:spcBef>
              <a:buClrTx/>
              <a:buSzTx/>
            </a:pPr>
            <a:r>
              <a:rPr lang="zh-TW" altLang="en-US" dirty="0"/>
              <a:t>開會商討如何策劃商業活動</a:t>
            </a:r>
            <a:endParaRPr lang="en-US" altLang="zh-TW" dirty="0"/>
          </a:p>
          <a:p>
            <a:pPr lvl="1" eaLnBrk="1" hangingPunct="1">
              <a:spcBef>
                <a:spcPct val="0"/>
              </a:spcBef>
              <a:buClrTx/>
              <a:buSzTx/>
            </a:pPr>
            <a:r>
              <a:rPr lang="zh-TW" altLang="en-US" dirty="0"/>
              <a:t>跟朋友閒聊、說說笑，或跟家人吃飯時聊聊近況等。</a:t>
            </a:r>
            <a:endParaRPr lang="en-US" altLang="zh-TW" dirty="0"/>
          </a:p>
          <a:p>
            <a:pPr lvl="1" eaLnBrk="1" hangingPunct="1">
              <a:spcBef>
                <a:spcPct val="0"/>
              </a:spcBef>
              <a:buClrTx/>
              <a:buSzTx/>
            </a:pPr>
            <a:r>
              <a:rPr lang="zh-TW" altLang="en-US" dirty="0"/>
              <a:t>包括四個主要目標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dirty="0">
                <a:solidFill>
                  <a:srgbClr val="FF0066"/>
                </a:solidFill>
              </a:rPr>
              <a:t>被接收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66"/>
                </a:solidFill>
              </a:rPr>
              <a:t>被理解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66"/>
                </a:solidFill>
              </a:rPr>
              <a:t>被接受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66"/>
                </a:solidFill>
              </a:rPr>
              <a:t>使對方採取行動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改變行為或態度</a:t>
            </a:r>
            <a:r>
              <a:rPr lang="en-US" altLang="zh-TW" dirty="0"/>
              <a:t>)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TW" dirty="0"/>
              <a:t>b. </a:t>
            </a:r>
            <a:r>
              <a:rPr lang="zh-TW" altLang="en-US" dirty="0"/>
              <a:t>人不可能不進行溝通活動</a:t>
            </a:r>
            <a:endParaRPr lang="en-US" altLang="zh-TW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TW" dirty="0"/>
              <a:t>c. </a:t>
            </a:r>
            <a:r>
              <a:rPr lang="zh-TW" altLang="en-US" dirty="0"/>
              <a:t>溝通是不可逆轉</a:t>
            </a:r>
            <a:endParaRPr lang="en-US" altLang="zh-TW" dirty="0"/>
          </a:p>
          <a:p>
            <a:pPr lvl="1" eaLnBrk="1" hangingPunct="1">
              <a:spcBef>
                <a:spcPct val="0"/>
              </a:spcBef>
              <a:buClrTx/>
              <a:buSzTx/>
            </a:pPr>
            <a:r>
              <a:rPr lang="zh-TW" altLang="en-US" dirty="0"/>
              <a:t>說了傷害他人的說話</a:t>
            </a:r>
            <a:r>
              <a:rPr lang="en-US" altLang="zh-TW" dirty="0"/>
              <a:t>, </a:t>
            </a:r>
            <a:r>
              <a:rPr lang="zh-TW" altLang="en-US" dirty="0"/>
              <a:t>傷害已造成</a:t>
            </a:r>
            <a:endParaRPr lang="en-US" altLang="zh-TW" dirty="0"/>
          </a:p>
          <a:p>
            <a:pPr lvl="1" eaLnBrk="1" hangingPunct="1">
              <a:spcBef>
                <a:spcPct val="0"/>
              </a:spcBef>
              <a:buClrTx/>
              <a:buSzTx/>
            </a:pPr>
            <a:r>
              <a:rPr lang="zh-TW" altLang="en-US" dirty="0"/>
              <a:t>即使傳訊者事後感到後悔</a:t>
            </a:r>
            <a:r>
              <a:rPr lang="en-US" altLang="zh-TW" dirty="0"/>
              <a:t>, </a:t>
            </a:r>
            <a:r>
              <a:rPr lang="zh-TW" altLang="en-US" dirty="0"/>
              <a:t>亦不能收回</a:t>
            </a:r>
            <a:r>
              <a:rPr lang="en-US" altLang="zh-TW" dirty="0">
                <a:solidFill>
                  <a:srgbClr val="FF0066"/>
                </a:solidFill>
              </a:rPr>
              <a:t>(</a:t>
            </a:r>
            <a:r>
              <a:rPr lang="zh-TW" altLang="en-US" dirty="0">
                <a:solidFill>
                  <a:srgbClr val="FF0066"/>
                </a:solidFill>
              </a:rPr>
              <a:t>覆水難收</a:t>
            </a:r>
            <a:r>
              <a:rPr lang="en-US" altLang="zh-TW" dirty="0">
                <a:solidFill>
                  <a:srgbClr val="FF0066"/>
                </a:solidFill>
              </a:rPr>
              <a:t>)</a:t>
            </a:r>
            <a:endParaRPr lang="en-US" altLang="zh-TW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TW" dirty="0"/>
              <a:t>d. </a:t>
            </a:r>
            <a:r>
              <a:rPr lang="zh-TW" altLang="en-US" dirty="0"/>
              <a:t>溝通是不可複製 </a:t>
            </a:r>
            <a:endParaRPr lang="en-US" altLang="zh-TW" dirty="0"/>
          </a:p>
          <a:p>
            <a:pPr marL="812800" lvl="1" indent="-366713" eaLnBrk="1" hangingPunct="1">
              <a:spcBef>
                <a:spcPct val="0"/>
              </a:spcBef>
              <a:buClr>
                <a:srgbClr val="006600"/>
              </a:buClr>
              <a:buSzPct val="101000"/>
            </a:pPr>
            <a:r>
              <a:rPr lang="zh-TW" altLang="en-US" dirty="0"/>
              <a:t>如參加求職面試或向傾慕對像表白時</a:t>
            </a:r>
            <a:endParaRPr lang="en-US" altLang="zh-TW" dirty="0"/>
          </a:p>
          <a:p>
            <a:pPr marL="812800" lvl="1" indent="-366713" eaLnBrk="1" hangingPunct="1">
              <a:spcBef>
                <a:spcPct val="0"/>
              </a:spcBef>
              <a:buClr>
                <a:srgbClr val="006600"/>
              </a:buClr>
              <a:buSzPct val="101000"/>
            </a:pPr>
            <a:r>
              <a:rPr lang="zh-TW" altLang="en-US" dirty="0"/>
              <a:t>機會可能只得一次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122" name="Picture 2" descr="Marital Conflict and their Islamic Solution — LEARN ISLAM">
            <a:extLst>
              <a:ext uri="{FF2B5EF4-FFF2-40B4-BE49-F238E27FC236}">
                <a16:creationId xmlns:a16="http://schemas.microsoft.com/office/drawing/2014/main" id="{985019F9-5930-C33F-30C7-F14063C3D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5" r="3333" b="8850"/>
          <a:stretch/>
        </p:blipFill>
        <p:spPr bwMode="auto">
          <a:xfrm>
            <a:off x="6477000" y="3810000"/>
            <a:ext cx="263295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onverbal Japanese Communication Style | A Guide for Businesspeople">
            <a:extLst>
              <a:ext uri="{FF2B5EF4-FFF2-40B4-BE49-F238E27FC236}">
                <a16:creationId xmlns:a16="http://schemas.microsoft.com/office/drawing/2014/main" id="{1650F728-0830-2E78-65AD-5D40F7845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71760"/>
            <a:ext cx="2175753" cy="14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774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1111" r="1667" b="2223"/>
          <a:stretch/>
        </p:blipFill>
        <p:spPr bwMode="auto">
          <a:xfrm>
            <a:off x="-34192" y="632791"/>
            <a:ext cx="9178192" cy="622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44EA6D6-5F0A-9E59-BF24-B47EFE246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111" r="60833" b="93333"/>
          <a:stretch/>
        </p:blipFill>
        <p:spPr bwMode="auto">
          <a:xfrm>
            <a:off x="2674620" y="82550"/>
            <a:ext cx="379476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9346FB8-A638-CCB9-8ABB-684CBBB0B47F}"/>
              </a:ext>
            </a:extLst>
          </p:cNvPr>
          <p:cNvSpPr txBox="1"/>
          <p:nvPr/>
        </p:nvSpPr>
        <p:spPr>
          <a:xfrm>
            <a:off x="6858000" y="-25136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</a:rPr>
              <a:t>p.7</a:t>
            </a:r>
            <a:endParaRPr lang="zh-TW" alt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CF4D1D-84BC-ECEA-B22F-48F7B195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latin typeface="PMingLiU" pitchFamily="18" charset="-120"/>
              </a:rPr>
              <a:t>人際溝通的動機與目的 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p.8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7F711D5-6296-7486-6094-7E0F75D73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08677"/>
              </p:ext>
            </p:extLst>
          </p:nvPr>
        </p:nvGraphicFramePr>
        <p:xfrm>
          <a:off x="0" y="800384"/>
          <a:ext cx="9144000" cy="60576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937468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2835874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11551099"/>
                    </a:ext>
                  </a:extLst>
                </a:gridCol>
              </a:tblGrid>
              <a:tr h="6682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800" kern="100">
                          <a:effectLst/>
                        </a:rPr>
                        <a:t>目的</a:t>
                      </a:r>
                      <a:endParaRPr lang="zh-TW" sz="2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800" kern="100">
                          <a:effectLst/>
                        </a:rPr>
                        <a:t>動機</a:t>
                      </a:r>
                      <a:endParaRPr lang="zh-TW" sz="2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800" kern="100">
                          <a:effectLst/>
                        </a:rPr>
                        <a:t>結果</a:t>
                      </a:r>
                      <a:endParaRPr lang="zh-TW" sz="2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787663"/>
                  </a:ext>
                </a:extLst>
              </a:tr>
              <a:tr h="106037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800" kern="100" dirty="0">
                          <a:solidFill>
                            <a:srgbClr val="FF0066"/>
                          </a:solidFill>
                          <a:effectLst/>
                        </a:rPr>
                        <a:t>學習</a:t>
                      </a:r>
                      <a:r>
                        <a:rPr lang="zh-TW" sz="2800" kern="100" dirty="0">
                          <a:effectLst/>
                        </a:rPr>
                        <a:t>：</a:t>
                      </a:r>
                      <a:br>
                        <a:rPr lang="en-US" altLang="zh-TW" sz="2800" kern="100" dirty="0">
                          <a:effectLst/>
                        </a:rPr>
                      </a:br>
                      <a:r>
                        <a:rPr lang="zh-TW" sz="2800" kern="100" dirty="0">
                          <a:effectLst/>
                        </a:rPr>
                        <a:t>獲得知識與技術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2800" kern="100" dirty="0" err="1">
                          <a:effectLst/>
                        </a:rPr>
                        <a:t>需要瞭解</a:t>
                      </a:r>
                      <a:r>
                        <a:rPr lang="en-US" sz="2800" kern="100" dirty="0">
                          <a:effectLst/>
                        </a:rPr>
                        <a:t>、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 err="1">
                          <a:effectLst/>
                        </a:rPr>
                        <a:t>獲得知識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800" kern="100" dirty="0">
                          <a:effectLst/>
                        </a:rPr>
                        <a:t>增加自己和其它的知識，學到技術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857317"/>
                  </a:ext>
                </a:extLst>
              </a:tr>
              <a:tr h="1060377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</a:pPr>
                      <a:r>
                        <a:rPr lang="zh-TW" sz="2800" kern="100" dirty="0">
                          <a:solidFill>
                            <a:srgbClr val="FF0066"/>
                          </a:solidFill>
                          <a:effectLst/>
                        </a:rPr>
                        <a:t>相關</a:t>
                      </a:r>
                      <a:r>
                        <a:rPr lang="zh-TW" sz="2800" kern="100" dirty="0">
                          <a:effectLst/>
                        </a:rPr>
                        <a:t>：建立與維繫</a:t>
                      </a:r>
                      <a:br>
                        <a:rPr lang="en-US" altLang="zh-TW" sz="2800" kern="100" dirty="0">
                          <a:effectLst/>
                        </a:rPr>
                      </a:br>
                      <a:r>
                        <a:rPr lang="en-US" altLang="zh-TW" sz="2800" kern="100" dirty="0">
                          <a:effectLst/>
                        </a:rPr>
                        <a:t>           </a:t>
                      </a:r>
                      <a:r>
                        <a:rPr lang="zh-TW" sz="2800" kern="100" dirty="0">
                          <a:effectLst/>
                        </a:rPr>
                        <a:t>人際關係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800" kern="100" dirty="0">
                          <a:effectLst/>
                        </a:rPr>
                        <a:t>需要與他人</a:t>
                      </a:r>
                      <a:br>
                        <a:rPr lang="en-US" altLang="zh-TW" sz="2800" kern="100" dirty="0">
                          <a:effectLst/>
                        </a:rPr>
                      </a:br>
                      <a:r>
                        <a:rPr lang="zh-TW" sz="2800" kern="100" dirty="0">
                          <a:effectLst/>
                        </a:rPr>
                        <a:t>建立關係與互動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800" kern="100">
                          <a:effectLst/>
                        </a:rPr>
                        <a:t>關係的形成與維繫、友誼</a:t>
                      </a:r>
                      <a:endParaRPr lang="zh-TW" sz="2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01642"/>
                  </a:ext>
                </a:extLst>
              </a:tr>
              <a:tr h="106037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2800" kern="100" dirty="0" err="1">
                          <a:solidFill>
                            <a:srgbClr val="FF0066"/>
                          </a:solidFill>
                          <a:effectLst/>
                        </a:rPr>
                        <a:t>影響</a:t>
                      </a:r>
                      <a:r>
                        <a:rPr lang="en-US" sz="2800" kern="100" dirty="0">
                          <a:effectLst/>
                        </a:rPr>
                        <a:t>：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 err="1">
                          <a:effectLst/>
                        </a:rPr>
                        <a:t>控制與操控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800" kern="100" dirty="0">
                          <a:effectLst/>
                        </a:rPr>
                        <a:t>需要控制、</a:t>
                      </a:r>
                      <a:br>
                        <a:rPr lang="en-US" altLang="zh-TW" sz="2800" kern="100" dirty="0">
                          <a:effectLst/>
                        </a:rPr>
                      </a:br>
                      <a:r>
                        <a:rPr lang="zh-TW" sz="2800" kern="100" dirty="0">
                          <a:effectLst/>
                        </a:rPr>
                        <a:t>影響或領導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800" kern="100">
                          <a:effectLst/>
                        </a:rPr>
                        <a:t>權利、控制、承諾、信條</a:t>
                      </a:r>
                      <a:endParaRPr lang="zh-TW" sz="2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772729"/>
                  </a:ext>
                </a:extLst>
              </a:tr>
              <a:tr h="11479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800" kern="100" dirty="0">
                          <a:solidFill>
                            <a:srgbClr val="FF0066"/>
                          </a:solidFill>
                          <a:effectLst/>
                        </a:rPr>
                        <a:t>遊樂</a:t>
                      </a:r>
                      <a:r>
                        <a:rPr lang="zh-TW" sz="2800" kern="100" dirty="0">
                          <a:effectLst/>
                        </a:rPr>
                        <a:t>：</a:t>
                      </a:r>
                      <a:br>
                        <a:rPr lang="en-US" altLang="zh-TW" sz="2800" kern="100" dirty="0">
                          <a:effectLst/>
                        </a:rPr>
                      </a:br>
                      <a:r>
                        <a:rPr lang="zh-TW" sz="2800" kern="100" dirty="0">
                          <a:effectLst/>
                        </a:rPr>
                        <a:t>遠離工作與享樂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2800" kern="100">
                          <a:effectLst/>
                        </a:rPr>
                        <a:t>需要娛樂、滿足</a:t>
                      </a:r>
                      <a:endParaRPr lang="zh-TW" sz="2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2800" kern="100">
                          <a:effectLst/>
                        </a:rPr>
                        <a:t>喜悅、滿足、娛樂</a:t>
                      </a:r>
                      <a:endParaRPr lang="zh-TW" sz="2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582250"/>
                  </a:ext>
                </a:extLst>
              </a:tr>
              <a:tr h="106037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US" sz="2800" kern="100" dirty="0" err="1">
                          <a:solidFill>
                            <a:srgbClr val="FF0066"/>
                          </a:solidFill>
                          <a:effectLst/>
                        </a:rPr>
                        <a:t>幫忙</a:t>
                      </a:r>
                      <a:r>
                        <a:rPr lang="en-US" sz="2800" kern="100" dirty="0">
                          <a:effectLst/>
                        </a:rPr>
                        <a:t>：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 err="1">
                          <a:effectLst/>
                        </a:rPr>
                        <a:t>去幫助他人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800" kern="100">
                          <a:effectLst/>
                        </a:rPr>
                        <a:t>需要交朋友、感覺被需要和得到滿足</a:t>
                      </a:r>
                      <a:endParaRPr lang="zh-TW" sz="2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sz="2800" kern="100" dirty="0">
                          <a:effectLst/>
                        </a:rPr>
                        <a:t>指導、方向、態度與行為的導正</a:t>
                      </a:r>
                      <a:endParaRPr lang="zh-TW" sz="2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00829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en group communication seems broken, what can you do to make it better? -  Jewell Facilitation">
            <a:extLst>
              <a:ext uri="{FF2B5EF4-FFF2-40B4-BE49-F238E27FC236}">
                <a16:creationId xmlns:a16="http://schemas.microsoft.com/office/drawing/2014/main" id="{AB4C18A9-1266-2D0D-D3F4-02A71E697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3333"/>
          <a:stretch/>
        </p:blipFill>
        <p:spPr bwMode="auto">
          <a:xfrm>
            <a:off x="4449077" y="2133600"/>
            <a:ext cx="4618723" cy="30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DB37F02-7BA7-C907-FB52-9ED2202E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latin typeface="PMingLiU" pitchFamily="18" charset="-120"/>
              </a:rPr>
              <a:t>人際溝通的</a:t>
            </a:r>
            <a:r>
              <a:rPr lang="zh-TW" altLang="en-US" sz="4400" dirty="0"/>
              <a:t>類別 </a:t>
            </a:r>
            <a:r>
              <a:rPr lang="en-US" altLang="zh-TW" sz="4400" dirty="0"/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p.9</a:t>
            </a:r>
            <a:endParaRPr lang="zh-TW" altLang="en-US" sz="4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EC85A1-B28C-5980-F4C7-CCA339471EF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ts val="1800"/>
              </a:spcBef>
              <a:buClrTx/>
              <a:buSzTx/>
              <a:buAutoNum type="alphaLcPeriod"/>
            </a:pPr>
            <a:r>
              <a:rPr lang="zh-TW" altLang="en-US" dirty="0">
                <a:solidFill>
                  <a:srgbClr val="FF0066"/>
                </a:solidFill>
              </a:rPr>
              <a:t>家庭溝通 </a:t>
            </a:r>
            <a:endParaRPr lang="en-US" altLang="zh-TW" dirty="0">
              <a:solidFill>
                <a:srgbClr val="FF0066"/>
              </a:solidFill>
            </a:endParaRPr>
          </a:p>
          <a:p>
            <a:pPr lvl="1" eaLnBrk="1" hangingPunct="1">
              <a:spcBef>
                <a:spcPts val="1800"/>
              </a:spcBef>
              <a:buClrTx/>
              <a:buSzTx/>
            </a:pPr>
            <a:r>
              <a:rPr lang="zh-TW" altLang="en-US" dirty="0"/>
              <a:t>如父母</a:t>
            </a:r>
            <a:r>
              <a:rPr lang="en-US" altLang="zh-TW" dirty="0"/>
              <a:t>, </a:t>
            </a:r>
            <a:r>
              <a:rPr lang="zh-TW" altLang="en-US" dirty="0"/>
              <a:t>兄弟姊妹</a:t>
            </a:r>
            <a:r>
              <a:rPr lang="en-US" altLang="zh-TW" dirty="0"/>
              <a:t>, </a:t>
            </a:r>
            <a:r>
              <a:rPr lang="zh-TW" altLang="en-US" dirty="0"/>
              <a:t>長輩</a:t>
            </a:r>
          </a:p>
          <a:p>
            <a:pPr marL="0" indent="0" eaLnBrk="1" hangingPunct="1">
              <a:spcBef>
                <a:spcPts val="1800"/>
              </a:spcBef>
              <a:buClrTx/>
              <a:buSzTx/>
              <a:buNone/>
            </a:pPr>
            <a:r>
              <a:rPr lang="en-US" altLang="zh-TW" dirty="0">
                <a:solidFill>
                  <a:srgbClr val="FF0066"/>
                </a:solidFill>
              </a:rPr>
              <a:t>b. </a:t>
            </a:r>
            <a:r>
              <a:rPr lang="zh-TW" altLang="en-US" dirty="0">
                <a:solidFill>
                  <a:srgbClr val="FF0066"/>
                </a:solidFill>
              </a:rPr>
              <a:t>社會和個人的溝通</a:t>
            </a:r>
            <a:endParaRPr lang="en-US" altLang="zh-TW" dirty="0">
              <a:solidFill>
                <a:srgbClr val="FF0066"/>
              </a:solidFill>
            </a:endParaRPr>
          </a:p>
          <a:p>
            <a:pPr lvl="1" eaLnBrk="1" hangingPunct="1">
              <a:spcBef>
                <a:spcPts val="1800"/>
              </a:spcBef>
              <a:buClr>
                <a:srgbClr val="006600"/>
              </a:buClr>
              <a:buSzTx/>
            </a:pPr>
            <a:r>
              <a:rPr lang="en-US" altLang="zh-TW" dirty="0">
                <a:solidFill>
                  <a:srgbClr val="FF0066"/>
                </a:solidFill>
              </a:rPr>
              <a:t>	</a:t>
            </a:r>
            <a:r>
              <a:rPr lang="zh-TW" altLang="en-US" dirty="0"/>
              <a:t>如朋友和情侶等 </a:t>
            </a:r>
          </a:p>
          <a:p>
            <a:pPr marL="0" indent="0" eaLnBrk="1" hangingPunct="1">
              <a:spcBef>
                <a:spcPts val="1800"/>
              </a:spcBef>
              <a:buClrTx/>
              <a:buSzTx/>
              <a:buNone/>
            </a:pPr>
            <a:r>
              <a:rPr lang="en-US" altLang="zh-TW" dirty="0">
                <a:solidFill>
                  <a:srgbClr val="FF0066"/>
                </a:solidFill>
              </a:rPr>
              <a:t>c. </a:t>
            </a:r>
            <a:r>
              <a:rPr lang="zh-TW" altLang="en-US" dirty="0">
                <a:solidFill>
                  <a:srgbClr val="FF0066"/>
                </a:solidFill>
              </a:rPr>
              <a:t>不同文化的溝通</a:t>
            </a:r>
            <a:endParaRPr lang="en-US" altLang="zh-TW" dirty="0">
              <a:solidFill>
                <a:srgbClr val="FF0066"/>
              </a:solidFill>
            </a:endParaRPr>
          </a:p>
          <a:p>
            <a:pPr marL="892175" indent="-457200" eaLnBrk="1" hangingPunct="1">
              <a:spcBef>
                <a:spcPts val="1800"/>
              </a:spcBef>
              <a:buClr>
                <a:srgbClr val="006600"/>
              </a:buClr>
              <a:buFont typeface="Arial" panose="020B0604020202020204" pitchFamily="34" charset="0"/>
              <a:buChar char="–"/>
            </a:pPr>
            <a:r>
              <a:rPr lang="en-US" altLang="zh-TW" sz="2800" dirty="0">
                <a:solidFill>
                  <a:srgbClr val="006600"/>
                </a:solidFill>
              </a:rPr>
              <a:t>	</a:t>
            </a:r>
            <a:r>
              <a:rPr lang="zh-TW" altLang="en-US" sz="2800" dirty="0">
                <a:solidFill>
                  <a:srgbClr val="006600"/>
                </a:solidFill>
              </a:rPr>
              <a:t>如種族、宗教、性別等 </a:t>
            </a:r>
            <a:r>
              <a:rPr lang="en-US" altLang="zh-TW" sz="2800" dirty="0">
                <a:solidFill>
                  <a:srgbClr val="006600"/>
                </a:solidFill>
              </a:rPr>
              <a:t> </a:t>
            </a:r>
          </a:p>
          <a:p>
            <a:pPr marL="0" indent="0" eaLnBrk="1" hangingPunct="1">
              <a:spcBef>
                <a:spcPts val="1800"/>
              </a:spcBef>
              <a:buClrTx/>
              <a:buSzTx/>
              <a:buNone/>
            </a:pPr>
            <a:r>
              <a:rPr lang="en-US" altLang="zh-TW" dirty="0">
                <a:solidFill>
                  <a:srgbClr val="FF0066"/>
                </a:solidFill>
              </a:rPr>
              <a:t>d. </a:t>
            </a:r>
            <a:r>
              <a:rPr lang="zh-TW" altLang="en-US" dirty="0">
                <a:solidFill>
                  <a:srgbClr val="FF0066"/>
                </a:solidFill>
              </a:rPr>
              <a:t>商業和職場上的溝通 </a:t>
            </a:r>
            <a:endParaRPr lang="en-US" altLang="zh-TW" dirty="0">
              <a:solidFill>
                <a:srgbClr val="FF0066"/>
              </a:solidFill>
            </a:endParaRPr>
          </a:p>
          <a:p>
            <a:pPr marL="892175" indent="-457200" eaLnBrk="1" hangingPunct="1">
              <a:spcBef>
                <a:spcPts val="1800"/>
              </a:spcBef>
              <a:buClr>
                <a:srgbClr val="006600"/>
              </a:buClr>
              <a:buFont typeface="Arial" panose="020B0604020202020204" pitchFamily="34" charset="0"/>
              <a:buChar char="–"/>
            </a:pPr>
            <a:r>
              <a:rPr lang="en-US" altLang="zh-TW" dirty="0">
                <a:solidFill>
                  <a:srgbClr val="FF0066"/>
                </a:solidFill>
              </a:rPr>
              <a:t>	</a:t>
            </a:r>
            <a:r>
              <a:rPr lang="zh-TW" altLang="en-US" sz="2800" dirty="0">
                <a:solidFill>
                  <a:srgbClr val="006600"/>
                </a:solidFill>
              </a:rPr>
              <a:t>如老闆、同事</a:t>
            </a:r>
          </a:p>
          <a:p>
            <a:endParaRPr lang="zh-TW" altLang="en-US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4941888"/>
            <a:ext cx="8961437" cy="1211262"/>
          </a:xfrm>
        </p:spPr>
        <p:txBody>
          <a:bodyPr/>
          <a:lstStyle/>
          <a:p>
            <a:r>
              <a:rPr lang="en-US" altLang="zh-TW" sz="11100" dirty="0">
                <a:solidFill>
                  <a:srgbClr val="FF0066"/>
                </a:solidFill>
                <a:ea typeface="新細明體" charset="-120"/>
              </a:rPr>
              <a:t>The end</a:t>
            </a:r>
          </a:p>
        </p:txBody>
      </p:sp>
      <p:pic>
        <p:nvPicPr>
          <p:cNvPr id="2276355" name="Picture 3" descr="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8"/>
          <a:stretch>
            <a:fillRect/>
          </a:stretch>
        </p:blipFill>
        <p:spPr bwMode="auto">
          <a:xfrm>
            <a:off x="2268538" y="981075"/>
            <a:ext cx="4751387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3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BF403740-FB1F-8E8E-F567-D6DFE671E9B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-37307" y="1628800"/>
            <a:ext cx="9181307" cy="52562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zh-TW" sz="4800" dirty="0">
                <a:solidFill>
                  <a:schemeClr val="bg1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Finished files are the 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zh-TW" sz="4800" dirty="0">
                <a:solidFill>
                  <a:schemeClr val="bg1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result of years of 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zh-TW" sz="4800" dirty="0">
                <a:solidFill>
                  <a:schemeClr val="bg1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scientific study combined with the experience of years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3068892-F00E-D756-C6E7-9B29F6290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307" y="875184"/>
            <a:ext cx="910828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AutoNum type="arabicPeriod"/>
              <a:defRPr kumimoji="1" sz="3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1085850" indent="-4492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003300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1722438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2282825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28432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3300413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3757613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4214813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4672013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marL="341313" indent="-341313" algn="ctr" defTabSz="449263" eaLnBrk="1" hangingPunct="1">
              <a:lnSpc>
                <a:spcPct val="95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HK" kern="0" dirty="0"/>
              <a:t>   </a:t>
            </a:r>
            <a:r>
              <a:rPr lang="en-US" altLang="zh-HK" kern="0" dirty="0">
                <a:latin typeface="Comic Sans MS" panose="030F0702030302020204" pitchFamily="66" charset="0"/>
              </a:rPr>
              <a:t>How many </a:t>
            </a:r>
            <a:r>
              <a:rPr lang="en-US" altLang="zh-HK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F’s</a:t>
            </a:r>
            <a:r>
              <a:rPr lang="en-US" altLang="zh-HK" kern="0" dirty="0">
                <a:latin typeface="Comic Sans MS" panose="030F0702030302020204" pitchFamily="66" charset="0"/>
              </a:rPr>
              <a:t> are there in the following text?</a:t>
            </a:r>
            <a:endParaRPr lang="en-GB" altLang="zh-HK" kern="0" dirty="0">
              <a:latin typeface="Comic Sans MS" panose="030F0702030302020204" pitchFamily="66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49B7A3C-4197-8B8B-2B22-15FD05353938}"/>
              </a:ext>
            </a:extLst>
          </p:cNvPr>
          <p:cNvSpPr txBox="1"/>
          <p:nvPr/>
        </p:nvSpPr>
        <p:spPr>
          <a:xfrm>
            <a:off x="2946007" y="5949280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CC0099"/>
                </a:solidFill>
              </a:rPr>
              <a:t>5 </a:t>
            </a:r>
            <a:r>
              <a:rPr lang="en-US" altLang="zh-CN" sz="3600" dirty="0">
                <a:solidFill>
                  <a:srgbClr val="CC0099"/>
                </a:solidFill>
              </a:rPr>
              <a:t>seconds to go</a:t>
            </a:r>
            <a:endParaRPr lang="zh-TW" altLang="en-US" sz="3600" dirty="0">
              <a:solidFill>
                <a:srgbClr val="CC0099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581E3E-E69A-463F-C56C-E327493CE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0975" cy="7254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449263" eaLnBrk="1" hangingPunct="1">
              <a:lnSpc>
                <a:spcPct val="93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GB" dirty="0">
                <a:latin typeface="標楷體" panose="03000509000000000000" pitchFamily="65" charset="-120"/>
              </a:rPr>
              <a:t>敏覺力測試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endParaRPr lang="en-GB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BF403740-FB1F-8E8E-F567-D6DFE671E9B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-37307" y="1628800"/>
            <a:ext cx="9181307" cy="52562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Finished files are the 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result of years of 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scientific study combined with the experience of years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3068892-F00E-D756-C6E7-9B29F6290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307" y="875184"/>
            <a:ext cx="910828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AutoNum type="arabicPeriod"/>
              <a:defRPr kumimoji="1" sz="3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1085850" indent="-4492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003300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1722438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2282825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28432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3300413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3757613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4214813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4672013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marL="341313" indent="-341313" algn="ctr" defTabSz="449263" eaLnBrk="1" hangingPunct="1">
              <a:lnSpc>
                <a:spcPct val="95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HK" kern="0" dirty="0"/>
              <a:t>   </a:t>
            </a:r>
            <a:r>
              <a:rPr lang="en-US" altLang="zh-HK" kern="0" dirty="0">
                <a:latin typeface="Comic Sans MS" panose="030F0702030302020204" pitchFamily="66" charset="0"/>
              </a:rPr>
              <a:t>How many </a:t>
            </a:r>
            <a:r>
              <a:rPr lang="en-US" altLang="zh-HK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F’s</a:t>
            </a:r>
            <a:r>
              <a:rPr lang="en-US" altLang="zh-HK" kern="0" dirty="0">
                <a:latin typeface="Comic Sans MS" panose="030F0702030302020204" pitchFamily="66" charset="0"/>
              </a:rPr>
              <a:t> are there in the following text?</a:t>
            </a:r>
            <a:endParaRPr lang="en-GB" altLang="zh-HK" kern="0" dirty="0">
              <a:latin typeface="Comic Sans MS" panose="030F0702030302020204" pitchFamily="66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98ACDE5-0DAF-1744-F1B2-97D18278F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0975" cy="7254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449263" eaLnBrk="1" hangingPunct="1">
              <a:lnSpc>
                <a:spcPct val="93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GB" dirty="0">
                <a:latin typeface="標楷體" panose="03000509000000000000" pitchFamily="65" charset="-120"/>
              </a:rPr>
              <a:t>敏覺力測試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endParaRPr lang="en-GB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86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68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BF403740-FB1F-8E8E-F567-D6DFE671E9B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-37307" y="1628800"/>
            <a:ext cx="9181307" cy="52562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zh-TW" sz="4800" dirty="0">
                <a:solidFill>
                  <a:srgbClr val="FF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F</a:t>
            </a: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inished </a:t>
            </a:r>
            <a:r>
              <a:rPr lang="en-US" altLang="zh-TW" sz="4800" dirty="0">
                <a:solidFill>
                  <a:srgbClr val="FF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f</a:t>
            </a: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iles are the 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result o</a:t>
            </a:r>
            <a:r>
              <a:rPr lang="en-US" altLang="zh-TW" sz="4800" dirty="0">
                <a:solidFill>
                  <a:srgbClr val="FF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f</a:t>
            </a: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 years o</a:t>
            </a:r>
            <a:r>
              <a:rPr lang="en-US" altLang="zh-TW" sz="4800" dirty="0">
                <a:solidFill>
                  <a:srgbClr val="FF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f</a:t>
            </a: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 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scienti</a:t>
            </a:r>
            <a:r>
              <a:rPr lang="en-US" altLang="zh-TW" sz="4800" dirty="0">
                <a:solidFill>
                  <a:srgbClr val="FF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f</a:t>
            </a: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ic study combined with the experience o</a:t>
            </a:r>
            <a:r>
              <a:rPr lang="en-US" altLang="zh-TW" sz="4800" dirty="0">
                <a:solidFill>
                  <a:srgbClr val="FF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f</a:t>
            </a: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 years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3068892-F00E-D756-C6E7-9B29F6290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307" y="875184"/>
            <a:ext cx="910828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AutoNum type="arabicPeriod"/>
              <a:defRPr kumimoji="1" sz="3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1085850" indent="-4492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003300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1722438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2282825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28432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3300413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3757613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4214813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4672013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marL="341313" indent="-341313" algn="ctr" defTabSz="449263" eaLnBrk="1" hangingPunct="1">
              <a:lnSpc>
                <a:spcPct val="95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HK" kern="0" dirty="0"/>
              <a:t>   </a:t>
            </a:r>
            <a:r>
              <a:rPr lang="en-US" altLang="zh-HK" kern="0" dirty="0">
                <a:latin typeface="Comic Sans MS" panose="030F0702030302020204" pitchFamily="66" charset="0"/>
              </a:rPr>
              <a:t>How many </a:t>
            </a:r>
            <a:r>
              <a:rPr lang="en-US" altLang="zh-HK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F’s</a:t>
            </a:r>
            <a:r>
              <a:rPr lang="en-US" altLang="zh-HK" kern="0" dirty="0">
                <a:latin typeface="Comic Sans MS" panose="030F0702030302020204" pitchFamily="66" charset="0"/>
              </a:rPr>
              <a:t> are there in the following text?</a:t>
            </a:r>
            <a:endParaRPr lang="en-GB" altLang="zh-HK" kern="0" dirty="0">
              <a:latin typeface="Comic Sans MS" panose="030F0702030302020204" pitchFamily="66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9BC75C-5247-2FB9-6076-53008F008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0975" cy="7254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449263" eaLnBrk="1" hangingPunct="1">
              <a:lnSpc>
                <a:spcPct val="93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GB" dirty="0">
                <a:latin typeface="標楷體" panose="03000509000000000000" pitchFamily="65" charset="-120"/>
              </a:rPr>
              <a:t>敏覺力測試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endParaRPr lang="en-GB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43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BF403740-FB1F-8E8E-F567-D6DFE671E9B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-37307" y="1628800"/>
            <a:ext cx="9181307" cy="52562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zh-TW" sz="4800" dirty="0">
                <a:solidFill>
                  <a:srgbClr val="FF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F</a:t>
            </a: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inished </a:t>
            </a:r>
            <a:r>
              <a:rPr lang="en-US" altLang="zh-TW" sz="4800" dirty="0">
                <a:solidFill>
                  <a:srgbClr val="FF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f</a:t>
            </a: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iles are the 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result o</a:t>
            </a:r>
            <a:r>
              <a:rPr lang="en-US" altLang="zh-TW" sz="4800" dirty="0">
                <a:solidFill>
                  <a:srgbClr val="FF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f</a:t>
            </a: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 years o</a:t>
            </a:r>
            <a:r>
              <a:rPr lang="en-US" altLang="zh-TW" sz="4800" dirty="0">
                <a:solidFill>
                  <a:srgbClr val="FF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f</a:t>
            </a: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 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scienti</a:t>
            </a:r>
            <a:r>
              <a:rPr lang="en-US" altLang="zh-TW" sz="4800" dirty="0">
                <a:solidFill>
                  <a:srgbClr val="FF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f</a:t>
            </a: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ic study combined with the experience o</a:t>
            </a:r>
            <a:r>
              <a:rPr lang="en-US" altLang="zh-TW" sz="4800" dirty="0">
                <a:solidFill>
                  <a:srgbClr val="FF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f</a:t>
            </a:r>
            <a:r>
              <a:rPr lang="en-US" altLang="zh-TW" sz="4800" dirty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  <a:cs typeface="Tahoma" panose="020B0604030504040204" pitchFamily="34" charset="0"/>
              </a:rPr>
              <a:t> years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3068892-F00E-D756-C6E7-9B29F6290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307" y="875184"/>
            <a:ext cx="910828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AutoNum type="arabicPeriod"/>
              <a:defRPr kumimoji="1" sz="3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1085850" indent="-4492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003300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1722438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2282825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28432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3300413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3757613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4214813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4672013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marL="341313" indent="-341313" algn="ctr" defTabSz="449263" eaLnBrk="1" hangingPunct="1">
              <a:lnSpc>
                <a:spcPct val="95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HK" kern="0" dirty="0"/>
              <a:t>   </a:t>
            </a:r>
            <a:r>
              <a:rPr lang="en-US" altLang="zh-HK" kern="0" dirty="0">
                <a:latin typeface="Comic Sans MS" panose="030F0702030302020204" pitchFamily="66" charset="0"/>
              </a:rPr>
              <a:t>How many </a:t>
            </a:r>
            <a:r>
              <a:rPr lang="en-US" altLang="zh-HK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F’s</a:t>
            </a:r>
            <a:r>
              <a:rPr lang="en-US" altLang="zh-HK" kern="0" dirty="0">
                <a:latin typeface="Comic Sans MS" panose="030F0702030302020204" pitchFamily="66" charset="0"/>
              </a:rPr>
              <a:t> are there in the following text?</a:t>
            </a:r>
            <a:endParaRPr lang="en-GB" altLang="zh-HK" kern="0" dirty="0">
              <a:latin typeface="Comic Sans MS" panose="030F0702030302020204" pitchFamily="66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354F006-4C88-51D6-C398-D8B28E634A4F}"/>
              </a:ext>
            </a:extLst>
          </p:cNvPr>
          <p:cNvSpPr txBox="1"/>
          <p:nvPr/>
        </p:nvSpPr>
        <p:spPr>
          <a:xfrm>
            <a:off x="4214785" y="5661248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>
                <a:solidFill>
                  <a:srgbClr val="FF0000"/>
                </a:solidFill>
              </a:rPr>
              <a:t>6 f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27916CC-7D80-0A60-49EA-624AA64B6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0975" cy="7254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1313" indent="-341313" defTabSz="449263" eaLnBrk="1" hangingPunct="1">
              <a:lnSpc>
                <a:spcPct val="93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TW" altLang="en-GB" dirty="0">
                <a:latin typeface="標楷體" panose="03000509000000000000" pitchFamily="65" charset="-120"/>
              </a:rPr>
              <a:t>敏覺力測試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endParaRPr lang="en-GB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6939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7707</TotalTime>
  <Words>3957</Words>
  <Application>Microsoft Office PowerPoint</Application>
  <PresentationFormat>如螢幕大小 (4:3)</PresentationFormat>
  <Paragraphs>471</Paragraphs>
  <Slides>45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8" baseType="lpstr">
      <vt:lpstr>微軟正黑體</vt:lpstr>
      <vt:lpstr>PMingLiU</vt:lpstr>
      <vt:lpstr>PMingLiU</vt:lpstr>
      <vt:lpstr>標楷體</vt:lpstr>
      <vt:lpstr>Arial</vt:lpstr>
      <vt:lpstr>Bookman Old Style</vt:lpstr>
      <vt:lpstr>Calibri</vt:lpstr>
      <vt:lpstr>Comic Sans MS</vt:lpstr>
      <vt:lpstr>Gill Sans MT</vt:lpstr>
      <vt:lpstr>Times New Roman</vt:lpstr>
      <vt:lpstr>Wingdings</vt:lpstr>
      <vt:lpstr>Wingdings 3</vt:lpstr>
      <vt:lpstr>原創</vt:lpstr>
      <vt:lpstr>PowerPoint 簡報</vt:lpstr>
      <vt:lpstr>熱身活動</vt:lpstr>
      <vt:lpstr>敏覺力測試一</vt:lpstr>
      <vt:lpstr>敏覺力測試二</vt:lpstr>
      <vt:lpstr>敏覺力測試三</vt:lpstr>
      <vt:lpstr>敏覺力測試三</vt:lpstr>
      <vt:lpstr>PowerPoint 簡報</vt:lpstr>
      <vt:lpstr>敏覺力測試三</vt:lpstr>
      <vt:lpstr>敏覺力測試三</vt:lpstr>
      <vt:lpstr>一、學科簡介 p.3</vt:lpstr>
      <vt:lpstr>二、宗旨及學習成果 p.3</vt:lpstr>
      <vt:lpstr>二、宗旨及學習成果 p.3</vt:lpstr>
      <vt:lpstr>學科目標</vt:lpstr>
      <vt:lpstr>三、課程大綱 -- 六個單元 p.4</vt:lpstr>
      <vt:lpstr>課程大綱及上堂時間表</vt:lpstr>
      <vt:lpstr>PowerPoint 簡報</vt:lpstr>
      <vt:lpstr>PowerPoint 簡報</vt:lpstr>
      <vt:lpstr>四、評估 p.5-6</vt:lpstr>
      <vt:lpstr>四、評估 p.5-6</vt:lpstr>
      <vt:lpstr>功課提交時間 (暫定)</vt:lpstr>
      <vt:lpstr>PowerPoint 簡報</vt:lpstr>
      <vt:lpstr>評核方法 ：2 x 課堂參與 (20%)</vt:lpstr>
      <vt:lpstr>課堂參與</vt:lpstr>
      <vt:lpstr>課堂參與 (具體行爲指標)</vt:lpstr>
      <vt:lpstr>PowerPoint 簡報</vt:lpstr>
      <vt:lpstr>準時上課</vt:lpstr>
      <vt:lpstr>詳細情況， 請參考學生手冊</vt:lpstr>
      <vt:lpstr>評核方法 ：1 x 測驗 (5%)</vt:lpstr>
      <vt:lpstr>評核方法 ：1 x 測驗 (5%)</vt:lpstr>
      <vt:lpstr>評核方法 ：2 x 反思練習 (10%)</vt:lpstr>
      <vt:lpstr>評核方法 ： 2 x 技巧測試 (10%)</vt:lpstr>
      <vt:lpstr>評核方法 ：2 x 專題研習 (55%) 核p.13-21</vt:lpstr>
      <vt:lpstr>PowerPoint 簡報</vt:lpstr>
      <vt:lpstr>尊重知識產權， 請支持原創!!  抄襲者其功課將被處分 (~0分)</vt:lpstr>
      <vt:lpstr>PowerPoint 簡報</vt:lpstr>
      <vt:lpstr>第一課 </vt:lpstr>
      <vt:lpstr>人際溝通過程  p.4</vt:lpstr>
      <vt:lpstr>3. 人際溝通的定義 Devito (1998)  p.4-5</vt:lpstr>
      <vt:lpstr>4. 人際溝通的組成元素  p.5-6</vt:lpstr>
      <vt:lpstr>4. 人際溝通的組成元素  p.5-6</vt:lpstr>
      <vt:lpstr>5. 人際溝通的性質 p.7</vt:lpstr>
      <vt:lpstr>PowerPoint 簡報</vt:lpstr>
      <vt:lpstr>人際溝通的動機與目的  p.8</vt:lpstr>
      <vt:lpstr>人際溝通的類別  p.9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Yipsir</dc:creator>
  <cp:lastModifiedBy>Kam Hei YIP</cp:lastModifiedBy>
  <cp:revision>378</cp:revision>
  <cp:lastPrinted>1601-01-01T00:00:00Z</cp:lastPrinted>
  <dcterms:created xsi:type="dcterms:W3CDTF">1601-01-01T00:00:00Z</dcterms:created>
  <dcterms:modified xsi:type="dcterms:W3CDTF">2022-10-05T22:58:11Z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