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57"/>
  </p:notesMasterIdLst>
  <p:handoutMasterIdLst>
    <p:handoutMasterId r:id="rId58"/>
  </p:handoutMasterIdLst>
  <p:sldIdLst>
    <p:sldId id="732" r:id="rId3"/>
    <p:sldId id="458" r:id="rId4"/>
    <p:sldId id="775" r:id="rId5"/>
    <p:sldId id="776" r:id="rId6"/>
    <p:sldId id="777" r:id="rId7"/>
    <p:sldId id="778" r:id="rId8"/>
    <p:sldId id="733" r:id="rId9"/>
    <p:sldId id="745" r:id="rId10"/>
    <p:sldId id="735" r:id="rId11"/>
    <p:sldId id="659" r:id="rId12"/>
    <p:sldId id="748" r:id="rId13"/>
    <p:sldId id="747" r:id="rId14"/>
    <p:sldId id="787" r:id="rId15"/>
    <p:sldId id="788" r:id="rId16"/>
    <p:sldId id="789" r:id="rId17"/>
    <p:sldId id="790" r:id="rId18"/>
    <p:sldId id="791" r:id="rId19"/>
    <p:sldId id="793" r:id="rId20"/>
    <p:sldId id="794" r:id="rId21"/>
    <p:sldId id="795" r:id="rId22"/>
    <p:sldId id="535" r:id="rId23"/>
    <p:sldId id="779" r:id="rId24"/>
    <p:sldId id="739" r:id="rId25"/>
    <p:sldId id="740" r:id="rId26"/>
    <p:sldId id="746" r:id="rId27"/>
    <p:sldId id="786" r:id="rId28"/>
    <p:sldId id="780" r:id="rId29"/>
    <p:sldId id="539" r:id="rId30"/>
    <p:sldId id="781" r:id="rId31"/>
    <p:sldId id="782" r:id="rId32"/>
    <p:sldId id="783" r:id="rId33"/>
    <p:sldId id="784" r:id="rId34"/>
    <p:sldId id="749" r:id="rId35"/>
    <p:sldId id="750" r:id="rId36"/>
    <p:sldId id="751" r:id="rId37"/>
    <p:sldId id="752" r:id="rId38"/>
    <p:sldId id="753" r:id="rId39"/>
    <p:sldId id="754" r:id="rId40"/>
    <p:sldId id="785" r:id="rId41"/>
    <p:sldId id="755" r:id="rId42"/>
    <p:sldId id="757" r:id="rId43"/>
    <p:sldId id="759" r:id="rId44"/>
    <p:sldId id="761" r:id="rId45"/>
    <p:sldId id="763" r:id="rId46"/>
    <p:sldId id="764" r:id="rId47"/>
    <p:sldId id="765" r:id="rId48"/>
    <p:sldId id="766" r:id="rId49"/>
    <p:sldId id="769" r:id="rId50"/>
    <p:sldId id="768" r:id="rId51"/>
    <p:sldId id="770" r:id="rId52"/>
    <p:sldId id="772" r:id="rId53"/>
    <p:sldId id="773" r:id="rId54"/>
    <p:sldId id="774" r:id="rId55"/>
    <p:sldId id="796" r:id="rId5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9900CC"/>
    <a:srgbClr val="FF3399"/>
    <a:srgbClr val="FF5050"/>
    <a:srgbClr val="008080"/>
    <a:srgbClr val="CC3399"/>
    <a:srgbClr val="FF3300"/>
    <a:srgbClr val="A50021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50" autoAdjust="0"/>
    <p:restoredTop sz="86458" autoAdjust="0"/>
  </p:normalViewPr>
  <p:slideViewPr>
    <p:cSldViewPr>
      <p:cViewPr>
        <p:scale>
          <a:sx n="70" d="100"/>
          <a:sy n="70" d="100"/>
        </p:scale>
        <p:origin x="-1622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3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6672" y="8237289"/>
            <a:ext cx="4035474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kumimoji="1" sz="11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 sz="1200" dirty="0"/>
              <a:t>葉錦熙                              </a:t>
            </a:r>
            <a:r>
              <a:rPr lang="zh-TW" altLang="en-US" sz="1200" dirty="0" smtClean="0"/>
              <a:t>                 </a:t>
            </a:r>
            <a:r>
              <a:rPr lang="en-US" altLang="zh-TW" sz="1200" dirty="0"/>
              <a:t>www.yipsir.com.hk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57192" y="8237289"/>
            <a:ext cx="124405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57948E4A-2964-4CD2-98E0-DF7E7C6F2047}" type="slidenum">
              <a:rPr lang="en-US" altLang="zh-TW" sz="1200"/>
              <a:pPr>
                <a:defRPr/>
              </a:pPr>
              <a:t>‹#›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24504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FB9-2502-484E-BE19-A4B4801915E0}" type="datetimeFigureOut">
              <a:rPr lang="zh-HK" altLang="en-US" smtClean="0"/>
              <a:t>2/7/2017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4A2A8-73D7-4A32-B088-A575A7A9A97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644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94808-C7E6-41D5-99D1-86F93A41C6AC}" type="slidenum">
              <a:rPr lang="en-US" altLang="zh-TW"/>
              <a:pPr/>
              <a:t>13</a:t>
            </a:fld>
            <a:endParaRPr lang="en-US" altLang="zh-TW" dirty="0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E8887-8787-47EC-AD15-020B1146FCD5}" type="slidenum">
              <a:rPr lang="en-US" altLang="zh-TW"/>
              <a:pPr/>
              <a:t>14</a:t>
            </a:fld>
            <a:endParaRPr lang="en-US" altLang="zh-TW" dirty="0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F2DD5-9CE4-4D67-9DCD-7DE4FB15F1B0}" type="slidenum">
              <a:rPr lang="en-US" altLang="zh-TW"/>
              <a:pPr/>
              <a:t>15</a:t>
            </a:fld>
            <a:endParaRPr lang="en-US" altLang="zh-TW" dirty="0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00503-A6E0-41CF-A7A6-75EFF998C47F}" type="slidenum">
              <a:rPr lang="en-US" altLang="zh-TW"/>
              <a:pPr/>
              <a:t>16</a:t>
            </a:fld>
            <a:endParaRPr lang="en-US" altLang="zh-TW" dirty="0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A9B94-1837-435E-A97E-DB19AB0D3205}" type="slidenum">
              <a:rPr lang="en-US" altLang="zh-TW"/>
              <a:pPr/>
              <a:t>17</a:t>
            </a:fld>
            <a:endParaRPr lang="en-US" altLang="zh-TW" dirty="0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513E6-C955-4358-BEBD-280748B37740}" type="slidenum">
              <a:rPr lang="en-US" altLang="zh-TW"/>
              <a:pPr/>
              <a:t>18</a:t>
            </a:fld>
            <a:endParaRPr lang="en-US" altLang="zh-TW" dirty="0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965A0-B986-40E0-8A6B-07B90982D2BD}" type="slidenum">
              <a:rPr lang="en-US" altLang="zh-TW"/>
              <a:pPr/>
              <a:t>19</a:t>
            </a:fld>
            <a:endParaRPr lang="en-US" altLang="zh-TW" dirty="0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775E0-A9CE-47A5-8D72-F4B0DA4D262E}" type="slidenum">
              <a:rPr lang="en-US" altLang="zh-TW"/>
              <a:pPr/>
              <a:t>20</a:t>
            </a:fld>
            <a:endParaRPr lang="en-US" altLang="zh-TW" dirty="0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BB647-F2CA-46D1-B2E1-7156298EC5CA}" type="slidenum">
              <a:rPr lang="en-US" altLang="zh-TW"/>
              <a:pPr/>
              <a:t>54</a:t>
            </a:fld>
            <a:endParaRPr lang="en-US" altLang="zh-TW"/>
          </a:p>
        </p:txBody>
      </p:sp>
      <p:sp>
        <p:nvSpPr>
          <p:cNvPr id="33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33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7"/>
            <a:ext cx="5487013" cy="4113169"/>
          </a:xfrm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0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 anchor="b"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35181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35182" name="Rectangle 10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35183" name="Rectangle 10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135184" name="Rectangle 104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2D59471-A3D6-442A-B651-BE9C33184C0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39371F-6432-4D6C-A6AC-3EA6F47B3A8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278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5925" y="0"/>
            <a:ext cx="2193925" cy="685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34137" cy="6858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487240-4CF4-4D26-A629-F32AB6998F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6198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6013" y="0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79388" y="1196975"/>
            <a:ext cx="4313237" cy="56610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5025" y="1196975"/>
            <a:ext cx="4314825" cy="56610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275513" y="6453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40C596-0638-4DB1-839E-1EF3877C2F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543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5C39F-F02B-4A08-BD37-C5D6381E783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351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BB33D-587A-4018-A2D4-E71C75C53FB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8961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3F86A-62C4-4859-8F97-92B9332679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272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AF196-213F-42A9-B39A-1CE8A2376D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9877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3B1EB-6395-4243-89E7-953C5AD78A0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5363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AD360-672D-4B99-94D3-AB9D64B6D5A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6655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A9030-EE26-41E8-90CC-1441AE67C9B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300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+mj-lt"/>
              <a:buAutoNum type="arabicPeriod"/>
              <a:defRPr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180C1E-B94F-4199-8B21-381212751BD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1047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E6DE5-5004-485A-B5B6-724223C0B8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5651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CAB0E-B40C-4F68-B862-666EA16CF8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290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B580B-5DE4-4682-85DD-F2CB284E614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9832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B8728-6B8D-4EE8-9F07-3DB13DF2FA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988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1EC1A-8F75-4A29-9BD7-71B70C96667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153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313237" cy="566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5025" y="1196975"/>
            <a:ext cx="4314825" cy="566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F53B2E-8582-457D-9746-6BF0781B2F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315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851358-11B5-4B42-BCBF-7FE0239ACB7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250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FB4470-DB47-4566-A0CB-DC3DC3C8CF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373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207D61-1EB4-453F-A1DC-501F7BC7CB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082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E0DC0D-C765-4709-B618-986B87D406C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431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73BCE7-E208-43CE-BEEC-B7A62158F58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239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ltGray">
          <a:xfrm>
            <a:off x="395288" y="250825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HK" altLang="zh-HK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ltGray">
          <a:xfrm>
            <a:off x="800100" y="223838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HK" altLang="zh-HK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ltGray">
          <a:xfrm>
            <a:off x="541338" y="646113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HK" altLang="zh-HK"/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ltGray">
          <a:xfrm>
            <a:off x="911225" y="646113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HK" altLang="zh-HK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ltGray">
          <a:xfrm>
            <a:off x="127000" y="573088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HK" altLang="zh-HK"/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gray">
          <a:xfrm>
            <a:off x="762000" y="115888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HK" altLang="zh-HK"/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gray">
          <a:xfrm>
            <a:off x="442913" y="12223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HK" altLang="zh-HK"/>
          </a:p>
        </p:txBody>
      </p:sp>
      <p:sp>
        <p:nvSpPr>
          <p:cNvPr id="1341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341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80462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4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5513" y="64531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BA563D1A-1770-416C-916C-F088C44988A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5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Tahoma" pitchFamily="34" charset="0"/>
          <a:ea typeface="標楷體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Tahoma" pitchFamily="34" charset="0"/>
          <a:ea typeface="標楷體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Tahoma" pitchFamily="34" charset="0"/>
          <a:ea typeface="標楷體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Tahoma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Tahom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Tahom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Tahom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Tahoma" pitchFamily="34" charset="0"/>
          <a:ea typeface="標楷體" pitchFamily="65" charset="-120"/>
        </a:defRPr>
      </a:lvl9pPr>
    </p:titleStyle>
    <p:bodyStyle>
      <a:lvl1pPr marL="579438" indent="-579438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defRPr kumimoji="1" sz="3200">
          <a:solidFill>
            <a:srgbClr val="0000FF"/>
          </a:solidFill>
          <a:latin typeface="+mn-lt"/>
          <a:ea typeface="+mn-ea"/>
          <a:cs typeface="+mn-cs"/>
        </a:defRPr>
      </a:lvl1pPr>
      <a:lvl2pPr marL="1257300" indent="-498475" algn="l" rtl="0" fontAlgn="base">
        <a:spcBef>
          <a:spcPct val="20000"/>
        </a:spcBef>
        <a:spcAft>
          <a:spcPct val="0"/>
        </a:spcAft>
        <a:buClr>
          <a:srgbClr val="003300"/>
        </a:buClr>
        <a:buFont typeface="Tahoma" pitchFamily="34" charset="0"/>
        <a:buChar char="–"/>
        <a:defRPr kumimoji="1" sz="2800">
          <a:solidFill>
            <a:srgbClr val="008000"/>
          </a:solidFill>
          <a:latin typeface="+mn-lt"/>
          <a:ea typeface="Arial Unicode MS" pitchFamily="34" charset="-120"/>
          <a:cs typeface="+mn-cs"/>
        </a:defRPr>
      </a:lvl2pPr>
      <a:lvl3pPr marL="2076450" indent="-952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pitchFamily="18" charset="-120"/>
          <a:cs typeface="+mn-cs"/>
        </a:defRPr>
      </a:lvl3pPr>
      <a:lvl4pPr marL="264795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4pPr>
      <a:lvl5pPr marL="3219450" indent="-3810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5pPr>
      <a:lvl6pPr marL="3676650" indent="-3810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6pPr>
      <a:lvl7pPr marL="4133850" indent="-3810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7pPr>
      <a:lvl8pPr marL="4591050" indent="-3810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8pPr>
      <a:lvl9pPr marL="5048250" indent="-3810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616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616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00E2CCA-CBF3-4E5E-B019-713970FFE28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WordArt 2"/>
          <p:cNvSpPr>
            <a:spLocks noChangeArrowheads="1" noChangeShapeType="1" noTextEdit="1"/>
          </p:cNvSpPr>
          <p:nvPr/>
        </p:nvSpPr>
        <p:spPr bwMode="auto">
          <a:xfrm>
            <a:off x="2411413" y="1196975"/>
            <a:ext cx="4752975" cy="1008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zh-HK" alt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標楷體"/>
                <a:ea typeface="標楷體"/>
              </a:rPr>
              <a:t>課室管理</a:t>
            </a:r>
          </a:p>
        </p:txBody>
      </p:sp>
      <p:pic>
        <p:nvPicPr>
          <p:cNvPr id="602115" name="Picture 3" descr="j03181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2714625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21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2924175"/>
            <a:ext cx="1658938" cy="29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1619250" y="5426075"/>
            <a:ext cx="4824413" cy="10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TW" altLang="en-US" sz="3600" dirty="0">
                <a:solidFill>
                  <a:srgbClr val="A50021"/>
                </a:solidFill>
                <a:latin typeface="Arial" charset="0"/>
                <a:ea typeface="文鼎粗行楷" pitchFamily="49" charset="-120"/>
              </a:rPr>
              <a:t>主講：葉錦熙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kumimoji="0" lang="en-US" altLang="zh-TW" sz="3600" u="sng" dirty="0">
                <a:solidFill>
                  <a:srgbClr val="0000CC"/>
                </a:solidFill>
                <a:latin typeface="Arial" charset="0"/>
                <a:ea typeface="文鼎粗隸" pitchFamily="49" charset="-120"/>
              </a:rPr>
              <a:t>www.yipsir.com.hk</a:t>
            </a:r>
            <a:endParaRPr kumimoji="0" lang="en-US" altLang="zh-TW" sz="3600" dirty="0">
              <a:solidFill>
                <a:srgbClr val="0000CC"/>
              </a:solidFill>
              <a:latin typeface="Arial" charset="0"/>
              <a:ea typeface="文鼎粗隸" pitchFamily="49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53B2E-8582-457D-9746-6BF0781B2FE7}" type="slidenum">
              <a:rPr lang="en-US" altLang="zh-TW" smtClean="0"/>
              <a:pPr/>
              <a:t>1</a:t>
            </a:fld>
            <a:endParaRPr lang="en-US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594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308179"/>
              </p:ext>
            </p:extLst>
          </p:nvPr>
        </p:nvGraphicFramePr>
        <p:xfrm>
          <a:off x="0" y="0"/>
          <a:ext cx="9144000" cy="6994464"/>
        </p:xfrm>
        <a:graphic>
          <a:graphicData uri="http://schemas.openxmlformats.org/drawingml/2006/table">
            <a:tbl>
              <a:tblPr/>
              <a:tblGrid>
                <a:gridCol w="4852988"/>
                <a:gridCol w="2144712"/>
                <a:gridCol w="2146300"/>
              </a:tblGrid>
              <a:tr h="42862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賞罰規則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3937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課室規則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期限、次數、賞罰內容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如遵守到的話？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如違犯了的話？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1216025" indent="-457200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23622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60985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318135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6385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40957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5529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50101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1.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帶齊筆記、顏色筆及文具上課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758825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981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266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83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295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752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21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667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HK" altLang="zh-HK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758825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981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266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83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295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752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21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667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HK" altLang="zh-HK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6788">
                <a:tc>
                  <a:txBody>
                    <a:bodyPr/>
                    <a:lstStyle>
                      <a:lvl1pPr marL="266700" indent="-266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1216025" indent="-457200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23622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60985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318135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6385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40957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5529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50101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266700" marR="0" lvl="0" indent="-2667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2.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上課前早五分鐘到達，如當天未能上課，請預先致電中心請假。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758825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981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266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83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295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752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21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667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HK" altLang="zh-HK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758825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981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266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83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295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752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21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667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HK" altLang="zh-HK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588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1216025" indent="-457200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23622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60985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318135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6385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40957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5529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50101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3.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老師講課時，眼望前方，保持安靜。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758825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981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266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83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295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752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21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667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HK" altLang="zh-HK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758825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981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266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83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295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752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21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667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HK" altLang="zh-HK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913">
                <a:tc>
                  <a:txBody>
                    <a:bodyPr/>
                    <a:lstStyle>
                      <a:lvl1pPr marL="266700" indent="-266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1216025" indent="-457200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23622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60985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318135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6385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40957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5529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50101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4.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適時發問，待老師講邀請或完一個段落時才舉手發問。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758825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981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266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83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295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752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21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667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HK" altLang="zh-HK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758825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981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266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83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295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752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21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667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HK" altLang="zh-HK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1216025" indent="-457200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23622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60985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318135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6385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40957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5529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50101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5.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在課室內請勿飲食及玩遊戲機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758825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981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266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83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295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752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21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667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HK" altLang="zh-HK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758825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981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266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83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295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752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21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667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HK" altLang="zh-HK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1763">
                <a:tc>
                  <a:txBody>
                    <a:bodyPr/>
                    <a:lstStyle>
                      <a:lvl1pPr marL="266700" indent="-266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1216025" indent="-457200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23622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60985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318135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6385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40957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5529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501015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266700" marR="0" lvl="0" indent="-2667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6.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 Unicode MS" pitchFamily="34" charset="-120"/>
                        </a:rPr>
                        <a:t>為保持身體健康及支持環保 ，請自備水壺 ，多喝清水及少吃加工食物。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758825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981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266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83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295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752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21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667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HK" altLang="zh-HK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758825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9812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22669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8384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3295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752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4210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667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zh-HK" altLang="zh-HK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10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座位編排</a:t>
            </a:r>
            <a:endParaRPr lang="zh-HK" altLang="en-US" dirty="0"/>
          </a:p>
        </p:txBody>
      </p:sp>
      <p:pic>
        <p:nvPicPr>
          <p:cNvPr id="2050" name="Picture 2" descr="課室座位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t="14970" r="1101" b="9224"/>
          <a:stretch/>
        </p:blipFill>
        <p:spPr bwMode="auto">
          <a:xfrm>
            <a:off x="1331640" y="1268760"/>
            <a:ext cx="6794836" cy="52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圖說文字 3"/>
          <p:cNvSpPr/>
          <p:nvPr/>
        </p:nvSpPr>
        <p:spPr bwMode="auto">
          <a:xfrm>
            <a:off x="1986417" y="5997187"/>
            <a:ext cx="1282733" cy="548680"/>
          </a:xfrm>
          <a:prstGeom prst="wedgeRoundRectCallout">
            <a:avLst>
              <a:gd name="adj1" fmla="val 56848"/>
              <a:gd name="adj2" fmla="val -122492"/>
              <a:gd name="adj3" fmla="val 16667"/>
            </a:avLst>
          </a:prstGeom>
          <a:ln>
            <a:solidFill>
              <a:srgbClr val="FF339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新細明體" pitchFamily="18" charset="-120"/>
              </a:rPr>
              <a:t>靜而弱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6" name="圓角矩形圖說文字 5"/>
          <p:cNvSpPr/>
          <p:nvPr/>
        </p:nvSpPr>
        <p:spPr bwMode="auto">
          <a:xfrm>
            <a:off x="7308304" y="476672"/>
            <a:ext cx="1656183" cy="548680"/>
          </a:xfrm>
          <a:prstGeom prst="wedgeRoundRectCallout">
            <a:avLst>
              <a:gd name="adj1" fmla="val -34766"/>
              <a:gd name="adj2" fmla="val 115236"/>
              <a:gd name="adj3" fmla="val 16667"/>
            </a:avLst>
          </a:prstGeom>
          <a:ln>
            <a:solidFill>
              <a:srgbClr val="FF339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solidFill>
                  <a:srgbClr val="0000FF"/>
                </a:solidFill>
                <a:latin typeface="Tahoma" pitchFamily="34" charset="0"/>
                <a:ea typeface="新細明體" pitchFamily="18" charset="-120"/>
              </a:rPr>
              <a:t>違規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新細明體" pitchFamily="18" charset="-120"/>
              </a:rPr>
              <a:t>而強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7" name="圓角矩形圖說文字 6"/>
          <p:cNvSpPr/>
          <p:nvPr/>
        </p:nvSpPr>
        <p:spPr bwMode="auto">
          <a:xfrm>
            <a:off x="4290673" y="258244"/>
            <a:ext cx="1282733" cy="548680"/>
          </a:xfrm>
          <a:prstGeom prst="wedgeRoundRectCallout">
            <a:avLst>
              <a:gd name="adj1" fmla="val -8147"/>
              <a:gd name="adj2" fmla="val 210817"/>
              <a:gd name="adj3" fmla="val 16667"/>
            </a:avLst>
          </a:prstGeom>
          <a:ln>
            <a:solidFill>
              <a:srgbClr val="FF339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>
                <a:solidFill>
                  <a:srgbClr val="0000FF"/>
                </a:solidFill>
                <a:latin typeface="Tahoma" pitchFamily="34" charset="0"/>
                <a:ea typeface="新細明體" pitchFamily="18" charset="-120"/>
              </a:rPr>
              <a:t>動</a:t>
            </a: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新細明體" pitchFamily="18" charset="-120"/>
              </a:rPr>
              <a:t>而強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圓角矩形圖說文字 7"/>
          <p:cNvSpPr/>
          <p:nvPr/>
        </p:nvSpPr>
        <p:spPr bwMode="auto">
          <a:xfrm>
            <a:off x="8244408" y="3140968"/>
            <a:ext cx="899592" cy="1296144"/>
          </a:xfrm>
          <a:prstGeom prst="wedgeRoundRectCallout">
            <a:avLst>
              <a:gd name="adj1" fmla="val -86306"/>
              <a:gd name="adj2" fmla="val 56370"/>
              <a:gd name="adj3" fmla="val 16667"/>
            </a:avLst>
          </a:prstGeom>
          <a:ln>
            <a:solidFill>
              <a:srgbClr val="FF339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solidFill>
                  <a:srgbClr val="0000FF"/>
                </a:solidFill>
                <a:latin typeface="Tahoma" pitchFamily="34" charset="0"/>
                <a:ea typeface="新細明體" pitchFamily="18" charset="-120"/>
              </a:rPr>
              <a:t>違規</a:t>
            </a:r>
            <a:endParaRPr lang="en-US" altLang="zh-TW" sz="2800" dirty="0" smtClean="0">
              <a:solidFill>
                <a:srgbClr val="0000FF"/>
              </a:solidFill>
              <a:latin typeface="Tahoma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新細明體" pitchFamily="18" charset="-120"/>
              </a:rPr>
              <a:t>而弱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185083" y="4005064"/>
            <a:ext cx="792088" cy="1484784"/>
          </a:xfrm>
          <a:prstGeom prst="wedgeRoundRectCallout">
            <a:avLst>
              <a:gd name="adj1" fmla="val 95746"/>
              <a:gd name="adj2" fmla="val -33468"/>
              <a:gd name="adj3" fmla="val 16667"/>
            </a:avLst>
          </a:prstGeom>
          <a:ln>
            <a:solidFill>
              <a:srgbClr val="FF339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新細明體" pitchFamily="18" charset="-120"/>
              </a:rPr>
              <a:t>靜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新細明體" pitchFamily="18" charset="-120"/>
              </a:rPr>
              <a:t>而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新細明體" pitchFamily="18" charset="-120"/>
              </a:rPr>
              <a:t>中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0" name="圓角矩形圖說文字 9"/>
          <p:cNvSpPr/>
          <p:nvPr/>
        </p:nvSpPr>
        <p:spPr bwMode="auto">
          <a:xfrm>
            <a:off x="323528" y="1556792"/>
            <a:ext cx="750513" cy="1512168"/>
          </a:xfrm>
          <a:prstGeom prst="wedgeRoundRectCallout">
            <a:avLst>
              <a:gd name="adj1" fmla="val 83724"/>
              <a:gd name="adj2" fmla="val -5248"/>
              <a:gd name="adj3" fmla="val 16667"/>
            </a:avLst>
          </a:prstGeom>
          <a:ln>
            <a:solidFill>
              <a:srgbClr val="FF3399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solidFill>
                  <a:srgbClr val="0000FF"/>
                </a:solidFill>
                <a:latin typeface="Tahoma" pitchFamily="34" charset="0"/>
                <a:ea typeface="新細明體" pitchFamily="18" charset="-120"/>
              </a:rPr>
              <a:t>動</a:t>
            </a:r>
            <a:endParaRPr lang="en-US" altLang="zh-TW" sz="2800" dirty="0" smtClean="0">
              <a:solidFill>
                <a:srgbClr val="0000FF"/>
              </a:solidFill>
              <a:latin typeface="Tahoma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新細明體" pitchFamily="18" charset="-120"/>
              </a:rPr>
              <a:t>而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新細明體" pitchFamily="18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新細明體" pitchFamily="18" charset="-120"/>
              </a:rPr>
              <a:t>中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圓角矩形圖說文字 10"/>
          <p:cNvSpPr/>
          <p:nvPr/>
        </p:nvSpPr>
        <p:spPr bwMode="auto">
          <a:xfrm>
            <a:off x="185083" y="6021288"/>
            <a:ext cx="792088" cy="553752"/>
          </a:xfrm>
          <a:prstGeom prst="wedgeRoundRectCallout">
            <a:avLst>
              <a:gd name="adj1" fmla="val 49909"/>
              <a:gd name="adj2" fmla="val -1899"/>
              <a:gd name="adj3" fmla="val 16667"/>
            </a:avLst>
          </a:prstGeom>
          <a:ln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新細明體" pitchFamily="18" charset="-120"/>
              </a:rPr>
              <a:t>門口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圓角矩形圖說文字 11"/>
          <p:cNvSpPr/>
          <p:nvPr/>
        </p:nvSpPr>
        <p:spPr bwMode="auto">
          <a:xfrm>
            <a:off x="6912259" y="6246979"/>
            <a:ext cx="2052227" cy="553752"/>
          </a:xfrm>
          <a:prstGeom prst="wedgeRoundRectCallout">
            <a:avLst>
              <a:gd name="adj1" fmla="val 49909"/>
              <a:gd name="adj2" fmla="val -1899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ahoma" pitchFamily="34" charset="0"/>
                <a:ea typeface="新細明體" pitchFamily="18" charset="-120"/>
              </a:rPr>
              <a:t>學習互助法</a:t>
            </a:r>
            <a:endParaRPr kumimoji="1" lang="zh-HK" altLang="en-US" sz="2800" b="0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2042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zh-TW" altLang="en-US" dirty="0"/>
              <a:t>正面信息之運用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3"/>
            <a:ext cx="8343528" cy="5301208"/>
          </a:xfrm>
        </p:spPr>
        <p:txBody>
          <a:bodyPr/>
          <a:lstStyle/>
          <a:p>
            <a:pPr marL="342900" indent="-342900"/>
            <a:r>
              <a:rPr lang="zh-TW" altLang="en-US" sz="3600" dirty="0" smtClean="0"/>
              <a:t> 粉紅色</a:t>
            </a:r>
            <a:r>
              <a:rPr lang="zh-TW" altLang="en-US" sz="3600" dirty="0"/>
              <a:t>的大象</a:t>
            </a:r>
          </a:p>
          <a:p>
            <a:pPr marL="342900" indent="-342900"/>
            <a:r>
              <a:rPr lang="zh-TW" altLang="en-US" sz="3600" dirty="0" smtClean="0"/>
              <a:t> 負面</a:t>
            </a:r>
            <a:r>
              <a:rPr lang="zh-TW" altLang="en-US" sz="3600" dirty="0"/>
              <a:t>信息改寫</a:t>
            </a:r>
          </a:p>
          <a:p>
            <a:pPr marL="342900" indent="-342900"/>
            <a:endParaRPr lang="zh-TW" altLang="en-US" sz="3600" dirty="0"/>
          </a:p>
          <a:p>
            <a:pPr marL="444500" lvl="1" indent="-444500" defTabSz="806450"/>
            <a:r>
              <a:rPr lang="zh-TW" altLang="en-US" sz="3200" dirty="0">
                <a:latin typeface="+mj-ea"/>
                <a:ea typeface="+mj-ea"/>
              </a:rPr>
              <a:t>好學生不遲到 →</a:t>
            </a:r>
          </a:p>
          <a:p>
            <a:pPr marL="444500" lvl="1" indent="-444500" defTabSz="806450"/>
            <a:r>
              <a:rPr lang="zh-TW" altLang="en-US" sz="3200" dirty="0">
                <a:latin typeface="+mj-ea"/>
                <a:ea typeface="+mj-ea"/>
              </a:rPr>
              <a:t>不講大話	 →</a:t>
            </a:r>
          </a:p>
          <a:p>
            <a:pPr marL="444500" lvl="1" indent="-444500" defTabSz="806450"/>
            <a:r>
              <a:rPr lang="zh-TW" altLang="en-US" sz="3200" dirty="0">
                <a:latin typeface="+mj-ea"/>
                <a:ea typeface="+mj-ea"/>
              </a:rPr>
              <a:t>唔好咁粗魯	→</a:t>
            </a:r>
          </a:p>
          <a:p>
            <a:pPr marL="444500" lvl="1" indent="-444500" defTabSz="806450"/>
            <a:r>
              <a:rPr lang="zh-TW" altLang="en-US" sz="3200" dirty="0">
                <a:latin typeface="+mj-ea"/>
                <a:ea typeface="+mj-ea"/>
              </a:rPr>
              <a:t>上課時不準談話 →</a:t>
            </a:r>
          </a:p>
          <a:p>
            <a:pPr marL="444500" lvl="1" indent="-444500" defTabSz="806450"/>
            <a:r>
              <a:rPr lang="zh-TW" altLang="en-US" sz="3200" dirty="0">
                <a:latin typeface="+mj-ea"/>
                <a:ea typeface="+mj-ea"/>
              </a:rPr>
              <a:t>唔好打機 →</a:t>
            </a:r>
          </a:p>
        </p:txBody>
      </p:sp>
      <p:pic>
        <p:nvPicPr>
          <p:cNvPr id="4874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5908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16400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87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5893F-8975-4E7D-B87D-96EAFAC9FF40}" type="slidenum">
              <a:rPr lang="en-US" altLang="zh-TW"/>
              <a:pPr/>
              <a:t>13</a:t>
            </a:fld>
            <a:endParaRPr lang="en-US" altLang="zh-TW" dirty="0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1763"/>
            <a:ext cx="9144000" cy="560387"/>
          </a:xfrm>
        </p:spPr>
        <p:txBody>
          <a:bodyPr/>
          <a:lstStyle/>
          <a:p>
            <a:pPr algn="ctr"/>
            <a:r>
              <a:rPr lang="zh-TW" altLang="en-US" sz="4400" dirty="0" smtClean="0"/>
              <a:t>課餘託管 ─ 建立常規實例</a:t>
            </a:r>
            <a:endParaRPr lang="en-US" altLang="zh-TW" sz="4400" dirty="0"/>
          </a:p>
        </p:txBody>
      </p:sp>
      <p:pic>
        <p:nvPicPr>
          <p:cNvPr id="614403" name="Picture 3" descr="20140401_1610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981075"/>
            <a:ext cx="7705725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85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7A0DD-8D0F-4D9E-BA88-FC244AB8FEDF}" type="slidenum">
              <a:rPr lang="en-US" altLang="zh-TW"/>
              <a:pPr/>
              <a:t>14</a:t>
            </a:fld>
            <a:endParaRPr lang="en-US" altLang="zh-TW" dirty="0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課餘託管</a:t>
            </a:r>
            <a:endParaRPr lang="zh-TW" altLang="en-US" dirty="0"/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7063" indent="-627063" algn="just"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en-US" altLang="zh-TW" dirty="0"/>
              <a:t>1</a:t>
            </a:r>
            <a:r>
              <a:rPr lang="en-US" altLang="zh-TW" dirty="0" smtClean="0"/>
              <a:t>.</a:t>
            </a:r>
            <a:r>
              <a:rPr lang="zh-CN" altLang="en-US" dirty="0" smtClean="0"/>
              <a:t>不單只</a:t>
            </a:r>
            <a:r>
              <a:rPr lang="zh-CN" altLang="en-US" dirty="0" smtClean="0">
                <a:solidFill>
                  <a:srgbClr val="FF0066"/>
                </a:solidFill>
              </a:rPr>
              <a:t>是</a:t>
            </a:r>
            <a:r>
              <a:rPr lang="zh-CN" altLang="en-US" dirty="0">
                <a:solidFill>
                  <a:srgbClr val="FF0066"/>
                </a:solidFill>
              </a:rPr>
              <a:t>學業輔導</a:t>
            </a:r>
            <a:r>
              <a:rPr lang="en-US" altLang="zh-CN" dirty="0" smtClean="0"/>
              <a:t>, </a:t>
            </a:r>
            <a:r>
              <a:rPr lang="zh-CN" altLang="en-US" dirty="0"/>
              <a:t>更</a:t>
            </a:r>
            <a:r>
              <a:rPr lang="zh-CN" altLang="en-US" dirty="0" smtClean="0"/>
              <a:t>是</a:t>
            </a:r>
            <a:r>
              <a:rPr lang="zh-CN" altLang="en-US" dirty="0" smtClean="0">
                <a:solidFill>
                  <a:srgbClr val="FF0066"/>
                </a:solidFill>
              </a:rPr>
              <a:t>生命成長平</a:t>
            </a:r>
            <a:r>
              <a:rPr lang="zh-TW" altLang="en-US" dirty="0" smtClean="0">
                <a:solidFill>
                  <a:srgbClr val="FF0066"/>
                </a:solidFill>
              </a:rPr>
              <a:t>台。</a:t>
            </a:r>
            <a:endParaRPr lang="zh-CN" altLang="en-US" dirty="0" smtClean="0">
              <a:solidFill>
                <a:srgbClr val="FF0066"/>
              </a:solidFill>
            </a:endParaRPr>
          </a:p>
          <a:p>
            <a:pPr marL="627063" indent="-627063" algn="just"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en-US" altLang="zh-TW" dirty="0" smtClean="0"/>
              <a:t>2</a:t>
            </a:r>
            <a:r>
              <a:rPr lang="en-US" altLang="zh-TW" dirty="0"/>
              <a:t>. </a:t>
            </a:r>
            <a:r>
              <a:rPr lang="zh-TW" altLang="en-US" dirty="0" smtClean="0"/>
              <a:t>透過</a:t>
            </a:r>
            <a:r>
              <a:rPr lang="zh-TW" altLang="en-US" dirty="0" smtClean="0">
                <a:solidFill>
                  <a:srgbClr val="FF0066"/>
                </a:solidFill>
              </a:rPr>
              <a:t>多元化活動</a:t>
            </a:r>
            <a:r>
              <a:rPr lang="en-US" altLang="zh-TW" dirty="0" smtClean="0"/>
              <a:t>,</a:t>
            </a:r>
            <a:r>
              <a:rPr lang="zh-TW" altLang="en-US" dirty="0" smtClean="0">
                <a:solidFill>
                  <a:srgbClr val="FF0066"/>
                </a:solidFill>
              </a:rPr>
              <a:t>歡樂時光</a:t>
            </a:r>
            <a:r>
              <a:rPr lang="en-US" altLang="zh-TW" dirty="0" smtClean="0"/>
              <a:t>,</a:t>
            </a:r>
            <a:r>
              <a:rPr lang="zh-TW" altLang="en-US" dirty="0" smtClean="0">
                <a:solidFill>
                  <a:srgbClr val="FF0066"/>
                </a:solidFill>
              </a:rPr>
              <a:t>舒緩</a:t>
            </a:r>
            <a:r>
              <a:rPr lang="zh-TW" altLang="en-US" dirty="0" smtClean="0"/>
              <a:t>孩子的</a:t>
            </a:r>
            <a:r>
              <a:rPr lang="zh-CN" altLang="en-US" dirty="0" smtClean="0">
                <a:solidFill>
                  <a:srgbClr val="FF0066"/>
                </a:solidFill>
              </a:rPr>
              <a:t>學業與生活壓力</a:t>
            </a:r>
            <a:r>
              <a:rPr lang="en-US" altLang="zh-CN" dirty="0" smtClean="0">
                <a:solidFill>
                  <a:srgbClr val="FF0066"/>
                </a:solidFill>
              </a:rPr>
              <a:t>, </a:t>
            </a:r>
            <a:r>
              <a:rPr lang="zh-CN" altLang="en-US" dirty="0" smtClean="0">
                <a:solidFill>
                  <a:srgbClr val="FF0066"/>
                </a:solidFill>
              </a:rPr>
              <a:t>發展興趣</a:t>
            </a:r>
            <a:r>
              <a:rPr lang="en-US" altLang="zh-CN" dirty="0" smtClean="0">
                <a:solidFill>
                  <a:srgbClr val="FF0066"/>
                </a:solidFill>
              </a:rPr>
              <a:t>, </a:t>
            </a:r>
            <a:r>
              <a:rPr lang="zh-CN" altLang="en-US" dirty="0" smtClean="0">
                <a:solidFill>
                  <a:srgbClr val="FF0066"/>
                </a:solidFill>
              </a:rPr>
              <a:t>學習新技能</a:t>
            </a:r>
            <a:r>
              <a:rPr lang="en-US" altLang="zh-CN" dirty="0" smtClean="0">
                <a:solidFill>
                  <a:srgbClr val="FF0066"/>
                </a:solidFill>
              </a:rPr>
              <a:t>, </a:t>
            </a:r>
            <a:r>
              <a:rPr lang="zh-CN" altLang="en-US" dirty="0" smtClean="0">
                <a:solidFill>
                  <a:srgbClr val="FF0066"/>
                </a:solidFill>
              </a:rPr>
              <a:t>擴展社交生活</a:t>
            </a:r>
            <a:r>
              <a:rPr lang="en-US" altLang="zh-CN" dirty="0" smtClean="0">
                <a:solidFill>
                  <a:srgbClr val="FF0066"/>
                </a:solidFill>
              </a:rPr>
              <a:t>, </a:t>
            </a:r>
            <a:r>
              <a:rPr lang="zh-CN" altLang="en-US" dirty="0" smtClean="0">
                <a:solidFill>
                  <a:srgbClr val="FF0066"/>
                </a:solidFill>
              </a:rPr>
              <a:t>獲得正面情緒依附</a:t>
            </a:r>
            <a:r>
              <a:rPr lang="en-US" altLang="zh-CN" dirty="0" smtClean="0">
                <a:solidFill>
                  <a:srgbClr val="FF0066"/>
                </a:solidFill>
              </a:rPr>
              <a:t>emotional </a:t>
            </a:r>
            <a:r>
              <a:rPr lang="en-US" altLang="zh-CN" dirty="0">
                <a:solidFill>
                  <a:srgbClr val="FF0066"/>
                </a:solidFill>
              </a:rPr>
              <a:t>attachment</a:t>
            </a:r>
          </a:p>
          <a:p>
            <a:pPr marL="627063" indent="-627063" algn="just">
              <a:lnSpc>
                <a:spcPct val="120000"/>
              </a:lnSpc>
              <a:spcAft>
                <a:spcPts val="600"/>
              </a:spcAft>
              <a:buFontTx/>
              <a:buNone/>
            </a:pPr>
            <a:r>
              <a:rPr lang="en-US" altLang="zh-CN" dirty="0"/>
              <a:t>3. </a:t>
            </a:r>
            <a:r>
              <a:rPr lang="zh-CN" altLang="en-US" dirty="0" smtClean="0"/>
              <a:t>過程中也可訓練孩子的</a:t>
            </a:r>
            <a:r>
              <a:rPr lang="zh-CN" altLang="en-US" dirty="0" smtClean="0">
                <a:solidFill>
                  <a:srgbClr val="FF0066"/>
                </a:solidFill>
              </a:rPr>
              <a:t>禮貌、自律、忍耐、秩序、情緒管理、自理能力</a:t>
            </a:r>
            <a:r>
              <a:rPr lang="zh-CN" altLang="en-US" dirty="0" smtClean="0"/>
              <a:t>等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2929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7C246-274F-49D5-B55F-44668448356F}" type="slidenum">
              <a:rPr lang="en-US" altLang="zh-TW"/>
              <a:pPr/>
              <a:t>15</a:t>
            </a:fld>
            <a:endParaRPr lang="en-US" altLang="zh-TW" dirty="0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endParaRPr lang="zh-HK" altLang="zh-HK" sz="3600"/>
          </a:p>
        </p:txBody>
      </p:sp>
      <p:pic>
        <p:nvPicPr>
          <p:cNvPr id="596995" name="Picture 3" descr="20140401_1627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6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B08D-D665-49A0-B859-385299B16850}" type="slidenum">
              <a:rPr lang="en-US" altLang="zh-TW"/>
              <a:pPr/>
              <a:t>16</a:t>
            </a:fld>
            <a:endParaRPr lang="en-US" altLang="zh-TW" dirty="0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endParaRPr lang="zh-HK" altLang="zh-HK" sz="3600"/>
          </a:p>
        </p:txBody>
      </p:sp>
      <p:pic>
        <p:nvPicPr>
          <p:cNvPr id="599043" name="Picture 3" descr="20140408_1614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3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F3B70-737C-4A5F-BAE4-05D94F84F4A0}" type="slidenum">
              <a:rPr lang="en-US" altLang="zh-TW"/>
              <a:pPr/>
              <a:t>17</a:t>
            </a:fld>
            <a:endParaRPr lang="en-US" altLang="zh-TW" dirty="0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pic>
        <p:nvPicPr>
          <p:cNvPr id="601091" name="Picture 3" descr="20140408_1615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6988"/>
            <a:ext cx="9109075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8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F39FC-1F83-42C1-8012-5736B489F329}" type="slidenum">
              <a:rPr lang="en-US" altLang="zh-TW"/>
              <a:pPr/>
              <a:t>18</a:t>
            </a:fld>
            <a:endParaRPr lang="en-US" altLang="zh-TW" dirty="0"/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pic>
        <p:nvPicPr>
          <p:cNvPr id="605187" name="Picture 3" descr="20140408_1613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88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3C2EA-1686-48DD-A7B2-BB9CBD1B2EBE}" type="slidenum">
              <a:rPr lang="en-US" altLang="zh-TW"/>
              <a:pPr/>
              <a:t>19</a:t>
            </a:fld>
            <a:endParaRPr lang="en-US" altLang="zh-TW" dirty="0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pic>
        <p:nvPicPr>
          <p:cNvPr id="607235" name="Picture 3" descr="20140408_1614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2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內容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8208962" cy="5589587"/>
          </a:xfrm>
        </p:spPr>
        <p:txBody>
          <a:bodyPr/>
          <a:lstStyle/>
          <a:p>
            <a:pPr marL="533400" indent="-533400">
              <a:spcAft>
                <a:spcPts val="600"/>
              </a:spcAft>
              <a:buSzPct val="80000"/>
              <a:buFont typeface="Wingdings" pitchFamily="2" charset="2"/>
              <a:buAutoNum type="arabicPeriod"/>
              <a:tabLst>
                <a:tab pos="1085850" algn="l"/>
              </a:tabLst>
            </a:pPr>
            <a:r>
              <a:rPr lang="zh-TW" altLang="en-US" sz="3200" dirty="0" smtClean="0"/>
              <a:t>何謂課室管理</a:t>
            </a:r>
            <a:endParaRPr lang="en-US" altLang="zh-TW" sz="3200" dirty="0" smtClean="0"/>
          </a:p>
          <a:p>
            <a:pPr marL="533400" indent="-533400">
              <a:spcAft>
                <a:spcPts val="600"/>
              </a:spcAft>
              <a:buSzPct val="80000"/>
              <a:buFont typeface="Wingdings" pitchFamily="2" charset="2"/>
              <a:buAutoNum type="arabicPeriod"/>
              <a:tabLst>
                <a:tab pos="1085850" algn="l"/>
              </a:tabLst>
            </a:pPr>
            <a:r>
              <a:rPr lang="zh-TW" altLang="en-US" sz="3200" dirty="0" smtClean="0"/>
              <a:t>課</a:t>
            </a:r>
            <a:r>
              <a:rPr lang="zh-TW" altLang="en-US" sz="3200" dirty="0"/>
              <a:t>室管理的原則與策略</a:t>
            </a:r>
          </a:p>
          <a:p>
            <a:pPr marL="1169988" lvl="1" indent="-457200">
              <a:spcAft>
                <a:spcPts val="600"/>
              </a:spcAft>
              <a:buSzPct val="80000"/>
              <a:buFontTx/>
              <a:buChar char="•"/>
              <a:tabLst>
                <a:tab pos="1085850" algn="l"/>
              </a:tabLst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「規則 ─ 協議」策略</a:t>
            </a:r>
          </a:p>
          <a:p>
            <a:pPr marL="1169988" lvl="1" indent="-457200">
              <a:spcAft>
                <a:spcPts val="600"/>
              </a:spcAft>
              <a:buSzPct val="80000"/>
              <a:buFontTx/>
              <a:buChar char="•"/>
              <a:tabLst>
                <a:tab pos="1085850" algn="l"/>
              </a:tabLst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「獎懲 ─ 面質」策略</a:t>
            </a:r>
          </a:p>
          <a:p>
            <a:pPr marL="1169988" lvl="1" indent="-457200">
              <a:spcAft>
                <a:spcPts val="600"/>
              </a:spcAft>
              <a:buSzPct val="80000"/>
              <a:buFontTx/>
              <a:buChar char="•"/>
              <a:tabLst>
                <a:tab pos="1085850" algn="l"/>
              </a:tabLst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「關係 ─ 聆聽」策略</a:t>
            </a:r>
          </a:p>
          <a:p>
            <a:pPr marL="1169988" lvl="1" indent="-457200">
              <a:spcAft>
                <a:spcPts val="600"/>
              </a:spcAft>
              <a:buSzPct val="80000"/>
              <a:buFontTx/>
              <a:buChar char="•"/>
              <a:tabLst>
                <a:tab pos="1085850" algn="l"/>
              </a:tabLst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「提高學習動機與效能」策略</a:t>
            </a:r>
          </a:p>
          <a:p>
            <a:pPr marL="533400" indent="-533400">
              <a:spcAft>
                <a:spcPts val="600"/>
              </a:spcAft>
              <a:buSzPct val="80000"/>
              <a:buFont typeface="Wingdings" pitchFamily="2" charset="2"/>
              <a:buAutoNum type="arabicPeriod"/>
              <a:tabLst>
                <a:tab pos="1085850" algn="l"/>
              </a:tabLst>
            </a:pPr>
            <a:r>
              <a:rPr lang="zh-TW" altLang="en-US" sz="3200" dirty="0" smtClean="0"/>
              <a:t>訂立</a:t>
            </a:r>
            <a:r>
              <a:rPr lang="zh-TW" altLang="en-US" sz="3200" dirty="0"/>
              <a:t>課室規則及賞罰規則</a:t>
            </a:r>
          </a:p>
          <a:p>
            <a:pPr marL="533400" indent="-533400">
              <a:spcAft>
                <a:spcPts val="600"/>
              </a:spcAft>
              <a:buSzPct val="80000"/>
              <a:buFont typeface="Wingdings" pitchFamily="2" charset="2"/>
              <a:buAutoNum type="arabicPeriod"/>
              <a:tabLst>
                <a:tab pos="1085850" algn="l"/>
              </a:tabLst>
            </a:pPr>
            <a:r>
              <a:rPr lang="zh-TW" altLang="en-US" sz="3200" dirty="0" smtClean="0"/>
              <a:t>違規</a:t>
            </a:r>
            <a:r>
              <a:rPr lang="zh-TW" altLang="en-US" sz="3200" dirty="0"/>
              <a:t>行為的處理 </a:t>
            </a:r>
            <a:r>
              <a:rPr lang="en-US" altLang="zh-TW" sz="3200" dirty="0"/>
              <a:t>(</a:t>
            </a:r>
            <a:r>
              <a:rPr lang="zh-TW" altLang="en-US" sz="3200" dirty="0"/>
              <a:t>課室內外</a:t>
            </a:r>
            <a:r>
              <a:rPr lang="en-US" altLang="zh-TW" sz="3200" dirty="0"/>
              <a:t>) </a:t>
            </a:r>
          </a:p>
        </p:txBody>
      </p:sp>
      <p:pic>
        <p:nvPicPr>
          <p:cNvPr id="2050" name="Picture 2" descr="小學上課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037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53B2E-8582-457D-9746-6BF0781B2FE7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6D1EE-C5A0-415A-BC0C-2B2866C66E4B}" type="slidenum">
              <a:rPr lang="en-US" altLang="zh-TW"/>
              <a:pPr/>
              <a:t>20</a:t>
            </a:fld>
            <a:endParaRPr lang="en-US" altLang="zh-TW" dirty="0"/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pic>
        <p:nvPicPr>
          <p:cNvPr id="609283" name="Picture 3" descr="20140401_1626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0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「獎懲 </a:t>
            </a:r>
            <a:r>
              <a:rPr lang="zh-TW" altLang="en-US" dirty="0"/>
              <a:t>─ 面</a:t>
            </a:r>
            <a:r>
              <a:rPr lang="zh-TW" altLang="en-US" dirty="0" smtClean="0"/>
              <a:t>質策略」</a:t>
            </a:r>
            <a:endParaRPr lang="en-US" altLang="zh-TW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5661025"/>
          </a:xfrm>
        </p:spPr>
        <p:txBody>
          <a:bodyPr/>
          <a:lstStyle/>
          <a:p>
            <a:pPr marL="444500" lvl="0" indent="-444500">
              <a:spcBef>
                <a:spcPts val="600"/>
              </a:spcBef>
              <a:buFont typeface="+mj-lt"/>
              <a:buAutoNum type="arabicPeriod" startAt="5"/>
            </a:pPr>
            <a:r>
              <a:rPr lang="zh-TW" altLang="zh-HK" dirty="0">
                <a:solidFill>
                  <a:srgbClr val="FF0066"/>
                </a:solidFill>
              </a:rPr>
              <a:t>正面的增強</a:t>
            </a:r>
            <a:r>
              <a:rPr lang="en-US" altLang="zh-HK" dirty="0">
                <a:solidFill>
                  <a:srgbClr val="FF0066"/>
                </a:solidFill>
              </a:rPr>
              <a:t> (</a:t>
            </a:r>
            <a:r>
              <a:rPr lang="zh-TW" altLang="zh-HK" dirty="0">
                <a:solidFill>
                  <a:srgbClr val="FF0066"/>
                </a:solidFill>
              </a:rPr>
              <a:t>獎勵</a:t>
            </a:r>
            <a:r>
              <a:rPr lang="en-US" altLang="zh-HK" dirty="0">
                <a:solidFill>
                  <a:srgbClr val="FF0066"/>
                </a:solidFill>
              </a:rPr>
              <a:t>) </a:t>
            </a:r>
            <a:r>
              <a:rPr lang="zh-TW" altLang="zh-HK" dirty="0"/>
              <a:t>是建立良好的行為最佳</a:t>
            </a:r>
            <a:r>
              <a:rPr lang="zh-TW" altLang="zh-HK" dirty="0" smtClean="0"/>
              <a:t>方式</a:t>
            </a:r>
            <a:endParaRPr lang="zh-TW" altLang="zh-HK" dirty="0"/>
          </a:p>
          <a:p>
            <a:pPr marL="444500" lvl="0" indent="-444500">
              <a:spcBef>
                <a:spcPts val="600"/>
              </a:spcBef>
              <a:buAutoNum type="arabicPeriod" startAt="5"/>
            </a:pPr>
            <a:r>
              <a:rPr lang="zh-TW" altLang="zh-HK" dirty="0">
                <a:solidFill>
                  <a:srgbClr val="FF0066"/>
                </a:solidFill>
              </a:rPr>
              <a:t>積極、貫徹地面對不當的行為</a:t>
            </a:r>
            <a:r>
              <a:rPr lang="zh-TW" altLang="zh-HK" dirty="0"/>
              <a:t>，而非逃避，視若無睹。因為若不</a:t>
            </a:r>
            <a:r>
              <a:rPr lang="zh-TW" altLang="zh-HK" dirty="0">
                <a:solidFill>
                  <a:srgbClr val="FF0066"/>
                </a:solidFill>
              </a:rPr>
              <a:t>即時及直接指出</a:t>
            </a:r>
            <a:r>
              <a:rPr lang="zh-TW" altLang="zh-HK" dirty="0"/>
              <a:t>便會等同「黙許」，不良行為便會升級。</a:t>
            </a:r>
          </a:p>
          <a:p>
            <a:pPr marL="444500" lvl="0" indent="-444500">
              <a:spcBef>
                <a:spcPts val="600"/>
              </a:spcBef>
              <a:buAutoNum type="arabicPeriod" startAt="5"/>
            </a:pPr>
            <a:r>
              <a:rPr lang="zh-TW" altLang="zh-HK" dirty="0"/>
              <a:t>以</a:t>
            </a:r>
            <a:r>
              <a:rPr lang="zh-TW" altLang="zh-HK" dirty="0" smtClean="0"/>
              <a:t>理智</a:t>
            </a:r>
            <a:r>
              <a:rPr lang="zh-TW" altLang="zh-HK" dirty="0"/>
              <a:t>的態度向學生說明其行為的不當，具體</a:t>
            </a:r>
            <a:r>
              <a:rPr lang="zh-TW" altLang="zh-HK" dirty="0">
                <a:solidFill>
                  <a:srgbClr val="FF0066"/>
                </a:solidFill>
              </a:rPr>
              <a:t>指出事實</a:t>
            </a:r>
            <a:r>
              <a:rPr lang="zh-TW" altLang="zh-HK" dirty="0"/>
              <a:t>，並</a:t>
            </a:r>
            <a:r>
              <a:rPr lang="zh-TW" altLang="zh-HK" dirty="0">
                <a:solidFill>
                  <a:srgbClr val="FF0066"/>
                </a:solidFill>
              </a:rPr>
              <a:t>建議如何改正</a:t>
            </a:r>
            <a:r>
              <a:rPr lang="zh-TW" altLang="zh-HK" dirty="0"/>
              <a:t>。</a:t>
            </a:r>
            <a:r>
              <a:rPr lang="zh-TW" altLang="zh-HK" dirty="0">
                <a:solidFill>
                  <a:srgbClr val="FF0066"/>
                </a:solidFill>
              </a:rPr>
              <a:t>切勿斥責</a:t>
            </a:r>
            <a:r>
              <a:rPr lang="zh-TW" altLang="zh-HK" dirty="0"/>
              <a:t>其</a:t>
            </a:r>
            <a:r>
              <a:rPr lang="zh-TW" altLang="zh-HK" dirty="0">
                <a:solidFill>
                  <a:srgbClr val="FF0066"/>
                </a:solidFill>
              </a:rPr>
              <a:t>低能、粗魯，垃圾</a:t>
            </a:r>
            <a:r>
              <a:rPr lang="zh-TW" altLang="zh-HK" dirty="0"/>
              <a:t>，此舉會</a:t>
            </a:r>
            <a:r>
              <a:rPr lang="zh-TW" altLang="zh-HK" dirty="0">
                <a:solidFill>
                  <a:srgbClr val="FF0066"/>
                </a:solidFill>
              </a:rPr>
              <a:t>傷害其自尊</a:t>
            </a:r>
            <a:r>
              <a:rPr lang="zh-TW" altLang="zh-HK" dirty="0"/>
              <a:t>，</a:t>
            </a:r>
            <a:r>
              <a:rPr lang="zh-TW" altLang="zh-HK" dirty="0">
                <a:solidFill>
                  <a:srgbClr val="FF0066"/>
                </a:solidFill>
              </a:rPr>
              <a:t>破壞師生關係</a:t>
            </a:r>
            <a:r>
              <a:rPr lang="zh-TW" altLang="zh-HK" dirty="0"/>
              <a:t>。</a:t>
            </a:r>
          </a:p>
          <a:p>
            <a:pPr marL="444500" lvl="0" indent="-444500">
              <a:spcBef>
                <a:spcPts val="600"/>
              </a:spcBef>
              <a:buFont typeface="+mj-lt"/>
              <a:buAutoNum type="arabicPeriod" startAt="5"/>
            </a:pPr>
            <a:r>
              <a:rPr lang="zh-TW" altLang="zh-HK" dirty="0"/>
              <a:t>暗示、指出或喝止不當的行為要</a:t>
            </a:r>
            <a:r>
              <a:rPr lang="zh-TW" altLang="zh-HK" dirty="0">
                <a:solidFill>
                  <a:srgbClr val="FF0066"/>
                </a:solidFill>
              </a:rPr>
              <a:t>即時</a:t>
            </a:r>
            <a:r>
              <a:rPr lang="zh-TW" altLang="zh-HK" dirty="0"/>
              <a:t>施行，但</a:t>
            </a:r>
            <a:r>
              <a:rPr lang="zh-TW" altLang="zh-HK" dirty="0">
                <a:solidFill>
                  <a:srgbClr val="FF0066"/>
                </a:solidFill>
              </a:rPr>
              <a:t>說教與懲罰</a:t>
            </a:r>
            <a:r>
              <a:rPr lang="zh-TW" altLang="zh-HK" dirty="0"/>
              <a:t>則</a:t>
            </a:r>
            <a:r>
              <a:rPr lang="zh-TW" altLang="zh-HK" dirty="0">
                <a:solidFill>
                  <a:srgbClr val="FF0066"/>
                </a:solidFill>
              </a:rPr>
              <a:t>宜在課後處理</a:t>
            </a:r>
            <a:r>
              <a:rPr lang="zh-TW" altLang="zh-HK" dirty="0"/>
              <a:t>，以免出現「雙輸」後果。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21</a:t>
            </a:fld>
            <a:endParaRPr lang="en-US" altLang="zh-TW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獎懲 </a:t>
            </a:r>
            <a:r>
              <a:rPr lang="zh-TW" altLang="en-US" dirty="0"/>
              <a:t>─ 面</a:t>
            </a:r>
            <a:r>
              <a:rPr lang="zh-TW" altLang="en-US" dirty="0" smtClean="0"/>
              <a:t>質策略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的</a:t>
            </a:r>
            <a:r>
              <a:rPr lang="zh-TW" altLang="en-US" dirty="0"/>
              <a:t>常規</a:t>
            </a:r>
            <a:endParaRPr lang="en-US" altLang="zh-TW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TW" altLang="en-US" dirty="0"/>
              <a:t>我會</a:t>
            </a:r>
            <a:r>
              <a:rPr lang="zh-TW" altLang="en-US" dirty="0">
                <a:solidFill>
                  <a:srgbClr val="FF3399"/>
                </a:solidFill>
              </a:rPr>
              <a:t>運用眼神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3399"/>
                </a:solidFill>
              </a:rPr>
              <a:t>走近學生面前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3399"/>
                </a:solidFill>
              </a:rPr>
              <a:t>邀請作答或示範</a:t>
            </a:r>
            <a:r>
              <a:rPr lang="zh-TW" altLang="en-US" dirty="0"/>
              <a:t>來處理學生的精神分散問題</a:t>
            </a:r>
            <a:r>
              <a:rPr lang="zh-TW" altLang="en-US" sz="2800" dirty="0"/>
              <a:t>。</a:t>
            </a:r>
            <a:r>
              <a:rPr lang="zh-TW" altLang="en-US" dirty="0"/>
              <a:t> 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TW" altLang="en-US" dirty="0"/>
              <a:t>當較滋擾性的行為出現時，我會</a:t>
            </a:r>
            <a:r>
              <a:rPr lang="zh-TW" altLang="en-US" dirty="0">
                <a:solidFill>
                  <a:srgbClr val="FF3399"/>
                </a:solidFill>
              </a:rPr>
              <a:t>第一時間指出及喝止</a:t>
            </a:r>
            <a:r>
              <a:rPr lang="zh-TW" altLang="en-US" sz="2800" dirty="0"/>
              <a:t>。</a:t>
            </a:r>
            <a:endParaRPr lang="zh-TW" altLang="en-US" dirty="0"/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TW" altLang="en-US" dirty="0"/>
              <a:t>當學生出現不良行為時，我會</a:t>
            </a:r>
            <a:r>
              <a:rPr lang="zh-TW" altLang="en-US" dirty="0">
                <a:solidFill>
                  <a:srgbClr val="FF3399"/>
                </a:solidFill>
              </a:rPr>
              <a:t>客觀地描述</a:t>
            </a:r>
            <a:r>
              <a:rPr lang="zh-TW" altLang="en-US" dirty="0"/>
              <a:t>他的行為對我及其他同學的</a:t>
            </a:r>
            <a:r>
              <a:rPr lang="zh-TW" altLang="en-US" dirty="0">
                <a:solidFill>
                  <a:srgbClr val="FF3399"/>
                </a:solidFill>
              </a:rPr>
              <a:t>影響</a:t>
            </a:r>
            <a:r>
              <a:rPr lang="zh-TW" altLang="en-US" dirty="0"/>
              <a:t>，並說出對他的</a:t>
            </a:r>
            <a:r>
              <a:rPr lang="zh-TW" altLang="en-US" dirty="0">
                <a:solidFill>
                  <a:srgbClr val="FF3399"/>
                </a:solidFill>
              </a:rPr>
              <a:t>具體要求</a:t>
            </a:r>
            <a:r>
              <a:rPr lang="zh-TW" altLang="en-US" sz="2800" dirty="0"/>
              <a:t>。</a:t>
            </a:r>
            <a:r>
              <a:rPr lang="zh-TW" altLang="en-US" dirty="0"/>
              <a:t> </a:t>
            </a:r>
          </a:p>
          <a:p>
            <a:pPr marL="609600" indent="-6096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TW" altLang="en-US" dirty="0"/>
              <a:t>我會運用</a:t>
            </a:r>
            <a:r>
              <a:rPr lang="zh-TW" altLang="en-US" dirty="0">
                <a:solidFill>
                  <a:srgbClr val="FF3399"/>
                </a:solidFill>
              </a:rPr>
              <a:t>「預告後果」</a:t>
            </a:r>
            <a:r>
              <a:rPr lang="zh-TW" altLang="en-US" dirty="0"/>
              <a:t>來提醒學生遵守課堂秩序，如換位。</a:t>
            </a:r>
            <a:endParaRPr lang="zh-TW" altLang="en-US" sz="2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72380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475"/>
            <a:ext cx="8943975" cy="647700"/>
          </a:xfrm>
        </p:spPr>
        <p:txBody>
          <a:bodyPr/>
          <a:lstStyle/>
          <a:p>
            <a:pPr algn="ctr"/>
            <a:r>
              <a:rPr lang="zh-TW" altLang="en-US" sz="4000" dirty="0"/>
              <a:t>賞罰理論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631238" cy="6092825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zh-TW" altLang="en-US" dirty="0">
                <a:solidFill>
                  <a:srgbClr val="FF0066"/>
                </a:solidFill>
              </a:rPr>
              <a:t>正強化 </a:t>
            </a:r>
            <a:r>
              <a:rPr lang="en-US" altLang="zh-TW" dirty="0">
                <a:solidFill>
                  <a:srgbClr val="FF0066"/>
                </a:solidFill>
              </a:rPr>
              <a:t>(</a:t>
            </a:r>
            <a:r>
              <a:rPr lang="zh-TW" altLang="en-US" dirty="0">
                <a:solidFill>
                  <a:srgbClr val="FF0066"/>
                </a:solidFill>
              </a:rPr>
              <a:t>讚美、食物、禮物、福利</a:t>
            </a:r>
            <a:r>
              <a:rPr lang="en-US" altLang="zh-TW" dirty="0">
                <a:solidFill>
                  <a:srgbClr val="FF0066"/>
                </a:solidFill>
              </a:rPr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kumimoji="0" lang="zh-TW" altLang="en-US" dirty="0">
                <a:solidFill>
                  <a:srgbClr val="FF0066"/>
                </a:solidFill>
              </a:rPr>
              <a:t>負懲罰 </a:t>
            </a:r>
            <a:r>
              <a:rPr kumimoji="0" lang="en-US" altLang="zh-TW" dirty="0">
                <a:solidFill>
                  <a:srgbClr val="FF0066"/>
                </a:solidFill>
              </a:rPr>
              <a:t>(</a:t>
            </a:r>
            <a:r>
              <a:rPr kumimoji="0" lang="zh-TW" altLang="en-US" dirty="0">
                <a:solidFill>
                  <a:srgbClr val="FF0066"/>
                </a:solidFill>
              </a:rPr>
              <a:t>停止責罰、懲罰</a:t>
            </a:r>
            <a:r>
              <a:rPr kumimoji="0" lang="en-US" altLang="zh-TW" dirty="0">
                <a:solidFill>
                  <a:srgbClr val="FF0066"/>
                </a:solidFill>
              </a:rPr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kumimoji="0" lang="en-US" altLang="zh-TW" dirty="0">
              <a:solidFill>
                <a:srgbClr val="FF0066"/>
              </a:solidFill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kumimoji="0" lang="zh-TW" altLang="en-US" dirty="0">
                <a:solidFill>
                  <a:schemeClr val="bg2"/>
                </a:solidFill>
              </a:rPr>
              <a:t>正懲罰 </a:t>
            </a:r>
            <a:r>
              <a:rPr kumimoji="0" lang="en-US" altLang="zh-TW" dirty="0">
                <a:solidFill>
                  <a:schemeClr val="bg2"/>
                </a:solidFill>
              </a:rPr>
              <a:t>(</a:t>
            </a:r>
            <a:r>
              <a:rPr kumimoji="0" lang="zh-TW" altLang="en-US" dirty="0">
                <a:solidFill>
                  <a:schemeClr val="bg2"/>
                </a:solidFill>
              </a:rPr>
              <a:t>鬧、罰抄、罰企、罰留堂、見家長</a:t>
            </a:r>
            <a:r>
              <a:rPr kumimoji="0" lang="en-US" altLang="zh-TW" dirty="0">
                <a:solidFill>
                  <a:schemeClr val="bg2"/>
                </a:solidFill>
              </a:rPr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kumimoji="0" lang="zh-TW" altLang="en-US" dirty="0">
                <a:solidFill>
                  <a:schemeClr val="bg2"/>
                </a:solidFill>
              </a:rPr>
              <a:t>負強化 </a:t>
            </a:r>
            <a:r>
              <a:rPr kumimoji="0" lang="en-US" altLang="zh-TW" dirty="0">
                <a:solidFill>
                  <a:schemeClr val="bg2"/>
                </a:solidFill>
              </a:rPr>
              <a:t>(</a:t>
            </a:r>
            <a:r>
              <a:rPr kumimoji="0" lang="zh-TW" altLang="en-US" dirty="0">
                <a:solidFill>
                  <a:schemeClr val="bg2"/>
                </a:solidFill>
              </a:rPr>
              <a:t>剝奪福利，如不稱讚、不給食物、</a:t>
            </a:r>
          </a:p>
          <a:p>
            <a:pPr marL="0" indent="0">
              <a:buNone/>
            </a:pPr>
            <a:r>
              <a:rPr kumimoji="0" lang="zh-TW" altLang="en-US" dirty="0">
                <a:solidFill>
                  <a:schemeClr val="bg2"/>
                </a:solidFill>
              </a:rPr>
              <a:t>                 禮物、沒有小息、不理會</a:t>
            </a:r>
            <a:r>
              <a:rPr kumimoji="0" lang="en-US" altLang="zh-TW" dirty="0">
                <a:solidFill>
                  <a:schemeClr val="bg2"/>
                </a:solidFill>
              </a:rPr>
              <a:t>)</a:t>
            </a:r>
          </a:p>
          <a:p>
            <a:pPr marL="609600" indent="-609600" algn="ctr"/>
            <a:endParaRPr kumimoji="0" lang="en-US" altLang="zh-TW" dirty="0"/>
          </a:p>
          <a:p>
            <a:pPr marL="0" indent="0" algn="ctr">
              <a:buNone/>
            </a:pPr>
            <a:r>
              <a:rPr kumimoji="0" lang="zh-TW" altLang="en-US" dirty="0"/>
              <a:t>你最常用的是哪種方法去管理學生的行為？</a:t>
            </a:r>
          </a:p>
          <a:p>
            <a:pPr marL="0" indent="0" algn="ctr">
              <a:buNone/>
            </a:pPr>
            <a:r>
              <a:rPr kumimoji="0" lang="zh-TW" altLang="en-US" dirty="0"/>
              <a:t>哪種方法對</a:t>
            </a:r>
            <a:r>
              <a:rPr kumimoji="0" lang="zh-TW" altLang="en-US" dirty="0">
                <a:solidFill>
                  <a:srgbClr val="FF0000"/>
                </a:solidFill>
              </a:rPr>
              <a:t>塑造正面行為</a:t>
            </a:r>
            <a:r>
              <a:rPr kumimoji="0" lang="zh-TW" altLang="en-US" dirty="0"/>
              <a:t>最為有效？</a:t>
            </a:r>
          </a:p>
          <a:p>
            <a:pPr marL="0" indent="0" algn="ctr">
              <a:buNone/>
            </a:pPr>
            <a:r>
              <a:rPr kumimoji="0" lang="zh-TW" altLang="en-US" dirty="0"/>
              <a:t>哪種方法對</a:t>
            </a:r>
            <a:r>
              <a:rPr kumimoji="0" lang="zh-TW" altLang="en-US" dirty="0">
                <a:solidFill>
                  <a:srgbClr val="FF0000"/>
                </a:solidFill>
              </a:rPr>
              <a:t>消滅負面行為</a:t>
            </a:r>
            <a:r>
              <a:rPr kumimoji="0" lang="zh-TW" altLang="en-US" dirty="0"/>
              <a:t>最為有效？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23</a:t>
            </a:fld>
            <a:endParaRPr lang="en-US" altLang="zh-TW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7475"/>
            <a:ext cx="8943975" cy="647700"/>
          </a:xfrm>
        </p:spPr>
        <p:txBody>
          <a:bodyPr/>
          <a:lstStyle/>
          <a:p>
            <a:pPr algn="ctr"/>
            <a:r>
              <a:rPr lang="zh-TW" altLang="en-US" sz="4000" dirty="0"/>
              <a:t>賞罰理論 ─ 正強化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31238" cy="580548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kumimoji="0" lang="zh-TW" altLang="en-US" sz="2800" dirty="0">
                <a:solidFill>
                  <a:srgbClr val="FF0066"/>
                </a:solidFill>
              </a:rPr>
              <a:t>定次強化 </a:t>
            </a:r>
            <a:r>
              <a:rPr kumimoji="0" lang="en-US" altLang="zh-TW" sz="2800" dirty="0">
                <a:solidFill>
                  <a:srgbClr val="FF0066"/>
                </a:solidFill>
              </a:rPr>
              <a:t>(…. = </a:t>
            </a:r>
            <a:r>
              <a:rPr kumimoji="0" lang="zh-TW" altLang="en-US" sz="2800" dirty="0">
                <a:solidFill>
                  <a:srgbClr val="FF0066"/>
                </a:solidFill>
              </a:rPr>
              <a:t>好表現，</a:t>
            </a:r>
            <a:r>
              <a:rPr kumimoji="0" lang="en-US" altLang="zh-TW" sz="2800" dirty="0">
                <a:solidFill>
                  <a:srgbClr val="FF0066"/>
                </a:solidFill>
              </a:rPr>
              <a:t>$ = </a:t>
            </a:r>
            <a:r>
              <a:rPr kumimoji="0" lang="zh-TW" altLang="en-US" sz="2800" dirty="0">
                <a:solidFill>
                  <a:srgbClr val="FF0066"/>
                </a:solidFill>
              </a:rPr>
              <a:t>強化</a:t>
            </a:r>
            <a:r>
              <a:rPr kumimoji="0" lang="en-US" altLang="zh-TW" sz="2800" dirty="0">
                <a:solidFill>
                  <a:srgbClr val="FF0066"/>
                </a:solidFill>
              </a:rPr>
              <a:t>)</a:t>
            </a:r>
          </a:p>
          <a:p>
            <a:pPr marL="1292225" lvl="1" indent="-533400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n"/>
            </a:pPr>
            <a:r>
              <a:rPr kumimoji="0" lang="en-US" altLang="zh-TW" dirty="0">
                <a:solidFill>
                  <a:srgbClr val="FF0066"/>
                </a:solidFill>
              </a:rPr>
              <a:t>$....$....$....$....$....$....    </a:t>
            </a:r>
          </a:p>
          <a:p>
            <a:pPr marL="609600" indent="-609600">
              <a:lnSpc>
                <a:spcPct val="80000"/>
              </a:lnSpc>
            </a:pPr>
            <a:endParaRPr kumimoji="0" lang="en-US" altLang="zh-TW" sz="2800" dirty="0">
              <a:solidFill>
                <a:srgbClr val="FF0066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kumimoji="0" lang="zh-TW" altLang="en-US" sz="2800" dirty="0">
                <a:solidFill>
                  <a:srgbClr val="FF0066"/>
                </a:solidFill>
              </a:rPr>
              <a:t>變次強化</a:t>
            </a:r>
          </a:p>
          <a:p>
            <a:pPr marL="1292225" lvl="1" indent="-533400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n"/>
            </a:pPr>
            <a:r>
              <a:rPr kumimoji="0" lang="en-US" altLang="zh-TW" dirty="0">
                <a:solidFill>
                  <a:srgbClr val="FF0066"/>
                </a:solidFill>
              </a:rPr>
              <a:t>$..$..........................$.......$.$...........$...........</a:t>
            </a:r>
          </a:p>
          <a:p>
            <a:pPr marL="609600" indent="-609600">
              <a:lnSpc>
                <a:spcPct val="80000"/>
              </a:lnSpc>
            </a:pPr>
            <a:endParaRPr kumimoji="0" lang="en-US" altLang="zh-TW" sz="2800" dirty="0">
              <a:solidFill>
                <a:srgbClr val="FF0066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kumimoji="0" lang="zh-TW" altLang="en-US" sz="2800" dirty="0">
                <a:solidFill>
                  <a:schemeClr val="bg2"/>
                </a:solidFill>
              </a:rPr>
              <a:t>定時強化 </a:t>
            </a:r>
            <a:r>
              <a:rPr kumimoji="0" lang="en-US" altLang="zh-TW" sz="2800" dirty="0">
                <a:solidFill>
                  <a:schemeClr val="bg2"/>
                </a:solidFill>
              </a:rPr>
              <a:t>(…. = t</a:t>
            </a:r>
            <a:r>
              <a:rPr kumimoji="0" lang="zh-TW" altLang="en-US" sz="2800" dirty="0">
                <a:solidFill>
                  <a:schemeClr val="bg2"/>
                </a:solidFill>
              </a:rPr>
              <a:t>， </a:t>
            </a:r>
            <a:r>
              <a:rPr kumimoji="0" lang="en-US" altLang="zh-TW" sz="2800" dirty="0">
                <a:solidFill>
                  <a:schemeClr val="bg2"/>
                </a:solidFill>
              </a:rPr>
              <a:t>$ = </a:t>
            </a:r>
            <a:r>
              <a:rPr kumimoji="0" lang="zh-TW" altLang="en-US" sz="2800" dirty="0">
                <a:solidFill>
                  <a:schemeClr val="bg2"/>
                </a:solidFill>
              </a:rPr>
              <a:t>強化</a:t>
            </a:r>
            <a:r>
              <a:rPr kumimoji="0" lang="en-US" altLang="zh-TW" sz="2800" dirty="0">
                <a:solidFill>
                  <a:schemeClr val="bg2"/>
                </a:solidFill>
              </a:rPr>
              <a:t>)</a:t>
            </a:r>
          </a:p>
          <a:p>
            <a:pPr marL="1292225" lvl="1" indent="-533400">
              <a:lnSpc>
                <a:spcPct val="80000"/>
              </a:lnSpc>
              <a:buFont typeface="Wingdings" pitchFamily="2" charset="2"/>
              <a:buChar char="n"/>
            </a:pPr>
            <a:r>
              <a:rPr kumimoji="0" lang="en-US" altLang="zh-TW" dirty="0">
                <a:solidFill>
                  <a:schemeClr val="bg2"/>
                </a:solidFill>
              </a:rPr>
              <a:t>$........$........$........$........$........$........</a:t>
            </a:r>
            <a:r>
              <a:rPr kumimoji="0" lang="en-US" altLang="zh-TW" dirty="0"/>
              <a:t>    </a:t>
            </a:r>
          </a:p>
          <a:p>
            <a:pPr marL="609600" indent="-609600">
              <a:lnSpc>
                <a:spcPct val="80000"/>
              </a:lnSpc>
            </a:pPr>
            <a:endParaRPr kumimoji="0" lang="en-US" altLang="zh-TW" sz="28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4"/>
            </a:pPr>
            <a:r>
              <a:rPr kumimoji="0" lang="zh-TW" altLang="en-US" sz="2800" dirty="0">
                <a:solidFill>
                  <a:schemeClr val="bg2"/>
                </a:solidFill>
              </a:rPr>
              <a:t>變時強化</a:t>
            </a:r>
          </a:p>
          <a:p>
            <a:pPr marL="1292225" lvl="1" indent="-533400">
              <a:lnSpc>
                <a:spcPct val="80000"/>
              </a:lnSpc>
              <a:buFont typeface="Wingdings" pitchFamily="2" charset="2"/>
              <a:buChar char="n"/>
            </a:pPr>
            <a:r>
              <a:rPr kumimoji="0" lang="en-US" altLang="zh-TW" dirty="0">
                <a:solidFill>
                  <a:schemeClr val="bg2"/>
                </a:solidFill>
              </a:rPr>
              <a:t>$..$...............$........$.$....................$...</a:t>
            </a:r>
          </a:p>
          <a:p>
            <a:pPr marL="1292225" lvl="1" indent="-533400">
              <a:lnSpc>
                <a:spcPct val="80000"/>
              </a:lnSpc>
              <a:buFont typeface="Wingdings" pitchFamily="2" charset="2"/>
              <a:buChar char="n"/>
            </a:pPr>
            <a:endParaRPr kumimoji="0" lang="en-US" altLang="zh-TW" dirty="0">
              <a:solidFill>
                <a:schemeClr val="bg2"/>
              </a:solidFill>
            </a:endParaRPr>
          </a:p>
          <a:p>
            <a:pPr marL="609600" indent="-609600" algn="ctr">
              <a:lnSpc>
                <a:spcPct val="80000"/>
              </a:lnSpc>
            </a:pPr>
            <a:r>
              <a:rPr kumimoji="0" lang="zh-TW" altLang="en-US" sz="2800" dirty="0">
                <a:solidFill>
                  <a:srgbClr val="9900FF"/>
                </a:solidFill>
              </a:rPr>
              <a:t>哪種強化方法對</a:t>
            </a:r>
            <a:r>
              <a:rPr kumimoji="0" lang="zh-TW" altLang="en-US" sz="2800" dirty="0">
                <a:solidFill>
                  <a:srgbClr val="FF0000"/>
                </a:solidFill>
              </a:rPr>
              <a:t>塑造正面行為</a:t>
            </a:r>
            <a:r>
              <a:rPr kumimoji="0" lang="zh-TW" altLang="en-US" sz="2800" dirty="0">
                <a:solidFill>
                  <a:srgbClr val="9900FF"/>
                </a:solidFill>
              </a:rPr>
              <a:t>最為有效？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24</a:t>
            </a:fld>
            <a:endParaRPr lang="en-US" altLang="zh-TW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zh-TW" altLang="en-US" dirty="0" smtClean="0"/>
              <a:t>「連</a:t>
            </a:r>
            <a:r>
              <a:rPr lang="zh-TW" altLang="en-US" dirty="0"/>
              <a:t>座</a:t>
            </a:r>
            <a:r>
              <a:rPr lang="zh-TW" altLang="en-US" dirty="0" smtClean="0"/>
              <a:t>法」 ─ 集體</a:t>
            </a:r>
            <a:r>
              <a:rPr lang="zh-TW" altLang="en-US" dirty="0"/>
              <a:t>處罰 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343528" cy="4679801"/>
          </a:xfrm>
        </p:spPr>
        <p:txBody>
          <a:bodyPr/>
          <a:lstStyle/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TW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TW" alt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一人犯錯、全部受罰</a:t>
            </a:r>
            <a:endParaRPr lang="zh-TW" alt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</a:pPr>
            <a:r>
              <a:rPr lang="zh-TW" alt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只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適用需高度紀律、牽涉</a:t>
            </a:r>
            <a:r>
              <a:rPr lang="zh-TW" altLang="en-US" sz="3200" dirty="0">
                <a:solidFill>
                  <a:srgbClr val="FF00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生命安全</a:t>
            </a: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的環境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強調集體性、一致性</a:t>
            </a:r>
          </a:p>
          <a:p>
            <a:pPr marL="742950" lvl="1" indent="-285750" algn="just">
              <a:lnSpc>
                <a:spcPct val="150000"/>
              </a:lnSpc>
            </a:pPr>
            <a:r>
              <a:rPr lang="zh-TW" altLang="en-US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不鼓勵、不容許自主性或個人行動。</a:t>
            </a:r>
          </a:p>
          <a:p>
            <a:pPr marL="342900" indent="-342900">
              <a:lnSpc>
                <a:spcPct val="150000"/>
              </a:lnSpc>
            </a:pPr>
            <a:endParaRPr lang="en-US" altLang="zh-TW" sz="3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884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484058"/>
            <a:ext cx="15160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13409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0"/>
            <a:ext cx="7577410" cy="1143000"/>
          </a:xfrm>
        </p:spPr>
        <p:txBody>
          <a:bodyPr/>
          <a:lstStyle/>
          <a:p>
            <a:r>
              <a:rPr lang="zh-TW" altLang="en-US" dirty="0" smtClean="0"/>
              <a:t>個案討論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dirty="0" smtClean="0"/>
              <a:t>朗朗</a:t>
            </a:r>
            <a:r>
              <a:rPr lang="en-US" altLang="zh-TW" dirty="0" smtClean="0"/>
              <a:t>(</a:t>
            </a:r>
            <a:r>
              <a:rPr lang="zh-TW" altLang="en-US" dirty="0" smtClean="0"/>
              <a:t>小一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由於挑皮</a:t>
            </a:r>
            <a:r>
              <a:rPr lang="en-US" altLang="zh-TW" dirty="0" smtClean="0"/>
              <a:t>, </a:t>
            </a:r>
            <a:r>
              <a:rPr lang="zh-TW" altLang="en-US" dirty="0" smtClean="0"/>
              <a:t>被英文老師調到後排最好角落位獨坐</a:t>
            </a:r>
            <a:r>
              <a:rPr lang="en-US" altLang="zh-TW" dirty="0" smtClean="0"/>
              <a:t>, </a:t>
            </a:r>
            <a:r>
              <a:rPr lang="zh-TW" altLang="en-US" dirty="0" smtClean="0"/>
              <a:t>有一天他趁老不察覺</a:t>
            </a:r>
            <a:r>
              <a:rPr lang="en-US" altLang="zh-TW" dirty="0" smtClean="0"/>
              <a:t>, </a:t>
            </a:r>
            <a:r>
              <a:rPr lang="zh-TW" altLang="en-US" dirty="0" smtClean="0"/>
              <a:t>用顏色筆塗汚桌面及坐椅</a:t>
            </a:r>
            <a:r>
              <a:rPr lang="en-US" altLang="zh-TW" dirty="0" smtClean="0"/>
              <a:t>, </a:t>
            </a:r>
            <a:r>
              <a:rPr lang="zh-TW" altLang="en-US" dirty="0" smtClean="0"/>
              <a:t>後來被同學發覺舉報。假如你老師</a:t>
            </a:r>
            <a:r>
              <a:rPr lang="en-US" altLang="zh-TW" dirty="0" smtClean="0"/>
              <a:t>, </a:t>
            </a:r>
            <a:r>
              <a:rPr lang="zh-TW" altLang="en-US" dirty="0" smtClean="0"/>
              <a:t>你會如何處理</a:t>
            </a:r>
            <a:r>
              <a:rPr lang="en-US" altLang="zh-TW" dirty="0" smtClean="0"/>
              <a:t>?</a:t>
            </a:r>
          </a:p>
          <a:p>
            <a:pPr algn="just"/>
            <a:endParaRPr lang="en-US" altLang="zh-HK" dirty="0"/>
          </a:p>
          <a:p>
            <a:pPr algn="just"/>
            <a:r>
              <a:rPr lang="zh-TW" altLang="en-US" u="sng" dirty="0" smtClean="0"/>
              <a:t>麗麗</a:t>
            </a:r>
            <a:r>
              <a:rPr lang="zh-TW" altLang="en-US" dirty="0" smtClean="0"/>
              <a:t>由於成績墮後</a:t>
            </a:r>
            <a:r>
              <a:rPr lang="en-US" altLang="zh-TW" dirty="0" smtClean="0"/>
              <a:t>, </a:t>
            </a:r>
            <a:r>
              <a:rPr lang="zh-TW" altLang="en-US" dirty="0" smtClean="0"/>
              <a:t>上課時難以集中</a:t>
            </a:r>
            <a:r>
              <a:rPr lang="en-US" altLang="zh-TW" dirty="0" smtClean="0"/>
              <a:t>, </a:t>
            </a:r>
            <a:r>
              <a:rPr lang="zh-TW" altLang="en-US" dirty="0" smtClean="0"/>
              <a:t>且覺得老師授課沈悶</a:t>
            </a:r>
            <a:r>
              <a:rPr lang="en-US" altLang="zh-TW" dirty="0" smtClean="0"/>
              <a:t>, </a:t>
            </a:r>
            <a:r>
              <a:rPr lang="zh-TW" altLang="en-US" dirty="0" smtClean="0"/>
              <a:t>有一次她用原子筆塗汚鄰座同學的書本</a:t>
            </a:r>
            <a:r>
              <a:rPr lang="en-US" altLang="zh-TW" dirty="0" smtClean="0"/>
              <a:t>, </a:t>
            </a:r>
            <a:r>
              <a:rPr lang="zh-TW" altLang="en-US" dirty="0" smtClean="0"/>
              <a:t>你會如何施罰和施教</a:t>
            </a:r>
            <a:r>
              <a:rPr lang="en-US" altLang="zh-TW" dirty="0" smtClean="0"/>
              <a:t>?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09753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關係 ─ 聆聽」策略</a:t>
            </a:r>
            <a:endParaRPr lang="en-US" altLang="zh-TW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5661025"/>
          </a:xfrm>
        </p:spPr>
        <p:txBody>
          <a:bodyPr/>
          <a:lstStyle/>
          <a:p>
            <a:pPr lvl="0">
              <a:lnSpc>
                <a:spcPct val="150000"/>
              </a:lnSpc>
              <a:buFont typeface="+mj-lt"/>
              <a:buAutoNum type="arabicPeriod" startAt="9"/>
            </a:pPr>
            <a:r>
              <a:rPr lang="zh-TW" altLang="zh-HK" dirty="0"/>
              <a:t>多利用</a:t>
            </a:r>
            <a:r>
              <a:rPr lang="zh-TW" altLang="zh-HK" dirty="0">
                <a:solidFill>
                  <a:srgbClr val="FF0066"/>
                </a:solidFill>
              </a:rPr>
              <a:t>課餘活動</a:t>
            </a:r>
            <a:r>
              <a:rPr lang="zh-TW" altLang="zh-HK" dirty="0"/>
              <a:t>、閒談與學生</a:t>
            </a:r>
            <a:r>
              <a:rPr lang="zh-TW" altLang="zh-HK" dirty="0">
                <a:solidFill>
                  <a:srgbClr val="FF0066"/>
                </a:solidFill>
              </a:rPr>
              <a:t>建立</a:t>
            </a:r>
            <a:r>
              <a:rPr lang="zh-TW" altLang="zh-HK" dirty="0"/>
              <a:t>正面的師生</a:t>
            </a:r>
            <a:r>
              <a:rPr lang="zh-TW" altLang="zh-HK" dirty="0">
                <a:solidFill>
                  <a:srgbClr val="FF0066"/>
                </a:solidFill>
              </a:rPr>
              <a:t>關係</a:t>
            </a:r>
            <a:r>
              <a:rPr lang="zh-TW" altLang="zh-HK" dirty="0"/>
              <a:t>，如定期個別接見學生或與學生打球、遊戲、聚會。</a:t>
            </a:r>
          </a:p>
          <a:p>
            <a:pPr lvl="0">
              <a:lnSpc>
                <a:spcPct val="150000"/>
              </a:lnSpc>
              <a:buAutoNum type="arabicPeriod" startAt="9"/>
            </a:pPr>
            <a:r>
              <a:rPr lang="zh-TW" altLang="zh-HK" dirty="0"/>
              <a:t>多運用</a:t>
            </a:r>
            <a:r>
              <a:rPr lang="zh-TW" altLang="zh-HK" dirty="0">
                <a:solidFill>
                  <a:srgbClr val="FF0066"/>
                </a:solidFill>
              </a:rPr>
              <a:t>積極聆聽</a:t>
            </a:r>
            <a:r>
              <a:rPr lang="zh-TW" altLang="zh-HK" dirty="0"/>
              <a:t>、同理心技巧與學生溝通。</a:t>
            </a:r>
          </a:p>
        </p:txBody>
      </p:sp>
      <p:pic>
        <p:nvPicPr>
          <p:cNvPr id="1026" name="Picture 2" descr="麥潤壽與學生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3419872" cy="22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43616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關係 </a:t>
            </a:r>
            <a:r>
              <a:rPr lang="zh-TW" altLang="en-US" dirty="0"/>
              <a:t>─ 聆聽</a:t>
            </a:r>
            <a:r>
              <a:rPr lang="zh-TW" altLang="en-US" dirty="0" smtClean="0"/>
              <a:t>策略</a:t>
            </a:r>
            <a:r>
              <a:rPr lang="zh-TW" alt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的</a:t>
            </a:r>
            <a:r>
              <a:rPr lang="zh-TW" altLang="en-US" dirty="0" smtClean="0"/>
              <a:t>常規</a:t>
            </a:r>
            <a:endParaRPr lang="en-US" altLang="zh-TW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zh-TW" altLang="en-US" sz="3600" dirty="0"/>
              <a:t>我定期會利用</a:t>
            </a:r>
            <a:r>
              <a:rPr lang="zh-TW" altLang="en-US" sz="3600" dirty="0">
                <a:solidFill>
                  <a:srgbClr val="FF3399"/>
                </a:solidFill>
              </a:rPr>
              <a:t>空隙小時間</a:t>
            </a:r>
            <a:r>
              <a:rPr lang="zh-TW" altLang="en-US" sz="3600" dirty="0"/>
              <a:t> </a:t>
            </a:r>
            <a:r>
              <a:rPr lang="en-US" altLang="zh-TW" sz="3600" dirty="0"/>
              <a:t>(</a:t>
            </a:r>
            <a:r>
              <a:rPr lang="zh-TW" altLang="en-US" sz="3600" dirty="0"/>
              <a:t>上課前</a:t>
            </a:r>
            <a:r>
              <a:rPr lang="zh-TW" altLang="zh-TW" sz="3600" dirty="0"/>
              <a:t>、下課後、小休或做堂上練習時) </a:t>
            </a:r>
            <a:r>
              <a:rPr lang="zh-TW" altLang="en-US" sz="3600" dirty="0"/>
              <a:t>與學生作簡短</a:t>
            </a:r>
            <a:r>
              <a:rPr lang="zh-TW" altLang="en-US" sz="3600" dirty="0">
                <a:solidFill>
                  <a:srgbClr val="FF3399"/>
                </a:solidFill>
              </a:rPr>
              <a:t>交談</a:t>
            </a:r>
            <a:r>
              <a:rPr lang="zh-TW" altLang="en-US" sz="3600" dirty="0"/>
              <a:t>或提問，以示</a:t>
            </a:r>
            <a:r>
              <a:rPr lang="zh-TW" altLang="en-US" sz="3600" dirty="0">
                <a:solidFill>
                  <a:srgbClr val="FF3399"/>
                </a:solidFill>
              </a:rPr>
              <a:t>關心和檢視個別進度</a:t>
            </a:r>
            <a:r>
              <a:rPr lang="zh-TW" altLang="en-US" sz="3600" dirty="0"/>
              <a:t>。 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kumimoji="0" lang="zh-TW" altLang="en-US" sz="3600" dirty="0"/>
              <a:t>整個課程中</a:t>
            </a:r>
            <a:r>
              <a:rPr kumimoji="0" lang="zh-TW" altLang="zh-TW" sz="3600" dirty="0"/>
              <a:t>，我會</a:t>
            </a:r>
            <a:r>
              <a:rPr kumimoji="0" lang="zh-TW" altLang="zh-TW" sz="3600" dirty="0">
                <a:solidFill>
                  <a:srgbClr val="FF3399"/>
                </a:solidFill>
              </a:rPr>
              <a:t>最少</a:t>
            </a:r>
            <a:r>
              <a:rPr kumimoji="0" lang="zh-TW" altLang="zh-TW" sz="3600" dirty="0"/>
              <a:t>向每名學生作近距離</a:t>
            </a:r>
            <a:r>
              <a:rPr kumimoji="0" lang="zh-TW" altLang="zh-TW" sz="3600" dirty="0" smtClean="0"/>
              <a:t>對話</a:t>
            </a:r>
            <a:r>
              <a:rPr kumimoji="0" lang="en-US" altLang="zh-TW" sz="3600" dirty="0">
                <a:solidFill>
                  <a:srgbClr val="FF3399"/>
                </a:solidFill>
              </a:rPr>
              <a:t>3</a:t>
            </a:r>
            <a:r>
              <a:rPr kumimoji="0" lang="zh-TW" altLang="zh-TW" sz="3600" dirty="0" smtClean="0">
                <a:solidFill>
                  <a:srgbClr val="FF3399"/>
                </a:solidFill>
              </a:rPr>
              <a:t>次</a:t>
            </a:r>
            <a:r>
              <a:rPr lang="zh-TW" altLang="en-US" sz="3600" dirty="0"/>
              <a:t>。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endParaRPr lang="en-US" altLang="zh-TW" sz="3600" dirty="0"/>
          </a:p>
        </p:txBody>
      </p:sp>
      <p:pic>
        <p:nvPicPr>
          <p:cNvPr id="355335" name="Picture 7" descr="Caring%20He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02" y="5658123"/>
            <a:ext cx="1346498" cy="115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28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提高學習動機與效能」策略</a:t>
            </a:r>
            <a:endParaRPr lang="en-US" altLang="zh-TW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5661025"/>
          </a:xfrm>
        </p:spPr>
        <p:txBody>
          <a:bodyPr/>
          <a:lstStyle/>
          <a:p>
            <a:pPr lvl="0">
              <a:lnSpc>
                <a:spcPct val="150000"/>
              </a:lnSpc>
              <a:buFont typeface="+mj-lt"/>
              <a:buAutoNum type="arabicPeriod" startAt="11"/>
            </a:pPr>
            <a:r>
              <a:rPr lang="zh-TW" altLang="zh-HK" dirty="0"/>
              <a:t>開學的頭幾天，多進行一些</a:t>
            </a:r>
            <a:r>
              <a:rPr lang="zh-TW" altLang="zh-HK" dirty="0">
                <a:solidFill>
                  <a:srgbClr val="FF0066"/>
                </a:solidFill>
              </a:rPr>
              <a:t>促進師生關係</a:t>
            </a:r>
            <a:r>
              <a:rPr lang="zh-TW" altLang="zh-HK" dirty="0"/>
              <a:t>、學生關係、學校</a:t>
            </a:r>
            <a:r>
              <a:rPr lang="zh-TW" altLang="zh-HK" dirty="0">
                <a:solidFill>
                  <a:srgbClr val="FF0066"/>
                </a:solidFill>
              </a:rPr>
              <a:t>歸屬感</a:t>
            </a:r>
            <a:r>
              <a:rPr lang="zh-TW" altLang="zh-HK" dirty="0"/>
              <a:t>和</a:t>
            </a:r>
            <a:r>
              <a:rPr lang="zh-TW" altLang="zh-HK" dirty="0">
                <a:solidFill>
                  <a:srgbClr val="FF0066"/>
                </a:solidFill>
              </a:rPr>
              <a:t>學習意慾</a:t>
            </a:r>
            <a:r>
              <a:rPr lang="zh-HK" altLang="zh-HK" dirty="0"/>
              <a:t>提升</a:t>
            </a:r>
            <a:r>
              <a:rPr lang="zh-TW" altLang="zh-HK" dirty="0"/>
              <a:t>的</a:t>
            </a:r>
            <a:r>
              <a:rPr lang="zh-TW" altLang="zh-HK" dirty="0">
                <a:solidFill>
                  <a:srgbClr val="FF0066"/>
                </a:solidFill>
              </a:rPr>
              <a:t>活動</a:t>
            </a:r>
            <a:r>
              <a:rPr lang="zh-TW" altLang="zh-HK" dirty="0"/>
              <a:t>。</a:t>
            </a:r>
          </a:p>
          <a:p>
            <a:pPr lvl="0">
              <a:lnSpc>
                <a:spcPct val="150000"/>
              </a:lnSpc>
              <a:buAutoNum type="arabicPeriod" startAt="11"/>
            </a:pPr>
            <a:r>
              <a:rPr lang="zh-TW" altLang="zh-HK" dirty="0"/>
              <a:t>讓學生</a:t>
            </a:r>
            <a:r>
              <a:rPr lang="zh-TW" altLang="zh-HK" dirty="0">
                <a:solidFill>
                  <a:srgbClr val="FF0066"/>
                </a:solidFill>
              </a:rPr>
              <a:t>「內化」讀書</a:t>
            </a:r>
            <a:r>
              <a:rPr lang="zh-TW" altLang="zh-HK" dirty="0"/>
              <a:t>的</a:t>
            </a:r>
            <a:r>
              <a:rPr lang="zh-TW" altLang="zh-HK" dirty="0">
                <a:solidFill>
                  <a:srgbClr val="FF0066"/>
                </a:solidFill>
              </a:rPr>
              <a:t>價值</a:t>
            </a:r>
            <a:r>
              <a:rPr lang="zh-TW" altLang="zh-HK" dirty="0"/>
              <a:t>和</a:t>
            </a:r>
            <a:r>
              <a:rPr lang="zh-TW" altLang="zh-HK" dirty="0">
                <a:solidFill>
                  <a:srgbClr val="FF0066"/>
                </a:solidFill>
              </a:rPr>
              <a:t>功用</a:t>
            </a:r>
            <a:r>
              <a:rPr lang="zh-TW" altLang="zh-HK" dirty="0"/>
              <a:t>。</a:t>
            </a:r>
          </a:p>
          <a:p>
            <a:pPr lvl="0">
              <a:lnSpc>
                <a:spcPct val="150000"/>
              </a:lnSpc>
              <a:buAutoNum type="arabicPeriod" startAt="11"/>
            </a:pPr>
            <a:r>
              <a:rPr lang="zh-TW" altLang="zh-HK" dirty="0"/>
              <a:t>激勵學生</a:t>
            </a:r>
            <a:r>
              <a:rPr lang="zh-TW" altLang="zh-HK" dirty="0">
                <a:solidFill>
                  <a:srgbClr val="FF0066"/>
                </a:solidFill>
              </a:rPr>
              <a:t>求學</a:t>
            </a:r>
            <a:r>
              <a:rPr lang="zh-TW" altLang="zh-HK" dirty="0"/>
              <a:t>的</a:t>
            </a:r>
            <a:r>
              <a:rPr lang="zh-TW" altLang="zh-HK" dirty="0">
                <a:solidFill>
                  <a:srgbClr val="FF0066"/>
                </a:solidFill>
              </a:rPr>
              <a:t>熱枕</a:t>
            </a:r>
            <a:r>
              <a:rPr lang="zh-TW" altLang="zh-HK" dirty="0"/>
              <a:t>，可運用</a:t>
            </a:r>
            <a:r>
              <a:rPr lang="zh-HK" altLang="zh-HK" dirty="0"/>
              <a:t>自己或</a:t>
            </a:r>
            <a:r>
              <a:rPr lang="zh-TW" altLang="zh-HK" dirty="0"/>
              <a:t>身邊熟悉的</a:t>
            </a:r>
            <a:r>
              <a:rPr lang="zh-TW" altLang="zh-HK" dirty="0">
                <a:solidFill>
                  <a:srgbClr val="FF0066"/>
                </a:solidFill>
              </a:rPr>
              <a:t>成功人物</a:t>
            </a:r>
            <a:r>
              <a:rPr lang="zh-TW" altLang="zh-HK" dirty="0" smtClean="0"/>
              <a:t>。</a:t>
            </a:r>
            <a:endParaRPr lang="zh-TW" altLang="zh-HK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29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8384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何謂課室</a:t>
            </a:r>
            <a:r>
              <a:rPr lang="zh-TW" altLang="en-US" dirty="0"/>
              <a:t>管理？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SzTx/>
              <a:buFont typeface="Wingdings 2" pitchFamily="18" charset="2"/>
              <a:buNone/>
            </a:pPr>
            <a:r>
              <a:rPr lang="zh-TW" altLang="en-US" dirty="0">
                <a:ea typeface="標楷體" pitchFamily="65" charset="-120"/>
              </a:rPr>
              <a:t>教室管理是一種</a:t>
            </a:r>
            <a:r>
              <a:rPr lang="zh-TW" altLang="en-US" dirty="0">
                <a:solidFill>
                  <a:srgbClr val="FF3399"/>
                </a:solidFill>
                <a:ea typeface="標楷體" pitchFamily="65" charset="-120"/>
              </a:rPr>
              <a:t>慣例</a:t>
            </a:r>
            <a:r>
              <a:rPr lang="en-US" altLang="zh-TW" dirty="0">
                <a:solidFill>
                  <a:srgbClr val="FF3399"/>
                </a:solidFill>
                <a:ea typeface="標楷體" pitchFamily="65" charset="-120"/>
              </a:rPr>
              <a:t>(Practices)</a:t>
            </a:r>
            <a:r>
              <a:rPr lang="zh-TW" altLang="en-US" dirty="0" smtClean="0">
                <a:ea typeface="標楷體" pitchFamily="65" charset="-120"/>
              </a:rPr>
              <a:t>及</a:t>
            </a:r>
            <a:r>
              <a:rPr lang="zh-TW" altLang="en-US" dirty="0" smtClean="0">
                <a:solidFill>
                  <a:srgbClr val="FF3399"/>
                </a:solidFill>
                <a:ea typeface="標楷體" pitchFamily="65" charset="-120"/>
              </a:rPr>
              <a:t>程式</a:t>
            </a:r>
            <a:r>
              <a:rPr lang="en-US" altLang="zh-TW" dirty="0" smtClean="0">
                <a:solidFill>
                  <a:srgbClr val="FF3399"/>
                </a:solidFill>
                <a:ea typeface="標楷體" pitchFamily="65" charset="-120"/>
              </a:rPr>
              <a:t>(</a:t>
            </a:r>
            <a:r>
              <a:rPr lang="en-US" altLang="zh-TW" dirty="0">
                <a:solidFill>
                  <a:srgbClr val="FF3399"/>
                </a:solidFill>
                <a:ea typeface="標楷體" pitchFamily="65" charset="-120"/>
              </a:rPr>
              <a:t>Procedures)</a:t>
            </a:r>
            <a:r>
              <a:rPr lang="zh-TW" altLang="en-US" dirty="0">
                <a:ea typeface="標楷體" pitchFamily="65" charset="-120"/>
              </a:rPr>
              <a:t>，使教師得以教導，學生得以學習。</a:t>
            </a:r>
          </a:p>
        </p:txBody>
      </p:sp>
      <p:sp>
        <p:nvSpPr>
          <p:cNvPr id="2" name="AutoShape 2" descr="小學上課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3" name="AutoShape 4" descr="小學上課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" name="AutoShape 6" descr="小學上課的圖片搜尋結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9607"/>
            <a:ext cx="4536504" cy="30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9764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提高學習動機與效能」策略</a:t>
            </a:r>
            <a:endParaRPr lang="en-US" altLang="zh-TW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6367"/>
            <a:ext cx="9036496" cy="5661025"/>
          </a:xfrm>
        </p:spPr>
        <p:txBody>
          <a:bodyPr/>
          <a:lstStyle/>
          <a:p>
            <a:pPr lvl="0" algn="just">
              <a:spcBef>
                <a:spcPts val="1800"/>
              </a:spcBef>
              <a:buFont typeface="+mj-lt"/>
              <a:buAutoNum type="arabicPeriod" startAt="14"/>
            </a:pPr>
            <a:r>
              <a:rPr lang="zh-TW" altLang="zh-HK" dirty="0" smtClean="0"/>
              <a:t>協助</a:t>
            </a:r>
            <a:r>
              <a:rPr lang="zh-TW" altLang="zh-HK" dirty="0"/>
              <a:t>學生掌握一套</a:t>
            </a:r>
            <a:r>
              <a:rPr lang="zh-TW" altLang="zh-HK" dirty="0">
                <a:solidFill>
                  <a:srgbClr val="FF0066"/>
                </a:solidFill>
              </a:rPr>
              <a:t>高效能的學習策略</a:t>
            </a:r>
            <a:r>
              <a:rPr lang="en-US" altLang="zh-HK" dirty="0">
                <a:solidFill>
                  <a:srgbClr val="FF0066"/>
                </a:solidFill>
              </a:rPr>
              <a:t> </a:t>
            </a:r>
            <a:r>
              <a:rPr lang="en-US" altLang="zh-HK" dirty="0" smtClean="0"/>
              <a:t>(</a:t>
            </a:r>
            <a:r>
              <a:rPr lang="zh-TW" altLang="zh-HK" dirty="0" smtClean="0"/>
              <a:t>分類記憶法、圖象記憶法、掛鈎記憶法、字頭記憶法、拼句記憶法、英文生字記憶法、思考地圖、七個項目原理、首末效應原理、變時距溫習法、抗遺忘法、抗幹擾法、讀「</a:t>
            </a:r>
            <a:r>
              <a:rPr lang="en-US" altLang="zh-HK" dirty="0" smtClean="0"/>
              <a:t>1</a:t>
            </a:r>
            <a:r>
              <a:rPr lang="zh-TW" altLang="zh-HK" dirty="0"/>
              <a:t>」背「</a:t>
            </a:r>
            <a:r>
              <a:rPr lang="en-US" altLang="zh-HK" dirty="0"/>
              <a:t>4</a:t>
            </a:r>
            <a:r>
              <a:rPr lang="zh-TW" altLang="zh-HK" dirty="0"/>
              <a:t>」法、睡眠保護法、早晨重溫法、早餐配搭效應等</a:t>
            </a:r>
            <a:r>
              <a:rPr lang="en-US" altLang="zh-HK" dirty="0"/>
              <a:t>)</a:t>
            </a:r>
            <a:endParaRPr lang="zh-TW" altLang="zh-HK" dirty="0"/>
          </a:p>
          <a:p>
            <a:pPr lvl="0" algn="just">
              <a:spcBef>
                <a:spcPts val="1800"/>
              </a:spcBef>
              <a:buAutoNum type="arabicPeriod" startAt="14"/>
            </a:pPr>
            <a:r>
              <a:rPr lang="zh-TW" altLang="zh-HK" dirty="0" smtClean="0"/>
              <a:t>教學</a:t>
            </a:r>
            <a:r>
              <a:rPr lang="zh-TW" altLang="en-US" dirty="0" smtClean="0">
                <a:solidFill>
                  <a:srgbClr val="FF0066"/>
                </a:solidFill>
              </a:rPr>
              <a:t>內容充實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66"/>
                </a:solidFill>
              </a:rPr>
              <a:t>形式</a:t>
            </a:r>
            <a:r>
              <a:rPr lang="zh-TW" altLang="zh-HK" dirty="0" smtClean="0">
                <a:solidFill>
                  <a:srgbClr val="FF0066"/>
                </a:solidFill>
              </a:rPr>
              <a:t>生動</a:t>
            </a:r>
            <a:r>
              <a:rPr lang="zh-TW" altLang="zh-HK" dirty="0" smtClean="0"/>
              <a:t>、</a:t>
            </a:r>
            <a:r>
              <a:rPr lang="zh-TW" altLang="zh-HK" dirty="0"/>
              <a:t>「聽、講、做、</a:t>
            </a:r>
            <a:r>
              <a:rPr lang="zh-HK" altLang="zh-HK" dirty="0"/>
              <a:t>黑板寫答案、</a:t>
            </a:r>
            <a:r>
              <a:rPr lang="zh-TW" altLang="zh-HK" dirty="0"/>
              <a:t>討論、匯報」相互</a:t>
            </a:r>
            <a:r>
              <a:rPr lang="zh-TW" altLang="zh-HK" dirty="0" smtClean="0"/>
              <a:t>交替。</a:t>
            </a:r>
            <a:endParaRPr lang="zh-TW" altLang="zh-HK" dirty="0"/>
          </a:p>
          <a:p>
            <a:pPr lvl="0" algn="just">
              <a:spcBef>
                <a:spcPts val="1800"/>
              </a:spcBef>
              <a:buFont typeface="+mj-lt"/>
              <a:buAutoNum type="arabicPeriod" startAt="14"/>
            </a:pPr>
            <a:r>
              <a:rPr lang="zh-TW" altLang="zh-HK" dirty="0"/>
              <a:t>善用每週短測，設計</a:t>
            </a:r>
            <a:r>
              <a:rPr lang="en-US" altLang="zh-HK" dirty="0"/>
              <a:t>10</a:t>
            </a:r>
            <a:r>
              <a:rPr lang="zh-TW" altLang="zh-HK" dirty="0"/>
              <a:t>條選擇題，每題四個選擇，程度比例為</a:t>
            </a:r>
            <a:r>
              <a:rPr lang="en-US" altLang="zh-HK" dirty="0"/>
              <a:t> 4</a:t>
            </a:r>
            <a:r>
              <a:rPr lang="zh-TW" altLang="zh-HK" dirty="0"/>
              <a:t>：</a:t>
            </a:r>
            <a:r>
              <a:rPr lang="en-US" altLang="zh-HK" dirty="0"/>
              <a:t>4</a:t>
            </a:r>
            <a:r>
              <a:rPr lang="zh-TW" altLang="zh-HK" dirty="0"/>
              <a:t>：</a:t>
            </a:r>
            <a:r>
              <a:rPr lang="en-US" altLang="zh-HK" dirty="0"/>
              <a:t>2 (</a:t>
            </a:r>
            <a:r>
              <a:rPr lang="zh-TW" altLang="zh-HK" dirty="0"/>
              <a:t>易：中、難</a:t>
            </a:r>
            <a:r>
              <a:rPr lang="en-US" altLang="zh-HK" dirty="0"/>
              <a:t>)</a:t>
            </a:r>
            <a:r>
              <a:rPr lang="zh-TW" altLang="zh-HK" dirty="0"/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30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83463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提高孩子學習興趣的原素</a:t>
            </a:r>
          </a:p>
        </p:txBody>
      </p:sp>
      <p:graphicFrame>
        <p:nvGraphicFramePr>
          <p:cNvPr id="613475" name="Group 99"/>
          <p:cNvGraphicFramePr>
            <a:graphicFrameLocks noGrp="1"/>
          </p:cNvGraphicFramePr>
          <p:nvPr>
            <p:ph sz="half" idx="2"/>
          </p:nvPr>
        </p:nvGraphicFramePr>
        <p:xfrm>
          <a:off x="0" y="1268413"/>
          <a:ext cx="9144000" cy="5589589"/>
        </p:xfrm>
        <a:graphic>
          <a:graphicData uri="http://schemas.openxmlformats.org/drawingml/2006/table">
            <a:tbl>
              <a:tblPr/>
              <a:tblGrid>
                <a:gridCol w="1050925"/>
                <a:gridCol w="2800350"/>
                <a:gridCol w="5292725"/>
              </a:tblGrid>
              <a:tr h="931863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1" lang="zh-HK" altLang="zh-HK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  <a:cs typeface="Arial Unicode MS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類別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內容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聽、讀、寫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故事、朗讀、習作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音、體、藝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音樂、運動、繪畫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走、遊、賽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走動、遊戲、比賽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貼、印、</a:t>
                      </a: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貼紙、蓋印、</a:t>
                      </a: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IQ</a:t>
                      </a: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題 </a:t>
                      </a: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/</a:t>
                      </a: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謎語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影音刺激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rgbClr val="0000FF"/>
                          </a:solidFill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3300"/>
                        </a:buClr>
                        <a:buFont typeface="Tahoma" pitchFamily="34" charset="0"/>
                        <a:defRPr kumimoji="1" sz="2400">
                          <a:solidFill>
                            <a:srgbClr val="008000"/>
                          </a:solidFill>
                          <a:latin typeface="Tahoma" pitchFamily="34" charset="0"/>
                          <a:ea typeface="Arial Unicode MS" pitchFamily="34" charset="-120"/>
                          <a:cs typeface="Arial Unicode MS" pitchFamily="34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  <a:cs typeface="Arial Unicode MS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  <a:cs typeface="Arial Unicode MS" pitchFamily="34" charset="-120"/>
                        </a:rPr>
                        <a:t>媒體教材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0C596-0638-4DB1-839E-1EF3877C2F50}" type="slidenum">
              <a:rPr lang="en-US" altLang="zh-TW" smtClean="0"/>
              <a:pPr/>
              <a:t>31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2456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一些具體的提高學習氣氛技巧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230313"/>
            <a:ext cx="8780463" cy="5627687"/>
          </a:xfrm>
        </p:spPr>
        <p:txBody>
          <a:bodyPr/>
          <a:lstStyle/>
          <a:p>
            <a:pPr marL="609600" indent="-609600">
              <a:lnSpc>
                <a:spcPct val="130000"/>
              </a:lnSpc>
              <a:buFont typeface="Wingdings" pitchFamily="2" charset="2"/>
              <a:buAutoNum type="arabicPeriod"/>
            </a:pPr>
            <a:r>
              <a:rPr lang="zh-TW" altLang="en-US" dirty="0"/>
              <a:t>分組讓學生走出黑板寫答案、默生字</a:t>
            </a:r>
          </a:p>
          <a:p>
            <a:pPr marL="609600" indent="-609600">
              <a:lnSpc>
                <a:spcPct val="130000"/>
              </a:lnSpc>
              <a:buFont typeface="Wingdings" pitchFamily="2" charset="2"/>
              <a:buAutoNum type="arabicPeriod"/>
            </a:pPr>
            <a:r>
              <a:rPr lang="zh-TW" altLang="en-US" dirty="0"/>
              <a:t>分組讓學生走出來面向同學比賽</a:t>
            </a:r>
            <a:r>
              <a:rPr lang="en-US" altLang="zh-TW" dirty="0"/>
              <a:t>(</a:t>
            </a:r>
            <a:r>
              <a:rPr lang="zh-TW" altLang="en-US" dirty="0"/>
              <a:t>做反應動作、背書、考記憶</a:t>
            </a:r>
            <a:r>
              <a:rPr lang="en-US" altLang="zh-TW" dirty="0"/>
              <a:t>) </a:t>
            </a:r>
          </a:p>
          <a:p>
            <a:pPr marL="609600" indent="-609600">
              <a:lnSpc>
                <a:spcPct val="130000"/>
              </a:lnSpc>
              <a:buFont typeface="Wingdings" pitchFamily="2" charset="2"/>
              <a:buAutoNum type="arabicPeriod"/>
            </a:pPr>
            <a:r>
              <a:rPr lang="zh-TW" altLang="en-US" dirty="0">
                <a:solidFill>
                  <a:srgbClr val="FF0066"/>
                </a:solidFill>
              </a:rPr>
              <a:t>播歌 </a:t>
            </a:r>
            <a:r>
              <a:rPr lang="en-US" altLang="zh-TW" dirty="0">
                <a:solidFill>
                  <a:srgbClr val="FF0066"/>
                </a:solidFill>
              </a:rPr>
              <a:t>(</a:t>
            </a:r>
            <a:r>
              <a:rPr lang="zh-TW" altLang="en-US" dirty="0">
                <a:solidFill>
                  <a:srgbClr val="FF0066"/>
                </a:solidFill>
              </a:rPr>
              <a:t>一起唱、數動物、詞語</a:t>
            </a:r>
            <a:r>
              <a:rPr lang="en-US" altLang="zh-TW" dirty="0">
                <a:solidFill>
                  <a:srgbClr val="FF0066"/>
                </a:solidFill>
              </a:rPr>
              <a:t>...)</a:t>
            </a:r>
          </a:p>
          <a:p>
            <a:pPr marL="609600" indent="-609600">
              <a:lnSpc>
                <a:spcPct val="130000"/>
              </a:lnSpc>
              <a:buFont typeface="Wingdings" pitchFamily="2" charset="2"/>
              <a:buAutoNum type="arabicPeriod"/>
            </a:pPr>
            <a:r>
              <a:rPr lang="zh-TW" altLang="en-US" dirty="0">
                <a:solidFill>
                  <a:srgbClr val="FF0066"/>
                </a:solidFill>
              </a:rPr>
              <a:t>播短片、電影</a:t>
            </a:r>
            <a:r>
              <a:rPr lang="en-US" altLang="zh-TW" dirty="0">
                <a:solidFill>
                  <a:srgbClr val="FF0066"/>
                </a:solidFill>
              </a:rPr>
              <a:t>(</a:t>
            </a:r>
            <a:r>
              <a:rPr lang="zh-TW" altLang="en-US" dirty="0">
                <a:solidFill>
                  <a:srgbClr val="FF0066"/>
                </a:solidFill>
              </a:rPr>
              <a:t>趣味性高、富教育意義，如看差利</a:t>
            </a:r>
            <a:r>
              <a:rPr lang="en-US" altLang="zh-TW" dirty="0">
                <a:solidFill>
                  <a:srgbClr val="FF0066"/>
                </a:solidFill>
              </a:rPr>
              <a:t>, </a:t>
            </a:r>
            <a:r>
              <a:rPr lang="zh-TW" altLang="en-US" dirty="0">
                <a:solidFill>
                  <a:srgbClr val="FF0066"/>
                </a:solidFill>
              </a:rPr>
              <a:t>學簡單英文生字</a:t>
            </a:r>
            <a:r>
              <a:rPr lang="en-US" altLang="zh-TW" dirty="0">
                <a:solidFill>
                  <a:srgbClr val="FF0066"/>
                </a:solidFill>
              </a:rPr>
              <a:t>)</a:t>
            </a:r>
          </a:p>
          <a:p>
            <a:pPr marL="609600" indent="-609600">
              <a:lnSpc>
                <a:spcPct val="130000"/>
              </a:lnSpc>
              <a:buFont typeface="Wingdings" pitchFamily="2" charset="2"/>
              <a:buAutoNum type="arabicPeriod"/>
            </a:pPr>
            <a:r>
              <a:rPr lang="zh-TW" altLang="en-US" dirty="0">
                <a:solidFill>
                  <a:srgbClr val="FF0066"/>
                </a:solidFill>
              </a:rPr>
              <a:t>玩遊戲 </a:t>
            </a:r>
            <a:r>
              <a:rPr lang="en-US" altLang="zh-TW" dirty="0">
                <a:solidFill>
                  <a:srgbClr val="FF0066"/>
                </a:solidFill>
              </a:rPr>
              <a:t>(</a:t>
            </a:r>
            <a:r>
              <a:rPr lang="zh-TW" altLang="en-US" dirty="0">
                <a:solidFill>
                  <a:srgbClr val="FF0066"/>
                </a:solidFill>
              </a:rPr>
              <a:t>最好有走動和互動元素</a:t>
            </a:r>
            <a:r>
              <a:rPr lang="en-US" altLang="zh-TW" dirty="0">
                <a:solidFill>
                  <a:srgbClr val="FF0066"/>
                </a:solidFill>
              </a:rPr>
              <a:t>) </a:t>
            </a:r>
            <a:r>
              <a:rPr lang="zh-TW" altLang="en-US" dirty="0" smtClean="0">
                <a:solidFill>
                  <a:srgbClr val="FF0066"/>
                </a:solidFill>
              </a:rPr>
              <a:t>，如烏鴉烏龜、人槍虎、員警走私</a:t>
            </a:r>
            <a:r>
              <a:rPr lang="en-US" altLang="zh-TW" dirty="0" smtClean="0">
                <a:solidFill>
                  <a:srgbClr val="FF0066"/>
                </a:solidFill>
              </a:rPr>
              <a:t>)</a:t>
            </a:r>
            <a:endParaRPr lang="en-US" altLang="zh-TW" dirty="0">
              <a:solidFill>
                <a:srgbClr val="FF0066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32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15169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16024"/>
            <a:ext cx="7772400" cy="820688"/>
          </a:xfrm>
        </p:spPr>
        <p:txBody>
          <a:bodyPr/>
          <a:lstStyle/>
          <a:p>
            <a:pPr algn="ctr"/>
            <a:r>
              <a:rPr lang="zh-TW" altLang="en-US" dirty="0"/>
              <a:t>處理秩序</a:t>
            </a:r>
          </a:p>
        </p:txBody>
      </p:sp>
      <p:pic>
        <p:nvPicPr>
          <p:cNvPr id="3076" name="Picture 4" descr="課餘托管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3419"/>
            <a:ext cx="8520498" cy="568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頁尾版面配置區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D59471-A3D6-442A-B651-BE9C33184C04}" type="slidenum">
              <a:rPr lang="en-US" altLang="zh-TW" smtClean="0"/>
              <a:pPr/>
              <a:t>33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69228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zh-TW" altLang="en-US" sz="4000" dirty="0"/>
              <a:t>當課室內不當行為出現</a:t>
            </a:r>
            <a:r>
              <a:rPr lang="zh-TW" altLang="en-US" sz="4000" dirty="0" smtClean="0"/>
              <a:t>時</a:t>
            </a:r>
            <a:r>
              <a:rPr lang="en-US" altLang="zh-TW" sz="4000" dirty="0" smtClean="0"/>
              <a:t>...</a:t>
            </a:r>
            <a:br>
              <a:rPr lang="en-US" altLang="zh-TW" sz="4000" dirty="0" smtClean="0"/>
            </a:br>
            <a:r>
              <a:rPr lang="en-US" altLang="zh-TW" sz="4000" dirty="0" smtClean="0"/>
              <a:t>- </a:t>
            </a:r>
            <a:r>
              <a:rPr lang="zh-TW" altLang="en-US" sz="4000" dirty="0" smtClean="0"/>
              <a:t>低調干頂</a:t>
            </a:r>
            <a:endParaRPr lang="zh-TW" altLang="en-US" sz="4000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412776"/>
            <a:ext cx="8494713" cy="5229200"/>
          </a:xfrm>
        </p:spPr>
        <p:txBody>
          <a:bodyPr/>
          <a:lstStyle/>
          <a:p>
            <a:pPr marL="444500" indent="-444500">
              <a:spcAft>
                <a:spcPts val="600"/>
              </a:spcAft>
              <a:buSzPct val="80000"/>
              <a:buFont typeface="Wingdings" pitchFamily="2" charset="2"/>
              <a:buAutoNum type="arabicPeriod"/>
            </a:pPr>
            <a:r>
              <a:rPr lang="zh-TW" altLang="en-US" dirty="0">
                <a:solidFill>
                  <a:srgbClr val="FF0066"/>
                </a:solidFill>
              </a:rPr>
              <a:t>定睛看著學生</a:t>
            </a:r>
          </a:p>
          <a:p>
            <a:pPr marL="444500" indent="-444500">
              <a:spcAft>
                <a:spcPts val="600"/>
              </a:spcAft>
              <a:buSzPct val="80000"/>
              <a:buFont typeface="Wingdings" pitchFamily="2" charset="2"/>
              <a:buAutoNum type="arabicPeriod"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淩厲目光盯著學生</a:t>
            </a:r>
          </a:p>
          <a:p>
            <a:pPr marL="444500" indent="-444500">
              <a:spcAft>
                <a:spcPts val="600"/>
              </a:spcAft>
              <a:buSzPct val="80000"/>
              <a:buFont typeface="Wingdings" pitchFamily="2" charset="2"/>
              <a:buAutoNum type="arabicPeriod"/>
            </a:pPr>
            <a:r>
              <a:rPr lang="zh-TW" altLang="en-US" dirty="0" smtClean="0"/>
              <a:t>短暫</a:t>
            </a:r>
            <a:r>
              <a:rPr lang="zh-TW" altLang="en-US" dirty="0"/>
              <a:t>停頓說話</a:t>
            </a:r>
          </a:p>
          <a:p>
            <a:pPr marL="444500" indent="-444500">
              <a:spcAft>
                <a:spcPts val="600"/>
              </a:spcAft>
              <a:buSzPct val="80000"/>
              <a:buFont typeface="Wingdings" pitchFamily="2" charset="2"/>
              <a:buAutoNum type="arabicPeriod"/>
            </a:pPr>
            <a:r>
              <a:rPr lang="zh-TW" altLang="en-US" dirty="0"/>
              <a:t>走近學生身旁</a:t>
            </a:r>
          </a:p>
          <a:p>
            <a:pPr marL="444500" indent="-444500">
              <a:spcAft>
                <a:spcPts val="600"/>
              </a:spcAft>
              <a:buSzPct val="80000"/>
              <a:buFont typeface="Wingdings" pitchFamily="2" charset="2"/>
              <a:buAutoNum type="arabicPeriod"/>
            </a:pPr>
            <a:r>
              <a:rPr lang="zh-TW" altLang="en-US" dirty="0">
                <a:solidFill>
                  <a:srgbClr val="FF0066"/>
                </a:solidFill>
              </a:rPr>
              <a:t>邀請作答或示範</a:t>
            </a:r>
          </a:p>
          <a:p>
            <a:pPr marL="444500" indent="-444500">
              <a:spcAft>
                <a:spcPts val="600"/>
              </a:spcAft>
              <a:buSzPct val="80000"/>
              <a:buFont typeface="Wingdings" pitchFamily="2" charset="2"/>
              <a:buAutoNum type="arabicPeriod"/>
            </a:pPr>
            <a:r>
              <a:rPr lang="zh-TW" altLang="en-US" dirty="0"/>
              <a:t>稱讚守秩序的學生行為</a:t>
            </a:r>
          </a:p>
          <a:p>
            <a:pPr marL="444500" indent="-444500">
              <a:spcAft>
                <a:spcPts val="600"/>
              </a:spcAft>
              <a:buSzPct val="80000"/>
              <a:buFont typeface="Wingdings" pitchFamily="2" charset="2"/>
              <a:buAutoNum type="arabicPeriod"/>
            </a:pPr>
            <a:r>
              <a:rPr lang="zh-TW" altLang="en-US" dirty="0">
                <a:solidFill>
                  <a:srgbClr val="FF0066"/>
                </a:solidFill>
              </a:rPr>
              <a:t>當學生行為出現好轉時，報以點頭、微笑、輕拍肩膀以強化良好行為</a:t>
            </a:r>
          </a:p>
        </p:txBody>
      </p:sp>
      <p:sp>
        <p:nvSpPr>
          <p:cNvPr id="2" name="AutoShape 2" descr="課室管理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 b="3060"/>
          <a:stretch/>
        </p:blipFill>
        <p:spPr bwMode="auto">
          <a:xfrm>
            <a:off x="6012160" y="2276872"/>
            <a:ext cx="2705247" cy="23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34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250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79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明確指令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4" y="1196975"/>
            <a:ext cx="8440489" cy="5661025"/>
          </a:xfrm>
        </p:spPr>
        <p:txBody>
          <a:bodyPr/>
          <a:lstStyle/>
          <a:p>
            <a:pPr marL="609600" indent="-609600" algn="just">
              <a:lnSpc>
                <a:spcPct val="150000"/>
              </a:lnSpc>
              <a:buSzPct val="80000"/>
              <a:buFont typeface="Wingdings" pitchFamily="2" charset="2"/>
              <a:buAutoNum type="arabicPeriod"/>
            </a:pPr>
            <a:r>
              <a:rPr lang="zh-TW" altLang="en-US" dirty="0" smtClean="0">
                <a:solidFill>
                  <a:srgbClr val="FF0066"/>
                </a:solidFill>
              </a:rPr>
              <a:t>溫和</a:t>
            </a:r>
            <a:r>
              <a:rPr lang="zh-TW" altLang="en-US" dirty="0">
                <a:solidFill>
                  <a:srgbClr val="FF0066"/>
                </a:solidFill>
              </a:rPr>
              <a:t>提示 </a:t>
            </a:r>
            <a:r>
              <a:rPr lang="en-US" altLang="zh-TW" dirty="0">
                <a:solidFill>
                  <a:srgbClr val="FF0066"/>
                </a:solidFill>
              </a:rPr>
              <a:t>(</a:t>
            </a:r>
            <a:r>
              <a:rPr lang="zh-TW" altLang="en-US" dirty="0">
                <a:solidFill>
                  <a:srgbClr val="FF0066"/>
                </a:solidFill>
              </a:rPr>
              <a:t>語調較輕：靜一些</a:t>
            </a:r>
            <a:r>
              <a:rPr lang="en-US" altLang="zh-TW" dirty="0">
                <a:solidFill>
                  <a:srgbClr val="FF0066"/>
                </a:solidFill>
              </a:rPr>
              <a:t>)</a:t>
            </a:r>
          </a:p>
          <a:p>
            <a:pPr marL="609600" indent="-609600" algn="just">
              <a:lnSpc>
                <a:spcPct val="150000"/>
              </a:lnSpc>
              <a:buSzPct val="80000"/>
              <a:buFont typeface="Wingdings" pitchFamily="2" charset="2"/>
              <a:buAutoNum type="arabicPeriod"/>
            </a:pPr>
            <a:r>
              <a:rPr lang="zh-TW" altLang="en-US" dirty="0"/>
              <a:t>強烈提示 </a:t>
            </a:r>
            <a:r>
              <a:rPr lang="en-US" altLang="zh-TW" dirty="0"/>
              <a:t>(</a:t>
            </a:r>
            <a:r>
              <a:rPr lang="zh-TW" altLang="en-US" dirty="0"/>
              <a:t>語調較重而沈：</a:t>
            </a:r>
            <a:r>
              <a:rPr lang="zh-TW" altLang="en-US" dirty="0">
                <a:solidFill>
                  <a:srgbClr val="FF0066"/>
                </a:solidFill>
              </a:rPr>
              <a:t>客觀描述</a:t>
            </a:r>
            <a:r>
              <a:rPr lang="zh-TW" altLang="en-US" dirty="0"/>
              <a:t>他的行為、表達他的行為對你的</a:t>
            </a:r>
            <a:r>
              <a:rPr lang="zh-TW" altLang="en-US" dirty="0">
                <a:solidFill>
                  <a:srgbClr val="FF0066"/>
                </a:solidFill>
              </a:rPr>
              <a:t>影響</a:t>
            </a:r>
            <a:r>
              <a:rPr lang="zh-TW" altLang="en-US" dirty="0"/>
              <a:t>、說出</a:t>
            </a:r>
            <a:r>
              <a:rPr lang="zh-TW" altLang="en-US" dirty="0">
                <a:solidFill>
                  <a:srgbClr val="FF0066"/>
                </a:solidFill>
              </a:rPr>
              <a:t>具體要求</a:t>
            </a:r>
            <a:r>
              <a:rPr lang="en-US" altLang="zh-TW" dirty="0"/>
              <a:t>)</a:t>
            </a:r>
          </a:p>
        </p:txBody>
      </p:sp>
      <p:sp>
        <p:nvSpPr>
          <p:cNvPr id="2" name="AutoShape 2" descr="老師訓話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r="17447"/>
          <a:stretch/>
        </p:blipFill>
        <p:spPr bwMode="auto">
          <a:xfrm>
            <a:off x="5593976" y="4581128"/>
            <a:ext cx="206872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35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72406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預告後果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0768"/>
            <a:ext cx="8780462" cy="5517232"/>
          </a:xfrm>
        </p:spPr>
        <p:txBody>
          <a:bodyPr/>
          <a:lstStyle/>
          <a:p>
            <a:pPr marL="609600" indent="-609600" algn="just">
              <a:lnSpc>
                <a:spcPct val="130000"/>
              </a:lnSpc>
              <a:buFont typeface="Wingdings" pitchFamily="2" charset="2"/>
              <a:buChar char="n"/>
              <a:tabLst>
                <a:tab pos="4491038" algn="l"/>
              </a:tabLst>
            </a:pPr>
            <a:r>
              <a:rPr lang="zh-TW" altLang="en-US" dirty="0"/>
              <a:t>鄭重提示違規</a:t>
            </a:r>
            <a:r>
              <a:rPr lang="zh-TW" altLang="en-US" dirty="0">
                <a:solidFill>
                  <a:srgbClr val="FF0066"/>
                </a:solidFill>
              </a:rPr>
              <a:t>後果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如果當我講書時，你繼續有兩次談話的話 </a:t>
            </a:r>
            <a:r>
              <a:rPr lang="en-US" altLang="zh-TW" dirty="0"/>
              <a:t>/ </a:t>
            </a:r>
            <a:r>
              <a:rPr lang="zh-TW" altLang="en-US" dirty="0"/>
              <a:t>擲紙球 </a:t>
            </a:r>
            <a:r>
              <a:rPr lang="en-US" altLang="zh-TW" dirty="0"/>
              <a:t>/ </a:t>
            </a:r>
            <a:r>
              <a:rPr lang="zh-TW" altLang="en-US" dirty="0"/>
              <a:t>離位 </a:t>
            </a:r>
            <a:r>
              <a:rPr lang="en-US" altLang="zh-TW" dirty="0"/>
              <a:t>/ </a:t>
            </a:r>
            <a:r>
              <a:rPr lang="zh-TW" altLang="en-US" dirty="0"/>
              <a:t>尖叫，按照課室規則，你便</a:t>
            </a:r>
            <a:r>
              <a:rPr lang="zh-TW" altLang="en-US" dirty="0" smtClean="0"/>
              <a:t>要</a:t>
            </a:r>
            <a:r>
              <a:rPr lang="zh-TW" altLang="en-US" dirty="0" smtClean="0">
                <a:solidFill>
                  <a:srgbClr val="FF0066"/>
                </a:solidFill>
              </a:rPr>
              <a:t>調位</a:t>
            </a:r>
            <a:r>
              <a:rPr lang="zh-TW" altLang="en-US" dirty="0" smtClean="0"/>
              <a:t>或</a:t>
            </a:r>
            <a:r>
              <a:rPr lang="zh-TW" altLang="en-US" dirty="0">
                <a:solidFill>
                  <a:srgbClr val="FF0066"/>
                </a:solidFill>
              </a:rPr>
              <a:t>留堂</a:t>
            </a:r>
            <a:r>
              <a:rPr lang="en-US" altLang="zh-TW" dirty="0"/>
              <a:t>)</a:t>
            </a:r>
          </a:p>
        </p:txBody>
      </p:sp>
      <p:pic>
        <p:nvPicPr>
          <p:cNvPr id="3074" name="Picture 2" descr="相關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12" y="3789040"/>
            <a:ext cx="39073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36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74701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按章辦事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784"/>
            <a:ext cx="8780462" cy="5373216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dirty="0"/>
              <a:t>用堅定平和語調告知懲罰已成必然，要求他</a:t>
            </a:r>
            <a:r>
              <a:rPr lang="zh-TW" altLang="en-US" dirty="0" smtClean="0"/>
              <a:t>馬上被調位或</a:t>
            </a:r>
            <a:r>
              <a:rPr lang="zh-TW" altLang="en-US" dirty="0"/>
              <a:t>課後留堂；如違抗的話，</a:t>
            </a:r>
            <a:r>
              <a:rPr lang="zh-TW" altLang="en-US" dirty="0">
                <a:solidFill>
                  <a:srgbClr val="FF0066"/>
                </a:solidFill>
              </a:rPr>
              <a:t>可召外援</a:t>
            </a:r>
            <a:r>
              <a:rPr lang="zh-TW" altLang="en-US" dirty="0"/>
              <a:t>。</a:t>
            </a:r>
          </a:p>
        </p:txBody>
      </p:sp>
      <p:pic>
        <p:nvPicPr>
          <p:cNvPr id="4098" name="Picture 2" descr="学校按成绩排座位：好位置都给好学生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6154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37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83811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個案研習</a:t>
            </a:r>
          </a:p>
        </p:txBody>
      </p:sp>
      <p:sp>
        <p:nvSpPr>
          <p:cNvPr id="4894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4016" y="3886200"/>
            <a:ext cx="7772400" cy="1752600"/>
          </a:xfrm>
        </p:spPr>
        <p:txBody>
          <a:bodyPr/>
          <a:lstStyle/>
          <a:p>
            <a:r>
              <a:rPr lang="zh-TW" altLang="en-US" sz="4400" dirty="0"/>
              <a:t>課室管理原則及技巧之應用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E2D59471-A3D6-442A-B651-BE9C33184C04}" type="slidenum">
              <a:rPr lang="en-US" altLang="zh-TW" smtClean="0"/>
              <a:pPr/>
              <a:t>38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276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60350"/>
            <a:ext cx="7848426" cy="6597650"/>
          </a:xfrm>
        </p:spPr>
        <p:txBody>
          <a:bodyPr/>
          <a:lstStyle/>
          <a:p>
            <a:pPr algn="just"/>
            <a:r>
              <a:rPr lang="zh-TW" altLang="en-US" dirty="0" smtClean="0">
                <a:ea typeface="標楷體" pitchFamily="65" charset="-120"/>
              </a:rPr>
              <a:t>很多</a:t>
            </a:r>
            <a:r>
              <a:rPr lang="zh-TW" altLang="en-US" dirty="0">
                <a:ea typeface="標楷體" pitchFamily="65" charset="-120"/>
              </a:rPr>
              <a:t>時，低年級小朋友忘記帶齊文具物品上課，他們便會「不經思索」地說：「老師，唔記得帶筆 </a:t>
            </a:r>
            <a:r>
              <a:rPr lang="en-US" altLang="zh-TW" dirty="0">
                <a:ea typeface="標楷體" pitchFamily="65" charset="-120"/>
              </a:rPr>
              <a:t>/ </a:t>
            </a:r>
            <a:r>
              <a:rPr lang="zh-TW" altLang="en-US" dirty="0">
                <a:ea typeface="標楷體" pitchFamily="65" charset="-120"/>
              </a:rPr>
              <a:t>顏色筆 </a:t>
            </a:r>
            <a:r>
              <a:rPr lang="en-US" altLang="zh-TW" dirty="0">
                <a:ea typeface="標楷體" pitchFamily="65" charset="-120"/>
              </a:rPr>
              <a:t>/ </a:t>
            </a:r>
            <a:r>
              <a:rPr lang="zh-TW" altLang="en-US" dirty="0">
                <a:ea typeface="標楷體" pitchFamily="65" charset="-120"/>
              </a:rPr>
              <a:t>習作簿。」你會如何應對及處理？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39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4147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為什麼要實行課室管理？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196752"/>
            <a:ext cx="8964612" cy="576064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zh-TW" altLang="zh-HK" dirty="0"/>
              <a:t>根據研究顯示，</a:t>
            </a:r>
            <a:r>
              <a:rPr lang="zh-TW" altLang="zh-HK" dirty="0">
                <a:solidFill>
                  <a:srgbClr val="FF3399"/>
                </a:solidFill>
              </a:rPr>
              <a:t>課室管理與學生的學業成績成正</a:t>
            </a:r>
            <a:r>
              <a:rPr lang="zh-TW" altLang="zh-HK" dirty="0" smtClean="0">
                <a:solidFill>
                  <a:srgbClr val="FF3399"/>
                </a:solidFill>
              </a:rPr>
              <a:t>相關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zh-TW" altLang="zh-HK" dirty="0" smtClean="0">
                <a:solidFill>
                  <a:srgbClr val="FF3399"/>
                </a:solidFill>
              </a:rPr>
              <a:t>課</a:t>
            </a:r>
            <a:r>
              <a:rPr lang="zh-TW" altLang="zh-HK" dirty="0">
                <a:solidFill>
                  <a:srgbClr val="FF3399"/>
                </a:solidFill>
              </a:rPr>
              <a:t>室管理良好</a:t>
            </a:r>
            <a:r>
              <a:rPr lang="zh-TW" altLang="zh-HK" dirty="0"/>
              <a:t>的班級，</a:t>
            </a:r>
            <a:r>
              <a:rPr lang="zh-TW" altLang="zh-HK" dirty="0">
                <a:solidFill>
                  <a:srgbClr val="FF3399"/>
                </a:solidFill>
              </a:rPr>
              <a:t>學業成績比較</a:t>
            </a:r>
            <a:r>
              <a:rPr lang="zh-TW" altLang="zh-HK" dirty="0" smtClean="0">
                <a:solidFill>
                  <a:srgbClr val="FF3399"/>
                </a:solidFill>
              </a:rPr>
              <a:t>高</a:t>
            </a:r>
            <a:r>
              <a:rPr lang="zh-TW" altLang="en-US" dirty="0"/>
              <a:t>。</a:t>
            </a:r>
            <a:r>
              <a:rPr lang="en-US" altLang="zh-HK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zh-HK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Emmer, 1987)</a:t>
            </a:r>
            <a:r>
              <a:rPr lang="zh-TW" altLang="zh-HK" dirty="0" smtClean="0"/>
              <a:t>。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zh-TW" altLang="zh-HK" dirty="0" smtClean="0"/>
              <a:t>有效</a:t>
            </a:r>
            <a:r>
              <a:rPr lang="zh-TW" altLang="zh-HK" dirty="0"/>
              <a:t>的教室管理，也會影響班級學生的</a:t>
            </a:r>
            <a:r>
              <a:rPr lang="zh-TW" altLang="zh-HK" dirty="0">
                <a:solidFill>
                  <a:srgbClr val="FF3399"/>
                </a:solidFill>
              </a:rPr>
              <a:t>自我概念</a:t>
            </a:r>
            <a:r>
              <a:rPr lang="zh-TW" altLang="zh-HK" dirty="0"/>
              <a:t>和</a:t>
            </a:r>
            <a:r>
              <a:rPr lang="zh-TW" altLang="zh-HK" dirty="0">
                <a:solidFill>
                  <a:srgbClr val="FF3399"/>
                </a:solidFill>
              </a:rPr>
              <a:t>學習態度</a:t>
            </a:r>
            <a:r>
              <a:rPr lang="zh-TW" altLang="zh-HK" dirty="0" smtClean="0"/>
              <a:t>。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zh-TW" altLang="zh-HK" dirty="0" smtClean="0">
                <a:solidFill>
                  <a:srgbClr val="FF3399"/>
                </a:solidFill>
              </a:rPr>
              <a:t>程度</a:t>
            </a:r>
            <a:r>
              <a:rPr lang="zh-TW" altLang="zh-HK" dirty="0">
                <a:solidFill>
                  <a:srgbClr val="FF3399"/>
                </a:solidFill>
              </a:rPr>
              <a:t>較低</a:t>
            </a:r>
            <a:r>
              <a:rPr lang="zh-TW" altLang="zh-HK" dirty="0"/>
              <a:t>班別的</a:t>
            </a:r>
            <a:r>
              <a:rPr lang="zh-TW" altLang="zh-HK" dirty="0">
                <a:solidFill>
                  <a:srgbClr val="FF3399"/>
                </a:solidFill>
              </a:rPr>
              <a:t>學生</a:t>
            </a:r>
            <a:r>
              <a:rPr lang="zh-TW" altLang="zh-HK" dirty="0"/>
              <a:t>，常會</a:t>
            </a:r>
            <a:r>
              <a:rPr lang="zh-TW" altLang="zh-HK" dirty="0">
                <a:solidFill>
                  <a:srgbClr val="FF3399"/>
                </a:solidFill>
              </a:rPr>
              <a:t>對自己採否定的看法</a:t>
            </a:r>
            <a:r>
              <a:rPr lang="zh-TW" altLang="zh-HK" dirty="0"/>
              <a:t>，他們</a:t>
            </a:r>
            <a:r>
              <a:rPr lang="zh-TW" altLang="zh-HK" dirty="0">
                <a:solidFill>
                  <a:srgbClr val="FF3399"/>
                </a:solidFill>
              </a:rPr>
              <a:t>鬧事、打架</a:t>
            </a:r>
            <a:r>
              <a:rPr lang="zh-TW" altLang="zh-HK" dirty="0"/>
              <a:t>，只是為了</a:t>
            </a:r>
            <a:r>
              <a:rPr lang="zh-TW" altLang="zh-HK" dirty="0">
                <a:solidFill>
                  <a:srgbClr val="FF3399"/>
                </a:solidFill>
              </a:rPr>
              <a:t>逃避</a:t>
            </a:r>
            <a:r>
              <a:rPr lang="zh-TW" altLang="zh-HK" dirty="0" smtClean="0">
                <a:solidFill>
                  <a:srgbClr val="FF3399"/>
                </a:solidFill>
              </a:rPr>
              <a:t>壓力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spcBef>
                <a:spcPts val="600"/>
              </a:spcBef>
              <a:spcAft>
                <a:spcPts val="0"/>
              </a:spcAft>
              <a:buSzPct val="80000"/>
              <a:buFont typeface="+mj-lt"/>
              <a:buAutoNum type="arabicPeriod"/>
            </a:pPr>
            <a:r>
              <a:rPr lang="zh-TW" altLang="zh-HK" dirty="0" smtClean="0"/>
              <a:t>如果</a:t>
            </a:r>
            <a:r>
              <a:rPr lang="zh-TW" altLang="zh-HK" dirty="0"/>
              <a:t>「</a:t>
            </a:r>
            <a:r>
              <a:rPr lang="zh-TW" altLang="zh-HK" dirty="0">
                <a:solidFill>
                  <a:srgbClr val="FF3399"/>
                </a:solidFill>
              </a:rPr>
              <a:t>行為班</a:t>
            </a:r>
            <a:r>
              <a:rPr lang="zh-TW" altLang="zh-HK" dirty="0"/>
              <a:t>」的</a:t>
            </a:r>
            <a:r>
              <a:rPr lang="zh-TW" altLang="zh-HK" dirty="0">
                <a:solidFill>
                  <a:srgbClr val="FF3399"/>
                </a:solidFill>
              </a:rPr>
              <a:t>課室管理得不好</a:t>
            </a:r>
            <a:r>
              <a:rPr lang="zh-TW" altLang="zh-HK" dirty="0"/>
              <a:t>，整個</a:t>
            </a:r>
            <a:r>
              <a:rPr lang="zh-TW" altLang="zh-HK" dirty="0">
                <a:solidFill>
                  <a:srgbClr val="FF3399"/>
                </a:solidFill>
              </a:rPr>
              <a:t>學習氣氛</a:t>
            </a:r>
            <a:r>
              <a:rPr lang="zh-TW" altLang="zh-HK" dirty="0"/>
              <a:t>和學生的</a:t>
            </a:r>
            <a:r>
              <a:rPr lang="zh-TW" altLang="zh-HK" dirty="0">
                <a:solidFill>
                  <a:srgbClr val="FF3399"/>
                </a:solidFill>
              </a:rPr>
              <a:t>自我概念</a:t>
            </a:r>
            <a:r>
              <a:rPr lang="zh-TW" altLang="zh-HK" dirty="0"/>
              <a:t>都會</a:t>
            </a:r>
            <a:r>
              <a:rPr lang="zh-TW" altLang="zh-HK" dirty="0">
                <a:solidFill>
                  <a:srgbClr val="FF3399"/>
                </a:solidFill>
              </a:rPr>
              <a:t>下降</a:t>
            </a:r>
            <a:r>
              <a:rPr lang="zh-TW" altLang="zh-HK" dirty="0" smtClean="0"/>
              <a:t>，</a:t>
            </a:r>
            <a:r>
              <a:rPr lang="zh-TW" altLang="zh-HK" dirty="0" smtClean="0">
                <a:solidFill>
                  <a:srgbClr val="FF3399"/>
                </a:solidFill>
              </a:rPr>
              <a:t>學業</a:t>
            </a:r>
            <a:r>
              <a:rPr lang="zh-TW" altLang="zh-HK" dirty="0">
                <a:solidFill>
                  <a:srgbClr val="FF3399"/>
                </a:solidFill>
              </a:rPr>
              <a:t>成績</a:t>
            </a:r>
            <a:r>
              <a:rPr lang="zh-TW" altLang="zh-HK" dirty="0"/>
              <a:t>也會愈益</a:t>
            </a:r>
            <a:r>
              <a:rPr lang="zh-TW" altLang="zh-HK" dirty="0">
                <a:solidFill>
                  <a:srgbClr val="FF3399"/>
                </a:solidFill>
              </a:rPr>
              <a:t>低落</a:t>
            </a:r>
            <a:r>
              <a:rPr lang="zh-TW" altLang="zh-HK" dirty="0"/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237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559800" cy="6597650"/>
          </a:xfrm>
        </p:spPr>
        <p:txBody>
          <a:bodyPr/>
          <a:lstStyle/>
          <a:p>
            <a:pPr marL="1163638" indent="-538163" algn="just">
              <a:buNone/>
            </a:pPr>
            <a:r>
              <a:rPr lang="en-US" altLang="zh-TW" dirty="0"/>
              <a:t>2</a:t>
            </a:r>
            <a:r>
              <a:rPr lang="en-US" altLang="zh-TW" dirty="0" smtClean="0"/>
              <a:t>. </a:t>
            </a:r>
            <a:r>
              <a:rPr lang="zh-TW" altLang="en-US" dirty="0" smtClean="0"/>
              <a:t>在</a:t>
            </a:r>
            <a:r>
              <a:rPr lang="zh-TW" altLang="en-US" dirty="0"/>
              <a:t>某節英文課時，課室後面的學生在摺紙飛機並把飛機，飛來飛去，</a:t>
            </a:r>
            <a:r>
              <a:rPr lang="zh-TW" altLang="en-US" i="1" u="sng" dirty="0"/>
              <a:t>梁老師</a:t>
            </a:r>
            <a:r>
              <a:rPr lang="zh-TW" altLang="en-US" dirty="0"/>
              <a:t>見到後立即叫他們停止。不過當梁老師在寫黑板時，一架紙飛機撞到黑板上。</a:t>
            </a:r>
            <a:r>
              <a:rPr lang="zh-TW" altLang="en-US" i="1" u="sng" dirty="0"/>
              <a:t>梁老師</a:t>
            </a:r>
            <a:r>
              <a:rPr lang="zh-TW" altLang="en-US" dirty="0"/>
              <a:t>回過頭來，查問是誰做的，但沒有人回答。</a:t>
            </a:r>
          </a:p>
          <a:p>
            <a:pPr marL="609600" indent="-609600"/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40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281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5616" y="260350"/>
            <a:ext cx="7695456" cy="6597650"/>
          </a:xfrm>
        </p:spPr>
        <p:txBody>
          <a:bodyPr/>
          <a:lstStyle/>
          <a:p>
            <a:pPr marL="538163" indent="-538163" algn="just">
              <a:buNone/>
            </a:pPr>
            <a:r>
              <a:rPr lang="en-US" altLang="zh-TW" dirty="0" smtClean="0"/>
              <a:t>3. </a:t>
            </a:r>
            <a:r>
              <a:rPr lang="zh-TW" altLang="en-US" dirty="0" smtClean="0"/>
              <a:t>新</a:t>
            </a:r>
            <a:r>
              <a:rPr lang="zh-TW" altLang="en-US" dirty="0"/>
              <a:t>學期不久</a:t>
            </a:r>
            <a:r>
              <a:rPr lang="zh-TW" altLang="en-US" dirty="0" smtClean="0"/>
              <a:t>，小六丙</a:t>
            </a:r>
            <a:r>
              <a:rPr lang="zh-TW" altLang="en-US" dirty="0"/>
              <a:t>班的學生很快便發覺教數學的</a:t>
            </a:r>
            <a:r>
              <a:rPr lang="zh-TW" altLang="en-US" i="1" u="sng" dirty="0"/>
              <a:t>蕭老師</a:t>
            </a:r>
            <a:r>
              <a:rPr lang="zh-TW" altLang="en-US" dirty="0"/>
              <a:t>並不嚴厲。有一次，正當蕭老師預備引入一節課題時，有幾個學生說很熱，叫他開風扇，但另一批學生隨即說他們不要開風扇。跟著兩批學生便爭執起來。突然，有學生大聲叫讓，說</a:t>
            </a:r>
            <a:r>
              <a:rPr lang="zh-TW" altLang="en-US" i="1" u="sng" dirty="0"/>
              <a:t>蕭老師</a:t>
            </a:r>
            <a:r>
              <a:rPr lang="zh-TW" altLang="en-US" dirty="0"/>
              <a:t>不理會那些需要開風扇的同學。</a:t>
            </a:r>
          </a:p>
          <a:p>
            <a:pPr marL="609600" indent="-609600"/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41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170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559800" cy="6597650"/>
          </a:xfrm>
        </p:spPr>
        <p:txBody>
          <a:bodyPr/>
          <a:lstStyle/>
          <a:p>
            <a:pPr marL="1165225" algn="just">
              <a:buNone/>
            </a:pPr>
            <a:r>
              <a:rPr lang="en-US" altLang="zh-TW" dirty="0"/>
              <a:t>4</a:t>
            </a:r>
            <a:r>
              <a:rPr lang="en-US" altLang="zh-TW" dirty="0" smtClean="0"/>
              <a:t>. </a:t>
            </a:r>
            <a:r>
              <a:rPr lang="zh-TW" altLang="en-US" i="1" u="sng" dirty="0"/>
              <a:t>吳老師</a:t>
            </a:r>
            <a:r>
              <a:rPr lang="zh-TW" altLang="en-US" dirty="0"/>
              <a:t>很明確地感到學生對他的中文課完全沒有興趣。上課時，有些學生隨意從一組走到另一組傾談，有時甚至玩耍。整體上，上課時全班都很混亂。</a:t>
            </a:r>
          </a:p>
          <a:p>
            <a:pPr marL="609600" indent="-609600"/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42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950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559800" cy="6597650"/>
          </a:xfrm>
        </p:spPr>
        <p:txBody>
          <a:bodyPr/>
          <a:lstStyle/>
          <a:p>
            <a:pPr marL="1160463" indent="-542925" algn="just">
              <a:buNone/>
            </a:pPr>
            <a:r>
              <a:rPr lang="en-US" altLang="zh-TW" dirty="0"/>
              <a:t>5</a:t>
            </a:r>
            <a:r>
              <a:rPr lang="en-US" altLang="zh-TW" dirty="0" smtClean="0"/>
              <a:t>. </a:t>
            </a:r>
            <a:r>
              <a:rPr lang="zh-TW" altLang="en-US" dirty="0" smtClean="0"/>
              <a:t>開學</a:t>
            </a:r>
            <a:r>
              <a:rPr lang="zh-TW" altLang="en-US" dirty="0"/>
              <a:t>一星期後</a:t>
            </a:r>
            <a:r>
              <a:rPr lang="zh-TW" altLang="en-US" dirty="0" smtClean="0"/>
              <a:t>，</a:t>
            </a:r>
            <a:r>
              <a:rPr lang="zh-TW" altLang="en-US" i="1" u="sng" dirty="0" smtClean="0"/>
              <a:t>範老師</a:t>
            </a:r>
            <a:r>
              <a:rPr lang="zh-TW" altLang="en-US" dirty="0" smtClean="0"/>
              <a:t>已</a:t>
            </a:r>
            <a:r>
              <a:rPr lang="zh-TW" altLang="en-US" dirty="0"/>
              <a:t>發覺</a:t>
            </a:r>
            <a:r>
              <a:rPr lang="zh-TW" altLang="en-US" i="1" u="sng" dirty="0"/>
              <a:t>徐同學</a:t>
            </a:r>
            <a:r>
              <a:rPr lang="zh-TW" altLang="en-US" dirty="0"/>
              <a:t>不停在課室內做些騷擾他人及吸引注意力的行為。有時他會吹口哨；有時又大聲插幾句嘴，內容與當時討論的課題完全無關；有時又說幾句笑話。總之，就是在扮演「小丑」的角色。其他學生受到</a:t>
            </a:r>
            <a:r>
              <a:rPr lang="zh-TW" altLang="en-US" i="1" u="sng" dirty="0"/>
              <a:t>徐</a:t>
            </a:r>
            <a:r>
              <a:rPr lang="zh-TW" altLang="en-US" dirty="0"/>
              <a:t>的打擾，不能專心上課。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43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231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處理不良行為</a:t>
            </a:r>
          </a:p>
        </p:txBody>
      </p:sp>
      <p:sp>
        <p:nvSpPr>
          <p:cNvPr id="584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886200"/>
            <a:ext cx="8460432" cy="1752600"/>
          </a:xfrm>
        </p:spPr>
        <p:txBody>
          <a:bodyPr/>
          <a:lstStyle/>
          <a:p>
            <a:r>
              <a:rPr lang="zh-TW" altLang="en-US" sz="4000" dirty="0"/>
              <a:t>擲粉筆、粗言俗語、偷糖、打架</a:t>
            </a:r>
            <a:r>
              <a:rPr lang="en-US" altLang="zh-TW" sz="4000" dirty="0" smtClean="0">
                <a:latin typeface="Arial Unicode MS"/>
              </a:rPr>
              <a:t>…</a:t>
            </a:r>
            <a:endParaRPr lang="en-US" altLang="zh-TW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7275512" y="6428184"/>
            <a:ext cx="1905000" cy="457200"/>
          </a:xfrm>
        </p:spPr>
        <p:txBody>
          <a:bodyPr/>
          <a:lstStyle/>
          <a:p>
            <a:fld id="{E2D59471-A3D6-442A-B651-BE9C33184C04}" type="slidenum">
              <a:rPr lang="en-US" altLang="zh-TW" smtClean="0"/>
              <a:pPr/>
              <a:t>44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999904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方法與過程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916113"/>
            <a:ext cx="7772400" cy="4941887"/>
          </a:xfrm>
        </p:spPr>
        <p:txBody>
          <a:bodyPr/>
          <a:lstStyle/>
          <a:p>
            <a:pPr marL="609600" indent="-609600">
              <a:lnSpc>
                <a:spcPct val="140000"/>
              </a:lnSpc>
              <a:buFont typeface="Wingdings" pitchFamily="2" charset="2"/>
              <a:buAutoNum type="arabicPeriod"/>
            </a:pPr>
            <a:r>
              <a:rPr lang="zh-TW" altLang="en-US" dirty="0"/>
              <a:t>客觀陳述 </a:t>
            </a:r>
            <a:r>
              <a:rPr lang="en-US" altLang="zh-TW" dirty="0"/>
              <a:t>(</a:t>
            </a:r>
            <a:r>
              <a:rPr lang="zh-TW" altLang="en-US" dirty="0"/>
              <a:t>事件</a:t>
            </a:r>
            <a:r>
              <a:rPr lang="en-US" altLang="zh-TW" dirty="0"/>
              <a:t>)</a:t>
            </a:r>
          </a:p>
          <a:p>
            <a:pPr marL="609600" indent="-609600">
              <a:lnSpc>
                <a:spcPct val="140000"/>
              </a:lnSpc>
              <a:buFont typeface="Wingdings" pitchFamily="2" charset="2"/>
              <a:buAutoNum type="arabicPeriod"/>
            </a:pPr>
            <a:r>
              <a:rPr lang="zh-TW" altLang="en-US" dirty="0">
                <a:solidFill>
                  <a:srgbClr val="FF0066"/>
                </a:solidFill>
              </a:rPr>
              <a:t>欣賞好的一面 </a:t>
            </a:r>
            <a:r>
              <a:rPr lang="en-US" altLang="zh-TW" dirty="0">
                <a:solidFill>
                  <a:srgbClr val="FF0066"/>
                </a:solidFill>
              </a:rPr>
              <a:t>(</a:t>
            </a:r>
            <a:r>
              <a:rPr lang="zh-TW" altLang="en-US" dirty="0">
                <a:solidFill>
                  <a:srgbClr val="FF0066"/>
                </a:solidFill>
              </a:rPr>
              <a:t>如有</a:t>
            </a:r>
            <a:r>
              <a:rPr lang="en-US" altLang="zh-TW" dirty="0">
                <a:solidFill>
                  <a:srgbClr val="FF0066"/>
                </a:solidFill>
              </a:rPr>
              <a:t>)</a:t>
            </a:r>
          </a:p>
          <a:p>
            <a:pPr marL="609600" indent="-609600">
              <a:lnSpc>
                <a:spcPct val="140000"/>
              </a:lnSpc>
              <a:buFont typeface="Wingdings" pitchFamily="2" charset="2"/>
              <a:buAutoNum type="arabicPeriod"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為不當行為負責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道歉、賠償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609600" indent="-609600">
              <a:lnSpc>
                <a:spcPct val="140000"/>
              </a:lnSpc>
              <a:buFont typeface="Wingdings" pitchFamily="2" charset="2"/>
              <a:buAutoNum type="arabicPeriod"/>
            </a:pPr>
            <a:r>
              <a:rPr lang="zh-TW" altLang="en-US" dirty="0">
                <a:solidFill>
                  <a:srgbClr val="7030A0"/>
                </a:solidFill>
              </a:rPr>
              <a:t>找出新方法 </a:t>
            </a:r>
            <a:r>
              <a:rPr lang="en-US" altLang="zh-TW" dirty="0">
                <a:solidFill>
                  <a:srgbClr val="7030A0"/>
                </a:solidFill>
              </a:rPr>
              <a:t>(</a:t>
            </a:r>
            <a:r>
              <a:rPr lang="zh-TW" altLang="en-US" dirty="0">
                <a:solidFill>
                  <a:srgbClr val="7030A0"/>
                </a:solidFill>
              </a:rPr>
              <a:t>替代性選擇</a:t>
            </a:r>
            <a:r>
              <a:rPr lang="en-US" altLang="zh-TW" dirty="0">
                <a:solidFill>
                  <a:srgbClr val="7030A0"/>
                </a:solidFill>
              </a:rPr>
              <a:t>)</a:t>
            </a:r>
          </a:p>
          <a:p>
            <a:pPr marL="609600" indent="-609600">
              <a:lnSpc>
                <a:spcPct val="140000"/>
              </a:lnSpc>
              <a:buFont typeface="Wingdings" pitchFamily="2" charset="2"/>
              <a:buAutoNum type="arabicPeriod"/>
            </a:pPr>
            <a:r>
              <a:rPr lang="zh-TW" altLang="en-US" dirty="0"/>
              <a:t>練習適當方法 </a:t>
            </a:r>
            <a:r>
              <a:rPr lang="en-US" altLang="zh-TW" dirty="0"/>
              <a:t>(</a:t>
            </a:r>
            <a:r>
              <a:rPr lang="zh-TW" altLang="en-US" dirty="0"/>
              <a:t>發展新行為</a:t>
            </a:r>
            <a:r>
              <a:rPr lang="en-US" altLang="zh-TW" dirty="0"/>
              <a:t>)</a:t>
            </a:r>
          </a:p>
        </p:txBody>
      </p:sp>
      <p:pic>
        <p:nvPicPr>
          <p:cNvPr id="4" name="Picture 2" descr="throw chalk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430438" cy="204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45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12428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方法與過程 </a:t>
            </a:r>
            <a:r>
              <a:rPr lang="en-US" altLang="zh-TW" dirty="0"/>
              <a:t>(</a:t>
            </a:r>
            <a:r>
              <a:rPr lang="zh-TW" altLang="en-US" dirty="0"/>
              <a:t>詳盡版</a:t>
            </a:r>
            <a:r>
              <a:rPr lang="en-US" altLang="zh-TW" dirty="0"/>
              <a:t>)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268760"/>
            <a:ext cx="7772400" cy="5373216"/>
          </a:xfrm>
        </p:spPr>
        <p:txBody>
          <a:bodyPr/>
          <a:lstStyle/>
          <a:p>
            <a:pPr>
              <a:spcAft>
                <a:spcPts val="0"/>
              </a:spcAft>
              <a:buFont typeface="Wingdings" pitchFamily="2" charset="2"/>
              <a:buAutoNum type="arabicPeriod"/>
            </a:pPr>
            <a:r>
              <a:rPr lang="zh-TW" altLang="en-US" sz="2800" dirty="0"/>
              <a:t>客觀陳述 </a:t>
            </a:r>
            <a:r>
              <a:rPr lang="en-US" altLang="zh-TW" sz="2800" dirty="0"/>
              <a:t>(</a:t>
            </a:r>
            <a:r>
              <a:rPr lang="zh-TW" altLang="en-US" sz="2800" dirty="0"/>
              <a:t>事件</a:t>
            </a:r>
            <a:r>
              <a:rPr lang="en-US" altLang="zh-TW" sz="2800" dirty="0"/>
              <a:t>)</a:t>
            </a:r>
          </a:p>
          <a:p>
            <a:pPr>
              <a:spcAft>
                <a:spcPts val="0"/>
              </a:spcAft>
              <a:buFont typeface="Wingdings" pitchFamily="2" charset="2"/>
              <a:buAutoNum type="arabicPeriod"/>
            </a:pPr>
            <a:r>
              <a:rPr lang="zh-TW" altLang="en-US" sz="2800" dirty="0"/>
              <a:t>案件重組 </a:t>
            </a:r>
            <a:r>
              <a:rPr lang="en-US" altLang="zh-TW" sz="2800" dirty="0"/>
              <a:t>(</a:t>
            </a:r>
            <a:r>
              <a:rPr lang="zh-TW" altLang="en-US" sz="2800" dirty="0"/>
              <a:t>如有需要</a:t>
            </a:r>
            <a:r>
              <a:rPr lang="en-US" altLang="zh-TW" sz="2800" dirty="0"/>
              <a:t>)</a:t>
            </a:r>
          </a:p>
          <a:p>
            <a:pPr>
              <a:spcAft>
                <a:spcPts val="0"/>
              </a:spcAft>
              <a:buFont typeface="Wingdings" pitchFamily="2" charset="2"/>
              <a:buAutoNum type="arabicPeriod"/>
            </a:pPr>
            <a:r>
              <a:rPr lang="zh-TW" altLang="en-US" sz="2800" dirty="0"/>
              <a:t>目擊證人 </a:t>
            </a:r>
            <a:r>
              <a:rPr lang="en-US" altLang="zh-TW" sz="2800" dirty="0"/>
              <a:t>(</a:t>
            </a:r>
            <a:r>
              <a:rPr lang="zh-TW" altLang="en-US" sz="2800" dirty="0"/>
              <a:t>如有需要</a:t>
            </a:r>
            <a:r>
              <a:rPr lang="en-US" altLang="zh-TW" sz="2800" dirty="0"/>
              <a:t>)</a:t>
            </a:r>
          </a:p>
          <a:p>
            <a:pPr>
              <a:spcAft>
                <a:spcPts val="0"/>
              </a:spcAft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rgbClr val="FF0066"/>
                </a:solidFill>
              </a:rPr>
              <a:t>欣賞善意 </a:t>
            </a:r>
            <a:r>
              <a:rPr lang="en-US" altLang="zh-TW" sz="2800" dirty="0">
                <a:solidFill>
                  <a:srgbClr val="FF0066"/>
                </a:solidFill>
              </a:rPr>
              <a:t>(</a:t>
            </a:r>
            <a:r>
              <a:rPr lang="zh-TW" altLang="en-US" sz="2800" dirty="0">
                <a:solidFill>
                  <a:srgbClr val="FF0066"/>
                </a:solidFill>
              </a:rPr>
              <a:t>如有</a:t>
            </a:r>
            <a:r>
              <a:rPr lang="en-US" altLang="zh-TW" sz="2800" dirty="0">
                <a:solidFill>
                  <a:srgbClr val="FF0066"/>
                </a:solidFill>
              </a:rPr>
              <a:t>)</a:t>
            </a:r>
          </a:p>
          <a:p>
            <a:pPr>
              <a:spcAft>
                <a:spcPts val="0"/>
              </a:spcAft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</a:rPr>
              <a:t>初步裁決</a:t>
            </a:r>
          </a:p>
          <a:p>
            <a:pPr>
              <a:spcAft>
                <a:spcPts val="0"/>
              </a:spcAft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rgbClr val="006600"/>
                </a:solidFill>
              </a:rPr>
              <a:t>原告訴求 </a:t>
            </a:r>
            <a:r>
              <a:rPr lang="en-US" altLang="zh-TW" sz="2800" dirty="0">
                <a:solidFill>
                  <a:srgbClr val="006600"/>
                </a:solidFill>
              </a:rPr>
              <a:t>(</a:t>
            </a:r>
            <a:r>
              <a:rPr lang="zh-TW" altLang="en-US" sz="2800" dirty="0">
                <a:solidFill>
                  <a:srgbClr val="006600"/>
                </a:solidFill>
              </a:rPr>
              <a:t>賠償、道歉、建議罰則</a:t>
            </a:r>
            <a:r>
              <a:rPr lang="en-US" altLang="zh-TW" sz="2800" dirty="0">
                <a:solidFill>
                  <a:srgbClr val="006600"/>
                </a:solidFill>
                <a:latin typeface="Arial Unicode MS"/>
              </a:rPr>
              <a:t>…</a:t>
            </a:r>
            <a:r>
              <a:rPr lang="en-US" altLang="zh-TW" sz="2800" dirty="0">
                <a:solidFill>
                  <a:srgbClr val="006600"/>
                </a:solidFill>
              </a:rPr>
              <a:t>..</a:t>
            </a:r>
            <a:r>
              <a:rPr lang="zh-TW" altLang="en-US" sz="2800" dirty="0">
                <a:solidFill>
                  <a:srgbClr val="006600"/>
                </a:solidFill>
              </a:rPr>
              <a:t>以不以暴易暴為原則</a:t>
            </a:r>
            <a:r>
              <a:rPr lang="en-US" altLang="zh-TW" sz="2800" dirty="0">
                <a:solidFill>
                  <a:srgbClr val="006600"/>
                </a:solidFill>
              </a:rPr>
              <a:t>)</a:t>
            </a:r>
          </a:p>
          <a:p>
            <a:pPr>
              <a:spcAft>
                <a:spcPts val="0"/>
              </a:spcAft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rgbClr val="006600"/>
                </a:solidFill>
              </a:rPr>
              <a:t>被告回應 </a:t>
            </a:r>
            <a:r>
              <a:rPr lang="en-US" altLang="zh-TW" sz="2800" dirty="0">
                <a:solidFill>
                  <a:srgbClr val="006600"/>
                </a:solidFill>
              </a:rPr>
              <a:t>(</a:t>
            </a:r>
            <a:r>
              <a:rPr lang="zh-TW" altLang="en-US" sz="2800" dirty="0">
                <a:solidFill>
                  <a:srgbClr val="006600"/>
                </a:solidFill>
              </a:rPr>
              <a:t>對訴求同意與否</a:t>
            </a:r>
            <a:r>
              <a:rPr lang="en-US" altLang="zh-TW" sz="2800" dirty="0">
                <a:solidFill>
                  <a:srgbClr val="006600"/>
                </a:solidFill>
              </a:rPr>
              <a:t>)</a:t>
            </a:r>
          </a:p>
          <a:p>
            <a:pPr>
              <a:spcAft>
                <a:spcPts val="0"/>
              </a:spcAft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chemeClr val="tx1"/>
                </a:solidFill>
              </a:rPr>
              <a:t>邏輯後果 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en-US" sz="2800" dirty="0">
                <a:solidFill>
                  <a:schemeClr val="tx1"/>
                </a:solidFill>
              </a:rPr>
              <a:t>懲罰執行</a:t>
            </a:r>
            <a:r>
              <a:rPr lang="en-US" altLang="zh-TW" sz="28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0"/>
              </a:spcAft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rgbClr val="CC0000"/>
                </a:solidFill>
              </a:rPr>
              <a:t>事件反思</a:t>
            </a:r>
          </a:p>
          <a:p>
            <a:pPr>
              <a:spcAft>
                <a:spcPts val="0"/>
              </a:spcAft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rgbClr val="CC0000"/>
                </a:solidFill>
              </a:rPr>
              <a:t>新行為演練 </a:t>
            </a:r>
            <a:r>
              <a:rPr lang="en-US" altLang="zh-TW" sz="2800" dirty="0">
                <a:solidFill>
                  <a:srgbClr val="CC0000"/>
                </a:solidFill>
              </a:rPr>
              <a:t>(</a:t>
            </a:r>
            <a:r>
              <a:rPr lang="zh-TW" altLang="en-US" sz="2800" dirty="0">
                <a:solidFill>
                  <a:srgbClr val="CC0000"/>
                </a:solidFill>
              </a:rPr>
              <a:t>如可行的話</a:t>
            </a:r>
            <a:r>
              <a:rPr lang="en-US" altLang="zh-TW" sz="2800" dirty="0">
                <a:solidFill>
                  <a:srgbClr val="CC0000"/>
                </a:solidFill>
              </a:rPr>
              <a:t>)</a:t>
            </a:r>
          </a:p>
        </p:txBody>
      </p:sp>
      <p:pic>
        <p:nvPicPr>
          <p:cNvPr id="1028" name="Picture 4" descr="相關圖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4" t="27956"/>
          <a:stretch/>
        </p:blipFill>
        <p:spPr bwMode="auto">
          <a:xfrm>
            <a:off x="5580112" y="1412776"/>
            <a:ext cx="3302044" cy="224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46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292376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36104" y="1828800"/>
            <a:ext cx="7772400" cy="1143000"/>
          </a:xfrm>
        </p:spPr>
        <p:txBody>
          <a:bodyPr/>
          <a:lstStyle/>
          <a:p>
            <a:r>
              <a:rPr lang="zh-TW" altLang="en-US" sz="5400" dirty="0" smtClean="0"/>
              <a:t>角色扮</a:t>
            </a:r>
            <a:r>
              <a:rPr lang="zh-TW" altLang="en-US" sz="5400" dirty="0"/>
              <a:t>演</a:t>
            </a:r>
            <a:endParaRPr lang="zh-TW" altLang="en-US" sz="5400" dirty="0"/>
          </a:p>
        </p:txBody>
      </p:sp>
      <p:sp>
        <p:nvSpPr>
          <p:cNvPr id="5888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4400" dirty="0"/>
              <a:t>行為分析及專業處理方法</a:t>
            </a:r>
          </a:p>
          <a:p>
            <a:endParaRPr lang="zh-HK" altLang="zh-HK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E2D59471-A3D6-442A-B651-BE9C33184C04}" type="slidenum">
              <a:rPr lang="en-US" altLang="zh-TW" smtClean="0"/>
              <a:pPr/>
              <a:t>47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170119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5616" y="260350"/>
            <a:ext cx="7920434" cy="6597650"/>
          </a:xfrm>
        </p:spPr>
        <p:txBody>
          <a:bodyPr/>
          <a:lstStyle/>
          <a:p>
            <a:pPr algn="just"/>
            <a:r>
              <a:rPr lang="zh-TW" altLang="en-US" u="sng" dirty="0" smtClean="0"/>
              <a:t>阿</a:t>
            </a:r>
            <a:r>
              <a:rPr lang="zh-TW" altLang="en-US" u="sng" dirty="0" smtClean="0"/>
              <a:t>偉</a:t>
            </a:r>
            <a:r>
              <a:rPr lang="en-US" altLang="zh-TW" dirty="0" smtClean="0"/>
              <a:t>(</a:t>
            </a:r>
            <a:r>
              <a:rPr lang="zh-TW" altLang="en-US" dirty="0" smtClean="0"/>
              <a:t>小一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在排隊落操場時</a:t>
            </a:r>
            <a:r>
              <a:rPr lang="en-US" altLang="zh-TW" dirty="0" smtClean="0"/>
              <a:t>, </a:t>
            </a:r>
            <a:r>
              <a:rPr lang="zh-TW" altLang="en-US" dirty="0" smtClean="0"/>
              <a:t>不段用手掌在</a:t>
            </a:r>
            <a:r>
              <a:rPr lang="zh-TW" altLang="en-US" u="sng" dirty="0"/>
              <a:t>德</a:t>
            </a:r>
            <a:r>
              <a:rPr lang="zh-TW" altLang="en-US" u="sng" dirty="0" smtClean="0"/>
              <a:t>明</a:t>
            </a:r>
            <a:r>
              <a:rPr lang="zh-TW" altLang="en-US" dirty="0" smtClean="0"/>
              <a:t>面前攘來攘去</a:t>
            </a:r>
            <a:r>
              <a:rPr lang="en-US" altLang="zh-TW" dirty="0" smtClean="0"/>
              <a:t>, </a:t>
            </a:r>
            <a:r>
              <a:rPr lang="zh-TW" altLang="en-US" dirty="0" smtClean="0"/>
              <a:t>德明一怒之下</a:t>
            </a:r>
            <a:r>
              <a:rPr lang="en-US" altLang="zh-TW" dirty="0" smtClean="0"/>
              <a:t>, </a:t>
            </a:r>
            <a:r>
              <a:rPr lang="zh-TW" altLang="en-US" dirty="0" smtClean="0"/>
              <a:t>大力用拳頭搥了</a:t>
            </a:r>
            <a:r>
              <a:rPr lang="zh-TW" altLang="en-US" u="sng" dirty="0" smtClean="0"/>
              <a:t>阿偉</a:t>
            </a:r>
            <a:r>
              <a:rPr lang="zh-TW" altLang="en-US" dirty="0" smtClean="0"/>
              <a:t>肩膊一下</a:t>
            </a:r>
            <a:r>
              <a:rPr lang="zh-TW" altLang="en-US" dirty="0" smtClean="0"/>
              <a:t>，</a:t>
            </a:r>
            <a:r>
              <a:rPr lang="zh-TW" altLang="en-US" u="sng" dirty="0" smtClean="0"/>
              <a:t>阿偉</a:t>
            </a:r>
            <a:r>
              <a:rPr lang="zh-TW" altLang="en-US" dirty="0" smtClean="0"/>
              <a:t>痛</a:t>
            </a:r>
            <a:r>
              <a:rPr lang="zh-TW" altLang="en-US" dirty="0"/>
              <a:t>得</a:t>
            </a:r>
            <a:r>
              <a:rPr lang="zh-TW" altLang="en-US" dirty="0" smtClean="0"/>
              <a:t>大哭起來</a:t>
            </a:r>
            <a:r>
              <a:rPr lang="zh-TW" altLang="en-US" dirty="0"/>
              <a:t>。 假如你是小組導師，你會如何處理？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48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522611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624" y="260350"/>
            <a:ext cx="7848426" cy="6597650"/>
          </a:xfrm>
        </p:spPr>
        <p:txBody>
          <a:bodyPr/>
          <a:lstStyle/>
          <a:p>
            <a:pPr algn="just">
              <a:buFont typeface="+mj-lt"/>
              <a:buAutoNum type="arabicPeriod" startAt="2"/>
            </a:pPr>
            <a:r>
              <a:rPr lang="zh-TW" altLang="en-US" dirty="0" smtClean="0"/>
              <a:t>上課</a:t>
            </a:r>
            <a:r>
              <a:rPr lang="zh-TW" altLang="en-US" dirty="0"/>
              <a:t>前，兩位中年級小朋友在洗手間中「玩打架」，開始上課時，有同學向你舉報事件，你發現乙同學「被打到」流牙血。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49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6101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如何實行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課室管理？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748588" cy="576064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HK" dirty="0" smtClean="0"/>
              <a:t>Charles </a:t>
            </a:r>
            <a:r>
              <a:rPr lang="en-US" altLang="zh-HK" dirty="0"/>
              <a:t>(1985)</a:t>
            </a:r>
            <a:r>
              <a:rPr lang="zh-TW" altLang="zh-HK" dirty="0"/>
              <a:t>曾提出有效課室管理</a:t>
            </a:r>
            <a:r>
              <a:rPr lang="zh-TW" altLang="zh-HK" dirty="0" smtClean="0"/>
              <a:t>的</a:t>
            </a:r>
            <a:r>
              <a:rPr lang="en-US" altLang="zh-TW" dirty="0" smtClean="0"/>
              <a:t>4</a:t>
            </a:r>
            <a:r>
              <a:rPr lang="zh-TW" altLang="en-US" dirty="0" smtClean="0"/>
              <a:t>大策略</a:t>
            </a:r>
            <a:r>
              <a:rPr lang="en-US" altLang="zh-TW" dirty="0" smtClean="0"/>
              <a:t>, 16</a:t>
            </a:r>
            <a:r>
              <a:rPr lang="zh-TW" altLang="en-US" dirty="0" smtClean="0"/>
              <a:t>個</a:t>
            </a:r>
            <a:r>
              <a:rPr lang="zh-TW" altLang="zh-HK" dirty="0" smtClean="0"/>
              <a:t>原則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以下輔加了講者的觀點和經驗</a:t>
            </a:r>
            <a:r>
              <a:rPr lang="en-US" altLang="zh-TW" dirty="0" smtClean="0"/>
              <a:t>)</a:t>
            </a:r>
            <a:r>
              <a:rPr lang="zh-TW" altLang="zh-HK" dirty="0" smtClean="0"/>
              <a:t>：</a:t>
            </a:r>
          </a:p>
          <a:p>
            <a:pPr>
              <a:lnSpc>
                <a:spcPct val="150000"/>
              </a:lnSpc>
            </a:pPr>
            <a:r>
              <a:rPr lang="zh-TW" altLang="zh-HK" dirty="0" smtClean="0">
                <a:solidFill>
                  <a:srgbClr val="FF0066"/>
                </a:solidFill>
              </a:rPr>
              <a:t>「</a:t>
            </a:r>
            <a:r>
              <a:rPr lang="zh-TW" altLang="zh-HK" dirty="0">
                <a:solidFill>
                  <a:srgbClr val="FF0066"/>
                </a:solidFill>
              </a:rPr>
              <a:t>規則 </a:t>
            </a:r>
            <a:r>
              <a:rPr lang="en-US" altLang="zh-HK" dirty="0">
                <a:solidFill>
                  <a:srgbClr val="FF0066"/>
                </a:solidFill>
              </a:rPr>
              <a:t>─ </a:t>
            </a:r>
            <a:r>
              <a:rPr lang="zh-TW" altLang="zh-HK" dirty="0">
                <a:solidFill>
                  <a:srgbClr val="FF0066"/>
                </a:solidFill>
              </a:rPr>
              <a:t>協議」</a:t>
            </a:r>
            <a:r>
              <a:rPr lang="zh-TW" altLang="zh-HK" dirty="0" smtClean="0">
                <a:solidFill>
                  <a:srgbClr val="FF0066"/>
                </a:solidFill>
              </a:rPr>
              <a:t>策略</a:t>
            </a:r>
            <a:endParaRPr lang="en-US" altLang="zh-TW" dirty="0" smtClean="0">
              <a:solidFill>
                <a:srgbClr val="FF0066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FF0066"/>
                </a:solidFill>
              </a:rPr>
              <a:t>「</a:t>
            </a:r>
            <a:r>
              <a:rPr lang="zh-TW" altLang="en-US" dirty="0">
                <a:solidFill>
                  <a:srgbClr val="FF0066"/>
                </a:solidFill>
              </a:rPr>
              <a:t>獎懲 ─ 面質」策略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66"/>
                </a:solidFill>
              </a:rPr>
              <a:t>「關係 ─ 聆聽」策略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FF0066"/>
                </a:solidFill>
              </a:rPr>
              <a:t>「提高學習動機與效能」策略</a:t>
            </a:r>
          </a:p>
          <a:p>
            <a:pPr>
              <a:lnSpc>
                <a:spcPct val="150000"/>
              </a:lnSpc>
            </a:pPr>
            <a:endParaRPr lang="en-US" altLang="zh-TW" dirty="0" smtClean="0"/>
          </a:p>
          <a:p>
            <a:pPr>
              <a:lnSpc>
                <a:spcPct val="150000"/>
              </a:lnSpc>
            </a:pPr>
            <a:endParaRPr lang="zh-TW" altLang="zh-HK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987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7624" y="260350"/>
            <a:ext cx="7848426" cy="6597650"/>
          </a:xfrm>
        </p:spPr>
        <p:txBody>
          <a:bodyPr/>
          <a:lstStyle/>
          <a:p>
            <a:pPr marL="444500" indent="-444500" algn="just">
              <a:spcAft>
                <a:spcPts val="600"/>
              </a:spcAft>
              <a:buFont typeface="+mj-lt"/>
              <a:buAutoNum type="arabicPeriod" startAt="4"/>
            </a:pPr>
            <a:r>
              <a:rPr lang="en-US" altLang="zh-TW" dirty="0" smtClean="0"/>
              <a:t>Jane</a:t>
            </a:r>
            <a:r>
              <a:rPr lang="zh-TW" altLang="en-US" dirty="0"/>
              <a:t>姐姐帶領一個</a:t>
            </a:r>
            <a:r>
              <a:rPr lang="en-US" altLang="zh-TW" dirty="0"/>
              <a:t>EQ</a:t>
            </a:r>
            <a:r>
              <a:rPr lang="zh-TW" altLang="en-US" dirty="0"/>
              <a:t>小組，她設計了一個遊戲讓小四的學生學習一些互相幫助的技巧；遊戲的玩法是一位小朋友「矇眼」，另一位小朋友「開眼」，「開眼」的小朋友要帶「矇眼」的小朋友做一些指定的工作，如離開房間到中心的接待處取一份單張、到兒童閣拿一件玩具等。不幸途中一位「矇眼」的組員撞傷頭部，阿</a:t>
            </a:r>
            <a:r>
              <a:rPr lang="en-US" altLang="zh-TW" dirty="0"/>
              <a:t>Jane</a:t>
            </a:r>
            <a:r>
              <a:rPr lang="zh-TW" altLang="en-US" dirty="0"/>
              <a:t>立刻替受傷的小朋友止血，便繼續活動。試分試阿</a:t>
            </a:r>
            <a:r>
              <a:rPr lang="en-US" altLang="zh-TW" dirty="0"/>
              <a:t>Jane</a:t>
            </a:r>
            <a:r>
              <a:rPr lang="zh-TW" altLang="en-US" dirty="0"/>
              <a:t>的處理手法，假如你是導師，你會怎辦？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50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702924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431750"/>
            <a:ext cx="8559800" cy="65976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zh-TW" sz="4400" dirty="0" smtClean="0">
                <a:solidFill>
                  <a:srgbClr val="800000"/>
                </a:solidFill>
                <a:cs typeface="+mj-cs"/>
              </a:rPr>
              <a:t>	</a:t>
            </a:r>
            <a:r>
              <a:rPr lang="zh-TW" altLang="en-US" sz="4400" dirty="0" smtClean="0">
                <a:solidFill>
                  <a:srgbClr val="800000"/>
                </a:solidFill>
                <a:cs typeface="+mj-cs"/>
              </a:rPr>
              <a:t>偷竊</a:t>
            </a:r>
            <a:r>
              <a:rPr lang="zh-TW" altLang="en-US" sz="4400" dirty="0">
                <a:solidFill>
                  <a:srgbClr val="800000"/>
                </a:solidFill>
                <a:cs typeface="+mj-cs"/>
              </a:rPr>
              <a:t>個案</a:t>
            </a:r>
            <a:endParaRPr lang="en-US" altLang="zh-TW" sz="4400" dirty="0"/>
          </a:p>
          <a:p>
            <a:pPr marL="0" indent="0" algn="just">
              <a:lnSpc>
                <a:spcPct val="140000"/>
              </a:lnSpc>
              <a:buNone/>
            </a:pPr>
            <a:r>
              <a:rPr lang="zh-TW" altLang="en-US" i="1" u="sng" dirty="0" smtClean="0"/>
              <a:t>阿</a:t>
            </a:r>
            <a:r>
              <a:rPr lang="zh-TW" altLang="en-US" i="1" u="sng" dirty="0"/>
              <a:t>邦</a:t>
            </a:r>
            <a:r>
              <a:rPr lang="zh-TW" altLang="en-US" dirty="0"/>
              <a:t>是中一級的學生，過往有偷竊習慣。有一天他的同班同學</a:t>
            </a:r>
            <a:r>
              <a:rPr lang="zh-TW" altLang="en-US" i="1" u="sng" dirty="0"/>
              <a:t>阿德</a:t>
            </a:r>
            <a:r>
              <a:rPr lang="zh-TW" altLang="en-US" dirty="0"/>
              <a:t>向老師報告，在更衣室內更衣時不慎遺下了銀包，內裏有數十塊錢；當他發覺後，馬上到更衣室尋找，結果找回銀包，但金錢卻不翼而飛。按</a:t>
            </a:r>
            <a:r>
              <a:rPr lang="zh-TW" altLang="en-US" i="1" u="sng" dirty="0"/>
              <a:t>阿德</a:t>
            </a:r>
            <a:r>
              <a:rPr lang="zh-TW" altLang="en-US" dirty="0"/>
              <a:t>透露的資料和學校的初步調查及分析，</a:t>
            </a:r>
            <a:r>
              <a:rPr lang="zh-TW" altLang="en-US" i="1" u="sng" dirty="0"/>
              <a:t>阿邦</a:t>
            </a:r>
            <a:r>
              <a:rPr lang="zh-TW" altLang="en-US" dirty="0"/>
              <a:t>是最大疑兇，但苦無証據，預計他也不會主動承認，你會怎樣處理這宗偷竊案呢？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51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900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688"/>
            <a:ext cx="8704263" cy="6597650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ct val="25000"/>
              </a:spcAft>
              <a:buNone/>
            </a:pPr>
            <a:r>
              <a:rPr lang="zh-TW" altLang="en-US" sz="4000" dirty="0" smtClean="0">
                <a:solidFill>
                  <a:srgbClr val="C00000"/>
                </a:solidFill>
              </a:rPr>
              <a:t>問題</a:t>
            </a:r>
            <a:endParaRPr lang="zh-TW" altLang="en-US" sz="4000" dirty="0">
              <a:solidFill>
                <a:srgbClr val="C00000"/>
              </a:solidFill>
            </a:endParaRPr>
          </a:p>
          <a:p>
            <a:pPr marL="457200" indent="-457200">
              <a:spcAft>
                <a:spcPct val="25000"/>
              </a:spcAft>
              <a:buFont typeface="Wingdings" pitchFamily="2" charset="2"/>
              <a:buAutoNum type="arabicPeriod"/>
            </a:pPr>
            <a:r>
              <a:rPr lang="zh-TW" altLang="en-US" sz="2800" dirty="0"/>
              <a:t>假如</a:t>
            </a:r>
            <a:r>
              <a:rPr lang="zh-TW" altLang="en-US" sz="2800" i="1" u="sng" dirty="0"/>
              <a:t>阿邦</a:t>
            </a:r>
            <a:r>
              <a:rPr lang="zh-TW" altLang="en-US" sz="2800" dirty="0"/>
              <a:t>在你面前，你如何交代要見接他呢？</a:t>
            </a:r>
          </a:p>
          <a:p>
            <a:pPr marL="457200" indent="-457200">
              <a:spcAft>
                <a:spcPct val="25000"/>
              </a:spcAft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rgbClr val="003300"/>
                </a:solidFill>
              </a:rPr>
              <a:t>假如你查問</a:t>
            </a:r>
            <a:r>
              <a:rPr lang="zh-TW" altLang="en-US" sz="2800" i="1" u="sng" dirty="0">
                <a:solidFill>
                  <a:srgbClr val="003300"/>
                </a:solidFill>
              </a:rPr>
              <a:t>阿邦</a:t>
            </a:r>
            <a:r>
              <a:rPr lang="zh-TW" altLang="en-US" sz="2800" dirty="0">
                <a:solidFill>
                  <a:srgbClr val="003300"/>
                </a:solidFill>
              </a:rPr>
              <a:t>在案發時或之後在那裏，他編故事來騙你，你又可以怎辦呢？</a:t>
            </a:r>
          </a:p>
          <a:p>
            <a:pPr marL="457200" indent="-457200">
              <a:spcAft>
                <a:spcPct val="25000"/>
              </a:spcAft>
              <a:buFont typeface="Wingdings" pitchFamily="2" charset="2"/>
              <a:buAutoNum type="arabicPeriod"/>
            </a:pPr>
            <a:r>
              <a:rPr lang="zh-TW" altLang="en-US" sz="2800" dirty="0"/>
              <a:t>假如你憑鑑貌辨色下，有九成把握相信他是犯案者，但他仍不肯招承，你會運用什麼「心理戰術」迫他說出來？</a:t>
            </a:r>
          </a:p>
          <a:p>
            <a:pPr marL="457200" indent="-457200">
              <a:spcAft>
                <a:spcPct val="25000"/>
              </a:spcAft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rgbClr val="003300"/>
                </a:solidFill>
              </a:rPr>
              <a:t>假如他最後承認了有份偷竊，願意每月用其零用錢「還債」，但要求導師或社工不要把事件告知其家人，你會否答應和如何解釋？</a:t>
            </a:r>
          </a:p>
          <a:p>
            <a:pPr marL="457200" indent="-457200">
              <a:spcAft>
                <a:spcPct val="25000"/>
              </a:spcAft>
              <a:buFont typeface="Wingdings" pitchFamily="2" charset="2"/>
              <a:buAutoNum type="arabicPeriod"/>
            </a:pPr>
            <a:r>
              <a:rPr lang="zh-TW" altLang="en-US" sz="2800" dirty="0"/>
              <a:t>處理學童偷竊有什麼大原則和方法？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52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2817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9550"/>
            <a:ext cx="8229600" cy="811213"/>
          </a:xfrm>
        </p:spPr>
        <p:txBody>
          <a:bodyPr/>
          <a:lstStyle/>
          <a:p>
            <a:pPr algn="ctr"/>
            <a:r>
              <a:rPr lang="zh-TW" altLang="en-US" dirty="0">
                <a:latin typeface="+mn-ea"/>
                <a:ea typeface="+mn-ea"/>
              </a:rPr>
              <a:t>盤問技巧</a:t>
            </a:r>
          </a:p>
        </p:txBody>
      </p:sp>
      <p:sp>
        <p:nvSpPr>
          <p:cNvPr id="530435" name="AutoShape 3"/>
          <p:cNvSpPr>
            <a:spLocks noChangeArrowheads="1"/>
          </p:cNvSpPr>
          <p:nvPr/>
        </p:nvSpPr>
        <p:spPr bwMode="auto">
          <a:xfrm>
            <a:off x="2711856" y="2020888"/>
            <a:ext cx="3308726" cy="3713162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HK" altLang="en-US" sz="3200">
              <a:latin typeface="+mn-ea"/>
              <a:ea typeface="+mn-ea"/>
            </a:endParaRPr>
          </a:p>
        </p:txBody>
      </p:sp>
      <p:sp>
        <p:nvSpPr>
          <p:cNvPr id="530436" name="Line 4"/>
          <p:cNvSpPr>
            <a:spLocks noChangeShapeType="1"/>
          </p:cNvSpPr>
          <p:nvPr/>
        </p:nvSpPr>
        <p:spPr bwMode="auto">
          <a:xfrm flipH="1" flipV="1">
            <a:off x="2482028" y="1552575"/>
            <a:ext cx="1272587" cy="1714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 sz="3200">
              <a:latin typeface="+mn-ea"/>
              <a:ea typeface="+mn-ea"/>
            </a:endParaRPr>
          </a:p>
        </p:txBody>
      </p:sp>
      <p:sp>
        <p:nvSpPr>
          <p:cNvPr id="530437" name="Line 5"/>
          <p:cNvSpPr>
            <a:spLocks noChangeShapeType="1"/>
          </p:cNvSpPr>
          <p:nvPr/>
        </p:nvSpPr>
        <p:spPr bwMode="auto">
          <a:xfrm flipV="1">
            <a:off x="4996629" y="1552575"/>
            <a:ext cx="1272587" cy="1714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 sz="3200">
              <a:latin typeface="+mn-ea"/>
              <a:ea typeface="+mn-ea"/>
            </a:endParaRPr>
          </a:p>
        </p:txBody>
      </p:sp>
      <p:sp>
        <p:nvSpPr>
          <p:cNvPr id="530438" name="Line 6"/>
          <p:cNvSpPr>
            <a:spLocks noChangeShapeType="1"/>
          </p:cNvSpPr>
          <p:nvPr/>
        </p:nvSpPr>
        <p:spPr bwMode="auto">
          <a:xfrm flipH="1">
            <a:off x="2603396" y="3397250"/>
            <a:ext cx="114532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 sz="3200">
              <a:latin typeface="+mn-ea"/>
              <a:ea typeface="+mn-ea"/>
            </a:endParaRPr>
          </a:p>
        </p:txBody>
      </p:sp>
      <p:sp>
        <p:nvSpPr>
          <p:cNvPr id="530439" name="Line 7"/>
          <p:cNvSpPr>
            <a:spLocks noChangeShapeType="1"/>
          </p:cNvSpPr>
          <p:nvPr/>
        </p:nvSpPr>
        <p:spPr bwMode="auto">
          <a:xfrm>
            <a:off x="5003696" y="3397250"/>
            <a:ext cx="114532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 sz="3200">
              <a:latin typeface="+mn-ea"/>
              <a:ea typeface="+mn-ea"/>
            </a:endParaRPr>
          </a:p>
        </p:txBody>
      </p:sp>
      <p:sp>
        <p:nvSpPr>
          <p:cNvPr id="530440" name="Line 8"/>
          <p:cNvSpPr>
            <a:spLocks noChangeShapeType="1"/>
          </p:cNvSpPr>
          <p:nvPr/>
        </p:nvSpPr>
        <p:spPr bwMode="auto">
          <a:xfrm flipH="1">
            <a:off x="2482028" y="3525838"/>
            <a:ext cx="1272587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 sz="3200">
              <a:latin typeface="+mn-ea"/>
              <a:ea typeface="+mn-ea"/>
            </a:endParaRPr>
          </a:p>
        </p:txBody>
      </p:sp>
      <p:sp>
        <p:nvSpPr>
          <p:cNvPr id="530441" name="Line 9"/>
          <p:cNvSpPr>
            <a:spLocks noChangeShapeType="1"/>
          </p:cNvSpPr>
          <p:nvPr/>
        </p:nvSpPr>
        <p:spPr bwMode="auto">
          <a:xfrm flipH="1" flipV="1">
            <a:off x="5003696" y="3525838"/>
            <a:ext cx="1145328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HK" altLang="en-US" sz="3200">
              <a:latin typeface="+mn-ea"/>
              <a:ea typeface="+mn-ea"/>
            </a:endParaRPr>
          </a:p>
        </p:txBody>
      </p:sp>
      <p:sp>
        <p:nvSpPr>
          <p:cNvPr id="530442" name="Rectangle 10"/>
          <p:cNvSpPr>
            <a:spLocks noChangeArrowheads="1"/>
          </p:cNvSpPr>
          <p:nvPr/>
        </p:nvSpPr>
        <p:spPr bwMode="auto">
          <a:xfrm>
            <a:off x="755576" y="1188041"/>
            <a:ext cx="77768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200" dirty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視覺想</a:t>
            </a:r>
            <a:r>
              <a:rPr lang="zh-TW" altLang="en-US" sz="3200" dirty="0" smtClean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象  </a:t>
            </a:r>
            <a:r>
              <a:rPr lang="zh-TW" altLang="en-US" sz="3200" dirty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	</a:t>
            </a:r>
            <a:r>
              <a:rPr lang="zh-TW" altLang="en-US" sz="3200" dirty="0" smtClean="0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     視覺回憶</a:t>
            </a:r>
            <a:endParaRPr lang="zh-TW" altLang="en-US" sz="3200" dirty="0">
              <a:solidFill>
                <a:srgbClr val="0000FF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530443" name="Rectangle 11"/>
          <p:cNvSpPr>
            <a:spLocks noChangeArrowheads="1"/>
          </p:cNvSpPr>
          <p:nvPr/>
        </p:nvSpPr>
        <p:spPr bwMode="auto">
          <a:xfrm>
            <a:off x="539552" y="4509120"/>
            <a:ext cx="78373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52400" algn="l"/>
                <a:tab pos="1600200" algn="l"/>
                <a:tab pos="45720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CC0099"/>
                </a:solidFill>
                <a:latin typeface="+mn-ea"/>
                <a:ea typeface="+mn-ea"/>
                <a:cs typeface="Times New Roman" pitchFamily="18" charset="0"/>
              </a:rPr>
              <a:t>	</a:t>
            </a:r>
          </a:p>
          <a:p>
            <a:pPr eaLnBrk="0" hangingPunct="0"/>
            <a:r>
              <a:rPr lang="zh-TW" altLang="en-US" sz="3200" dirty="0">
                <a:solidFill>
                  <a:srgbClr val="CC0099"/>
                </a:solidFill>
                <a:latin typeface="+mn-ea"/>
                <a:ea typeface="+mn-ea"/>
                <a:cs typeface="Times New Roman" pitchFamily="18" charset="0"/>
              </a:rPr>
              <a:t>內心感受		 </a:t>
            </a:r>
            <a:r>
              <a:rPr lang="zh-TW" altLang="en-US" sz="3200" dirty="0" smtClean="0">
                <a:solidFill>
                  <a:srgbClr val="CC0099"/>
                </a:solidFill>
                <a:latin typeface="+mn-ea"/>
                <a:ea typeface="+mn-ea"/>
                <a:cs typeface="Times New Roman" pitchFamily="18" charset="0"/>
              </a:rPr>
              <a:t>聽覺</a:t>
            </a:r>
            <a:r>
              <a:rPr lang="zh-TW" altLang="en-US" sz="3200" dirty="0">
                <a:solidFill>
                  <a:srgbClr val="CC0099"/>
                </a:solidFill>
                <a:latin typeface="+mn-ea"/>
                <a:ea typeface="+mn-ea"/>
                <a:cs typeface="Times New Roman" pitchFamily="18" charset="0"/>
              </a:rPr>
              <a:t>用字</a:t>
            </a:r>
          </a:p>
        </p:txBody>
      </p:sp>
      <p:sp>
        <p:nvSpPr>
          <p:cNvPr id="530444" name="Rectangle 12"/>
          <p:cNvSpPr>
            <a:spLocks noChangeArrowheads="1"/>
          </p:cNvSpPr>
          <p:nvPr/>
        </p:nvSpPr>
        <p:spPr bwMode="auto">
          <a:xfrm>
            <a:off x="810629" y="3068960"/>
            <a:ext cx="20331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8000"/>
                </a:solidFill>
                <a:latin typeface="+mn-ea"/>
                <a:ea typeface="+mn-ea"/>
                <a:cs typeface="Arial Unicode MS" pitchFamily="34" charset="-120"/>
              </a:rPr>
              <a:t>聽覺想像</a:t>
            </a:r>
          </a:p>
        </p:txBody>
      </p:sp>
      <p:sp>
        <p:nvSpPr>
          <p:cNvPr id="530445" name="Rectangle 13"/>
          <p:cNvSpPr>
            <a:spLocks noChangeArrowheads="1"/>
          </p:cNvSpPr>
          <p:nvPr/>
        </p:nvSpPr>
        <p:spPr bwMode="auto">
          <a:xfrm>
            <a:off x="6134222" y="3068960"/>
            <a:ext cx="21821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8000"/>
                </a:solidFill>
                <a:latin typeface="+mn-ea"/>
                <a:ea typeface="+mn-ea"/>
                <a:cs typeface="Arial Unicode MS" pitchFamily="34" charset="-120"/>
              </a:rPr>
              <a:t>聽覺回憶</a:t>
            </a:r>
          </a:p>
        </p:txBody>
      </p:sp>
      <p:sp>
        <p:nvSpPr>
          <p:cNvPr id="530446" name="Rectangle 14"/>
          <p:cNvSpPr>
            <a:spLocks noChangeArrowheads="1"/>
          </p:cNvSpPr>
          <p:nvPr/>
        </p:nvSpPr>
        <p:spPr bwMode="auto">
          <a:xfrm>
            <a:off x="2232248" y="5805264"/>
            <a:ext cx="457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3200" u="sng" dirty="0">
                <a:solidFill>
                  <a:schemeClr val="hlink"/>
                </a:solidFill>
                <a:latin typeface="+mj-lt"/>
                <a:ea typeface="+mj-ea"/>
                <a:cs typeface="Arial Unicode MS" pitchFamily="34" charset="-120"/>
              </a:rPr>
              <a:t>眼珠牽引示意圖</a:t>
            </a:r>
            <a:endParaRPr lang="zh-TW" altLang="en-US" sz="3200" dirty="0">
              <a:solidFill>
                <a:schemeClr val="hlink"/>
              </a:solidFill>
              <a:latin typeface="+mj-lt"/>
              <a:ea typeface="+mj-ea"/>
              <a:cs typeface="Arial Unicode MS" pitchFamily="34" charset="-120"/>
            </a:endParaRPr>
          </a:p>
          <a:p>
            <a:pPr algn="ctr"/>
            <a:r>
              <a:rPr lang="en-US" altLang="zh-TW" sz="3200" u="sng" dirty="0">
                <a:solidFill>
                  <a:schemeClr val="hlink"/>
                </a:solidFill>
                <a:latin typeface="+mj-lt"/>
                <a:ea typeface="+mj-ea"/>
                <a:cs typeface="Arial Unicode MS" pitchFamily="34" charset="-120"/>
              </a:rPr>
              <a:t>(Eyes Accessing Cues)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4470-DB47-4566-A0CB-DC3DC3C8CFAB}" type="slidenum">
              <a:rPr lang="en-US" altLang="zh-TW" smtClean="0"/>
              <a:pPr/>
              <a:t>53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42908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0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30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304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304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42" grpId="0"/>
      <p:bldP spid="530443" grpId="0"/>
      <p:bldP spid="530444" grpId="0"/>
      <p:bldP spid="53044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培育兒童成長的三個目標層次</a:t>
            </a:r>
          </a:p>
        </p:txBody>
      </p:sp>
      <p:pic>
        <p:nvPicPr>
          <p:cNvPr id="3353612" name="Picture 12" descr="22484568338cc3f50211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28975"/>
            <a:ext cx="2411413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3613" name="Picture 13" descr="DJAF0D-A60926234000_4f13a651ecc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r="7549" b="13373"/>
          <a:stretch>
            <a:fillRect/>
          </a:stretch>
        </p:blipFill>
        <p:spPr bwMode="auto">
          <a:xfrm>
            <a:off x="4799013" y="1196975"/>
            <a:ext cx="1700212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361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232400"/>
            <a:ext cx="25400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3615" name="AutoShape 15"/>
          <p:cNvSpPr>
            <a:spLocks noChangeArrowheads="1"/>
          </p:cNvSpPr>
          <p:nvPr/>
        </p:nvSpPr>
        <p:spPr bwMode="auto">
          <a:xfrm>
            <a:off x="539750" y="1340768"/>
            <a:ext cx="5688013" cy="551723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353616" name="Line 16"/>
          <p:cNvSpPr>
            <a:spLocks noChangeShapeType="1"/>
          </p:cNvSpPr>
          <p:nvPr/>
        </p:nvSpPr>
        <p:spPr bwMode="auto">
          <a:xfrm>
            <a:off x="1331640" y="5373688"/>
            <a:ext cx="417698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53617" name="Line 17"/>
          <p:cNvSpPr>
            <a:spLocks noChangeShapeType="1"/>
          </p:cNvSpPr>
          <p:nvPr/>
        </p:nvSpPr>
        <p:spPr bwMode="auto">
          <a:xfrm flipV="1">
            <a:off x="2195735" y="3716338"/>
            <a:ext cx="23762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353618" name="Text Box 18"/>
          <p:cNvSpPr txBox="1">
            <a:spLocks noChangeArrowheads="1"/>
          </p:cNvSpPr>
          <p:nvPr/>
        </p:nvSpPr>
        <p:spPr bwMode="auto">
          <a:xfrm>
            <a:off x="1979613" y="5619750"/>
            <a:ext cx="27352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>
                <a:solidFill>
                  <a:schemeClr val="folHlink"/>
                </a:solidFill>
                <a:ea typeface="標楷體" pitchFamily="65" charset="-120"/>
              </a:rPr>
              <a:t>喜歡老師</a:t>
            </a:r>
          </a:p>
        </p:txBody>
      </p:sp>
      <p:sp>
        <p:nvSpPr>
          <p:cNvPr id="3353619" name="Text Box 19"/>
          <p:cNvSpPr txBox="1">
            <a:spLocks noChangeArrowheads="1"/>
          </p:cNvSpPr>
          <p:nvPr/>
        </p:nvSpPr>
        <p:spPr bwMode="auto">
          <a:xfrm>
            <a:off x="1979613" y="4149725"/>
            <a:ext cx="27352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200">
                <a:solidFill>
                  <a:srgbClr val="006600"/>
                </a:solidFill>
                <a:ea typeface="標楷體" pitchFamily="65" charset="-120"/>
              </a:rPr>
              <a:t>喜歡學習</a:t>
            </a:r>
          </a:p>
        </p:txBody>
      </p:sp>
      <p:sp>
        <p:nvSpPr>
          <p:cNvPr id="3353622" name="Text Box 22"/>
          <p:cNvSpPr txBox="1">
            <a:spLocks noChangeArrowheads="1"/>
          </p:cNvSpPr>
          <p:nvPr/>
        </p:nvSpPr>
        <p:spPr bwMode="auto">
          <a:xfrm>
            <a:off x="2771775" y="2205038"/>
            <a:ext cx="1223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>
                <a:solidFill>
                  <a:srgbClr val="FF0066"/>
                </a:solidFill>
                <a:ea typeface="標楷體" pitchFamily="65" charset="-120"/>
              </a:rPr>
              <a:t>喜歡</a:t>
            </a:r>
            <a:br>
              <a:rPr lang="zh-TW" altLang="en-US" sz="4000">
                <a:solidFill>
                  <a:srgbClr val="FF0066"/>
                </a:solidFill>
                <a:ea typeface="標楷體" pitchFamily="65" charset="-120"/>
              </a:rPr>
            </a:br>
            <a:r>
              <a:rPr lang="zh-TW" altLang="en-US" sz="4000">
                <a:solidFill>
                  <a:srgbClr val="FF0066"/>
                </a:solidFill>
                <a:ea typeface="標楷體" pitchFamily="65" charset="-120"/>
              </a:rPr>
              <a:t>自己</a:t>
            </a:r>
          </a:p>
        </p:txBody>
      </p:sp>
    </p:spTree>
    <p:extLst>
      <p:ext uri="{BB962C8B-B14F-4D97-AF65-F5344CB8AC3E}">
        <p14:creationId xmlns:p14="http://schemas.microsoft.com/office/powerpoint/2010/main" val="2629094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 smtClean="0"/>
              <a:t>「</a:t>
            </a:r>
            <a:r>
              <a:rPr lang="zh-TW" altLang="zh-HK" dirty="0"/>
              <a:t>規則 </a:t>
            </a:r>
            <a:r>
              <a:rPr lang="en-US" altLang="zh-HK" dirty="0"/>
              <a:t>─ </a:t>
            </a:r>
            <a:r>
              <a:rPr lang="zh-TW" altLang="zh-HK" dirty="0"/>
              <a:t>協議」</a:t>
            </a:r>
            <a:r>
              <a:rPr lang="zh-TW" altLang="zh-HK" dirty="0" smtClean="0"/>
              <a:t>策略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196752"/>
            <a:ext cx="8964612" cy="57606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zh-TW" altLang="zh-HK" dirty="0" smtClean="0"/>
              <a:t>把</a:t>
            </a:r>
            <a:r>
              <a:rPr lang="zh-TW" altLang="zh-HK" dirty="0"/>
              <a:t>對學生的期望的</a:t>
            </a:r>
            <a:r>
              <a:rPr lang="zh-TW" altLang="zh-HK" dirty="0">
                <a:solidFill>
                  <a:srgbClr val="FF0066"/>
                </a:solidFill>
              </a:rPr>
              <a:t>行為準則</a:t>
            </a:r>
            <a:r>
              <a:rPr lang="zh-TW" altLang="zh-HK" dirty="0"/>
              <a:t>，</a:t>
            </a:r>
            <a:r>
              <a:rPr lang="zh-TW" altLang="zh-HK" dirty="0">
                <a:solidFill>
                  <a:srgbClr val="FF0066"/>
                </a:solidFill>
              </a:rPr>
              <a:t>具體條列出來</a:t>
            </a:r>
            <a:r>
              <a:rPr lang="zh-TW" altLang="zh-HK" dirty="0"/>
              <a:t>，盡量正面敍述，以不超過</a:t>
            </a:r>
            <a:r>
              <a:rPr lang="en-US" altLang="zh-HK" dirty="0">
                <a:solidFill>
                  <a:srgbClr val="FF0066"/>
                </a:solidFill>
              </a:rPr>
              <a:t>6</a:t>
            </a:r>
            <a:r>
              <a:rPr lang="zh-TW" altLang="zh-HK" dirty="0">
                <a:solidFill>
                  <a:srgbClr val="FF0066"/>
                </a:solidFill>
              </a:rPr>
              <a:t>條為宜</a:t>
            </a:r>
            <a:r>
              <a:rPr lang="zh-TW" altLang="zh-HK" dirty="0"/>
              <a:t>，並張貼在教室內。</a:t>
            </a:r>
          </a:p>
          <a:p>
            <a:pPr lvl="0">
              <a:spcBef>
                <a:spcPts val="600"/>
              </a:spcBef>
            </a:pPr>
            <a:r>
              <a:rPr lang="zh-TW" altLang="zh-HK" dirty="0">
                <a:solidFill>
                  <a:srgbClr val="FF0066"/>
                </a:solidFill>
              </a:rPr>
              <a:t>第一天上課便和同學討論</a:t>
            </a:r>
            <a:r>
              <a:rPr lang="zh-TW" altLang="zh-HK" dirty="0"/>
              <a:t>重要的規定事項，並確定</a:t>
            </a:r>
            <a:r>
              <a:rPr lang="zh-TW" altLang="zh-HK" dirty="0" smtClean="0"/>
              <a:t>學生</a:t>
            </a:r>
            <a:r>
              <a:rPr lang="zh-TW" altLang="zh-HK" dirty="0" smtClean="0">
                <a:solidFill>
                  <a:srgbClr val="FF0066"/>
                </a:solidFill>
              </a:rPr>
              <a:t>瞭解</a:t>
            </a:r>
            <a:r>
              <a:rPr lang="zh-TW" altLang="zh-HK" dirty="0" smtClean="0"/>
              <a:t>各項</a:t>
            </a:r>
            <a:r>
              <a:rPr lang="zh-TW" altLang="zh-HK" dirty="0"/>
              <a:t>的意思，以及</a:t>
            </a:r>
            <a:r>
              <a:rPr lang="zh-TW" altLang="zh-HK" dirty="0">
                <a:solidFill>
                  <a:srgbClr val="FF0066"/>
                </a:solidFill>
              </a:rPr>
              <a:t>遵守與不遵守後的獎懲方式</a:t>
            </a:r>
            <a:r>
              <a:rPr lang="zh-TW" altLang="zh-HK" dirty="0"/>
              <a:t>。</a:t>
            </a:r>
          </a:p>
          <a:p>
            <a:pPr lvl="0">
              <a:spcBef>
                <a:spcPts val="600"/>
              </a:spcBef>
            </a:pPr>
            <a:r>
              <a:rPr lang="zh-TW" altLang="zh-HK" dirty="0"/>
              <a:t>協助學生建立</a:t>
            </a:r>
            <a:r>
              <a:rPr lang="zh-TW" altLang="zh-HK" dirty="0">
                <a:solidFill>
                  <a:srgbClr val="FF0066"/>
                </a:solidFill>
              </a:rPr>
              <a:t>行為與結果</a:t>
            </a:r>
            <a:r>
              <a:rPr lang="zh-TW" altLang="zh-HK" dirty="0"/>
              <a:t>之問的</a:t>
            </a:r>
            <a:r>
              <a:rPr lang="zh-TW" altLang="zh-HK" dirty="0" smtClean="0">
                <a:solidFill>
                  <a:srgbClr val="FF0066"/>
                </a:solidFill>
              </a:rPr>
              <a:t>連結</a:t>
            </a:r>
            <a:r>
              <a:rPr lang="zh-TW" altLang="zh-HK" dirty="0" smtClean="0"/>
              <a:t>，讓他們瞭解「恰當」、「好」的行為將伴隨著愉快的結果。反之，不當的行為將要面對的負面後果。</a:t>
            </a:r>
          </a:p>
          <a:p>
            <a:pPr lvl="0">
              <a:spcBef>
                <a:spcPts val="600"/>
              </a:spcBef>
            </a:pPr>
            <a:r>
              <a:rPr lang="zh-TW" altLang="zh-HK" dirty="0" smtClean="0">
                <a:solidFill>
                  <a:srgbClr val="FF0066"/>
                </a:solidFill>
              </a:rPr>
              <a:t>立約</a:t>
            </a:r>
            <a:r>
              <a:rPr lang="zh-TW" altLang="zh-HK" dirty="0"/>
              <a:t>方式：</a:t>
            </a:r>
            <a:r>
              <a:rPr lang="zh-TW" altLang="zh-HK" dirty="0">
                <a:solidFill>
                  <a:srgbClr val="FF0066"/>
                </a:solidFill>
              </a:rPr>
              <a:t>說出要求</a:t>
            </a:r>
            <a:r>
              <a:rPr lang="zh-TW" altLang="zh-HK" dirty="0"/>
              <a:t>、</a:t>
            </a:r>
            <a:r>
              <a:rPr lang="zh-TW" altLang="zh-HK" dirty="0">
                <a:solidFill>
                  <a:srgbClr val="FF0066"/>
                </a:solidFill>
              </a:rPr>
              <a:t>解釋原因</a:t>
            </a:r>
            <a:r>
              <a:rPr lang="zh-TW" altLang="zh-HK" dirty="0"/>
              <a:t>、特定範圍下作</a:t>
            </a:r>
            <a:r>
              <a:rPr lang="zh-TW" altLang="zh-HK" dirty="0">
                <a:solidFill>
                  <a:srgbClr val="FF0066"/>
                </a:solidFill>
              </a:rPr>
              <a:t>民主協商</a:t>
            </a:r>
            <a:r>
              <a:rPr lang="zh-TW" altLang="zh-HK" dirty="0"/>
              <a:t>、</a:t>
            </a:r>
            <a:r>
              <a:rPr lang="zh-TW" altLang="zh-HK" dirty="0">
                <a:solidFill>
                  <a:srgbClr val="FF0066"/>
                </a:solidFill>
              </a:rPr>
              <a:t>訂立獎懲機制</a:t>
            </a:r>
            <a:r>
              <a:rPr lang="zh-TW" altLang="zh-HK" dirty="0"/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492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規則 </a:t>
            </a:r>
            <a:r>
              <a:rPr lang="zh-TW" altLang="en-US" dirty="0"/>
              <a:t>─ </a:t>
            </a:r>
            <a:r>
              <a:rPr lang="zh-TW" altLang="en-US" dirty="0" smtClean="0"/>
              <a:t>協議策略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中的</a:t>
            </a:r>
            <a:r>
              <a:rPr lang="zh-TW" altLang="en-US" dirty="0" smtClean="0"/>
              <a:t>常規</a:t>
            </a:r>
            <a:endParaRPr lang="en-US" altLang="zh-TW" dirty="0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marL="449263" indent="-449263">
              <a:lnSpc>
                <a:spcPct val="150000"/>
              </a:lnSpc>
              <a:buSzPct val="80000"/>
              <a:buFont typeface="Wingdings" pitchFamily="2" charset="2"/>
              <a:buAutoNum type="arabicPeriod"/>
            </a:pPr>
            <a:r>
              <a:rPr lang="zh-TW" altLang="en-US" dirty="0">
                <a:solidFill>
                  <a:schemeClr val="hlink"/>
                </a:solidFill>
              </a:rPr>
              <a:t>當老師授課時，學生要</a:t>
            </a:r>
            <a:r>
              <a:rPr lang="zh-TW" altLang="en-US" dirty="0">
                <a:solidFill>
                  <a:srgbClr val="FF3399"/>
                </a:solidFill>
              </a:rPr>
              <a:t>眼望前方</a:t>
            </a:r>
            <a:r>
              <a:rPr lang="zh-TW" altLang="en-US" dirty="0">
                <a:solidFill>
                  <a:schemeClr val="hlink"/>
                </a:solidFill>
              </a:rPr>
              <a:t>，停做任何其它工作。 </a:t>
            </a:r>
          </a:p>
          <a:p>
            <a:pPr marL="449263" indent="-449263">
              <a:lnSpc>
                <a:spcPct val="150000"/>
              </a:lnSpc>
              <a:buSzPct val="80000"/>
              <a:buFont typeface="Wingdings" pitchFamily="2" charset="2"/>
              <a:buAutoNum type="arabicPeriod"/>
            </a:pPr>
            <a:r>
              <a:rPr lang="zh-TW" altLang="en-US" dirty="0">
                <a:solidFill>
                  <a:schemeClr val="hlink"/>
                </a:solidFill>
              </a:rPr>
              <a:t>當老師</a:t>
            </a:r>
            <a:r>
              <a:rPr lang="zh-TW" altLang="en-US" dirty="0">
                <a:solidFill>
                  <a:srgbClr val="FF3399"/>
                </a:solidFill>
              </a:rPr>
              <a:t>授課時</a:t>
            </a:r>
            <a:r>
              <a:rPr lang="zh-TW" altLang="en-US" dirty="0">
                <a:solidFill>
                  <a:schemeClr val="hlink"/>
                </a:solidFill>
              </a:rPr>
              <a:t>，若非緊急，</a:t>
            </a:r>
            <a:r>
              <a:rPr lang="zh-TW" altLang="en-US" dirty="0">
                <a:solidFill>
                  <a:srgbClr val="FF3399"/>
                </a:solidFill>
              </a:rPr>
              <a:t>切勿舉手</a:t>
            </a:r>
            <a:r>
              <a:rPr lang="zh-TW" altLang="en-US" dirty="0">
                <a:solidFill>
                  <a:schemeClr val="hlink"/>
                </a:solidFill>
              </a:rPr>
              <a:t>或大叫以打斷老師的思路和講解；待老師講完後，才舉手發問。</a:t>
            </a:r>
          </a:p>
          <a:p>
            <a:pPr marL="449263" indent="-449263">
              <a:lnSpc>
                <a:spcPct val="150000"/>
              </a:lnSpc>
              <a:buSzPct val="80000"/>
              <a:buFont typeface="Wingdings" pitchFamily="2" charset="2"/>
              <a:buAutoNum type="arabicPeriod"/>
            </a:pPr>
            <a:r>
              <a:rPr lang="zh-TW" altLang="en-US" dirty="0">
                <a:solidFill>
                  <a:srgbClr val="FF3399"/>
                </a:solidFill>
              </a:rPr>
              <a:t>上課前</a:t>
            </a:r>
            <a:r>
              <a:rPr lang="zh-TW" altLang="en-US" dirty="0">
                <a:solidFill>
                  <a:schemeClr val="hlink"/>
                </a:solidFill>
              </a:rPr>
              <a:t>或</a:t>
            </a:r>
            <a:r>
              <a:rPr lang="zh-TW" altLang="en-US" dirty="0">
                <a:solidFill>
                  <a:srgbClr val="FF3399"/>
                </a:solidFill>
              </a:rPr>
              <a:t>小休時</a:t>
            </a:r>
            <a:r>
              <a:rPr lang="zh-TW" altLang="en-US" dirty="0">
                <a:solidFill>
                  <a:schemeClr val="hlink"/>
                </a:solidFill>
              </a:rPr>
              <a:t>才可</a:t>
            </a:r>
            <a:r>
              <a:rPr lang="zh-TW" altLang="en-US" dirty="0">
                <a:solidFill>
                  <a:srgbClr val="FF3399"/>
                </a:solidFill>
              </a:rPr>
              <a:t>去洗手間</a:t>
            </a:r>
            <a:r>
              <a:rPr lang="zh-TW" altLang="en-US" dirty="0">
                <a:solidFill>
                  <a:schemeClr val="hlink"/>
                </a:solidFill>
              </a:rPr>
              <a:t>，否則一般情況下都不獲批淮。</a:t>
            </a:r>
          </a:p>
        </p:txBody>
      </p:sp>
      <p:pic>
        <p:nvPicPr>
          <p:cNvPr id="603140" name="Picture 4" descr="notice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988"/>
            <a:ext cx="1155700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7</a:t>
            </a:fld>
            <a:endParaRPr lang="en-US" altLang="zh-TW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規則 ─ 協議</a:t>
            </a:r>
            <a:r>
              <a:rPr lang="zh-TW" altLang="en-US" dirty="0" smtClean="0"/>
              <a:t>策略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的</a:t>
            </a:r>
            <a:r>
              <a:rPr lang="zh-TW" altLang="en-US" dirty="0"/>
              <a:t>常規</a:t>
            </a:r>
            <a:endParaRPr lang="en-US" altLang="zh-TW" sz="3600" dirty="0">
              <a:solidFill>
                <a:srgbClr val="FF0066"/>
              </a:solidFill>
            </a:endParaRP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SzPct val="80000"/>
              <a:buFont typeface="Wingdings" pitchFamily="2" charset="2"/>
              <a:buAutoNum type="arabicPeriod" startAt="4"/>
            </a:pPr>
            <a:r>
              <a:rPr lang="zh-TW" altLang="en-US" dirty="0">
                <a:solidFill>
                  <a:srgbClr val="FF3399"/>
                </a:solidFill>
              </a:rPr>
              <a:t>輪流作答</a:t>
            </a:r>
            <a:r>
              <a:rPr lang="zh-TW" altLang="en-US" dirty="0">
                <a:solidFill>
                  <a:schemeClr val="hlink"/>
                </a:solidFill>
              </a:rPr>
              <a:t>，</a:t>
            </a:r>
            <a:r>
              <a:rPr lang="zh-TW" altLang="en-US" dirty="0">
                <a:solidFill>
                  <a:srgbClr val="FF3399"/>
                </a:solidFill>
              </a:rPr>
              <a:t>未作答</a:t>
            </a:r>
            <a:r>
              <a:rPr lang="zh-TW" altLang="en-US" dirty="0">
                <a:solidFill>
                  <a:schemeClr val="hlink"/>
                </a:solidFill>
              </a:rPr>
              <a:t>過或</a:t>
            </a:r>
            <a:r>
              <a:rPr lang="zh-TW" altLang="en-US" dirty="0">
                <a:solidFill>
                  <a:srgbClr val="FF3399"/>
                </a:solidFill>
              </a:rPr>
              <a:t>少作答</a:t>
            </a:r>
            <a:r>
              <a:rPr lang="zh-TW" altLang="en-US" dirty="0">
                <a:solidFill>
                  <a:schemeClr val="hlink"/>
                </a:solidFill>
              </a:rPr>
              <a:t>者</a:t>
            </a:r>
            <a:r>
              <a:rPr lang="zh-TW" altLang="en-US" dirty="0">
                <a:solidFill>
                  <a:srgbClr val="FF3399"/>
                </a:solidFill>
              </a:rPr>
              <a:t>優先</a:t>
            </a:r>
            <a:r>
              <a:rPr lang="zh-TW" altLang="en-US" dirty="0">
                <a:solidFill>
                  <a:schemeClr val="hlink"/>
                </a:solidFill>
              </a:rPr>
              <a:t>。</a:t>
            </a:r>
            <a:endParaRPr lang="zh-TW" altLang="en-US" dirty="0">
              <a:solidFill>
                <a:srgbClr val="FF3399"/>
              </a:solidFill>
            </a:endParaRPr>
          </a:p>
          <a:p>
            <a:pPr marL="609600" indent="-609600">
              <a:lnSpc>
                <a:spcPct val="150000"/>
              </a:lnSpc>
              <a:buSzPct val="80000"/>
              <a:buFont typeface="Wingdings" pitchFamily="2" charset="2"/>
              <a:buAutoNum type="arabicPeriod" startAt="4"/>
            </a:pPr>
            <a:r>
              <a:rPr kumimoji="0" lang="zh-TW" altLang="en-US" dirty="0">
                <a:solidFill>
                  <a:schemeClr val="hlink"/>
                </a:solidFill>
              </a:rPr>
              <a:t>常作答者請觀察有沒有未作答或少作答同學舉手，如有，請</a:t>
            </a:r>
            <a:r>
              <a:rPr lang="zh-TW" altLang="en-US" dirty="0">
                <a:solidFill>
                  <a:srgbClr val="FF3399"/>
                </a:solidFill>
              </a:rPr>
              <a:t>把手</a:t>
            </a:r>
            <a:r>
              <a:rPr kumimoji="0" lang="zh-TW" altLang="en-US" dirty="0">
                <a:solidFill>
                  <a:schemeClr val="hlink"/>
                </a:solidFill>
              </a:rPr>
              <a:t>暫時</a:t>
            </a:r>
            <a:r>
              <a:rPr lang="zh-TW" altLang="en-US" dirty="0">
                <a:solidFill>
                  <a:srgbClr val="FF3399"/>
                </a:solidFill>
              </a:rPr>
              <a:t>放下</a:t>
            </a:r>
            <a:r>
              <a:rPr kumimoji="0" lang="zh-TW" altLang="en-US" dirty="0">
                <a:solidFill>
                  <a:schemeClr val="hlink"/>
                </a:solidFill>
              </a:rPr>
              <a:t>，待沒有人舉手作答才舉手</a:t>
            </a:r>
            <a:r>
              <a:rPr lang="zh-TW" altLang="en-US" dirty="0">
                <a:solidFill>
                  <a:schemeClr val="hlink"/>
                </a:solidFill>
              </a:rPr>
              <a:t>。</a:t>
            </a:r>
            <a:endParaRPr kumimoji="0" lang="zh-TW" altLang="en-US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150000"/>
              </a:lnSpc>
              <a:buSzPct val="80000"/>
              <a:buFont typeface="Wingdings" pitchFamily="2" charset="2"/>
              <a:buAutoNum type="arabicPeriod" startAt="4"/>
            </a:pPr>
            <a:r>
              <a:rPr kumimoji="0" lang="zh-TW" altLang="en-US" dirty="0">
                <a:solidFill>
                  <a:schemeClr val="hlink"/>
                </a:solidFill>
              </a:rPr>
              <a:t>假如你</a:t>
            </a:r>
            <a:r>
              <a:rPr lang="zh-TW" altLang="en-US" dirty="0">
                <a:solidFill>
                  <a:srgbClr val="FF3399"/>
                </a:solidFill>
              </a:rPr>
              <a:t>忘記</a:t>
            </a:r>
            <a:r>
              <a:rPr kumimoji="0" lang="zh-TW" altLang="en-US" dirty="0">
                <a:solidFill>
                  <a:schemeClr val="hlink"/>
                </a:solidFill>
              </a:rPr>
              <a:t>了帶筆記、文具、咭紙，你應該向其他同學</a:t>
            </a:r>
            <a:r>
              <a:rPr lang="zh-TW" altLang="en-US" dirty="0">
                <a:solidFill>
                  <a:srgbClr val="FF3399"/>
                </a:solidFill>
              </a:rPr>
              <a:t>借用</a:t>
            </a:r>
            <a:r>
              <a:rPr kumimoji="0" lang="en-US" altLang="zh-TW" dirty="0">
                <a:solidFill>
                  <a:schemeClr val="hlink"/>
                </a:solidFill>
              </a:rPr>
              <a:t>(</a:t>
            </a:r>
            <a:r>
              <a:rPr kumimoji="0" lang="zh-TW" altLang="en-US" dirty="0">
                <a:solidFill>
                  <a:schemeClr val="hlink"/>
                </a:solidFill>
              </a:rPr>
              <a:t>紙筆</a:t>
            </a:r>
            <a:r>
              <a:rPr kumimoji="0" lang="en-US" altLang="zh-TW" dirty="0" smtClean="0">
                <a:solidFill>
                  <a:schemeClr val="hlink"/>
                </a:solidFill>
              </a:rPr>
              <a:t>)</a:t>
            </a:r>
            <a:r>
              <a:rPr kumimoji="0" lang="zh-TW" altLang="en-US" dirty="0" smtClean="0">
                <a:solidFill>
                  <a:schemeClr val="hlink"/>
                </a:solidFill>
              </a:rPr>
              <a:t>，以完成堂上作業及做筆記；切勿只告知老師而坐著不動。 </a:t>
            </a:r>
            <a:endParaRPr kumimoji="0" lang="zh-TW" altLang="en-US" dirty="0">
              <a:solidFill>
                <a:schemeClr val="hlink"/>
              </a:solidFill>
            </a:endParaRPr>
          </a:p>
        </p:txBody>
      </p:sp>
      <p:pic>
        <p:nvPicPr>
          <p:cNvPr id="617476" name="Picture 4" descr="notice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988"/>
            <a:ext cx="1155700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8</a:t>
            </a:fld>
            <a:endParaRPr lang="en-US" altLang="zh-TW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課室規則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230313"/>
            <a:ext cx="6557615" cy="5627687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zh-TW" altLang="en-US" sz="3600" dirty="0"/>
              <a:t>可觀察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zh-TW" altLang="en-US" sz="3600" dirty="0"/>
              <a:t>可量度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zh-TW" altLang="en-US" sz="3600" dirty="0"/>
              <a:t>正面 </a:t>
            </a:r>
            <a:r>
              <a:rPr lang="en-US" altLang="zh-TW" sz="3600" dirty="0"/>
              <a:t>(</a:t>
            </a:r>
            <a:r>
              <a:rPr lang="zh-TW" altLang="en-US" sz="3600" dirty="0"/>
              <a:t>盡量避免「雙重否定」規則</a:t>
            </a:r>
            <a:r>
              <a:rPr lang="en-US" altLang="zh-TW" sz="3600" dirty="0"/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zh-TW" sz="3600" dirty="0"/>
              <a:t>5</a:t>
            </a:r>
            <a:r>
              <a:rPr lang="en-US" altLang="zh-TW" sz="3600" dirty="0">
                <a:latin typeface="標楷體"/>
              </a:rPr>
              <a:t>–</a:t>
            </a:r>
            <a:r>
              <a:rPr lang="en-US" altLang="zh-TW" sz="3600" dirty="0"/>
              <a:t>7 </a:t>
            </a:r>
            <a:r>
              <a:rPr lang="zh-TW" altLang="en-US" sz="3600" dirty="0"/>
              <a:t>項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zh-TW" altLang="en-US" sz="3600" dirty="0"/>
              <a:t>由教師訂定、但學生可在某程度</a:t>
            </a:r>
            <a:r>
              <a:rPr lang="en-US" altLang="zh-TW" sz="3600" dirty="0"/>
              <a:t>/</a:t>
            </a:r>
            <a:r>
              <a:rPr lang="zh-TW" altLang="en-US" sz="3600" dirty="0"/>
              <a:t>範圍下作出修正 </a:t>
            </a:r>
            <a:r>
              <a:rPr lang="en-US" altLang="zh-TW" sz="3600" dirty="0"/>
              <a:t>(</a:t>
            </a:r>
            <a:r>
              <a:rPr lang="zh-TW" altLang="en-US" sz="3600" dirty="0"/>
              <a:t>犯錯機會次數才受罰 </a:t>
            </a:r>
            <a:r>
              <a:rPr lang="en-US" altLang="zh-TW" sz="3600" dirty="0"/>
              <a:t>/ </a:t>
            </a:r>
            <a:r>
              <a:rPr lang="zh-TW" altLang="en-US" sz="3600" dirty="0"/>
              <a:t>獎勵、如何懲罰、如何獎勵</a:t>
            </a:r>
            <a:r>
              <a:rPr lang="en-US" altLang="zh-TW" sz="3600" dirty="0"/>
              <a:t>)</a:t>
            </a:r>
          </a:p>
        </p:txBody>
      </p:sp>
      <p:pic>
        <p:nvPicPr>
          <p:cNvPr id="1026" name="Picture 2" descr="http://www.ycps.edu.hk/subject/sdg/02/2b/IMG_56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3" t="23068" r="29286" b="8461"/>
          <a:stretch/>
        </p:blipFill>
        <p:spPr bwMode="auto">
          <a:xfrm>
            <a:off x="6694991" y="836712"/>
            <a:ext cx="2449010" cy="586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80C1E-B94F-4199-8B21-381212751BDB}" type="slidenum">
              <a:rPr lang="en-US" altLang="zh-TW" smtClean="0"/>
              <a:pPr/>
              <a:t>9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8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0000FF"/>
      </a:hlink>
      <a:folHlink>
        <a:srgbClr val="666699"/>
      </a:folHlink>
    </a:clrScheme>
    <a:fontScheme name="Blends">
      <a:majorFont>
        <a:latin typeface="Tahoma"/>
        <a:ea typeface="標楷體"/>
        <a:cs typeface=""/>
      </a:majorFont>
      <a:minorFont>
        <a:latin typeface="Tahoma"/>
        <a:ea typeface="標楷體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solidFill>
            <a:srgbClr val="FF3399"/>
          </a:solidFill>
          <a:headEnd type="none" w="med" len="med"/>
          <a:tailEnd type="none" w="med" len="med"/>
        </a:ln>
        <a:ex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800" b="0" i="0" u="none" strike="noStrike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Tahoma" pitchFamily="34" charset="0"/>
            <a:ea typeface="新細明體" pitchFamily="18" charset="-120"/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0000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</TotalTime>
  <Words>2954</Words>
  <Application>Microsoft Office PowerPoint</Application>
  <PresentationFormat>如螢幕大小 (4:3)</PresentationFormat>
  <Paragraphs>295</Paragraphs>
  <Slides>54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54</vt:i4>
      </vt:variant>
    </vt:vector>
  </HeadingPairs>
  <TitlesOfParts>
    <vt:vector size="56" baseType="lpstr">
      <vt:lpstr>Blends</vt:lpstr>
      <vt:lpstr>自訂設計</vt:lpstr>
      <vt:lpstr>PowerPoint 簡報</vt:lpstr>
      <vt:lpstr>內容</vt:lpstr>
      <vt:lpstr>何謂課室管理？</vt:lpstr>
      <vt:lpstr>為什麼要實行課室管理？</vt:lpstr>
      <vt:lpstr>如何實行課室管理？</vt:lpstr>
      <vt:lpstr>「規則 ─ 協議」策略</vt:lpstr>
      <vt:lpstr>規則 ─ 協議策略中的常規</vt:lpstr>
      <vt:lpstr>規則 ─ 協議策略的常規</vt:lpstr>
      <vt:lpstr>課室規則</vt:lpstr>
      <vt:lpstr>PowerPoint 簡報</vt:lpstr>
      <vt:lpstr>座位編排</vt:lpstr>
      <vt:lpstr>正面信息之運用</vt:lpstr>
      <vt:lpstr>課餘託管 ─ 建立常規實例</vt:lpstr>
      <vt:lpstr>課餘託管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「獎懲 ─ 面質策略」</vt:lpstr>
      <vt:lpstr>獎懲 ─ 面質策略的常規</vt:lpstr>
      <vt:lpstr>賞罰理論</vt:lpstr>
      <vt:lpstr>賞罰理論 ─ 正強化</vt:lpstr>
      <vt:lpstr>「連座法」 ─ 集體處罰 </vt:lpstr>
      <vt:lpstr>個案討論</vt:lpstr>
      <vt:lpstr>「關係 ─ 聆聽」策略</vt:lpstr>
      <vt:lpstr> 關係 ─ 聆聽策略的常規</vt:lpstr>
      <vt:lpstr>「提高學習動機與效能」策略</vt:lpstr>
      <vt:lpstr>「提高學習動機與效能」策略</vt:lpstr>
      <vt:lpstr>提高孩子學習興趣的原素</vt:lpstr>
      <vt:lpstr>一些具體的提高學習氣氛技巧</vt:lpstr>
      <vt:lpstr>處理秩序</vt:lpstr>
      <vt:lpstr>當課室內不當行為出現時... - 低調干頂</vt:lpstr>
      <vt:lpstr>明確指令</vt:lpstr>
      <vt:lpstr>預告後果</vt:lpstr>
      <vt:lpstr>按章辦事</vt:lpstr>
      <vt:lpstr>個案研習</vt:lpstr>
      <vt:lpstr>PowerPoint 簡報</vt:lpstr>
      <vt:lpstr>PowerPoint 簡報</vt:lpstr>
      <vt:lpstr>PowerPoint 簡報</vt:lpstr>
      <vt:lpstr>PowerPoint 簡報</vt:lpstr>
      <vt:lpstr>PowerPoint 簡報</vt:lpstr>
      <vt:lpstr>處理不良行為</vt:lpstr>
      <vt:lpstr>方法與過程</vt:lpstr>
      <vt:lpstr>方法與過程 (詳盡版)</vt:lpstr>
      <vt:lpstr>角色扮演</vt:lpstr>
      <vt:lpstr>PowerPoint 簡報</vt:lpstr>
      <vt:lpstr>PowerPoint 簡報</vt:lpstr>
      <vt:lpstr>PowerPoint 簡報</vt:lpstr>
      <vt:lpstr>PowerPoint 簡報</vt:lpstr>
      <vt:lpstr>PowerPoint 簡報</vt:lpstr>
      <vt:lpstr>盤問技巧</vt:lpstr>
      <vt:lpstr>培育兒童成長的三個目標層次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Yipsir</dc:title>
  <dc:creator>Yipsir</dc:creator>
  <cp:lastModifiedBy>Yipsir</cp:lastModifiedBy>
  <cp:revision>124</cp:revision>
  <cp:lastPrinted>2017-07-02T14:45:23Z</cp:lastPrinted>
  <dcterms:created xsi:type="dcterms:W3CDTF">2001-02-23T07:40:36Z</dcterms:created>
  <dcterms:modified xsi:type="dcterms:W3CDTF">2017-07-02T14:45:57Z</dcterms:modified>
</cp:coreProperties>
</file>