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3" r:id="rId2"/>
    <p:sldMasterId id="2147483661" r:id="rId3"/>
    <p:sldMasterId id="2147483659" r:id="rId4"/>
  </p:sldMasterIdLst>
  <p:notesMasterIdLst>
    <p:notesMasterId r:id="rId52"/>
  </p:notesMasterIdLst>
  <p:handoutMasterIdLst>
    <p:handoutMasterId r:id="rId53"/>
  </p:handoutMasterIdLst>
  <p:sldIdLst>
    <p:sldId id="1388" r:id="rId5"/>
    <p:sldId id="1389" r:id="rId6"/>
    <p:sldId id="1390" r:id="rId7"/>
    <p:sldId id="1391" r:id="rId8"/>
    <p:sldId id="1392" r:id="rId9"/>
    <p:sldId id="1413" r:id="rId10"/>
    <p:sldId id="1393" r:id="rId11"/>
    <p:sldId id="1394" r:id="rId12"/>
    <p:sldId id="1395" r:id="rId13"/>
    <p:sldId id="1396" r:id="rId14"/>
    <p:sldId id="1397" r:id="rId15"/>
    <p:sldId id="1414" r:id="rId16"/>
    <p:sldId id="1415" r:id="rId17"/>
    <p:sldId id="1416" r:id="rId18"/>
    <p:sldId id="1417" r:id="rId19"/>
    <p:sldId id="1398" r:id="rId20"/>
    <p:sldId id="1399" r:id="rId21"/>
    <p:sldId id="1437" r:id="rId22"/>
    <p:sldId id="1439" r:id="rId23"/>
    <p:sldId id="1418" r:id="rId24"/>
    <p:sldId id="1440" r:id="rId25"/>
    <p:sldId id="1434" r:id="rId26"/>
    <p:sldId id="1435" r:id="rId27"/>
    <p:sldId id="1400" r:id="rId28"/>
    <p:sldId id="1401" r:id="rId29"/>
    <p:sldId id="1402" r:id="rId30"/>
    <p:sldId id="1403" r:id="rId31"/>
    <p:sldId id="1404" r:id="rId32"/>
    <p:sldId id="1405" r:id="rId33"/>
    <p:sldId id="1436" r:id="rId34"/>
    <p:sldId id="1419" r:id="rId35"/>
    <p:sldId id="1424" r:id="rId36"/>
    <p:sldId id="1425" r:id="rId37"/>
    <p:sldId id="1426" r:id="rId38"/>
    <p:sldId id="1427" r:id="rId39"/>
    <p:sldId id="1428" r:id="rId40"/>
    <p:sldId id="1429" r:id="rId41"/>
    <p:sldId id="1430" r:id="rId42"/>
    <p:sldId id="1431" r:id="rId43"/>
    <p:sldId id="1432" r:id="rId44"/>
    <p:sldId id="1406" r:id="rId45"/>
    <p:sldId id="1407" r:id="rId46"/>
    <p:sldId id="1408" r:id="rId47"/>
    <p:sldId id="1409" r:id="rId48"/>
    <p:sldId id="1410" r:id="rId49"/>
    <p:sldId id="1438" r:id="rId50"/>
    <p:sldId id="1433" r:id="rId51"/>
  </p:sldIdLst>
  <p:sldSz cx="9144000" cy="6858000" type="screen4x3"/>
  <p:notesSz cx="7099300" cy="10234613"/>
  <p:defaultTextStyle>
    <a:defPPr>
      <a:defRPr lang="zh-TW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99"/>
    <a:srgbClr val="6600CC"/>
    <a:srgbClr val="CC0099"/>
    <a:srgbClr val="006600"/>
    <a:srgbClr val="336600"/>
    <a:srgbClr val="3333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92" autoAdjust="0"/>
  </p:normalViewPr>
  <p:slideViewPr>
    <p:cSldViewPr>
      <p:cViewPr>
        <p:scale>
          <a:sx n="50" d="100"/>
          <a:sy n="50" d="100"/>
        </p:scale>
        <p:origin x="-2338" y="-7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0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2.xml"/><Relationship Id="rId2" Type="http://schemas.openxmlformats.org/officeDocument/2006/relationships/slide" Target="slides/slide17.xml"/><Relationship Id="rId1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3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443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443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3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443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itchFamily="18" charset="0"/>
              </a:defRPr>
            </a:lvl1pPr>
          </a:lstStyle>
          <a:p>
            <a:fld id="{554B3968-73E9-4902-8277-B430148783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09219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3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53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539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53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53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l" defTabSz="990600" eaLnBrk="1" hangingPunct="1">
              <a:defRPr kumimoji="1" sz="13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553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kumimoji="1" sz="1300">
                <a:latin typeface="Times New Roman" pitchFamily="18" charset="0"/>
              </a:defRPr>
            </a:lvl1pPr>
          </a:lstStyle>
          <a:p>
            <a:fld id="{A59E7736-E48E-4D31-B7E3-AB22BE6EC0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4008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0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>
                <a:ea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308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3333FF"/>
                </a:solidFill>
                <a:ea typeface="Arial Unicode MS" pitchFamily="34" charset="-120"/>
                <a:cs typeface="Arial Unicode MS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9925" y="65532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BD83C58-24A4-4AC9-B038-F07907F6E5E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D3E33E-2EF2-460B-B9B3-A1DD0E4A181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52983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34175" y="88900"/>
            <a:ext cx="2159000" cy="67691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2413" y="88900"/>
            <a:ext cx="6329362" cy="67691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DA828E-40DD-4025-8993-5F45B150E2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9650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標題，文字及美工圖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413" y="88900"/>
            <a:ext cx="8640762" cy="6762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2413" y="981075"/>
            <a:ext cx="4243387" cy="5876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美工圖案版面配置區 3"/>
          <p:cNvSpPr>
            <a:spLocks noGrp="1"/>
          </p:cNvSpPr>
          <p:nvPr>
            <p:ph type="clipArt" sz="half" idx="2"/>
          </p:nvPr>
        </p:nvSpPr>
        <p:spPr>
          <a:xfrm>
            <a:off x="4648200" y="981075"/>
            <a:ext cx="4244975" cy="58769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204075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F4EA93-5B2C-46F5-9157-FD23250B4DE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8306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413" y="88900"/>
            <a:ext cx="8640762" cy="6762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252413" y="981075"/>
            <a:ext cx="8640762" cy="58769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7204075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B4ED883-5A36-43FA-91B7-9EF25A66A4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75391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標題，美工圖案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413" y="88900"/>
            <a:ext cx="8640762" cy="6762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美工圖案版面配置區 2"/>
          <p:cNvSpPr>
            <a:spLocks noGrp="1"/>
          </p:cNvSpPr>
          <p:nvPr>
            <p:ph type="clipArt" sz="half" idx="1"/>
          </p:nvPr>
        </p:nvSpPr>
        <p:spPr>
          <a:xfrm>
            <a:off x="252413" y="981075"/>
            <a:ext cx="4243387" cy="5876925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981075"/>
            <a:ext cx="4244975" cy="5876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204075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18C3B1-A6D4-4C5C-BC87-62874996F90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2339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413" y="88900"/>
            <a:ext cx="8640762" cy="6762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2413" y="981075"/>
            <a:ext cx="4243387" cy="5876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244975" cy="5876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>
          <a:xfrm>
            <a:off x="7204075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27084FD-CDA4-404B-8146-2695B7F5AF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22455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413" y="88900"/>
            <a:ext cx="8640762" cy="6762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252413" y="981075"/>
            <a:ext cx="4243387" cy="58769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981075"/>
            <a:ext cx="4244975" cy="28622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95738"/>
            <a:ext cx="4244975" cy="28622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0"/>
          </p:nvPr>
        </p:nvSpPr>
        <p:spPr>
          <a:xfrm>
            <a:off x="7204075" y="65246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7D0AB80-0628-47CE-9C57-7EAFBC5429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77914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B6362-D4CC-4C39-9386-E4C1E9D1635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7988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9160AA-7B48-4309-A32B-EF48CF6347E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41382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AE748-E326-42B1-B51A-547300F28E2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98034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DD32BCF-A7B7-4879-ACFB-3E9F8BFAEEF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54738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7772B-53CD-4B7C-9FD0-A26A93F92B1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7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E5686D-FA0D-4CE7-8775-A87CBCA5E58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70801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D7B9-0263-40D3-852B-9BE1B83A9CD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25760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02C5C-067B-4077-8F92-9DB246209F6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72265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1A1B80-4696-4DC5-A7B1-AFA6A09BDAF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201700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BF5CA-1F43-4885-B38B-1EBCDB9D126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8168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7E4B6C-64D9-4155-90E8-B798AD2B19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87070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923E2-24E4-4CD0-A258-A71E6E12E0E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84723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CC0000"/>
                </a:solidFill>
                <a:latin typeface="Comic Sans MS" pitchFamily="66" charset="0"/>
                <a:ea typeface="標楷體" pitchFamily="65" charset="-120"/>
              </a:defRPr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63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3333FF"/>
                </a:solidFill>
                <a:ea typeface="Arial Unicode MS" pitchFamily="34" charset="-120"/>
                <a:cs typeface="Arial Unicode MS" pitchFamily="34" charset="-120"/>
              </a:defRPr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6365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75475" y="65246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3DAEE9D-429D-4BB6-A35A-7C4CFCCCB75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C4D151-FD90-4DB9-A9A5-F20EB9A776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6824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20B19A8-15A7-480A-A984-EE20438787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651875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FF21A3-D98F-42CF-B0DA-71EE763696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0545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5F385-6723-4A64-88E5-D124576EE9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32741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08B19-1FF9-4F7E-A5F3-0D1ED4E481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27212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E8757-86DB-4A3A-9132-FCB0273C5AA1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25433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3D0BA-D335-4320-9BAE-1B9E14D437C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06273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E9E2B-208B-4D25-9346-DDFDBD202DD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983773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7F59E-6471-4E30-BCF2-4AC0363E621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4155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15245-2582-4F11-9790-65C54446EAA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47336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A3155-C462-4C5A-A94D-F588DCFEE3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32904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1559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  <p:sp>
        <p:nvSpPr>
          <p:cNvPr id="1559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559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1559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39B8D6C-423C-49A1-B674-C5D767105FA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2413" y="981075"/>
            <a:ext cx="4243387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981075"/>
            <a:ext cx="4244975" cy="587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1061BB5-D10E-4307-A30A-B335802E2F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70063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AE824-83F9-4338-83E9-58E2850C54A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617988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B95D9-F913-4021-B752-6F54C82E99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57533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23C55-BD7E-421A-A4D0-D1147152B6A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22452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869B9-3C12-4398-9869-960473AA49B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84913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1C0B-95C5-4DFB-9CF9-D75451A33C1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6994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49257-C7AD-4018-BFAD-F1553D36FB8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884313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64929-FBB5-4BE8-9186-38DA644111B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40326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A141EF-F40F-4CCE-9A96-E8050A3DFB0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79209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C9F5D7-AB82-4D54-9F01-381AF1CA0CB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81365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B23424-5FFD-4649-A80F-9513FE11AA0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358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333A6C5-E234-4952-8EE1-94DFF9F219D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479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24F925-B48F-49AB-A95F-60DCB9EAA5B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050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C13508E-031B-4EBA-9078-42F44F3001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3266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34C945-79E1-4637-A9B0-E3EF2401F28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2826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0E2A52-2058-4340-B694-1AE81E01AF9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7226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rgbClr val="EBF2F9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2413" y="88900"/>
            <a:ext cx="8640762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97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2413" y="981075"/>
            <a:ext cx="8640762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4970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4075" y="6524625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C7F58B5-2638-4797-81FC-493FB68BE98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705" r:id="rId12"/>
    <p:sldLayoutId id="2147483706" r:id="rId13"/>
    <p:sldLayoutId id="2147483707" r:id="rId14"/>
    <p:sldLayoutId id="2147483708" r:id="rId15"/>
    <p:sldLayoutId id="214748370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000">
          <a:solidFill>
            <a:srgbClr val="A50021"/>
          </a:solidFill>
          <a:latin typeface="Arial" charset="0"/>
          <a:ea typeface="新細明體" pitchFamily="18" charset="-120"/>
        </a:defRPr>
      </a:lvl9pPr>
    </p:titleStyle>
    <p:bodyStyle>
      <a:lvl1pPr marL="609600" indent="-609600" algn="l" rtl="0" fontAlgn="base">
        <a:spcBef>
          <a:spcPct val="20000"/>
        </a:spcBef>
        <a:spcAft>
          <a:spcPct val="0"/>
        </a:spcAft>
        <a:buClr>
          <a:schemeClr val="tx1"/>
        </a:buClr>
        <a:buAutoNum type="arabicPeriod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162050" indent="-533400" algn="l" rtl="0" fontAlgn="base">
        <a:spcBef>
          <a:spcPct val="20000"/>
        </a:spcBef>
        <a:spcAft>
          <a:spcPct val="0"/>
        </a:spcAft>
        <a:buClr>
          <a:srgbClr val="336699"/>
        </a:buClr>
        <a:buChar char="•"/>
        <a:defRPr kumimoji="1" sz="2800">
          <a:solidFill>
            <a:schemeClr val="tx1"/>
          </a:solidFill>
          <a:latin typeface="+mn-lt"/>
          <a:ea typeface="+mn-ea"/>
        </a:defRPr>
      </a:lvl2pPr>
      <a:lvl3pPr marL="1624013" indent="-4572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2446338" indent="-381000" algn="l" rtl="0" fontAlgn="base">
        <a:spcBef>
          <a:spcPct val="20000"/>
        </a:spcBef>
        <a:spcAft>
          <a:spcPct val="0"/>
        </a:spcAft>
        <a:buClr>
          <a:srgbClr val="336699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3006725" indent="-3810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3463925" indent="-3810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3921125" indent="-3810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4378325" indent="-3810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4835525" indent="-3810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64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64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564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564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481763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Times New Roman" pitchFamily="18" charset="0"/>
              </a:defRPr>
            </a:lvl1pPr>
          </a:lstStyle>
          <a:p>
            <a:fld id="{3AC45584-EC74-4144-82F8-3E4BEFF963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6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62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562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562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Times New Roman" pitchFamily="18" charset="0"/>
              </a:defRPr>
            </a:lvl1pPr>
          </a:lstStyle>
          <a:p>
            <a:fld id="{67FBA0E8-38A6-49E1-A54B-9116DA32D09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558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558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1"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558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latin typeface="Times New Roman" pitchFamily="18" charset="0"/>
              </a:defRPr>
            </a:lvl1pPr>
          </a:lstStyle>
          <a:p>
            <a:endParaRPr lang="en-US" altLang="zh-TW"/>
          </a:p>
        </p:txBody>
      </p:sp>
      <p:sp>
        <p:nvSpPr>
          <p:cNvPr id="1558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latin typeface="Times New Roman" pitchFamily="18" charset="0"/>
              </a:defRPr>
            </a:lvl1pPr>
          </a:lstStyle>
          <a:p>
            <a:fld id="{BCC6333A-1703-487A-B48B-0977132BB5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yipsir.com.hk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7C9BBD10-DF97-4A80-8138-813DC8702B68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498115" name="Text Box 3"/>
          <p:cNvSpPr txBox="1">
            <a:spLocks noChangeArrowheads="1"/>
          </p:cNvSpPr>
          <p:nvPr/>
        </p:nvSpPr>
        <p:spPr bwMode="auto">
          <a:xfrm>
            <a:off x="3132138" y="5478463"/>
            <a:ext cx="4464050" cy="1190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TW" sz="3600">
                <a:solidFill>
                  <a:srgbClr val="008000"/>
                </a:solidFill>
              </a:rPr>
              <a:t>Tutor: Yipsir</a:t>
            </a:r>
            <a:br>
              <a:rPr lang="en-US" altLang="zh-TW" sz="3600">
                <a:solidFill>
                  <a:srgbClr val="008000"/>
                </a:solidFill>
              </a:rPr>
            </a:br>
            <a:r>
              <a:rPr lang="en-US" altLang="zh-TW" sz="3600">
                <a:solidFill>
                  <a:srgbClr val="0000CC"/>
                </a:solidFill>
                <a:hlinkClick r:id="rId2"/>
              </a:rPr>
              <a:t>www.yipsir.com.hk</a:t>
            </a:r>
            <a:r>
              <a:rPr lang="en-US" altLang="zh-TW" sz="3600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1498116" name="WordArt 4"/>
          <p:cNvSpPr>
            <a:spLocks noChangeArrowheads="1" noChangeShapeType="1" noTextEdit="1"/>
          </p:cNvSpPr>
          <p:nvPr/>
        </p:nvSpPr>
        <p:spPr bwMode="auto">
          <a:xfrm>
            <a:off x="611188" y="1558925"/>
            <a:ext cx="8208962" cy="10064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1236"/>
              </a:avLst>
            </a:prstTxWarp>
          </a:bodyPr>
          <a:lstStyle/>
          <a:p>
            <a:r>
              <a:rPr lang="en-US" altLang="zh-HK" sz="3600" b="1" kern="10">
                <a:ln w="12700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66FF33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Unicode MS"/>
                <a:ea typeface="Arial Unicode MS"/>
                <a:cs typeface="Arial Unicode MS"/>
              </a:rPr>
              <a:t>L13  Stress Management </a:t>
            </a:r>
            <a:endParaRPr lang="zh-HK" altLang="en-US" sz="3600" b="1" kern="10">
              <a:ln w="12700">
                <a:solidFill>
                  <a:schemeClr val="hlink"/>
                </a:solidFill>
                <a:round/>
                <a:headEnd/>
                <a:tailEnd/>
              </a:ln>
              <a:solidFill>
                <a:srgbClr val="66FF33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1498117" name="WordArt 5"/>
          <p:cNvSpPr>
            <a:spLocks noChangeArrowheads="1" noChangeShapeType="1" noTextEdit="1"/>
          </p:cNvSpPr>
          <p:nvPr/>
        </p:nvSpPr>
        <p:spPr bwMode="auto">
          <a:xfrm>
            <a:off x="1403350" y="404813"/>
            <a:ext cx="6408738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altLang="zh-HK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ea typeface="全真勘亭流"/>
              </a:rPr>
              <a:t>Personal Development</a:t>
            </a:r>
            <a:endParaRPr lang="zh-HK" alt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ea typeface="全真勘亭流"/>
            </a:endParaRPr>
          </a:p>
        </p:txBody>
      </p:sp>
      <p:pic>
        <p:nvPicPr>
          <p:cNvPr id="1498122" name="Picture 10" descr="waterf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068638"/>
            <a:ext cx="2686050" cy="357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8124" name="Picture 12" descr="volleyb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068638"/>
            <a:ext cx="1758950" cy="259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8126" name="Picture 14" descr="j02902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284538"/>
            <a:ext cx="2232025" cy="2103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B604BE-A8B6-476E-8D6A-DF893C79DAC8}" type="slidenum">
              <a:rPr lang="en-US" altLang="zh-TW"/>
              <a:pPr/>
              <a:t>10</a:t>
            </a:fld>
            <a:endParaRPr lang="en-US" altLang="zh-TW"/>
          </a:p>
        </p:txBody>
      </p:sp>
      <p:sp>
        <p:nvSpPr>
          <p:cNvPr id="150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How Stress Effects Your Body</a:t>
            </a:r>
          </a:p>
        </p:txBody>
      </p:sp>
      <p:sp>
        <p:nvSpPr>
          <p:cNvPr id="150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912813">
              <a:lnSpc>
                <a:spcPct val="120000"/>
              </a:lnSpc>
            </a:pPr>
            <a:r>
              <a:rPr lang="en-US" altLang="zh-TW"/>
              <a:t>Prolonged or Chronic stress can cause many health complications such as:</a:t>
            </a:r>
          </a:p>
          <a:p>
            <a:pPr marL="533400" indent="-533400" defTabSz="912813">
              <a:lnSpc>
                <a:spcPct val="60000"/>
              </a:lnSpc>
            </a:pPr>
            <a:endParaRPr lang="en-US" altLang="zh-TW"/>
          </a:p>
          <a:p>
            <a:pPr marL="998538" lvl="1" indent="-285750" defTabSz="912813">
              <a:lnSpc>
                <a:spcPct val="120000"/>
              </a:lnSpc>
            </a:pPr>
            <a:r>
              <a:rPr lang="en-US" altLang="zh-TW"/>
              <a:t>Strain (</a:t>
            </a:r>
            <a:r>
              <a:rPr lang="zh-TW" altLang="en-US"/>
              <a:t>拉緊</a:t>
            </a:r>
            <a:r>
              <a:rPr lang="en-US" altLang="zh-TW"/>
              <a:t>) on the </a:t>
            </a:r>
            <a:r>
              <a:rPr lang="en-US" altLang="zh-TW">
                <a:solidFill>
                  <a:srgbClr val="FF0066"/>
                </a:solidFill>
              </a:rPr>
              <a:t>heart</a:t>
            </a:r>
          </a:p>
          <a:p>
            <a:pPr marL="998538" lvl="1" indent="-285750" defTabSz="912813">
              <a:lnSpc>
                <a:spcPct val="120000"/>
              </a:lnSpc>
            </a:pPr>
            <a:r>
              <a:rPr lang="en-US" altLang="zh-TW"/>
              <a:t>Damage to </a:t>
            </a:r>
            <a:r>
              <a:rPr lang="en-US" altLang="zh-TW">
                <a:solidFill>
                  <a:srgbClr val="FF0066"/>
                </a:solidFill>
              </a:rPr>
              <a:t>memory</a:t>
            </a:r>
            <a:r>
              <a:rPr lang="en-US" altLang="zh-TW"/>
              <a:t> </a:t>
            </a:r>
            <a:r>
              <a:rPr lang="en-US" altLang="zh-TW">
                <a:solidFill>
                  <a:srgbClr val="FF0066"/>
                </a:solidFill>
              </a:rPr>
              <a:t>cells</a:t>
            </a:r>
            <a:r>
              <a:rPr lang="en-US" altLang="zh-TW"/>
              <a:t> in the </a:t>
            </a:r>
            <a:r>
              <a:rPr lang="en-US" altLang="zh-TW">
                <a:solidFill>
                  <a:srgbClr val="FF0066"/>
                </a:solidFill>
              </a:rPr>
              <a:t>brain</a:t>
            </a:r>
            <a:r>
              <a:rPr lang="en-US" altLang="zh-TW"/>
              <a:t> </a:t>
            </a:r>
          </a:p>
          <a:p>
            <a:pPr marL="998538" lvl="1" indent="-285750" defTabSz="912813">
              <a:lnSpc>
                <a:spcPct val="120000"/>
              </a:lnSpc>
            </a:pPr>
            <a:r>
              <a:rPr lang="en-US" altLang="zh-TW"/>
              <a:t>Deposit of </a:t>
            </a:r>
            <a:r>
              <a:rPr lang="en-US" altLang="zh-TW">
                <a:solidFill>
                  <a:srgbClr val="FF0066"/>
                </a:solidFill>
              </a:rPr>
              <a:t>fat</a:t>
            </a:r>
            <a:r>
              <a:rPr lang="en-US" altLang="zh-TW"/>
              <a:t> at the waist rather than the hips and buttocks (a risk factor for </a:t>
            </a:r>
            <a:r>
              <a:rPr lang="en-US" altLang="zh-TW">
                <a:solidFill>
                  <a:srgbClr val="FF0066"/>
                </a:solidFill>
              </a:rPr>
              <a:t>heart</a:t>
            </a:r>
            <a:r>
              <a:rPr lang="en-US" altLang="zh-TW"/>
              <a:t> disease, </a:t>
            </a:r>
            <a:r>
              <a:rPr lang="en-US" altLang="zh-TW">
                <a:solidFill>
                  <a:srgbClr val="FF0066"/>
                </a:solidFill>
              </a:rPr>
              <a:t>cancer</a:t>
            </a:r>
            <a:r>
              <a:rPr lang="en-US" altLang="zh-TW"/>
              <a:t> and other illnesses) </a:t>
            </a:r>
          </a:p>
          <a:p>
            <a:pPr marL="998538" lvl="1" indent="-285750" defTabSz="912813">
              <a:lnSpc>
                <a:spcPct val="120000"/>
              </a:lnSpc>
            </a:pPr>
            <a:r>
              <a:rPr lang="en-US" altLang="zh-TW">
                <a:solidFill>
                  <a:srgbClr val="FF0066"/>
                </a:solidFill>
              </a:rPr>
              <a:t>Ulcers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51F48-95CC-42DF-90E1-FFD9D6CEDA2F}" type="slidenum">
              <a:rPr lang="en-US" altLang="zh-TW"/>
              <a:pPr/>
              <a:t>11</a:t>
            </a:fld>
            <a:endParaRPr lang="en-US" altLang="zh-TW"/>
          </a:p>
        </p:txBody>
      </p:sp>
      <p:sp>
        <p:nvSpPr>
          <p:cNvPr id="150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Other Complications</a:t>
            </a:r>
          </a:p>
        </p:txBody>
      </p:sp>
      <p:sp>
        <p:nvSpPr>
          <p:cNvPr id="150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1325" indent="-441325" defTabSz="912813">
              <a:lnSpc>
                <a:spcPct val="160000"/>
              </a:lnSpc>
            </a:pPr>
            <a:r>
              <a:rPr lang="en-US" altLang="zh-TW"/>
              <a:t>Hair loss</a:t>
            </a:r>
          </a:p>
          <a:p>
            <a:pPr marL="441325" indent="-441325" defTabSz="912813">
              <a:lnSpc>
                <a:spcPct val="160000"/>
              </a:lnSpc>
            </a:pPr>
            <a:r>
              <a:rPr lang="en-US" altLang="zh-TW"/>
              <a:t>Gray hair</a:t>
            </a:r>
          </a:p>
          <a:p>
            <a:pPr marL="441325" indent="-441325" defTabSz="912813">
              <a:lnSpc>
                <a:spcPct val="160000"/>
              </a:lnSpc>
            </a:pPr>
            <a:r>
              <a:rPr lang="en-US" altLang="zh-TW">
                <a:solidFill>
                  <a:srgbClr val="FF0066"/>
                </a:solidFill>
              </a:rPr>
              <a:t>Depression</a:t>
            </a:r>
          </a:p>
          <a:p>
            <a:pPr marL="441325" indent="-441325" defTabSz="912813">
              <a:lnSpc>
                <a:spcPct val="160000"/>
              </a:lnSpc>
            </a:pPr>
            <a:r>
              <a:rPr lang="en-US" altLang="zh-TW"/>
              <a:t>Appearance of </a:t>
            </a:r>
            <a:r>
              <a:rPr lang="en-US" altLang="zh-TW">
                <a:solidFill>
                  <a:srgbClr val="FF0066"/>
                </a:solidFill>
              </a:rPr>
              <a:t>aging</a:t>
            </a:r>
          </a:p>
          <a:p>
            <a:pPr marL="441325" indent="-441325" defTabSz="912813">
              <a:lnSpc>
                <a:spcPct val="160000"/>
              </a:lnSpc>
            </a:pPr>
            <a:r>
              <a:rPr lang="en-US" altLang="zh-TW"/>
              <a:t>Weakened </a:t>
            </a:r>
            <a:r>
              <a:rPr lang="en-US" altLang="zh-TW">
                <a:solidFill>
                  <a:srgbClr val="FF0066"/>
                </a:solidFill>
              </a:rPr>
              <a:t>immune</a:t>
            </a:r>
            <a:r>
              <a:rPr lang="en-US" altLang="zh-TW"/>
              <a:t> system (making even a head cold difficult to fight off)</a:t>
            </a:r>
          </a:p>
        </p:txBody>
      </p:sp>
      <p:pic>
        <p:nvPicPr>
          <p:cNvPr id="1507332" name="Picture 4" descr="Free%20For%20Life%20Bald%20Gu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1733550"/>
            <a:ext cx="28448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BE3900-19F5-43DE-9A6A-F1BA4820A91B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524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06588"/>
            <a:ext cx="9144000" cy="2243137"/>
          </a:xfrm>
        </p:spPr>
        <p:txBody>
          <a:bodyPr/>
          <a:lstStyle/>
          <a:p>
            <a:pPr marL="342900" indent="-342900" algn="ctr">
              <a:buFontTx/>
              <a:buNone/>
            </a:pPr>
            <a:r>
              <a:rPr lang="zh-TW" altLang="en-US" sz="5000" b="1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心理身體緊張鬆弛測試表</a:t>
            </a:r>
          </a:p>
          <a:p>
            <a:pPr marL="342900" indent="-342900" algn="ctr">
              <a:buFontTx/>
              <a:buNone/>
            </a:pPr>
            <a:r>
              <a:rPr lang="zh-TW" altLang="en-US" sz="5000">
                <a:solidFill>
                  <a:schemeClr val="hlink"/>
                </a:solidFill>
                <a:ea typeface="標楷體" pitchFamily="65" charset="-120"/>
              </a:rPr>
              <a:t>（</a:t>
            </a:r>
            <a:r>
              <a:rPr lang="en-US" altLang="zh-TW" sz="5000">
                <a:solidFill>
                  <a:schemeClr val="hlink"/>
                </a:solidFill>
                <a:ea typeface="標楷體" pitchFamily="65" charset="-120"/>
              </a:rPr>
              <a:t>PSTR</a:t>
            </a:r>
            <a:r>
              <a:rPr lang="zh-TW" altLang="en-US" sz="5000">
                <a:solidFill>
                  <a:schemeClr val="hlink"/>
                </a:solidFill>
                <a:ea typeface="標楷體" pitchFamily="65" charset="-120"/>
              </a:rPr>
              <a:t>）</a:t>
            </a:r>
            <a:r>
              <a:rPr lang="zh-TW" altLang="en-US" sz="5000">
                <a:solidFill>
                  <a:srgbClr val="CC0099"/>
                </a:solidFill>
                <a:latin typeface="標楷體" pitchFamily="65" charset="-120"/>
                <a:ea typeface="標楷體" pitchFamily="65" charset="-120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394727-BA53-4931-9925-D41C5BC8C027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52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525763" name="Text Box 3"/>
          <p:cNvSpPr txBox="1">
            <a:spLocks noChangeArrowheads="1"/>
          </p:cNvSpPr>
          <p:nvPr/>
        </p:nvSpPr>
        <p:spPr bwMode="auto">
          <a:xfrm>
            <a:off x="1743075" y="20843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endParaRPr kumimoji="1" lang="zh-HK" altLang="zh-HK"/>
          </a:p>
        </p:txBody>
      </p:sp>
      <p:graphicFrame>
        <p:nvGraphicFramePr>
          <p:cNvPr id="1525797" name="Group 37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368425"/>
                <a:gridCol w="1835150"/>
                <a:gridCol w="2736850"/>
                <a:gridCol w="3203575"/>
              </a:tblGrid>
              <a:tr h="7175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Effect 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影響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Advice 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建議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  <a:tr h="21796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(98)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93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以上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Extreme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極度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Health is already damaged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已損害健康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Looking for psychological guidance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尋求心理輔導</a:t>
                      </a:r>
                      <a:endParaRPr kumimoji="1" lang="zh-TW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  <a:tr h="22748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(76)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71-81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Medium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中等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ea typeface="標楷體" pitchFamily="65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Start to affect the Health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開始影響健康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Doing exercises for Relaxing muscles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肌肉鬆弛練習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  <a:tr h="168592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(65)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60-70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Moderate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適中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Do not affect the Health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不影響健康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Relaxing exercises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標楷體" pitchFamily="65" charset="-120"/>
                        </a:rPr>
                        <a:t>鬆馳運動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F178F-F246-4D8F-830B-E80323481851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52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graphicFrame>
        <p:nvGraphicFramePr>
          <p:cNvPr id="1526830" name="Group 4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674813"/>
                <a:gridCol w="2133600"/>
                <a:gridCol w="2820987"/>
                <a:gridCol w="2514600"/>
              </a:tblGrid>
              <a:tr h="90011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Score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Pressure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Effect 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影響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Advice 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建議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  <a:tr h="29273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(54)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49-59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Very relaxed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相當鬆弛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Social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人際</a:t>
                      </a: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Work 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工作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Self-confidence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自信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zh-HK" altLang="zh-HK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  <a:tr h="303053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(43)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38-48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Low reaction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反應低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Low Excitement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興奮感低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Low interest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沒趣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zh-HK" altLang="zh-HK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866AB-A823-4DFF-87D7-F7224BE9124C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52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graphicFrame>
        <p:nvGraphicFramePr>
          <p:cNvPr id="1527853" name="Group 4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1331913"/>
                <a:gridCol w="2476500"/>
                <a:gridCol w="2419350"/>
                <a:gridCol w="2916237"/>
              </a:tblGrid>
              <a:tr h="742950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Score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Pressure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Effect 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影響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Advice </a:t>
                      </a:r>
                      <a:r>
                        <a:rPr kumimoji="1" lang="zh-TW" alt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建議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99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  <a:tr h="1195388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(32)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27-37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Impervious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不為所動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  <a:ea typeface="新細明體" pitchFamily="18" charset="-120"/>
                          <a:cs typeface="Times New Roman" pitchFamily="18" charset="0"/>
                        </a:rPr>
                        <a:t>Boring</a:t>
                      </a: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沉悶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en-US" altLang="zh-TW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新細明體" pitchFamily="18" charset="-12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1" lang="zh-HK" altLang="zh-HK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  <a:tr h="491966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(21)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16-22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Too low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(or do not analyze yourself correctly)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過低或沒有正確地分析自己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Low incentive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太少剌激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Low reaction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反應低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*Need social activities &amp; entertainment *incentive in living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新細明體" pitchFamily="18" charset="-120"/>
                        </a:rPr>
                        <a:t>多參與社交或娛樂活動。多尋求生活上的剌激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FFFFCC"/>
                        </a:gs>
                        <a:gs pos="100000">
                          <a:srgbClr val="FFCC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0EDC5-90C0-48BB-8F3B-22D03E9F17A8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50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Origins of Stress and Response</a:t>
            </a:r>
          </a:p>
        </p:txBody>
      </p:sp>
      <p:sp>
        <p:nvSpPr>
          <p:cNvPr id="1508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981075"/>
            <a:ext cx="4235450" cy="58769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TW" sz="3200"/>
              <a:t>Stressors</a:t>
            </a:r>
          </a:p>
          <a:p>
            <a:pPr lvl="1">
              <a:lnSpc>
                <a:spcPct val="130000"/>
              </a:lnSpc>
            </a:pPr>
            <a:r>
              <a:rPr lang="en-US" altLang="zh-TW" sz="2800"/>
              <a:t>Threatening Environmental Conditions</a:t>
            </a:r>
          </a:p>
          <a:p>
            <a:pPr lvl="1">
              <a:lnSpc>
                <a:spcPct val="130000"/>
              </a:lnSpc>
            </a:pPr>
            <a:endParaRPr lang="en-US" altLang="zh-TW" sz="2800"/>
          </a:p>
          <a:p>
            <a:pPr>
              <a:lnSpc>
                <a:spcPct val="130000"/>
              </a:lnSpc>
            </a:pPr>
            <a:r>
              <a:rPr lang="en-US" altLang="zh-TW" sz="3200"/>
              <a:t>Reactions</a:t>
            </a:r>
          </a:p>
          <a:p>
            <a:pPr lvl="1">
              <a:lnSpc>
                <a:spcPct val="130000"/>
              </a:lnSpc>
            </a:pPr>
            <a:r>
              <a:rPr lang="en-US" altLang="zh-TW" sz="2800"/>
              <a:t>Fight or Flight</a:t>
            </a:r>
          </a:p>
          <a:p>
            <a:pPr>
              <a:lnSpc>
                <a:spcPct val="130000"/>
              </a:lnSpc>
              <a:buFontTx/>
              <a:buNone/>
            </a:pPr>
            <a:endParaRPr lang="en-US" altLang="zh-TW" sz="3200"/>
          </a:p>
          <a:p>
            <a:pPr lvl="1">
              <a:lnSpc>
                <a:spcPct val="130000"/>
              </a:lnSpc>
            </a:pPr>
            <a:endParaRPr lang="en-US" altLang="zh-TW" sz="2800"/>
          </a:p>
          <a:p>
            <a:pPr lvl="1">
              <a:lnSpc>
                <a:spcPct val="130000"/>
              </a:lnSpc>
            </a:pPr>
            <a:endParaRPr lang="en-US" altLang="zh-TW"/>
          </a:p>
          <a:p>
            <a:pPr lvl="1">
              <a:lnSpc>
                <a:spcPct val="130000"/>
              </a:lnSpc>
              <a:buFontTx/>
              <a:buNone/>
            </a:pPr>
            <a:endParaRPr lang="en-US" altLang="zh-TW"/>
          </a:p>
        </p:txBody>
      </p:sp>
      <p:pic>
        <p:nvPicPr>
          <p:cNvPr id="1508356" name="Picture 4" descr="PE0176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1905000"/>
            <a:ext cx="3767138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F25BA-14A6-4986-9B77-140BFBFDE224}" type="slidenum">
              <a:rPr lang="en-US" altLang="zh-TW"/>
              <a:pPr/>
              <a:t>17</a:t>
            </a:fld>
            <a:endParaRPr lang="en-US" altLang="zh-TW"/>
          </a:p>
        </p:txBody>
      </p:sp>
      <p:sp>
        <p:nvSpPr>
          <p:cNvPr id="150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1143000"/>
          </a:xfrm>
        </p:spPr>
        <p:txBody>
          <a:bodyPr/>
          <a:lstStyle/>
          <a:p>
            <a:r>
              <a:rPr lang="en-US" altLang="zh-TW"/>
              <a:t>Major Personal Stressors</a:t>
            </a:r>
            <a:br>
              <a:rPr lang="en-US" altLang="zh-TW"/>
            </a:br>
            <a:endParaRPr lang="en-US" altLang="zh-TW"/>
          </a:p>
        </p:txBody>
      </p:sp>
      <p:sp>
        <p:nvSpPr>
          <p:cNvPr id="150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1557338"/>
            <a:ext cx="5332413" cy="5300662"/>
          </a:xfrm>
          <a:noFill/>
          <a:ln/>
        </p:spPr>
        <p:txBody>
          <a:bodyPr/>
          <a:lstStyle/>
          <a:p>
            <a:pPr marL="889000" lvl="1">
              <a:lnSpc>
                <a:spcPct val="150000"/>
              </a:lnSpc>
            </a:pPr>
            <a:r>
              <a:rPr lang="en-US" altLang="zh-TW" sz="3600"/>
              <a:t>Family Problems</a:t>
            </a:r>
          </a:p>
          <a:p>
            <a:pPr marL="889000" lvl="1">
              <a:lnSpc>
                <a:spcPct val="150000"/>
              </a:lnSpc>
            </a:pPr>
            <a:r>
              <a:rPr lang="en-US" altLang="zh-TW" sz="3600"/>
              <a:t>Financial Problems</a:t>
            </a:r>
          </a:p>
          <a:p>
            <a:pPr marL="889000" lvl="1">
              <a:lnSpc>
                <a:spcPct val="150000"/>
              </a:lnSpc>
            </a:pPr>
            <a:r>
              <a:rPr lang="en-US" altLang="zh-TW" sz="3600"/>
              <a:t>Health Problems</a:t>
            </a:r>
          </a:p>
          <a:p>
            <a:pPr marL="889000" lvl="1">
              <a:lnSpc>
                <a:spcPct val="150000"/>
              </a:lnSpc>
            </a:pPr>
            <a:r>
              <a:rPr lang="en-US" altLang="zh-TW" sz="3600"/>
              <a:t>Personality</a:t>
            </a:r>
            <a:br>
              <a:rPr lang="en-US" altLang="zh-TW" sz="3600"/>
            </a:br>
            <a:r>
              <a:rPr lang="en-US" altLang="zh-TW" sz="3600"/>
              <a:t>(Type A vs B)</a:t>
            </a:r>
          </a:p>
        </p:txBody>
      </p:sp>
      <p:pic>
        <p:nvPicPr>
          <p:cNvPr id="1509380" name="Picture 4" descr="j0230752"/>
          <p:cNvPicPr>
            <a:picLocks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3225" y="1773238"/>
            <a:ext cx="3409950" cy="47132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D1396-504F-42B8-9021-1D8C252E19EA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55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6988"/>
            <a:ext cx="7772400" cy="576263"/>
          </a:xfrm>
        </p:spPr>
        <p:txBody>
          <a:bodyPr/>
          <a:lstStyle/>
          <a:p>
            <a:r>
              <a:rPr lang="en-US" altLang="zh-TW" sz="3200"/>
              <a:t>Life Change Units Scale</a:t>
            </a:r>
          </a:p>
        </p:txBody>
      </p:sp>
      <p:grpSp>
        <p:nvGrpSpPr>
          <p:cNvPr id="1557507" name="Group 3"/>
          <p:cNvGrpSpPr>
            <a:grpSpLocks/>
          </p:cNvGrpSpPr>
          <p:nvPr/>
        </p:nvGrpSpPr>
        <p:grpSpPr bwMode="auto">
          <a:xfrm>
            <a:off x="393700" y="476250"/>
            <a:ext cx="8642350" cy="6384925"/>
            <a:chOff x="158" y="300"/>
            <a:chExt cx="5444" cy="4022"/>
          </a:xfrm>
        </p:grpSpPr>
        <p:sp>
          <p:nvSpPr>
            <p:cNvPr id="1557508" name="Rectangle 4"/>
            <p:cNvSpPr>
              <a:spLocks noChangeArrowheads="1"/>
            </p:cNvSpPr>
            <p:nvPr/>
          </p:nvSpPr>
          <p:spPr bwMode="auto">
            <a:xfrm>
              <a:off x="158" y="300"/>
              <a:ext cx="5232" cy="40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557509" name="Text Box 5"/>
            <p:cNvSpPr txBox="1">
              <a:spLocks noChangeArrowheads="1"/>
            </p:cNvSpPr>
            <p:nvPr/>
          </p:nvSpPr>
          <p:spPr bwMode="auto">
            <a:xfrm>
              <a:off x="158" y="300"/>
              <a:ext cx="5444" cy="4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algn="l"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914400" indent="-457200" algn="l"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371600" indent="-457200" algn="l"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828800" indent="-457200" algn="l"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286000" indent="-457200" algn="l"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743200" indent="-457200" fontAlgn="base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3200400" indent="-457200" fontAlgn="base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657600" indent="-457200" fontAlgn="base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4114800" indent="-457200" fontAlgn="base">
                <a:spcBef>
                  <a:spcPct val="0"/>
                </a:spcBef>
                <a:spcAft>
                  <a:spcPct val="0"/>
                </a:spcAft>
                <a:tabLst>
                  <a:tab pos="441325" algn="l"/>
                </a:tabLs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kumimoji="0" lang="en-US" altLang="zh-TW" sz="2200" b="1">
                  <a:latin typeface="Arial" charset="0"/>
                </a:rPr>
                <a:t>Rank  Life Event			              Mean       Personal 			                                                  Value         Points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>
                  <a:latin typeface="Arial" charset="0"/>
                </a:rPr>
                <a:t> </a:t>
              </a:r>
              <a:r>
                <a:rPr kumimoji="0" lang="en-US" altLang="zh-TW" b="1">
                  <a:latin typeface="Arial" charset="0"/>
                </a:rPr>
                <a:t>Death of spouse		         	     100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Divorce					       73 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Separation from mate		       65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Detention in jail or other institution      63 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Death of close family member	       63   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Major personal injury or illness	       53   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Marriage					       50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Fired at work				       47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Reconciliation with mate		       45 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Retirement from work		       45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Major change in health of family 	       44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Pregnancy				       40 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Sex difficulties				       39        	___</a:t>
              </a:r>
            </a:p>
            <a:p>
              <a:pPr eaLnBrk="1" hangingPunct="1">
                <a:lnSpc>
                  <a:spcPct val="110000"/>
                </a:lnSpc>
                <a:buFontTx/>
                <a:buAutoNum type="arabicPeriod"/>
              </a:pPr>
              <a:r>
                <a:rPr kumimoji="0" lang="en-US" altLang="zh-TW" b="1">
                  <a:latin typeface="Arial" charset="0"/>
                </a:rPr>
                <a:t> Gain new family member   		       39        	___</a:t>
              </a:r>
            </a:p>
          </p:txBody>
        </p:sp>
      </p:grpSp>
    </p:spTree>
  </p:cSld>
  <p:clrMapOvr>
    <a:masterClrMapping/>
  </p:clrMapOvr>
  <p:transition spd="med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F61B0-2AEE-496B-A7AC-5C6FB4593013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566725" name="Rectangle 5"/>
          <p:cNvSpPr>
            <a:spLocks noGrp="1" noChangeArrowheads="1"/>
          </p:cNvSpPr>
          <p:nvPr>
            <p:ph type="title"/>
          </p:nvPr>
        </p:nvSpPr>
        <p:spPr>
          <a:xfrm>
            <a:off x="252413" y="115888"/>
            <a:ext cx="8640762" cy="6762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TW" sz="3600"/>
              <a:t>The Social Readjustment Rating Scale</a:t>
            </a:r>
          </a:p>
        </p:txBody>
      </p:sp>
      <p:sp>
        <p:nvSpPr>
          <p:cNvPr id="1566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125538"/>
            <a:ext cx="8893175" cy="5759450"/>
          </a:xfrm>
        </p:spPr>
        <p:txBody>
          <a:bodyPr/>
          <a:lstStyle/>
          <a:p>
            <a:r>
              <a:rPr lang="en-US" altLang="zh-TW">
                <a:solidFill>
                  <a:srgbClr val="6600CC"/>
                </a:solidFill>
              </a:rPr>
              <a:t>↓ 150 points → 30% health problem</a:t>
            </a:r>
          </a:p>
          <a:p>
            <a:endParaRPr lang="en-US" altLang="zh-TW">
              <a:solidFill>
                <a:srgbClr val="6600CC"/>
              </a:solidFill>
            </a:endParaRPr>
          </a:p>
          <a:p>
            <a:r>
              <a:rPr lang="en-US" altLang="zh-TW">
                <a:solidFill>
                  <a:srgbClr val="6600CC"/>
                </a:solidFill>
              </a:rPr>
              <a:t>150 - 300 points → 50% getting sick</a:t>
            </a:r>
          </a:p>
          <a:p>
            <a:endParaRPr lang="en-US" altLang="zh-TW">
              <a:solidFill>
                <a:srgbClr val="6600CC"/>
              </a:solidFill>
            </a:endParaRPr>
          </a:p>
          <a:p>
            <a:r>
              <a:rPr kumimoji="0" lang="en-US" altLang="zh-TW">
                <a:solidFill>
                  <a:srgbClr val="6600CC"/>
                </a:solidFill>
              </a:rPr>
              <a:t>↑ </a:t>
            </a:r>
            <a:r>
              <a:rPr lang="en-US" altLang="zh-TW">
                <a:solidFill>
                  <a:srgbClr val="6600CC"/>
                </a:solidFill>
              </a:rPr>
              <a:t>300 points → 80% something “significant”</a:t>
            </a:r>
            <a:r>
              <a:rPr lang="en-US" altLang="zh-TW"/>
              <a:t> </a:t>
            </a:r>
          </a:p>
          <a:p>
            <a:pPr>
              <a:buFontTx/>
              <a:buNone/>
            </a:pPr>
            <a:endParaRPr lang="en-US" altLang="zh-TW"/>
          </a:p>
          <a:p>
            <a:pPr algn="r">
              <a:buFontTx/>
              <a:buNone/>
            </a:pPr>
            <a:r>
              <a:rPr lang="en-US" altLang="zh-TW" sz="2400" i="1"/>
              <a:t>Holmes, T. H., &amp; Rahe, R.H. (1967</a:t>
            </a:r>
            <a:r>
              <a:rPr lang="en-US" altLang="zh-TW" sz="2400"/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9651A-A684-4142-A1DA-4332D88BA6B9}" type="slidenum">
              <a:rPr lang="en-US" altLang="zh-TW"/>
              <a:pPr/>
              <a:t>2</a:t>
            </a:fld>
            <a:endParaRPr lang="en-US" altLang="zh-TW"/>
          </a:p>
        </p:txBody>
      </p:sp>
      <p:sp>
        <p:nvSpPr>
          <p:cNvPr id="149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By the end of the Workshop</a:t>
            </a:r>
            <a:r>
              <a:rPr lang="en-US" altLang="zh-TW">
                <a:latin typeface="Times New Roman"/>
              </a:rPr>
              <a:t>…</a:t>
            </a:r>
            <a:endParaRPr lang="en-US" altLang="zh-TW"/>
          </a:p>
        </p:txBody>
      </p:sp>
      <p:sp>
        <p:nvSpPr>
          <p:cNvPr id="149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4488" indent="-344488" defTabSz="912813">
              <a:lnSpc>
                <a:spcPct val="120000"/>
              </a:lnSpc>
              <a:buFontTx/>
              <a:buNone/>
            </a:pPr>
            <a:r>
              <a:rPr lang="en-US" altLang="zh-TW" sz="3600"/>
              <a:t>You will be able to:</a:t>
            </a:r>
          </a:p>
          <a:p>
            <a:pPr marL="960438" lvl="1" indent="-501650" defTabSz="912813">
              <a:lnSpc>
                <a:spcPct val="120000"/>
              </a:lnSpc>
            </a:pPr>
            <a:r>
              <a:rPr lang="en-US" altLang="zh-TW" sz="3600"/>
              <a:t>Define stress</a:t>
            </a:r>
          </a:p>
          <a:p>
            <a:pPr marL="960438" lvl="1" indent="-501650" defTabSz="912813">
              <a:lnSpc>
                <a:spcPct val="120000"/>
              </a:lnSpc>
            </a:pPr>
            <a:r>
              <a:rPr lang="en-US" altLang="zh-TW" sz="3600"/>
              <a:t>Identify the different types of stress</a:t>
            </a:r>
          </a:p>
          <a:p>
            <a:pPr marL="960438" lvl="1" indent="-501650" defTabSz="912813">
              <a:lnSpc>
                <a:spcPct val="120000"/>
              </a:lnSpc>
            </a:pPr>
            <a:r>
              <a:rPr lang="en-US" altLang="zh-TW" sz="3600"/>
              <a:t>Understand how stress effects the body</a:t>
            </a:r>
          </a:p>
          <a:p>
            <a:pPr marL="960438" lvl="1" indent="-501650" defTabSz="912813">
              <a:lnSpc>
                <a:spcPct val="120000"/>
              </a:lnSpc>
            </a:pPr>
            <a:r>
              <a:rPr lang="en-US" altLang="zh-TW" sz="3600"/>
              <a:t>Name and practice a few stress management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3445271-ADEC-4661-8ED4-634D22EB46D1}" type="slidenum">
              <a:rPr lang="en-US" altLang="zh-TW"/>
              <a:pPr/>
              <a:t>20</a:t>
            </a:fld>
            <a:endParaRPr lang="en-US" altLang="zh-TW"/>
          </a:p>
        </p:txBody>
      </p:sp>
      <p:sp>
        <p:nvSpPr>
          <p:cNvPr id="15288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Personality Test</a:t>
            </a:r>
          </a:p>
        </p:txBody>
      </p:sp>
      <p:sp>
        <p:nvSpPr>
          <p:cNvPr id="15288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Type A or B?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EB5DB-A010-4DD5-8EE2-36C644D68074}" type="slidenum">
              <a:rPr lang="en-US" altLang="zh-TW"/>
              <a:pPr/>
              <a:t>21</a:t>
            </a:fld>
            <a:endParaRPr lang="en-US" altLang="zh-TW"/>
          </a:p>
        </p:txBody>
      </p:sp>
      <p:sp>
        <p:nvSpPr>
          <p:cNvPr id="156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56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333375"/>
            <a:ext cx="8640762" cy="6524625"/>
          </a:xfrm>
        </p:spPr>
        <p:txBody>
          <a:bodyPr/>
          <a:lstStyle/>
          <a:p>
            <a:pPr marL="457200" indent="-457200">
              <a:lnSpc>
                <a:spcPct val="80000"/>
              </a:lnSpc>
            </a:pPr>
            <a:r>
              <a:rPr lang="zh-TW" altLang="en-US" sz="2400"/>
              <a:t>對約會看得不緊	</a:t>
            </a:r>
            <a:r>
              <a:rPr lang="en-US" altLang="zh-TW" sz="2400"/>
              <a:t>1   2   3   4   5   6   7   8     </a:t>
            </a:r>
            <a:r>
              <a:rPr lang="zh-TW" altLang="en-US" sz="2400"/>
              <a:t>永不遲到</a:t>
            </a:r>
          </a:p>
          <a:p>
            <a:pPr marL="457200" indent="-457200">
              <a:lnSpc>
                <a:spcPct val="80000"/>
              </a:lnSpc>
            </a:pPr>
            <a:endParaRPr lang="zh-TW" altLang="en-US" sz="2400"/>
          </a:p>
          <a:p>
            <a:pPr marL="457200" indent="-457200">
              <a:lnSpc>
                <a:spcPct val="80000"/>
              </a:lnSpc>
            </a:pPr>
            <a:r>
              <a:rPr lang="zh-TW" altLang="en-US" sz="2400"/>
              <a:t>沒有競爭性	</a:t>
            </a:r>
            <a:r>
              <a:rPr lang="en-US" altLang="zh-TW" sz="2400"/>
              <a:t>1   2   3   4   5   6   7   8     </a:t>
            </a:r>
            <a:r>
              <a:rPr lang="zh-TW" altLang="en-US" sz="2400"/>
              <a:t>極有競爭性</a:t>
            </a:r>
          </a:p>
          <a:p>
            <a:pPr marL="457200" indent="-457200">
              <a:lnSpc>
                <a:spcPct val="80000"/>
              </a:lnSpc>
            </a:pPr>
            <a:endParaRPr lang="zh-TW" altLang="en-US" sz="2400"/>
          </a:p>
          <a:p>
            <a:pPr marL="457200" indent="-457200">
              <a:lnSpc>
                <a:spcPct val="80000"/>
              </a:lnSpc>
            </a:pPr>
            <a:r>
              <a:rPr lang="zh-TW" altLang="en-US" sz="2400"/>
              <a:t>就算在壓力下</a:t>
            </a:r>
            <a:r>
              <a:rPr lang="en-US" altLang="zh-TW" sz="2400"/>
              <a:t>,     1   2   3   4   5   6   7   8    </a:t>
            </a:r>
            <a:r>
              <a:rPr lang="zh-TW" altLang="en-US" sz="2400"/>
              <a:t>經常急急忙忙的 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r>
              <a:rPr lang="zh-TW" altLang="en-US" sz="2400"/>
              <a:t>     仍不會感覺催促</a:t>
            </a:r>
          </a:p>
          <a:p>
            <a:pPr marL="457200" indent="-457200">
              <a:lnSpc>
                <a:spcPct val="80000"/>
              </a:lnSpc>
              <a:buFontTx/>
              <a:buNone/>
            </a:pPr>
            <a:endParaRPr lang="zh-TW" altLang="en-US" sz="2400"/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r>
              <a:rPr lang="zh-TW" altLang="en-US" sz="2400"/>
              <a:t>每次只做一項事  </a:t>
            </a:r>
            <a:r>
              <a:rPr lang="en-US" altLang="zh-TW" sz="2400"/>
              <a:t>1   2   3   4   5   6   7   8    </a:t>
            </a:r>
            <a:r>
              <a:rPr lang="zh-TW" altLang="en-US" sz="2400"/>
              <a:t>在同一時間欲做</a:t>
            </a:r>
            <a:br>
              <a:rPr lang="zh-TW" altLang="en-US" sz="2400"/>
            </a:br>
            <a:r>
              <a:rPr lang="zh-TW" altLang="en-US" sz="2400"/>
              <a:t>情                                                                 數種不同的事情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endParaRPr lang="zh-TW" altLang="en-US" sz="2400"/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r>
              <a:rPr lang="zh-TW" altLang="en-US" sz="2400"/>
              <a:t>慢慢地做事         </a:t>
            </a:r>
            <a:r>
              <a:rPr lang="en-US" altLang="zh-TW" sz="2400"/>
              <a:t>1   2   3   4   5   6   7   8    </a:t>
            </a:r>
            <a:r>
              <a:rPr lang="zh-TW" altLang="en-US" sz="2400"/>
              <a:t>快速</a:t>
            </a:r>
            <a:r>
              <a:rPr lang="en-US" altLang="zh-TW" sz="2400"/>
              <a:t>(</a:t>
            </a:r>
            <a:r>
              <a:rPr lang="zh-TW" altLang="en-US" sz="2400"/>
              <a:t>如吃東西、</a:t>
            </a:r>
            <a:br>
              <a:rPr lang="zh-TW" altLang="en-US" sz="2400"/>
            </a:br>
            <a:r>
              <a:rPr lang="zh-TW" altLang="en-US" sz="2400"/>
              <a:t>                                                                     走路</a:t>
            </a:r>
            <a:r>
              <a:rPr lang="en-US" altLang="zh-TW" sz="2400"/>
              <a:t>)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endParaRPr lang="en-US" altLang="zh-TW" sz="2400"/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r>
              <a:rPr lang="zh-TW" altLang="en-US" sz="2400"/>
              <a:t>表達感受</a:t>
            </a:r>
            <a:r>
              <a:rPr lang="en-US" altLang="zh-TW" sz="2400"/>
              <a:t>(</a:t>
            </a:r>
            <a:r>
              <a:rPr lang="zh-TW" altLang="en-US" sz="2400"/>
              <a:t>情緒</a:t>
            </a:r>
            <a:r>
              <a:rPr lang="en-US" altLang="zh-TW" sz="2400"/>
              <a:t>)   1   2   3   4   5   6   7   8    </a:t>
            </a:r>
            <a:r>
              <a:rPr lang="zh-TW" altLang="en-US" sz="2400"/>
              <a:t>隱藏情緒 </a:t>
            </a:r>
            <a:r>
              <a:rPr lang="en-US" altLang="zh-TW" sz="2400"/>
              <a:t>/ </a:t>
            </a:r>
            <a:r>
              <a:rPr lang="zh-TW" altLang="en-US" sz="2400"/>
              <a:t>感受</a:t>
            </a:r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endParaRPr lang="zh-TW" altLang="en-US" sz="2400"/>
          </a:p>
          <a:p>
            <a:pPr marL="457200" indent="-457200">
              <a:lnSpc>
                <a:spcPct val="80000"/>
              </a:lnSpc>
              <a:buFontTx/>
              <a:buAutoNum type="arabicPeriod" startAt="4"/>
            </a:pPr>
            <a:r>
              <a:rPr lang="zh-TW" altLang="en-US" sz="2400"/>
              <a:t>很多興趣</a:t>
            </a:r>
            <a:r>
              <a:rPr lang="en-US" altLang="zh-TW" sz="2400"/>
              <a:t>(</a:t>
            </a:r>
            <a:r>
              <a:rPr lang="zh-TW" altLang="en-US" sz="2400"/>
              <a:t>嗜好</a:t>
            </a:r>
            <a:r>
              <a:rPr lang="en-US" altLang="zh-TW" sz="2400"/>
              <a:t>)  1   2   3   4   5   6   7   8     </a:t>
            </a:r>
            <a:r>
              <a:rPr lang="zh-TW" altLang="en-US" sz="2400"/>
              <a:t>除工作外</a:t>
            </a:r>
            <a:r>
              <a:rPr lang="en-US" altLang="zh-TW" sz="2400"/>
              <a:t>, </a:t>
            </a:r>
            <a:r>
              <a:rPr lang="zh-TW" altLang="en-US" sz="2400"/>
              <a:t>甚少</a:t>
            </a:r>
            <a:br>
              <a:rPr lang="zh-TW" altLang="en-US" sz="2400"/>
            </a:br>
            <a:r>
              <a:rPr lang="zh-TW" altLang="en-US" sz="2400"/>
              <a:t>                                                                     嗜好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C0D3E-FBE4-42F6-B89C-3761F1DAAB72}" type="slidenum">
              <a:rPr lang="en-US" altLang="zh-TW"/>
              <a:pPr/>
              <a:t>22</a:t>
            </a:fld>
            <a:endParaRPr lang="en-US" altLang="zh-TW"/>
          </a:p>
        </p:txBody>
      </p:sp>
      <p:graphicFrame>
        <p:nvGraphicFramePr>
          <p:cNvPr id="1551481" name="Group 121"/>
          <p:cNvGraphicFramePr>
            <a:graphicFrameLocks noGrp="1"/>
          </p:cNvGraphicFramePr>
          <p:nvPr/>
        </p:nvGraphicFramePr>
        <p:xfrm>
          <a:off x="0" y="908050"/>
          <a:ext cx="9396413" cy="5949951"/>
        </p:xfrm>
        <a:graphic>
          <a:graphicData uri="http://schemas.openxmlformats.org/drawingml/2006/table">
            <a:tbl>
              <a:tblPr/>
              <a:tblGrid>
                <a:gridCol w="4699000"/>
                <a:gridCol w="4697413"/>
              </a:tblGrid>
              <a:tr h="609600"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A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型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B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型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不停的走動、吃得很快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1.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從來不會感到時間急迫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沒有耐性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2.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有耐性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>
                      <a:lvl1pPr marL="361950" indent="-3619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246188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882775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在同一時間內做兩件或以上的事情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3.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做事從容不迫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>
                  <a:txBody>
                    <a:bodyPr/>
                    <a:lstStyle>
                      <a:lvl1pPr marL="361950" indent="-36195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246188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882775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361950" marR="0" lvl="0" indent="-3619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對於休間時間感到無所適從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,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甚至覺得歉意或有犯罪感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4.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在無罪惡感下鬆懈自己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固執於數字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,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以數量來衡量成功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5.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不會自誇吹虛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有衝勁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6.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欠缺衝勁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6425"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具競爭性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7.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為了樂趣而遊玩</a:t>
                      </a: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,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不計較勝利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經常感受到時間的壓力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09600" indent="-609600" algn="l">
                        <a:spcBef>
                          <a:spcPct val="20000"/>
                        </a:spcBef>
                        <a:buClr>
                          <a:schemeClr val="tx1"/>
                        </a:buClr>
                        <a:tabLst>
                          <a:tab pos="3276600" algn="l"/>
                        </a:tabLst>
                        <a:defRPr kumimoji="1" sz="28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1pPr>
                      <a:lvl2pPr marL="1162050" indent="-5334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 sz="24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2pPr>
                      <a:lvl3pPr marL="1624013" indent="-4572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 sz="2000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3pPr>
                      <a:lvl4pPr marL="2446338" indent="-381000" algn="l">
                        <a:spcBef>
                          <a:spcPct val="20000"/>
                        </a:spcBef>
                        <a:buClr>
                          <a:srgbClr val="336699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4pPr>
                      <a:lvl5pPr marL="3006725" indent="-381000" algn="l">
                        <a:spcBef>
                          <a:spcPct val="20000"/>
                        </a:spcBef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5pPr>
                      <a:lvl6pPr marL="34639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6pPr>
                      <a:lvl7pPr marL="39211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7pPr>
                      <a:lvl8pPr marL="43783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8pPr>
                      <a:lvl9pPr marL="4835525" indent="-381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tabLst>
                          <a:tab pos="3276600" algn="l"/>
                        </a:tabLst>
                        <a:defRPr kumimoji="1">
                          <a:solidFill>
                            <a:schemeClr val="tx1"/>
                          </a:solidFill>
                          <a:latin typeface="Arial" charset="0"/>
                          <a:ea typeface="新細明體" pitchFamily="18" charset="-120"/>
                        </a:defRPr>
                      </a:lvl9pPr>
                    </a:lstStyle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276600" algn="l"/>
                        </a:tabLst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Times New Roman" pitchFamily="18" charset="0"/>
                          <a:ea typeface="新細明體" pitchFamily="18" charset="-120"/>
                          <a:cs typeface="Times New Roman" pitchFamily="18" charset="0"/>
                        </a:rPr>
                        <a:t>8. </a:t>
                      </a:r>
                      <a:r>
                        <a:rPr kumimoji="1" lang="zh-TW" alt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99"/>
                          </a:solidFill>
                          <a:effectLst/>
                          <a:latin typeface="新細明體" pitchFamily="18" charset="-120"/>
                          <a:ea typeface="新細明體" pitchFamily="18" charset="-120"/>
                          <a:cs typeface="Times New Roman" pitchFamily="18" charset="0"/>
                        </a:rPr>
                        <a:t>不會刻意訂立完成工作的時限</a:t>
                      </a:r>
                      <a:endParaRPr kumimoji="1" lang="zh-TW" alt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rgbClr val="CC0099"/>
                        </a:solidFill>
                        <a:effectLst/>
                        <a:latin typeface="Times New Roman" pitchFamily="18" charset="0"/>
                        <a:ea typeface="新細明體" pitchFamily="18" charset="-12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51475" name="Rectangle 1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/>
              <a:t>A</a:t>
            </a:r>
            <a:r>
              <a:rPr lang="zh-TW" altLang="en-US" sz="3600"/>
              <a:t>型性格與</a:t>
            </a:r>
            <a:r>
              <a:rPr lang="en-US" altLang="zh-TW" sz="3600"/>
              <a:t>B</a:t>
            </a:r>
            <a:r>
              <a:rPr lang="zh-TW" altLang="en-US" sz="3600"/>
              <a:t>型性格的分別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B43AD392-0EE0-44AF-9956-281585AF3139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5534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Which personality type stands a better chance of promotion?</a:t>
            </a:r>
          </a:p>
        </p:txBody>
      </p:sp>
      <p:sp>
        <p:nvSpPr>
          <p:cNvPr id="15534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/>
              <a:t>Type A or Type B?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9E777C-70F3-4958-9B10-CA5DBC52B056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51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458200" cy="762000"/>
          </a:xfrm>
        </p:spPr>
        <p:txBody>
          <a:bodyPr/>
          <a:lstStyle/>
          <a:p>
            <a:r>
              <a:rPr lang="en-US" altLang="zh-TW" b="1"/>
              <a:t/>
            </a:r>
            <a:br>
              <a:rPr lang="en-US" altLang="zh-TW" b="1"/>
            </a:br>
            <a:r>
              <a:rPr lang="en-US" altLang="zh-TW" b="1"/>
              <a:t/>
            </a:r>
            <a:br>
              <a:rPr lang="en-US" altLang="zh-TW" b="1"/>
            </a:br>
            <a:endParaRPr lang="en-US" altLang="zh-TW" b="1"/>
          </a:p>
        </p:txBody>
      </p:sp>
      <p:sp>
        <p:nvSpPr>
          <p:cNvPr id="1510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341438"/>
            <a:ext cx="4437063" cy="4679950"/>
          </a:xfrm>
          <a:noFill/>
          <a:ln/>
        </p:spPr>
        <p:txBody>
          <a:bodyPr/>
          <a:lstStyle/>
          <a:p>
            <a:pPr lvl="1">
              <a:lnSpc>
                <a:spcPct val="120000"/>
              </a:lnSpc>
            </a:pPr>
            <a:r>
              <a:rPr lang="en-US" altLang="zh-TW" sz="3600"/>
              <a:t>Economic Uncertainty</a:t>
            </a:r>
          </a:p>
          <a:p>
            <a:pPr lvl="1">
              <a:lnSpc>
                <a:spcPct val="120000"/>
              </a:lnSpc>
            </a:pPr>
            <a:r>
              <a:rPr lang="en-US" altLang="zh-TW" sz="3600"/>
              <a:t>Political Uncertainties</a:t>
            </a:r>
          </a:p>
          <a:p>
            <a:pPr lvl="1">
              <a:lnSpc>
                <a:spcPct val="120000"/>
              </a:lnSpc>
            </a:pPr>
            <a:r>
              <a:rPr lang="en-US" altLang="zh-TW" sz="3600"/>
              <a:t>Technological Change</a:t>
            </a:r>
          </a:p>
        </p:txBody>
      </p:sp>
      <p:pic>
        <p:nvPicPr>
          <p:cNvPr id="1510404" name="Picture 4" descr="AG00224_"/>
          <p:cNvPicPr>
            <a:picLocks noChangeAspect="1" noChangeArrowheads="1" noCrop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4246563"/>
            <a:ext cx="4235450" cy="2208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10405" name="Picture 5" descr="AG00062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09800"/>
            <a:ext cx="1371600" cy="94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10406" name="Rectangle 6"/>
          <p:cNvSpPr>
            <a:spLocks noChangeArrowheads="1"/>
          </p:cNvSpPr>
          <p:nvPr/>
        </p:nvSpPr>
        <p:spPr bwMode="auto">
          <a:xfrm>
            <a:off x="533400" y="363538"/>
            <a:ext cx="78263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1" hangingPunct="1"/>
            <a:r>
              <a:rPr lang="en-US" altLang="zh-TW" sz="4400">
                <a:solidFill>
                  <a:srgbClr val="CC0000"/>
                </a:solidFill>
              </a:rPr>
              <a:t>Major Environmental Stressors</a:t>
            </a:r>
          </a:p>
        </p:txBody>
      </p:sp>
    </p:spTree>
  </p:cSld>
  <p:clrMapOvr>
    <a:masterClrMapping/>
  </p:clrMapOvr>
  <p:transition spd="med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0E9487-BC12-4F1E-9823-12F5CF3C46EA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51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8062913" cy="1143000"/>
          </a:xfrm>
        </p:spPr>
        <p:txBody>
          <a:bodyPr/>
          <a:lstStyle/>
          <a:p>
            <a:r>
              <a:rPr lang="en-US" altLang="zh-TW" sz="3600"/>
              <a:t>Why is Managing Stress Important?</a:t>
            </a:r>
          </a:p>
        </p:txBody>
      </p:sp>
      <p:sp>
        <p:nvSpPr>
          <p:cNvPr id="151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4888" y="1693863"/>
            <a:ext cx="5599112" cy="5119687"/>
          </a:xfrm>
        </p:spPr>
        <p:txBody>
          <a:bodyPr/>
          <a:lstStyle/>
          <a:p>
            <a:r>
              <a:rPr lang="en-US" altLang="zh-TW"/>
              <a:t>Organizational Costs</a:t>
            </a:r>
          </a:p>
          <a:p>
            <a:endParaRPr lang="en-US" altLang="zh-TW"/>
          </a:p>
          <a:p>
            <a:r>
              <a:rPr lang="en-US" altLang="zh-TW"/>
              <a:t>Individual Costs</a:t>
            </a:r>
          </a:p>
          <a:p>
            <a:pPr lvl="1"/>
            <a:r>
              <a:rPr lang="en-US" altLang="zh-TW" sz="3200"/>
              <a:t>Health Impairment</a:t>
            </a:r>
          </a:p>
          <a:p>
            <a:pPr lvl="1"/>
            <a:r>
              <a:rPr lang="en-US" altLang="zh-TW" sz="3200"/>
              <a:t>Job Burnout</a:t>
            </a:r>
          </a:p>
          <a:p>
            <a:pPr lvl="1"/>
            <a:r>
              <a:rPr lang="en-US" altLang="zh-TW" sz="3200"/>
              <a:t>Performance Decline</a:t>
            </a:r>
          </a:p>
        </p:txBody>
      </p:sp>
      <p:pic>
        <p:nvPicPr>
          <p:cNvPr id="1511428" name="Picture 4" descr="pe07292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2446338"/>
            <a:ext cx="3563937" cy="393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B5BBE-D030-4600-B0C0-FBD2DAC99A05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51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8915400" cy="1143000"/>
          </a:xfrm>
        </p:spPr>
        <p:txBody>
          <a:bodyPr/>
          <a:lstStyle/>
          <a:p>
            <a:r>
              <a:rPr lang="en-US" altLang="zh-TW" sz="2000"/>
              <a:t> </a:t>
            </a:r>
            <a:r>
              <a:rPr lang="en-US" altLang="zh-TW"/>
              <a:t>Relationship Between</a:t>
            </a:r>
            <a:br>
              <a:rPr lang="en-US" altLang="zh-TW"/>
            </a:br>
            <a:r>
              <a:rPr lang="en-US" altLang="zh-TW"/>
              <a:t>Stress and Job Performance</a:t>
            </a:r>
          </a:p>
        </p:txBody>
      </p:sp>
      <p:pic>
        <p:nvPicPr>
          <p:cNvPr id="1512451" name="Picture 3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524000"/>
            <a:ext cx="8029575" cy="518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4459DB-3301-4588-87D6-3C51D8A61485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51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Stress Management Tips</a:t>
            </a:r>
          </a:p>
        </p:txBody>
      </p:sp>
      <p:sp>
        <p:nvSpPr>
          <p:cNvPr id="151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0225" indent="-530225" defTabSz="912813">
              <a:lnSpc>
                <a:spcPct val="120000"/>
              </a:lnSpc>
            </a:pPr>
            <a:r>
              <a:rPr lang="en-US" altLang="zh-TW">
                <a:solidFill>
                  <a:srgbClr val="FF0066"/>
                </a:solidFill>
              </a:rPr>
              <a:t>Change</a:t>
            </a:r>
            <a:r>
              <a:rPr lang="en-US" altLang="zh-TW"/>
              <a:t> your </a:t>
            </a:r>
            <a:r>
              <a:rPr lang="en-US" altLang="zh-TW">
                <a:solidFill>
                  <a:srgbClr val="FF0066"/>
                </a:solidFill>
              </a:rPr>
              <a:t>environment</a:t>
            </a:r>
            <a:r>
              <a:rPr lang="en-US" altLang="zh-TW"/>
              <a:t> so that the demands are not so high (eg. job change). </a:t>
            </a:r>
          </a:p>
          <a:p>
            <a:pPr marL="530225" indent="-530225" defTabSz="912813">
              <a:lnSpc>
                <a:spcPct val="120000"/>
              </a:lnSpc>
            </a:pPr>
            <a:r>
              <a:rPr lang="en-US" altLang="zh-TW"/>
              <a:t>Learn how to better </a:t>
            </a:r>
            <a:r>
              <a:rPr lang="en-US" altLang="zh-TW">
                <a:solidFill>
                  <a:srgbClr val="FF0066"/>
                </a:solidFill>
              </a:rPr>
              <a:t>cope</a:t>
            </a:r>
            <a:r>
              <a:rPr lang="en-US" altLang="zh-TW"/>
              <a:t> with your environment. </a:t>
            </a:r>
          </a:p>
          <a:p>
            <a:pPr marL="530225" indent="-530225" defTabSz="912813">
              <a:lnSpc>
                <a:spcPct val="120000"/>
              </a:lnSpc>
            </a:pPr>
            <a:r>
              <a:rPr lang="en-US" altLang="zh-TW"/>
              <a:t>Learn to </a:t>
            </a:r>
            <a:r>
              <a:rPr lang="en-US" altLang="zh-TW">
                <a:solidFill>
                  <a:srgbClr val="FF0066"/>
                </a:solidFill>
              </a:rPr>
              <a:t>relax</a:t>
            </a:r>
            <a:r>
              <a:rPr lang="en-US" altLang="zh-TW"/>
              <a:t>. </a:t>
            </a:r>
          </a:p>
          <a:p>
            <a:pPr marL="530225" indent="-530225" defTabSz="912813">
              <a:lnSpc>
                <a:spcPct val="120000"/>
              </a:lnSpc>
            </a:pPr>
            <a:r>
              <a:rPr lang="en-US" altLang="zh-TW"/>
              <a:t>Shift your </a:t>
            </a:r>
            <a:r>
              <a:rPr lang="en-US" altLang="zh-TW">
                <a:solidFill>
                  <a:srgbClr val="FF0066"/>
                </a:solidFill>
              </a:rPr>
              <a:t>outlook</a:t>
            </a:r>
            <a:r>
              <a:rPr lang="en-US" altLang="zh-TW"/>
              <a:t> so that you can look at situations in a more </a:t>
            </a:r>
            <a:r>
              <a:rPr lang="en-US" altLang="zh-TW">
                <a:solidFill>
                  <a:srgbClr val="FF0066"/>
                </a:solidFill>
              </a:rPr>
              <a:t>positive</a:t>
            </a:r>
            <a:r>
              <a:rPr lang="en-US" altLang="zh-TW"/>
              <a:t> way. </a:t>
            </a:r>
          </a:p>
          <a:p>
            <a:pPr marL="530225" indent="-530225" defTabSz="912813">
              <a:lnSpc>
                <a:spcPct val="120000"/>
              </a:lnSpc>
            </a:pPr>
            <a:r>
              <a:rPr lang="en-US" altLang="zh-TW"/>
              <a:t>Cultivate a </a:t>
            </a:r>
            <a:r>
              <a:rPr lang="en-US" altLang="zh-TW">
                <a:solidFill>
                  <a:srgbClr val="FF0066"/>
                </a:solidFill>
              </a:rPr>
              <a:t>supportive</a:t>
            </a:r>
            <a:r>
              <a:rPr lang="en-US" altLang="zh-TW"/>
              <a:t> social </a:t>
            </a:r>
            <a:r>
              <a:rPr lang="en-US" altLang="zh-TW">
                <a:solidFill>
                  <a:srgbClr val="FF0066"/>
                </a:solidFill>
              </a:rPr>
              <a:t>circle</a:t>
            </a:r>
            <a:r>
              <a:rPr lang="en-US" altLang="zh-TW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6EE45F-C46D-4E9D-81C0-9A794DCBBBBE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151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Stress Management Techniques</a:t>
            </a:r>
          </a:p>
        </p:txBody>
      </p:sp>
      <p:sp>
        <p:nvSpPr>
          <p:cNvPr id="151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3413" indent="-633413" defTabSz="912813">
              <a:lnSpc>
                <a:spcPct val="140000"/>
              </a:lnSpc>
            </a:pPr>
            <a:r>
              <a:rPr lang="en-US" altLang="zh-TW"/>
              <a:t>Self-understanding</a:t>
            </a:r>
          </a:p>
          <a:p>
            <a:pPr marL="633413" indent="-633413" defTabSz="912813">
              <a:lnSpc>
                <a:spcPct val="140000"/>
              </a:lnSpc>
            </a:pPr>
            <a:r>
              <a:rPr lang="en-US" altLang="zh-TW"/>
              <a:t>Cognitive therapy </a:t>
            </a:r>
          </a:p>
          <a:p>
            <a:pPr marL="633413" indent="-633413" defTabSz="912813">
              <a:lnSpc>
                <a:spcPct val="140000"/>
              </a:lnSpc>
            </a:pPr>
            <a:r>
              <a:rPr lang="en-US" altLang="zh-TW"/>
              <a:t>Self-management (becoming better-organized) </a:t>
            </a:r>
          </a:p>
          <a:p>
            <a:pPr marL="633413" indent="-633413" defTabSz="912813">
              <a:lnSpc>
                <a:spcPct val="140000"/>
              </a:lnSpc>
            </a:pPr>
            <a:r>
              <a:rPr lang="en-US" altLang="zh-TW"/>
              <a:t>Conflict resolution </a:t>
            </a:r>
          </a:p>
          <a:p>
            <a:pPr marL="633413" indent="-633413" defTabSz="912813">
              <a:lnSpc>
                <a:spcPct val="140000"/>
              </a:lnSpc>
            </a:pPr>
            <a:r>
              <a:rPr lang="en-US" altLang="zh-TW"/>
              <a:t>Positive attitude </a:t>
            </a:r>
          </a:p>
          <a:p>
            <a:pPr marL="633413" indent="-633413" defTabSz="912813">
              <a:lnSpc>
                <a:spcPct val="140000"/>
              </a:lnSpc>
            </a:pPr>
            <a:r>
              <a:rPr lang="en-US" altLang="zh-TW"/>
              <a:t>Self-talk</a:t>
            </a:r>
          </a:p>
          <a:p>
            <a:pPr marL="633413" indent="-633413" defTabSz="912813">
              <a:lnSpc>
                <a:spcPct val="140000"/>
              </a:lnSpc>
            </a:pPr>
            <a:endParaRPr lang="en-US" altLang="zh-TW"/>
          </a:p>
        </p:txBody>
      </p:sp>
      <p:pic>
        <p:nvPicPr>
          <p:cNvPr id="1514500" name="Picture 4" descr="med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886200"/>
            <a:ext cx="2684462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387BC-015F-4AD0-82AC-A50FFF3F00F3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51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Stress Management Techniques</a:t>
            </a:r>
          </a:p>
        </p:txBody>
      </p:sp>
      <p:sp>
        <p:nvSpPr>
          <p:cNvPr id="151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33413" indent="-633413" defTabSz="912813">
              <a:lnSpc>
                <a:spcPct val="150000"/>
              </a:lnSpc>
            </a:pPr>
            <a:r>
              <a:rPr lang="en-US" altLang="zh-TW"/>
              <a:t>Hypnosis </a:t>
            </a:r>
          </a:p>
          <a:p>
            <a:pPr marL="633413" indent="-633413" defTabSz="912813">
              <a:lnSpc>
                <a:spcPct val="150000"/>
              </a:lnSpc>
            </a:pPr>
            <a:r>
              <a:rPr lang="en-US" altLang="zh-TW"/>
              <a:t>Yoga </a:t>
            </a:r>
          </a:p>
          <a:p>
            <a:pPr marL="633413" indent="-633413" defTabSz="912813">
              <a:lnSpc>
                <a:spcPct val="150000"/>
              </a:lnSpc>
            </a:pPr>
            <a:r>
              <a:rPr lang="en-US" altLang="zh-TW" u="sng">
                <a:solidFill>
                  <a:srgbClr val="3333FF"/>
                </a:solidFill>
              </a:rPr>
              <a:t>Relaxation</a:t>
            </a:r>
            <a:r>
              <a:rPr lang="en-US" altLang="zh-TW" u="sng"/>
              <a:t> </a:t>
            </a:r>
            <a:r>
              <a:rPr lang="en-US" altLang="zh-TW" u="sng">
                <a:solidFill>
                  <a:srgbClr val="3333FF"/>
                </a:solidFill>
              </a:rPr>
              <a:t>music</a:t>
            </a:r>
          </a:p>
          <a:p>
            <a:pPr marL="633413" indent="-633413" defTabSz="912813">
              <a:lnSpc>
                <a:spcPct val="150000"/>
              </a:lnSpc>
            </a:pPr>
            <a:r>
              <a:rPr lang="en-US" altLang="zh-TW"/>
              <a:t>Exercise </a:t>
            </a:r>
          </a:p>
          <a:p>
            <a:pPr marL="633413" indent="-633413" defTabSz="912813">
              <a:lnSpc>
                <a:spcPct val="150000"/>
              </a:lnSpc>
            </a:pPr>
            <a:r>
              <a:rPr lang="en-US" altLang="zh-TW" u="sng">
                <a:solidFill>
                  <a:srgbClr val="3333FF"/>
                </a:solidFill>
              </a:rPr>
              <a:t>Healthy eating</a:t>
            </a:r>
          </a:p>
          <a:p>
            <a:pPr marL="633413" indent="-633413" defTabSz="912813">
              <a:lnSpc>
                <a:spcPct val="150000"/>
              </a:lnSpc>
            </a:pPr>
            <a:r>
              <a:rPr lang="en-US" altLang="zh-TW"/>
              <a:t>Rest/sleep </a:t>
            </a:r>
          </a:p>
          <a:p>
            <a:pPr marL="633413" indent="-633413" defTabSz="912813">
              <a:lnSpc>
                <a:spcPct val="150000"/>
              </a:lnSpc>
            </a:pPr>
            <a:r>
              <a:rPr lang="en-US" altLang="zh-TW"/>
              <a:t>Stress balls</a:t>
            </a:r>
            <a:r>
              <a:rPr lang="en-US" altLang="zh-TW" sz="2400"/>
              <a:t> </a:t>
            </a:r>
          </a:p>
        </p:txBody>
      </p:sp>
      <p:pic>
        <p:nvPicPr>
          <p:cNvPr id="1515524" name="Picture 4" descr="sport-yoga-warrior3-po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1844675"/>
            <a:ext cx="3408363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A660E-F7ED-4AE2-B8ED-0017490C7E9A}" type="slidenum">
              <a:rPr lang="en-US" altLang="zh-TW"/>
              <a:pPr/>
              <a:t>3</a:t>
            </a:fld>
            <a:endParaRPr lang="en-US" altLang="zh-TW"/>
          </a:p>
        </p:txBody>
      </p:sp>
      <p:sp>
        <p:nvSpPr>
          <p:cNvPr id="150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Stress at Work and Study</a:t>
            </a:r>
          </a:p>
        </p:txBody>
      </p:sp>
      <p:sp>
        <p:nvSpPr>
          <p:cNvPr id="150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8138" y="1052513"/>
            <a:ext cx="8555037" cy="58054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zh-TW" sz="3000"/>
              <a:t>Today’s work environment is increasingly characterized by heavier work loads, longer work hours, fewer resources, more ambiguities, and less job security.</a:t>
            </a:r>
          </a:p>
          <a:p>
            <a:pPr>
              <a:lnSpc>
                <a:spcPct val="60000"/>
              </a:lnSpc>
            </a:pPr>
            <a:endParaRPr lang="en-US" altLang="zh-TW" sz="3000"/>
          </a:p>
          <a:p>
            <a:pPr>
              <a:lnSpc>
                <a:spcPct val="110000"/>
              </a:lnSpc>
            </a:pPr>
            <a:r>
              <a:rPr lang="en-US" altLang="zh-TW" sz="3000"/>
              <a:t>Most of the workers in Hong Kong characterize their jobs as highly stressful.</a:t>
            </a:r>
          </a:p>
          <a:p>
            <a:pPr>
              <a:lnSpc>
                <a:spcPct val="60000"/>
              </a:lnSpc>
            </a:pPr>
            <a:endParaRPr lang="en-US" altLang="zh-TW" sz="3000"/>
          </a:p>
          <a:p>
            <a:pPr>
              <a:lnSpc>
                <a:spcPct val="110000"/>
              </a:lnSpc>
            </a:pPr>
            <a:r>
              <a:rPr lang="en-US" altLang="zh-TW" sz="3000"/>
              <a:t>Like wisely, college students, for one reason or other, do face substantial study pressure.</a:t>
            </a:r>
          </a:p>
        </p:txBody>
      </p:sp>
    </p:spTree>
  </p:cSld>
  <p:clrMapOvr>
    <a:masterClrMapping/>
  </p:clrMapOvr>
  <p:transition spd="med"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8843977-BF3C-4582-AE36-38518AF1434B}" type="slidenum">
              <a:rPr lang="en-US" altLang="zh-TW"/>
              <a:pPr/>
              <a:t>30</a:t>
            </a:fld>
            <a:endParaRPr lang="en-US" altLang="zh-TW"/>
          </a:p>
        </p:txBody>
      </p:sp>
      <p:sp>
        <p:nvSpPr>
          <p:cNvPr id="15554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/>
              <a:t>Relax Music </a:t>
            </a:r>
            <a:r>
              <a:rPr lang="en-US" altLang="zh-TW">
                <a:cs typeface="Arial" charset="0"/>
              </a:rPr>
              <a:t>♫ </a:t>
            </a:r>
            <a:r>
              <a:rPr lang="en-US" altLang="zh-TW"/>
              <a:t>Appreciation</a:t>
            </a:r>
          </a:p>
        </p:txBody>
      </p:sp>
      <p:sp>
        <p:nvSpPr>
          <p:cNvPr id="15554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4400" b="1">
                <a:latin typeface="Times New Roman" pitchFamily="18" charset="0"/>
                <a:cs typeface="Times New Roman" pitchFamily="18" charset="0"/>
              </a:rPr>
              <a:t>~ 10 mins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44475A-FCB7-4DA8-A18A-845825BE068F}" type="slidenum">
              <a:rPr lang="en-US" altLang="zh-TW"/>
              <a:pPr/>
              <a:t>31</a:t>
            </a:fld>
            <a:endParaRPr lang="en-US" altLang="zh-TW"/>
          </a:p>
        </p:txBody>
      </p:sp>
      <p:sp>
        <p:nvSpPr>
          <p:cNvPr id="153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Healthy eating</a:t>
            </a:r>
          </a:p>
        </p:txBody>
      </p:sp>
      <p:pic>
        <p:nvPicPr>
          <p:cNvPr id="1532931" name="Picture 3" descr="food_trangle[1]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8642350" cy="5322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6BB37A-79DA-4F25-9E57-BCF1F10C292D}" type="slidenum">
              <a:rPr lang="en-US" altLang="zh-TW"/>
              <a:pPr/>
              <a:t>32</a:t>
            </a:fld>
            <a:endParaRPr lang="en-US" altLang="zh-TW"/>
          </a:p>
        </p:txBody>
      </p:sp>
      <p:sp>
        <p:nvSpPr>
          <p:cNvPr id="153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304800"/>
            <a:ext cx="8640762" cy="676275"/>
          </a:xfrm>
        </p:spPr>
        <p:txBody>
          <a:bodyPr/>
          <a:lstStyle/>
          <a:p>
            <a:r>
              <a:rPr lang="en-US" altLang="zh-TW" sz="5500"/>
              <a:t>Apples</a:t>
            </a:r>
          </a:p>
        </p:txBody>
      </p:sp>
      <p:sp>
        <p:nvSpPr>
          <p:cNvPr id="1539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081088"/>
            <a:ext cx="5614987" cy="5876925"/>
          </a:xfrm>
        </p:spPr>
        <p:txBody>
          <a:bodyPr/>
          <a:lstStyle/>
          <a:p>
            <a:pPr marL="723900" indent="-723900">
              <a:lnSpc>
                <a:spcPct val="150000"/>
              </a:lnSpc>
            </a:pPr>
            <a:r>
              <a:rPr lang="en-US" altLang="zh-TW" sz="3600"/>
              <a:t>An apple a day</a:t>
            </a:r>
            <a:r>
              <a:rPr lang="en-US" altLang="zh-TW" sz="3600">
                <a:latin typeface="Tahoma"/>
              </a:rPr>
              <a:t>…</a:t>
            </a:r>
            <a:endParaRPr lang="en-US" altLang="zh-TW" sz="3600"/>
          </a:p>
          <a:p>
            <a:pPr marL="723900" indent="-723900">
              <a:lnSpc>
                <a:spcPct val="150000"/>
              </a:lnSpc>
            </a:pPr>
            <a:r>
              <a:rPr lang="en-US" altLang="zh-TW" sz="3600"/>
              <a:t>Cholesterol </a:t>
            </a:r>
            <a:r>
              <a:rPr lang="zh-TW" altLang="en-US" sz="3600"/>
              <a:t>膽固醇</a:t>
            </a:r>
          </a:p>
          <a:p>
            <a:pPr marL="723900" indent="-723900">
              <a:lnSpc>
                <a:spcPct val="150000"/>
              </a:lnSpc>
            </a:pPr>
            <a:r>
              <a:rPr lang="en-US" altLang="zh-TW" sz="3600"/>
              <a:t>Diabetes</a:t>
            </a:r>
          </a:p>
        </p:txBody>
      </p:sp>
      <p:pic>
        <p:nvPicPr>
          <p:cNvPr id="1539076" name="Picture 4" descr="dvwcv3yq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3" r="22635"/>
          <a:stretch>
            <a:fillRect/>
          </a:stretch>
        </p:blipFill>
        <p:spPr>
          <a:xfrm>
            <a:off x="5105400" y="4181475"/>
            <a:ext cx="4038600" cy="2676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519871-7420-43F6-B3CC-0D841C198101}" type="slidenum">
              <a:rPr lang="en-US" altLang="zh-TW"/>
              <a:pPr/>
              <a:t>33</a:t>
            </a:fld>
            <a:endParaRPr lang="en-US" altLang="zh-TW"/>
          </a:p>
        </p:txBody>
      </p:sp>
      <p:sp>
        <p:nvSpPr>
          <p:cNvPr id="154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304800"/>
            <a:ext cx="8640762" cy="676275"/>
          </a:xfrm>
        </p:spPr>
        <p:txBody>
          <a:bodyPr/>
          <a:lstStyle/>
          <a:p>
            <a:pPr algn="l"/>
            <a:r>
              <a:rPr lang="en-US" altLang="zh-TW" sz="5500"/>
              <a:t>Bananas</a:t>
            </a:r>
          </a:p>
        </p:txBody>
      </p:sp>
      <p:sp>
        <p:nvSpPr>
          <p:cNvPr id="1540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368425"/>
            <a:ext cx="8423275" cy="5876925"/>
          </a:xfrm>
        </p:spPr>
        <p:txBody>
          <a:bodyPr/>
          <a:lstStyle/>
          <a:p>
            <a:pPr marL="533400" indent="-533400">
              <a:lnSpc>
                <a:spcPct val="170000"/>
              </a:lnSpc>
            </a:pPr>
            <a:r>
              <a:rPr lang="en-US" altLang="zh-TW" sz="3600"/>
              <a:t>Potassium Punch</a:t>
            </a:r>
          </a:p>
          <a:p>
            <a:pPr marL="533400" indent="-533400">
              <a:lnSpc>
                <a:spcPct val="170000"/>
              </a:lnSpc>
            </a:pPr>
            <a:r>
              <a:rPr lang="en-US" altLang="zh-TW" sz="3600"/>
              <a:t>Cardiovascular </a:t>
            </a:r>
            <a:r>
              <a:rPr lang="zh-TW" altLang="en-US" sz="3600"/>
              <a:t>心血管 </a:t>
            </a:r>
            <a:r>
              <a:rPr lang="en-US" altLang="zh-TW" sz="3600"/>
              <a:t>Health </a:t>
            </a:r>
          </a:p>
          <a:p>
            <a:pPr marL="533400" indent="-533400">
              <a:lnSpc>
                <a:spcPct val="170000"/>
              </a:lnSpc>
            </a:pPr>
            <a:r>
              <a:rPr lang="en-US" altLang="zh-TW" sz="3600"/>
              <a:t>Intestinal Protection</a:t>
            </a:r>
          </a:p>
          <a:p>
            <a:pPr marL="533400" indent="-533400">
              <a:lnSpc>
                <a:spcPct val="170000"/>
              </a:lnSpc>
            </a:pPr>
            <a:r>
              <a:rPr lang="en-US" altLang="zh-TW" sz="3600"/>
              <a:t>Tryptophan</a:t>
            </a:r>
            <a:r>
              <a:rPr lang="zh-TW" altLang="en-US" sz="2800"/>
              <a:t>色氨基酸 </a:t>
            </a:r>
            <a:r>
              <a:rPr lang="zh-TW" altLang="en-US" sz="3600"/>
              <a:t> </a:t>
            </a:r>
            <a:r>
              <a:rPr lang="en-US" altLang="zh-TW" sz="3600">
                <a:latin typeface="Tahoma"/>
              </a:rPr>
              <a:t>–</a:t>
            </a:r>
            <a:r>
              <a:rPr lang="en-US" altLang="zh-TW" sz="3600"/>
              <a:t> stress reducer</a:t>
            </a:r>
          </a:p>
        </p:txBody>
      </p:sp>
      <p:pic>
        <p:nvPicPr>
          <p:cNvPr id="1540100" name="Picture 4" descr="210j_yvs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4988" y="0"/>
            <a:ext cx="3529012" cy="2732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6FD7FC-744E-4AFE-A939-8E938529CF52}" type="slidenum">
              <a:rPr lang="en-US" altLang="zh-TW"/>
              <a:pPr/>
              <a:t>34</a:t>
            </a:fld>
            <a:endParaRPr lang="en-US" altLang="zh-TW"/>
          </a:p>
        </p:txBody>
      </p:sp>
      <p:sp>
        <p:nvSpPr>
          <p:cNvPr id="154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31775"/>
            <a:ext cx="8640762" cy="676275"/>
          </a:xfrm>
        </p:spPr>
        <p:txBody>
          <a:bodyPr/>
          <a:lstStyle/>
          <a:p>
            <a:r>
              <a:rPr lang="en-US" altLang="zh-TW" sz="5500"/>
              <a:t>Barley </a:t>
            </a:r>
            <a:r>
              <a:rPr lang="zh-TW" altLang="en-US" sz="5500"/>
              <a:t>大麥</a:t>
            </a:r>
          </a:p>
        </p:txBody>
      </p:sp>
      <p:sp>
        <p:nvSpPr>
          <p:cNvPr id="1541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981075"/>
            <a:ext cx="7343775" cy="5876925"/>
          </a:xfrm>
        </p:spPr>
        <p:txBody>
          <a:bodyPr/>
          <a:lstStyle/>
          <a:p>
            <a:pPr marL="628650" indent="-628650">
              <a:lnSpc>
                <a:spcPct val="160000"/>
              </a:lnSpc>
            </a:pPr>
            <a:r>
              <a:rPr lang="en-US" altLang="zh-TW" sz="3600"/>
              <a:t>Soluble fiber for heart health</a:t>
            </a:r>
          </a:p>
          <a:p>
            <a:pPr marL="628650" indent="-628650">
              <a:lnSpc>
                <a:spcPct val="160000"/>
              </a:lnSpc>
            </a:pPr>
            <a:r>
              <a:rPr lang="en-US" altLang="zh-TW" sz="3600"/>
              <a:t>Protease inhibitors fight cancer</a:t>
            </a:r>
          </a:p>
          <a:p>
            <a:pPr marL="628650" indent="-628650">
              <a:lnSpc>
                <a:spcPct val="160000"/>
              </a:lnSpc>
            </a:pPr>
            <a:r>
              <a:rPr lang="en-US" altLang="zh-TW" sz="3600"/>
              <a:t>Great filler</a:t>
            </a:r>
          </a:p>
        </p:txBody>
      </p:sp>
      <p:pic>
        <p:nvPicPr>
          <p:cNvPr id="1541124" name="Picture 4" descr="con1_afs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3968750"/>
            <a:ext cx="3128963" cy="2593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4DFAE-3D01-4911-82AD-376115D99C4C}" type="slidenum">
              <a:rPr lang="en-US" altLang="zh-TW"/>
              <a:pPr/>
              <a:t>35</a:t>
            </a:fld>
            <a:endParaRPr lang="en-US" altLang="zh-TW"/>
          </a:p>
        </p:txBody>
      </p:sp>
      <p:sp>
        <p:nvSpPr>
          <p:cNvPr id="154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8640762" cy="676275"/>
          </a:xfrm>
        </p:spPr>
        <p:txBody>
          <a:bodyPr/>
          <a:lstStyle/>
          <a:p>
            <a:r>
              <a:rPr lang="en-US" altLang="zh-TW" sz="5500"/>
              <a:t>Broccoli</a:t>
            </a:r>
          </a:p>
        </p:txBody>
      </p:sp>
      <p:sp>
        <p:nvSpPr>
          <p:cNvPr id="1542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152525"/>
            <a:ext cx="8567737" cy="5876925"/>
          </a:xfrm>
        </p:spPr>
        <p:txBody>
          <a:bodyPr/>
          <a:lstStyle/>
          <a:p>
            <a:pPr marL="895350" indent="-895350">
              <a:lnSpc>
                <a:spcPct val="130000"/>
              </a:lnSpc>
            </a:pPr>
            <a:r>
              <a:rPr lang="en-US" altLang="zh-TW" sz="3600"/>
              <a:t>Fights stomach and colon cancer</a:t>
            </a:r>
          </a:p>
          <a:p>
            <a:pPr marL="895350" indent="-895350">
              <a:lnSpc>
                <a:spcPct val="130000"/>
              </a:lnSpc>
            </a:pPr>
            <a:r>
              <a:rPr lang="en-US" altLang="zh-TW" sz="3600"/>
              <a:t>Fights lung cancer among smokers</a:t>
            </a:r>
          </a:p>
          <a:p>
            <a:pPr marL="895350" indent="-895350">
              <a:lnSpc>
                <a:spcPct val="130000"/>
              </a:lnSpc>
            </a:pPr>
            <a:r>
              <a:rPr lang="en-US" altLang="zh-TW" sz="3600"/>
              <a:t>Vitamin C</a:t>
            </a:r>
          </a:p>
          <a:p>
            <a:pPr marL="895350" indent="-895350">
              <a:lnSpc>
                <a:spcPct val="130000"/>
              </a:lnSpc>
            </a:pPr>
            <a:r>
              <a:rPr lang="en-US" altLang="zh-TW" sz="3600"/>
              <a:t>Calcium</a:t>
            </a:r>
          </a:p>
          <a:p>
            <a:pPr marL="895350" indent="-895350">
              <a:lnSpc>
                <a:spcPct val="130000"/>
              </a:lnSpc>
            </a:pPr>
            <a:r>
              <a:rPr lang="en-US" altLang="zh-TW" sz="3600"/>
              <a:t>Potassium</a:t>
            </a:r>
          </a:p>
          <a:p>
            <a:pPr marL="895350" indent="-895350">
              <a:lnSpc>
                <a:spcPct val="130000"/>
              </a:lnSpc>
            </a:pPr>
            <a:endParaRPr lang="en-US" altLang="zh-TW" sz="3600"/>
          </a:p>
        </p:txBody>
      </p:sp>
      <p:pic>
        <p:nvPicPr>
          <p:cNvPr id="1542148" name="Picture 4" descr="jfef_jyr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4157663"/>
            <a:ext cx="2647950" cy="23764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4BDF6-AAD4-47C1-95C0-1BE2DE052ECE}" type="slidenum">
              <a:rPr lang="en-US" altLang="zh-TW"/>
              <a:pPr/>
              <a:t>36</a:t>
            </a:fld>
            <a:endParaRPr lang="en-US" altLang="zh-TW"/>
          </a:p>
        </p:txBody>
      </p:sp>
      <p:sp>
        <p:nvSpPr>
          <p:cNvPr id="154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8640762" cy="676275"/>
          </a:xfrm>
        </p:spPr>
        <p:txBody>
          <a:bodyPr/>
          <a:lstStyle/>
          <a:p>
            <a:r>
              <a:rPr lang="en-US" altLang="zh-TW" sz="5500"/>
              <a:t>Carrots</a:t>
            </a:r>
          </a:p>
        </p:txBody>
      </p:sp>
      <p:sp>
        <p:nvSpPr>
          <p:cNvPr id="1543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152525"/>
            <a:ext cx="7559675" cy="5876925"/>
          </a:xfrm>
        </p:spPr>
        <p:txBody>
          <a:bodyPr/>
          <a:lstStyle/>
          <a:p>
            <a:pPr marL="628650" indent="-628650">
              <a:lnSpc>
                <a:spcPct val="140000"/>
              </a:lnSpc>
            </a:pPr>
            <a:r>
              <a:rPr lang="en-US" altLang="zh-TW" sz="3600"/>
              <a:t>Fights lung cancer</a:t>
            </a:r>
          </a:p>
          <a:p>
            <a:pPr marL="628650" indent="-628650">
              <a:lnSpc>
                <a:spcPct val="140000"/>
              </a:lnSpc>
            </a:pPr>
            <a:r>
              <a:rPr lang="en-US" altLang="zh-TW" sz="3600"/>
              <a:t>No smoking!</a:t>
            </a:r>
          </a:p>
          <a:p>
            <a:pPr marL="628650" indent="-628650">
              <a:lnSpc>
                <a:spcPct val="140000"/>
              </a:lnSpc>
            </a:pPr>
            <a:r>
              <a:rPr lang="en-US" altLang="zh-TW" sz="3600"/>
              <a:t>Cooked is better</a:t>
            </a:r>
          </a:p>
        </p:txBody>
      </p:sp>
      <p:pic>
        <p:nvPicPr>
          <p:cNvPr id="1543172" name="Picture 4" descr="hs33gky1[1]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3732213"/>
            <a:ext cx="4038600" cy="31257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CBBE49-B70D-49EC-BBDC-75B0092DF5B8}" type="slidenum">
              <a:rPr lang="en-US" altLang="zh-TW"/>
              <a:pPr/>
              <a:t>37</a:t>
            </a:fld>
            <a:endParaRPr lang="en-US" altLang="zh-TW"/>
          </a:p>
        </p:txBody>
      </p:sp>
      <p:sp>
        <p:nvSpPr>
          <p:cNvPr id="154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8640762" cy="676275"/>
          </a:xfrm>
        </p:spPr>
        <p:txBody>
          <a:bodyPr/>
          <a:lstStyle/>
          <a:p>
            <a:r>
              <a:rPr lang="en-US" altLang="zh-TW" sz="5500"/>
              <a:t>Citrus Fruits</a:t>
            </a:r>
          </a:p>
        </p:txBody>
      </p:sp>
      <p:sp>
        <p:nvSpPr>
          <p:cNvPr id="1544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152525"/>
            <a:ext cx="7775575" cy="5876925"/>
          </a:xfrm>
        </p:spPr>
        <p:txBody>
          <a:bodyPr/>
          <a:lstStyle/>
          <a:p>
            <a:pPr marL="723900" indent="-723900">
              <a:lnSpc>
                <a:spcPct val="140000"/>
              </a:lnSpc>
            </a:pPr>
            <a:r>
              <a:rPr lang="en-US" altLang="zh-TW" sz="3600"/>
              <a:t>Loaded with vitamin C</a:t>
            </a:r>
          </a:p>
          <a:p>
            <a:pPr marL="723900" indent="-723900">
              <a:lnSpc>
                <a:spcPct val="140000"/>
              </a:lnSpc>
            </a:pPr>
            <a:r>
              <a:rPr lang="en-US" altLang="zh-TW" sz="3600"/>
              <a:t>Reduce cancer risk</a:t>
            </a:r>
          </a:p>
          <a:p>
            <a:pPr marL="723900" indent="-723900">
              <a:lnSpc>
                <a:spcPct val="140000"/>
              </a:lnSpc>
            </a:pPr>
            <a:r>
              <a:rPr lang="en-US" altLang="zh-TW" sz="3600"/>
              <a:t>Boost immune system</a:t>
            </a:r>
          </a:p>
          <a:p>
            <a:pPr marL="723900" indent="-723900">
              <a:lnSpc>
                <a:spcPct val="140000"/>
              </a:lnSpc>
            </a:pPr>
            <a:r>
              <a:rPr lang="en-US" altLang="zh-TW" sz="3600"/>
              <a:t>Healthy gums</a:t>
            </a:r>
          </a:p>
          <a:p>
            <a:pPr marL="723900" indent="-723900">
              <a:lnSpc>
                <a:spcPct val="140000"/>
              </a:lnSpc>
            </a:pPr>
            <a:r>
              <a:rPr lang="en-US" altLang="zh-TW" sz="3600"/>
              <a:t>Wound healing</a:t>
            </a:r>
          </a:p>
          <a:p>
            <a:pPr marL="723900" indent="-723900">
              <a:lnSpc>
                <a:spcPct val="140000"/>
              </a:lnSpc>
            </a:pPr>
            <a:r>
              <a:rPr lang="en-US" altLang="zh-TW" sz="3600"/>
              <a:t>Red blood cells</a:t>
            </a:r>
          </a:p>
        </p:txBody>
      </p:sp>
      <p:pic>
        <p:nvPicPr>
          <p:cNvPr id="1544196" name="Picture 4" descr="mqri1nrf[1]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4138613"/>
            <a:ext cx="3810000" cy="2719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DAA54-9F0B-4B07-B358-90E5C79AEBE0}" type="slidenum">
              <a:rPr lang="en-US" altLang="zh-TW"/>
              <a:pPr/>
              <a:t>38</a:t>
            </a:fld>
            <a:endParaRPr lang="en-US" altLang="zh-TW"/>
          </a:p>
        </p:txBody>
      </p:sp>
      <p:sp>
        <p:nvSpPr>
          <p:cNvPr id="154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8640762" cy="676275"/>
          </a:xfrm>
        </p:spPr>
        <p:txBody>
          <a:bodyPr/>
          <a:lstStyle/>
          <a:p>
            <a:r>
              <a:rPr lang="en-US" altLang="zh-TW" sz="5500"/>
              <a:t>Figs </a:t>
            </a:r>
            <a:r>
              <a:rPr lang="zh-TW" altLang="en-US" sz="5500"/>
              <a:t>無花果</a:t>
            </a:r>
          </a:p>
        </p:txBody>
      </p:sp>
      <p:sp>
        <p:nvSpPr>
          <p:cNvPr id="1545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152525"/>
            <a:ext cx="7991475" cy="5876925"/>
          </a:xfrm>
        </p:spPr>
        <p:txBody>
          <a:bodyPr/>
          <a:lstStyle/>
          <a:p>
            <a:pPr marL="533400" indent="-533400"/>
            <a:r>
              <a:rPr lang="en-US" altLang="zh-TW" sz="3600"/>
              <a:t>A sweet treat with benefits</a:t>
            </a:r>
          </a:p>
          <a:p>
            <a:pPr marL="533400" indent="-533400"/>
            <a:r>
              <a:rPr lang="en-US" altLang="zh-TW" sz="3600"/>
              <a:t>Reduces cholesterol</a:t>
            </a:r>
          </a:p>
          <a:p>
            <a:pPr marL="533400" indent="-533400"/>
            <a:r>
              <a:rPr lang="en-US" altLang="zh-TW" sz="3600"/>
              <a:t>Promotes fullness</a:t>
            </a:r>
          </a:p>
          <a:p>
            <a:pPr marL="533400" indent="-533400"/>
            <a:r>
              <a:rPr lang="en-US" altLang="zh-TW" sz="3600"/>
              <a:t>Benzaldehyde fights cancer</a:t>
            </a:r>
          </a:p>
          <a:p>
            <a:pPr marL="533400" indent="-533400"/>
            <a:r>
              <a:rPr lang="en-US" altLang="zh-TW" sz="3600"/>
              <a:t>Combats PMS sugar cravings</a:t>
            </a:r>
          </a:p>
          <a:p>
            <a:pPr marL="533400" indent="-533400"/>
            <a:r>
              <a:rPr lang="en-US" altLang="zh-TW" sz="3600"/>
              <a:t>More calcium than milk</a:t>
            </a:r>
          </a:p>
          <a:p>
            <a:pPr marL="533400" indent="-533400"/>
            <a:r>
              <a:rPr lang="en-US" altLang="zh-TW" sz="3600"/>
              <a:t>More potassium than bananas</a:t>
            </a:r>
          </a:p>
        </p:txBody>
      </p:sp>
      <p:pic>
        <p:nvPicPr>
          <p:cNvPr id="1545220" name="Picture 4" descr="pd0zojev[1]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07225" y="4221163"/>
            <a:ext cx="2173288" cy="2636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32F8EE-7086-48BD-9DE3-5115C2BFD157}" type="slidenum">
              <a:rPr lang="en-US" altLang="zh-TW"/>
              <a:pPr/>
              <a:t>39</a:t>
            </a:fld>
            <a:endParaRPr lang="en-US" altLang="zh-TW"/>
          </a:p>
        </p:txBody>
      </p:sp>
      <p:sp>
        <p:nvSpPr>
          <p:cNvPr id="154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413" y="260350"/>
            <a:ext cx="8640762" cy="676275"/>
          </a:xfrm>
        </p:spPr>
        <p:txBody>
          <a:bodyPr/>
          <a:lstStyle/>
          <a:p>
            <a:r>
              <a:rPr lang="en-US" altLang="zh-TW" sz="5500"/>
              <a:t>Fish</a:t>
            </a:r>
          </a:p>
        </p:txBody>
      </p:sp>
      <p:sp>
        <p:nvSpPr>
          <p:cNvPr id="1546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1152525"/>
            <a:ext cx="8496300" cy="5876925"/>
          </a:xfrm>
        </p:spPr>
        <p:txBody>
          <a:bodyPr/>
          <a:lstStyle/>
          <a:p>
            <a:pPr marL="628650" indent="-628650">
              <a:lnSpc>
                <a:spcPct val="130000"/>
              </a:lnSpc>
            </a:pPr>
            <a:r>
              <a:rPr lang="en-US" altLang="zh-TW" sz="3600"/>
              <a:t>Omega-3 Fatty Acids</a:t>
            </a:r>
          </a:p>
          <a:p>
            <a:pPr marL="628650" indent="-628650">
              <a:lnSpc>
                <a:spcPct val="130000"/>
              </a:lnSpc>
            </a:pPr>
            <a:r>
              <a:rPr lang="en-US" altLang="zh-TW" sz="3600"/>
              <a:t>Reduce cholesterol</a:t>
            </a:r>
          </a:p>
          <a:p>
            <a:pPr marL="628650" indent="-628650">
              <a:lnSpc>
                <a:spcPct val="130000"/>
              </a:lnSpc>
            </a:pPr>
            <a:r>
              <a:rPr lang="en-US" altLang="zh-TW" sz="3600"/>
              <a:t>Prevent inflammation </a:t>
            </a:r>
            <a:r>
              <a:rPr lang="zh-TW" altLang="en-US" sz="3600"/>
              <a:t>發炎</a:t>
            </a:r>
          </a:p>
          <a:p>
            <a:pPr marL="628650" indent="-628650">
              <a:lnSpc>
                <a:spcPct val="130000"/>
              </a:lnSpc>
            </a:pPr>
            <a:r>
              <a:rPr lang="en-US" altLang="zh-TW" sz="3600"/>
              <a:t>Improved memory </a:t>
            </a:r>
          </a:p>
          <a:p>
            <a:pPr marL="628650" indent="-628650">
              <a:lnSpc>
                <a:spcPct val="130000"/>
              </a:lnSpc>
            </a:pPr>
            <a:r>
              <a:rPr lang="en-US" altLang="zh-TW" sz="3600"/>
              <a:t>Increased alertness</a:t>
            </a:r>
          </a:p>
          <a:p>
            <a:pPr marL="628650" indent="-628650">
              <a:lnSpc>
                <a:spcPct val="130000"/>
              </a:lnSpc>
            </a:pPr>
            <a:r>
              <a:rPr lang="en-US" altLang="zh-TW" sz="3600"/>
              <a:t>Enhanced relaxation</a:t>
            </a:r>
          </a:p>
        </p:txBody>
      </p:sp>
      <p:pic>
        <p:nvPicPr>
          <p:cNvPr id="1546244" name="Picture 4" descr="atmnd21e[1]"/>
          <p:cNvPicPr>
            <a:picLocks noChangeAspect="1" noChangeArrowheads="1"/>
          </p:cNvPicPr>
          <p:nvPr>
            <p:ph sz="quarter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4086225"/>
            <a:ext cx="3048000" cy="2619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1D3FD-393A-42A1-A252-12E55ABEAB3F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50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What is Stress?</a:t>
            </a:r>
          </a:p>
        </p:txBody>
      </p:sp>
      <p:sp>
        <p:nvSpPr>
          <p:cNvPr id="1501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2413" y="981075"/>
            <a:ext cx="6407150" cy="5732463"/>
          </a:xfrm>
        </p:spPr>
        <p:txBody>
          <a:bodyPr/>
          <a:lstStyle/>
          <a:p>
            <a:pPr marL="0" indent="0">
              <a:lnSpc>
                <a:spcPct val="180000"/>
              </a:lnSpc>
              <a:buFontTx/>
              <a:buNone/>
            </a:pPr>
            <a:r>
              <a:rPr lang="en-US" altLang="zh-TW" sz="3300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Stress</a:t>
            </a:r>
            <a:r>
              <a:rPr lang="en-US" altLang="zh-TW" sz="3300"/>
              <a:t> is the body’s </a:t>
            </a:r>
            <a:r>
              <a:rPr lang="en-US" altLang="zh-TW" sz="3300">
                <a:solidFill>
                  <a:srgbClr val="FF0066"/>
                </a:solidFill>
              </a:rPr>
              <a:t>psychological</a:t>
            </a:r>
            <a:r>
              <a:rPr lang="en-US" altLang="zh-TW" sz="3300"/>
              <a:t>, </a:t>
            </a:r>
            <a:r>
              <a:rPr lang="en-US" altLang="zh-TW" sz="3300">
                <a:solidFill>
                  <a:srgbClr val="FF0066"/>
                </a:solidFill>
              </a:rPr>
              <a:t>emotional</a:t>
            </a:r>
            <a:r>
              <a:rPr lang="en-US" altLang="zh-TW" sz="3300"/>
              <a:t>, and </a:t>
            </a:r>
            <a:r>
              <a:rPr lang="en-US" altLang="zh-TW" sz="3300">
                <a:solidFill>
                  <a:srgbClr val="FF0066"/>
                </a:solidFill>
              </a:rPr>
              <a:t>physiological</a:t>
            </a:r>
            <a:r>
              <a:rPr lang="en-US" altLang="zh-TW" sz="3300"/>
              <a:t> </a:t>
            </a:r>
            <a:r>
              <a:rPr lang="en-US" altLang="zh-TW" sz="3300">
                <a:solidFill>
                  <a:srgbClr val="FF0066"/>
                </a:solidFill>
              </a:rPr>
              <a:t>response</a:t>
            </a:r>
            <a:r>
              <a:rPr lang="en-US" altLang="zh-TW" sz="3300"/>
              <a:t> to any </a:t>
            </a:r>
            <a:r>
              <a:rPr lang="en-US" altLang="zh-TW" sz="3300">
                <a:solidFill>
                  <a:schemeClr val="accent2"/>
                </a:solidFill>
              </a:rPr>
              <a:t>demand</a:t>
            </a:r>
            <a:r>
              <a:rPr lang="en-US" altLang="zh-TW" sz="3300"/>
              <a:t> that is </a:t>
            </a:r>
            <a:r>
              <a:rPr lang="en-US" altLang="zh-TW" sz="3300">
                <a:solidFill>
                  <a:srgbClr val="FF0066"/>
                </a:solidFill>
              </a:rPr>
              <a:t>perceived</a:t>
            </a:r>
            <a:r>
              <a:rPr lang="en-US" altLang="zh-TW" sz="3300"/>
              <a:t> as </a:t>
            </a:r>
            <a:r>
              <a:rPr lang="en-US" altLang="zh-TW" sz="3300">
                <a:solidFill>
                  <a:srgbClr val="009900"/>
                </a:solidFill>
              </a:rPr>
              <a:t>threatening</a:t>
            </a:r>
            <a:r>
              <a:rPr lang="en-US" altLang="zh-TW" sz="3300"/>
              <a:t> to a person’s well-being.</a:t>
            </a:r>
          </a:p>
        </p:txBody>
      </p:sp>
      <p:pic>
        <p:nvPicPr>
          <p:cNvPr id="1501188" name="hrtb34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hrtbet02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1189" name="Picture 5" descr="stress-thera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844675"/>
            <a:ext cx="26670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01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01188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F1E0C-94E1-4169-B229-B571658DA6DE}" type="slidenum">
              <a:rPr lang="en-US" altLang="zh-TW"/>
              <a:pPr/>
              <a:t>40</a:t>
            </a:fld>
            <a:endParaRPr lang="en-US" altLang="zh-TW"/>
          </a:p>
        </p:txBody>
      </p:sp>
      <p:sp>
        <p:nvSpPr>
          <p:cNvPr id="154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Other Beneficial Foods</a:t>
            </a:r>
          </a:p>
        </p:txBody>
      </p:sp>
      <p:sp>
        <p:nvSpPr>
          <p:cNvPr id="154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39975" y="981075"/>
            <a:ext cx="6553200" cy="5876925"/>
          </a:xfrm>
        </p:spPr>
        <p:txBody>
          <a:bodyPr/>
          <a:lstStyle/>
          <a:p>
            <a:pPr marL="723900" indent="-723900">
              <a:lnSpc>
                <a:spcPct val="130000"/>
              </a:lnSpc>
            </a:pPr>
            <a:r>
              <a:rPr lang="en-US" altLang="zh-TW" sz="3600"/>
              <a:t>Garlic</a:t>
            </a:r>
          </a:p>
          <a:p>
            <a:pPr marL="723900" indent="-723900">
              <a:lnSpc>
                <a:spcPct val="130000"/>
              </a:lnSpc>
            </a:pPr>
            <a:r>
              <a:rPr lang="en-US" altLang="zh-TW" sz="3600"/>
              <a:t>Legumes </a:t>
            </a:r>
            <a:r>
              <a:rPr lang="zh-TW" altLang="en-US" sz="3600"/>
              <a:t>豆科食物</a:t>
            </a:r>
          </a:p>
          <a:p>
            <a:pPr marL="723900" indent="-723900">
              <a:lnSpc>
                <a:spcPct val="130000"/>
              </a:lnSpc>
            </a:pPr>
            <a:r>
              <a:rPr lang="en-US" altLang="zh-TW" sz="3600"/>
              <a:t>Nuts</a:t>
            </a:r>
          </a:p>
          <a:p>
            <a:pPr marL="723900" indent="-723900">
              <a:lnSpc>
                <a:spcPct val="130000"/>
              </a:lnSpc>
            </a:pPr>
            <a:r>
              <a:rPr lang="en-US" altLang="zh-TW" sz="3600"/>
              <a:t>Olive Oil</a:t>
            </a:r>
          </a:p>
          <a:p>
            <a:pPr marL="723900" indent="-723900">
              <a:lnSpc>
                <a:spcPct val="130000"/>
              </a:lnSpc>
            </a:pPr>
            <a:r>
              <a:rPr lang="en-US" altLang="zh-TW" sz="3600"/>
              <a:t>Tomatoes</a:t>
            </a:r>
          </a:p>
          <a:p>
            <a:pPr marL="723900" indent="-723900">
              <a:lnSpc>
                <a:spcPct val="130000"/>
              </a:lnSpc>
            </a:pPr>
            <a:r>
              <a:rPr lang="en-US" altLang="zh-TW" sz="3600"/>
              <a:t>Yogurt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09AC-BF48-4784-8DA0-7F211DBDE077}" type="slidenum">
              <a:rPr lang="en-US" altLang="zh-TW"/>
              <a:pPr/>
              <a:t>41</a:t>
            </a:fld>
            <a:endParaRPr lang="en-US" altLang="zh-TW"/>
          </a:p>
        </p:txBody>
      </p:sp>
      <p:sp>
        <p:nvSpPr>
          <p:cNvPr id="151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Stress Management Techniques</a:t>
            </a:r>
          </a:p>
        </p:txBody>
      </p:sp>
      <p:sp>
        <p:nvSpPr>
          <p:cNvPr id="151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0225" indent="-530225" defTabSz="912813">
              <a:lnSpc>
                <a:spcPct val="150000"/>
              </a:lnSpc>
            </a:pPr>
            <a:r>
              <a:rPr lang="en-US" altLang="zh-TW" u="sng">
                <a:solidFill>
                  <a:srgbClr val="3333FF"/>
                </a:solidFill>
              </a:rPr>
              <a:t>Breathing exercises</a:t>
            </a:r>
          </a:p>
          <a:p>
            <a:pPr marL="530225" indent="-530225" defTabSz="912813">
              <a:lnSpc>
                <a:spcPct val="150000"/>
              </a:lnSpc>
            </a:pPr>
            <a:r>
              <a:rPr lang="en-US" altLang="zh-TW" u="sng">
                <a:solidFill>
                  <a:srgbClr val="3333FF"/>
                </a:solidFill>
              </a:rPr>
              <a:t>Progressive relaxation</a:t>
            </a:r>
            <a:r>
              <a:rPr lang="en-US" altLang="zh-TW"/>
              <a:t> </a:t>
            </a:r>
          </a:p>
          <a:p>
            <a:pPr marL="530225" indent="-530225" defTabSz="912813">
              <a:lnSpc>
                <a:spcPct val="150000"/>
              </a:lnSpc>
            </a:pPr>
            <a:r>
              <a:rPr lang="en-US" altLang="zh-TW" u="sng">
                <a:solidFill>
                  <a:srgbClr val="3333FF"/>
                </a:solidFill>
              </a:rPr>
              <a:t>Meditation</a:t>
            </a:r>
            <a:r>
              <a:rPr lang="en-US" altLang="zh-TW"/>
              <a:t> </a:t>
            </a:r>
          </a:p>
          <a:p>
            <a:pPr marL="530225" indent="-530225" defTabSz="912813">
              <a:lnSpc>
                <a:spcPct val="150000"/>
              </a:lnSpc>
            </a:pPr>
            <a:r>
              <a:rPr lang="en-US" altLang="zh-TW"/>
              <a:t>Therapeutic massage </a:t>
            </a:r>
          </a:p>
          <a:p>
            <a:pPr marL="530225" indent="-530225" defTabSz="912813">
              <a:lnSpc>
                <a:spcPct val="150000"/>
              </a:lnSpc>
            </a:pPr>
            <a:r>
              <a:rPr lang="en-US" altLang="zh-TW"/>
              <a:t>Laughter </a:t>
            </a:r>
          </a:p>
          <a:p>
            <a:pPr marL="530225" indent="-530225" defTabSz="912813">
              <a:lnSpc>
                <a:spcPct val="150000"/>
              </a:lnSpc>
            </a:pPr>
            <a:r>
              <a:rPr lang="en-US" altLang="zh-TW"/>
              <a:t>Sexual intercourse </a:t>
            </a:r>
          </a:p>
        </p:txBody>
      </p:sp>
      <p:pic>
        <p:nvPicPr>
          <p:cNvPr id="1516548" name="Picture 4" descr="home_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8" y="2362200"/>
            <a:ext cx="2395537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8FA38F-0D87-463D-B228-B26B09C5702A}" type="slidenum">
              <a:rPr lang="en-US" altLang="zh-TW"/>
              <a:pPr/>
              <a:t>42</a:t>
            </a:fld>
            <a:endParaRPr lang="en-US" altLang="zh-TW"/>
          </a:p>
        </p:txBody>
      </p:sp>
      <p:sp>
        <p:nvSpPr>
          <p:cNvPr id="1517570" name="Rectangle 2"/>
          <p:cNvSpPr>
            <a:spLocks noChangeArrowheads="1"/>
          </p:cNvSpPr>
          <p:nvPr/>
        </p:nvSpPr>
        <p:spPr bwMode="auto">
          <a:xfrm>
            <a:off x="990600" y="17526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kumimoji="0" lang="zh-HK" altLang="zh-HK" sz="2000" b="1">
              <a:latin typeface="Arial" charset="0"/>
            </a:endParaRPr>
          </a:p>
        </p:txBody>
      </p:sp>
      <p:sp>
        <p:nvSpPr>
          <p:cNvPr id="1517571" name="Rectangle 3"/>
          <p:cNvSpPr>
            <a:spLocks noChangeArrowheads="1"/>
          </p:cNvSpPr>
          <p:nvPr/>
        </p:nvSpPr>
        <p:spPr bwMode="auto">
          <a:xfrm>
            <a:off x="395288" y="1628775"/>
            <a:ext cx="8569325" cy="362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742950" indent="-28575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11430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6002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2057400" indent="-228600" algn="l"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kumimoji="0" lang="en-US" altLang="zh-TW" sz="3600">
                <a:solidFill>
                  <a:srgbClr val="FF0066"/>
                </a:solidFill>
                <a:latin typeface="Arial" charset="0"/>
              </a:rPr>
              <a:t>Capitalize</a:t>
            </a:r>
            <a:r>
              <a:rPr kumimoji="0" lang="en-US" altLang="zh-TW" sz="3600">
                <a:latin typeface="Arial" charset="0"/>
              </a:rPr>
              <a:t> on Your Productivity Cycle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kumimoji="0" lang="en-US" altLang="zh-TW" sz="3600">
                <a:latin typeface="Arial" charset="0"/>
              </a:rPr>
              <a:t>Avoid </a:t>
            </a:r>
            <a:r>
              <a:rPr kumimoji="0" lang="en-US" altLang="zh-TW" sz="3600">
                <a:solidFill>
                  <a:srgbClr val="FF0066"/>
                </a:solidFill>
                <a:latin typeface="Arial" charset="0"/>
              </a:rPr>
              <a:t>Procrastinating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kumimoji="0" lang="en-US" altLang="zh-TW" sz="3600">
                <a:latin typeface="Arial" charset="0"/>
              </a:rPr>
              <a:t>Minimize Disruptions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kumimoji="0" lang="en-US" altLang="zh-TW" sz="3600">
                <a:solidFill>
                  <a:srgbClr val="FF0066"/>
                </a:solidFill>
                <a:latin typeface="Arial" charset="0"/>
              </a:rPr>
              <a:t>Meeting</a:t>
            </a:r>
            <a:r>
              <a:rPr kumimoji="0" lang="en-US" altLang="zh-TW" sz="3600">
                <a:latin typeface="Arial" charset="0"/>
              </a:rPr>
              <a:t> </a:t>
            </a:r>
            <a:r>
              <a:rPr kumimoji="0" lang="en-US" altLang="zh-TW" sz="3600">
                <a:solidFill>
                  <a:srgbClr val="FF0066"/>
                </a:solidFill>
                <a:latin typeface="Arial" charset="0"/>
              </a:rPr>
              <a:t>Management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rgbClr val="CC0000"/>
              </a:buClr>
              <a:buFontTx/>
              <a:buChar char="•"/>
            </a:pPr>
            <a:r>
              <a:rPr kumimoji="0" lang="en-US" altLang="zh-TW" sz="3600">
                <a:solidFill>
                  <a:srgbClr val="FF0066"/>
                </a:solidFill>
                <a:latin typeface="Arial" charset="0"/>
              </a:rPr>
              <a:t>Delegate</a:t>
            </a:r>
          </a:p>
        </p:txBody>
      </p:sp>
      <p:sp>
        <p:nvSpPr>
          <p:cNvPr id="1517572" name="Rectangle 4"/>
          <p:cNvSpPr>
            <a:spLocks noGrp="1" noChangeArrowheads="1"/>
          </p:cNvSpPr>
          <p:nvPr>
            <p:ph type="title"/>
          </p:nvPr>
        </p:nvSpPr>
        <p:spPr>
          <a:xfrm>
            <a:off x="252413" y="485775"/>
            <a:ext cx="8640762" cy="495300"/>
          </a:xfrm>
          <a:noFill/>
          <a:ln/>
        </p:spPr>
        <p:txBody>
          <a:bodyPr/>
          <a:lstStyle/>
          <a:p>
            <a:r>
              <a:rPr lang="en-US" altLang="zh-TW"/>
              <a:t>Other Individual Coping Strategies to Reduce Stress</a:t>
            </a:r>
            <a:endParaRPr lang="en-US" altLang="zh-TW" sz="2000" b="1"/>
          </a:p>
        </p:txBody>
      </p:sp>
      <p:pic>
        <p:nvPicPr>
          <p:cNvPr id="1517573" name="Picture 5" descr="bd1992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25" y="4810125"/>
            <a:ext cx="39909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8153C-D6A0-45C9-9FF2-2DEDDD3E33CB}" type="slidenum">
              <a:rPr lang="en-US" altLang="zh-TW"/>
              <a:pPr/>
              <a:t>43</a:t>
            </a:fld>
            <a:endParaRPr lang="en-US" altLang="zh-TW"/>
          </a:p>
        </p:txBody>
      </p:sp>
      <p:sp>
        <p:nvSpPr>
          <p:cNvPr id="15185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zh-TW" sz="3600"/>
              <a:t>Time Management to Reduce Stress</a:t>
            </a:r>
            <a:r>
              <a:rPr lang="en-US" altLang="zh-TW" sz="2000" b="1"/>
              <a:t>  </a:t>
            </a:r>
            <a:endParaRPr lang="en-US" altLang="zh-TW" sz="3200" b="1"/>
          </a:p>
        </p:txBody>
      </p:sp>
      <p:sp>
        <p:nvSpPr>
          <p:cNvPr id="15185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1296988"/>
            <a:ext cx="4235450" cy="5876925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zh-TW" sz="3600" b="1"/>
              <a:t>Constantly Ask:</a:t>
            </a:r>
            <a:r>
              <a:rPr lang="en-US" altLang="zh-TW" sz="3600"/>
              <a:t> </a:t>
            </a:r>
          </a:p>
          <a:p>
            <a:pPr marL="0" indent="0">
              <a:lnSpc>
                <a:spcPct val="60000"/>
              </a:lnSpc>
              <a:buFontTx/>
              <a:buNone/>
            </a:pPr>
            <a:endParaRPr lang="en-US" altLang="zh-TW" sz="3600"/>
          </a:p>
          <a:p>
            <a:pPr marL="0" indent="0">
              <a:buFontTx/>
              <a:buNone/>
            </a:pPr>
            <a:r>
              <a:rPr lang="en-US" altLang="zh-TW" sz="3600"/>
              <a:t>What is the </a:t>
            </a:r>
            <a:br>
              <a:rPr lang="en-US" altLang="zh-TW" sz="3600"/>
            </a:br>
            <a:r>
              <a:rPr lang="en-US" altLang="zh-TW" sz="3600"/>
              <a:t>most effective use of my time right now?</a:t>
            </a:r>
          </a:p>
        </p:txBody>
      </p:sp>
      <p:pic>
        <p:nvPicPr>
          <p:cNvPr id="1518596" name="Picture 4" descr="pe01921_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2413" y="1925638"/>
            <a:ext cx="4235450" cy="39862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rand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B45D7-EF9F-4CEC-B585-55D18E1C2690}" type="slidenum">
              <a:rPr lang="en-US" altLang="zh-TW"/>
              <a:pPr/>
              <a:t>44</a:t>
            </a:fld>
            <a:endParaRPr lang="en-US" altLang="zh-TW"/>
          </a:p>
        </p:txBody>
      </p:sp>
      <p:sp>
        <p:nvSpPr>
          <p:cNvPr id="151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Time Management</a:t>
            </a:r>
          </a:p>
        </p:txBody>
      </p:sp>
      <p:sp>
        <p:nvSpPr>
          <p:cNvPr id="151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42913" indent="-442913" defTabSz="912813">
              <a:lnSpc>
                <a:spcPct val="130000"/>
              </a:lnSpc>
            </a:pPr>
            <a:r>
              <a:rPr lang="en-US" altLang="zh-TW" sz="2900"/>
              <a:t>Setting </a:t>
            </a:r>
            <a:r>
              <a:rPr lang="en-US" altLang="zh-TW" sz="2900">
                <a:solidFill>
                  <a:srgbClr val="FF0066"/>
                </a:solidFill>
              </a:rPr>
              <a:t>priorities</a:t>
            </a:r>
            <a:r>
              <a:rPr lang="en-US" altLang="zh-TW" sz="2900"/>
              <a:t> can help reduce anxiety. </a:t>
            </a:r>
          </a:p>
          <a:p>
            <a:pPr marL="442913" indent="-442913" defTabSz="912813">
              <a:lnSpc>
                <a:spcPct val="130000"/>
              </a:lnSpc>
            </a:pPr>
            <a:r>
              <a:rPr lang="en-US" altLang="zh-TW" sz="2900"/>
              <a:t>Using a </a:t>
            </a:r>
            <a:r>
              <a:rPr lang="en-US" altLang="zh-TW" sz="2900">
                <a:solidFill>
                  <a:srgbClr val="FF0066"/>
                </a:solidFill>
              </a:rPr>
              <a:t>"to do" list</a:t>
            </a:r>
            <a:r>
              <a:rPr lang="en-US" altLang="zh-TW" sz="2900"/>
              <a:t> of tasks that can give a person a </a:t>
            </a:r>
            <a:r>
              <a:rPr lang="en-US" altLang="zh-TW" sz="2900">
                <a:solidFill>
                  <a:srgbClr val="FF0066"/>
                </a:solidFill>
              </a:rPr>
              <a:t>sense</a:t>
            </a:r>
            <a:r>
              <a:rPr lang="en-US" altLang="zh-TW" sz="2900"/>
              <a:t> of </a:t>
            </a:r>
            <a:r>
              <a:rPr lang="en-US" altLang="zh-TW" sz="2900">
                <a:solidFill>
                  <a:srgbClr val="FF0066"/>
                </a:solidFill>
              </a:rPr>
              <a:t>control</a:t>
            </a:r>
            <a:r>
              <a:rPr lang="en-US" altLang="zh-TW" sz="2900"/>
              <a:t> and </a:t>
            </a:r>
            <a:r>
              <a:rPr lang="en-US" altLang="zh-TW" sz="2900">
                <a:solidFill>
                  <a:srgbClr val="FF0066"/>
                </a:solidFill>
              </a:rPr>
              <a:t>accomplishment</a:t>
            </a:r>
            <a:r>
              <a:rPr lang="en-US" altLang="zh-TW" sz="2900"/>
              <a:t>.</a:t>
            </a:r>
          </a:p>
          <a:p>
            <a:pPr marL="442913" indent="-442913" defTabSz="912813">
              <a:lnSpc>
                <a:spcPct val="130000"/>
              </a:lnSpc>
            </a:pPr>
            <a:r>
              <a:rPr lang="en-US" altLang="zh-TW" sz="2900"/>
              <a:t>Effective stress management involves learning to set limits and to </a:t>
            </a:r>
            <a:r>
              <a:rPr lang="en-US" altLang="zh-TW" sz="2900">
                <a:solidFill>
                  <a:srgbClr val="FF0066"/>
                </a:solidFill>
              </a:rPr>
              <a:t>say</a:t>
            </a:r>
            <a:r>
              <a:rPr lang="en-US" altLang="zh-TW" sz="2900"/>
              <a:t> "</a:t>
            </a:r>
            <a:r>
              <a:rPr lang="en-US" altLang="zh-TW" sz="2900">
                <a:solidFill>
                  <a:srgbClr val="FF0066"/>
                </a:solidFill>
              </a:rPr>
              <a:t>No</a:t>
            </a:r>
            <a:r>
              <a:rPr lang="en-US" altLang="zh-TW" sz="2900"/>
              <a:t>" to some demands that others make.</a:t>
            </a:r>
          </a:p>
        </p:txBody>
      </p:sp>
      <p:pic>
        <p:nvPicPr>
          <p:cNvPr id="1519620" name="Picture 4" descr="188145sd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63" y="4419600"/>
            <a:ext cx="196373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B8E0B-380F-46CE-9AC5-6F7918FB3642}" type="slidenum">
              <a:rPr lang="en-US" altLang="zh-TW"/>
              <a:pPr/>
              <a:t>45</a:t>
            </a:fld>
            <a:endParaRPr lang="en-US" altLang="zh-TW"/>
          </a:p>
        </p:txBody>
      </p:sp>
      <p:sp>
        <p:nvSpPr>
          <p:cNvPr id="152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00013"/>
            <a:ext cx="8991600" cy="914401"/>
          </a:xfrm>
        </p:spPr>
        <p:txBody>
          <a:bodyPr/>
          <a:lstStyle/>
          <a:p>
            <a:r>
              <a:rPr lang="en-US" altLang="zh-TW" sz="3600"/>
              <a:t>Methods for Dealing with Procrastination</a:t>
            </a:r>
          </a:p>
        </p:txBody>
      </p:sp>
      <p:grpSp>
        <p:nvGrpSpPr>
          <p:cNvPr id="1520643" name="Group 3"/>
          <p:cNvGrpSpPr>
            <a:grpSpLocks/>
          </p:cNvGrpSpPr>
          <p:nvPr/>
        </p:nvGrpSpPr>
        <p:grpSpPr bwMode="auto">
          <a:xfrm>
            <a:off x="185738" y="836613"/>
            <a:ext cx="8850312" cy="5903912"/>
            <a:chOff x="117" y="754"/>
            <a:chExt cx="5575" cy="3719"/>
          </a:xfrm>
        </p:grpSpPr>
        <p:sp>
          <p:nvSpPr>
            <p:cNvPr id="1520644" name="Rectangle 4"/>
            <p:cNvSpPr>
              <a:spLocks noChangeArrowheads="1"/>
            </p:cNvSpPr>
            <p:nvPr/>
          </p:nvSpPr>
          <p:spPr bwMode="auto">
            <a:xfrm>
              <a:off x="117" y="754"/>
              <a:ext cx="5511" cy="3719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HK" altLang="en-US"/>
            </a:p>
          </p:txBody>
        </p:sp>
        <p:sp>
          <p:nvSpPr>
            <p:cNvPr id="1520645" name="Text Box 5"/>
            <p:cNvSpPr txBox="1">
              <a:spLocks noChangeArrowheads="1"/>
            </p:cNvSpPr>
            <p:nvPr/>
          </p:nvSpPr>
          <p:spPr bwMode="auto">
            <a:xfrm>
              <a:off x="162" y="776"/>
              <a:ext cx="5530" cy="36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 eaLnBrk="1" hangingPunct="1">
                <a:lnSpc>
                  <a:spcPct val="115000"/>
                </a:lnSpc>
              </a:pPr>
              <a:r>
                <a:rPr lang="en-US" altLang="zh-TW" b="1"/>
                <a:t>ENVIRONMENTAL REASONS	POTENTIAL SOLUTIONS</a:t>
              </a:r>
            </a:p>
            <a:p>
              <a:pPr algn="l" eaLnBrk="1" hangingPunct="1">
                <a:lnSpc>
                  <a:spcPct val="115000"/>
                </a:lnSpc>
              </a:pPr>
              <a:endParaRPr lang="en-US" altLang="zh-TW" sz="2400"/>
            </a:p>
            <a:p>
              <a:pPr algn="l" eaLnBrk="1" hangingPunct="1">
                <a:lnSpc>
                  <a:spcPct val="125000"/>
                </a:lnSpc>
              </a:pPr>
              <a:r>
                <a:rPr lang="en-US" altLang="zh-TW" sz="2800"/>
                <a:t>Unpleasant task		Do it first thing.</a:t>
              </a:r>
            </a:p>
            <a:p>
              <a:pPr algn="l" eaLnBrk="1" hangingPunct="1">
                <a:lnSpc>
                  <a:spcPct val="125000"/>
                </a:lnSpc>
              </a:pPr>
              <a:r>
                <a:rPr lang="en-US" altLang="zh-TW" sz="2800"/>
                <a:t>				Find someone else to do it.</a:t>
              </a:r>
            </a:p>
            <a:p>
              <a:pPr algn="l" eaLnBrk="1" hangingPunct="1">
                <a:lnSpc>
                  <a:spcPct val="75000"/>
                </a:lnSpc>
              </a:pPr>
              <a:endParaRPr lang="en-US" altLang="zh-TW" sz="2800"/>
            </a:p>
            <a:p>
              <a:pPr algn="l" eaLnBrk="1" hangingPunct="1">
                <a:lnSpc>
                  <a:spcPct val="125000"/>
                </a:lnSpc>
              </a:pPr>
              <a:r>
                <a:rPr lang="en-US" altLang="zh-TW" sz="2800"/>
                <a:t>Overwhelming tasks	Divide and conquer by 						breaking it into smaller pieces.</a:t>
              </a:r>
            </a:p>
            <a:p>
              <a:pPr algn="l" eaLnBrk="1" hangingPunct="1">
                <a:lnSpc>
                  <a:spcPct val="125000"/>
                </a:lnSpc>
              </a:pPr>
              <a:r>
                <a:rPr lang="en-US" altLang="zh-TW" sz="2800"/>
                <a:t>				Ride the momentum. </a:t>
              </a:r>
            </a:p>
            <a:p>
              <a:pPr algn="l" eaLnBrk="1" hangingPunct="1">
                <a:lnSpc>
                  <a:spcPct val="75000"/>
                </a:lnSpc>
              </a:pPr>
              <a:endParaRPr lang="en-US" altLang="zh-TW" sz="2800"/>
            </a:p>
            <a:p>
              <a:pPr algn="l" eaLnBrk="1" hangingPunct="1">
                <a:lnSpc>
                  <a:spcPct val="125000"/>
                </a:lnSpc>
              </a:pPr>
              <a:r>
                <a:rPr lang="en-US" altLang="zh-TW" sz="2800"/>
                <a:t>				Once you get going, keep at it.</a:t>
              </a:r>
            </a:p>
            <a:p>
              <a:pPr algn="l" eaLnBrk="1" hangingPunct="1">
                <a:lnSpc>
                  <a:spcPct val="125000"/>
                </a:lnSpc>
              </a:pPr>
              <a:r>
                <a:rPr lang="en-US" altLang="zh-TW" sz="2800"/>
                <a:t>Unclear task flow		Ask for clarification.</a:t>
              </a:r>
            </a:p>
            <a:p>
              <a:pPr algn="l" eaLnBrk="1" hangingPunct="1">
                <a:lnSpc>
                  <a:spcPct val="125000"/>
                </a:lnSpc>
              </a:pPr>
              <a:r>
                <a:rPr lang="en-US" altLang="zh-TW" sz="2800"/>
                <a:t>				Plan how to do it yourself.</a:t>
              </a:r>
            </a:p>
          </p:txBody>
        </p:sp>
      </p:grpSp>
    </p:spTree>
  </p:cSld>
  <p:clrMapOvr>
    <a:masterClrMapping/>
  </p:clrMapOvr>
  <p:transition spd="med">
    <p:random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C24D5-A5EF-4011-925D-89D08D5C5E20}" type="slidenum">
              <a:rPr lang="en-US" altLang="zh-TW"/>
              <a:pPr/>
              <a:t>46</a:t>
            </a:fld>
            <a:endParaRPr lang="en-US" altLang="zh-TW"/>
          </a:p>
        </p:txBody>
      </p:sp>
      <p:pic>
        <p:nvPicPr>
          <p:cNvPr id="1565698" name="Picture 2" descr="beo1300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97425"/>
            <a:ext cx="3529013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5699" name="Picture 3" descr="beo1300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222750"/>
            <a:ext cx="1281113" cy="128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5700" name="Picture 4" descr="beo1300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652963"/>
            <a:ext cx="3924300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5701" name="Picture 5" descr="beo1300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435475"/>
            <a:ext cx="1138238" cy="1138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5702" name="Picture 6" descr="beo13005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95838"/>
            <a:ext cx="1138237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5703" name="WordArt 7"/>
          <p:cNvSpPr>
            <a:spLocks noChangeArrowheads="1" noChangeShapeType="1" noTextEdit="1"/>
          </p:cNvSpPr>
          <p:nvPr/>
        </p:nvSpPr>
        <p:spPr bwMode="auto">
          <a:xfrm>
            <a:off x="1763713" y="1916113"/>
            <a:ext cx="6408737" cy="2027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altLang="zh-HK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"/>
                <a:cs typeface="Arial"/>
              </a:rPr>
              <a:t>Don’t Worry, Be Happy. </a:t>
            </a:r>
            <a:endParaRPr lang="zh-HK" alt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565704" name="Picture 8" descr="beo13005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3529013" cy="151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E2EB85-6E0F-4EC8-9175-408F14DBA293}" type="slidenum">
              <a:rPr lang="en-US" altLang="zh-TW"/>
              <a:pPr/>
              <a:t>47</a:t>
            </a:fld>
            <a:endParaRPr lang="en-US" altLang="zh-TW"/>
          </a:p>
        </p:txBody>
      </p:sp>
      <p:sp>
        <p:nvSpPr>
          <p:cNvPr id="155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HK" altLang="zh-HK"/>
          </a:p>
        </p:txBody>
      </p:sp>
      <p:sp>
        <p:nvSpPr>
          <p:cNvPr id="1550340" name="Rectangle 4"/>
          <p:cNvSpPr>
            <a:spLocks noChangeArrowheads="1"/>
          </p:cNvSpPr>
          <p:nvPr/>
        </p:nvSpPr>
        <p:spPr bwMode="auto">
          <a:xfrm>
            <a:off x="74613" y="4941888"/>
            <a:ext cx="8961437" cy="12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1pPr>
            <a:lvl2pPr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2pPr>
            <a:lvl3pPr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3pPr>
            <a:lvl4pPr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4pPr>
            <a:lvl5pPr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A5002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0100">
                <a:solidFill>
                  <a:srgbClr val="FF0066"/>
                </a:solidFill>
              </a:rPr>
              <a:t>The end</a:t>
            </a:r>
          </a:p>
        </p:txBody>
      </p:sp>
      <p:pic>
        <p:nvPicPr>
          <p:cNvPr id="1550341" name="Picture 5" descr="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8"/>
          <a:stretch>
            <a:fillRect/>
          </a:stretch>
        </p:blipFill>
        <p:spPr bwMode="auto">
          <a:xfrm>
            <a:off x="2268538" y="981075"/>
            <a:ext cx="4751387" cy="343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AE741-E3BA-43FE-A750-4C9CA359A1CB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50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What is Stress?</a:t>
            </a:r>
          </a:p>
        </p:txBody>
      </p:sp>
      <p:sp>
        <p:nvSpPr>
          <p:cNvPr id="150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912813">
              <a:buSzPct val="80000"/>
            </a:pPr>
            <a:r>
              <a:rPr lang="en-US" altLang="zh-TW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Stress</a:t>
            </a:r>
            <a:r>
              <a:rPr lang="en-US" altLang="zh-TW" sz="2900" b="1"/>
              <a:t> </a:t>
            </a:r>
            <a:r>
              <a:rPr lang="en-US" altLang="zh-TW"/>
              <a:t>a </a:t>
            </a:r>
            <a:r>
              <a:rPr lang="en-US" altLang="zh-TW">
                <a:solidFill>
                  <a:srgbClr val="FF0066"/>
                </a:solidFill>
              </a:rPr>
              <a:t>psychological</a:t>
            </a:r>
            <a:r>
              <a:rPr lang="en-US" altLang="zh-TW"/>
              <a:t> and </a:t>
            </a:r>
            <a:r>
              <a:rPr lang="en-US" altLang="zh-TW">
                <a:solidFill>
                  <a:srgbClr val="FF0066"/>
                </a:solidFill>
              </a:rPr>
              <a:t>physiological</a:t>
            </a:r>
            <a:r>
              <a:rPr lang="en-US" altLang="zh-TW"/>
              <a:t> response to </a:t>
            </a:r>
            <a:r>
              <a:rPr lang="en-US" altLang="zh-TW">
                <a:solidFill>
                  <a:schemeClr val="accent2"/>
                </a:solidFill>
              </a:rPr>
              <a:t>events</a:t>
            </a:r>
            <a:r>
              <a:rPr lang="en-US" altLang="zh-TW"/>
              <a:t> that </a:t>
            </a:r>
            <a:r>
              <a:rPr lang="en-US" altLang="zh-TW">
                <a:solidFill>
                  <a:srgbClr val="009900"/>
                </a:solidFill>
              </a:rPr>
              <a:t>upset</a:t>
            </a:r>
            <a:r>
              <a:rPr lang="en-US" altLang="zh-TW"/>
              <a:t> our personal </a:t>
            </a:r>
            <a:r>
              <a:rPr lang="en-US" altLang="zh-TW">
                <a:solidFill>
                  <a:srgbClr val="009900"/>
                </a:solidFill>
              </a:rPr>
              <a:t>balance</a:t>
            </a:r>
            <a:r>
              <a:rPr lang="en-US" altLang="zh-TW"/>
              <a:t> in some way.</a:t>
            </a:r>
          </a:p>
          <a:p>
            <a:pPr marL="533400" indent="-533400" defTabSz="912813">
              <a:buSzPct val="80000"/>
            </a:pPr>
            <a:endParaRPr lang="en-US" altLang="zh-TW" sz="2800"/>
          </a:p>
          <a:p>
            <a:pPr marL="533400" indent="-533400" defTabSz="912813">
              <a:buSzPct val="80000"/>
            </a:pPr>
            <a:r>
              <a:rPr lang="en-US" altLang="zh-TW" sz="2800"/>
              <a:t>These events or demands are known as stressors. </a:t>
            </a:r>
          </a:p>
          <a:p>
            <a:pPr marL="533400" indent="-533400" defTabSz="912813">
              <a:buSzPct val="80000"/>
            </a:pPr>
            <a:endParaRPr lang="en-US" altLang="zh-TW" sz="2800"/>
          </a:p>
          <a:p>
            <a:pPr marL="533400" indent="-533400" defTabSz="912813">
              <a:buSzPct val="80000"/>
            </a:pPr>
            <a:r>
              <a:rPr lang="en-US" altLang="zh-TW" sz="2800"/>
              <a:t>Some stressors include:</a:t>
            </a:r>
          </a:p>
          <a:p>
            <a:pPr marL="1246188" lvl="1" defTabSz="912813"/>
            <a:r>
              <a:rPr lang="en-US" altLang="zh-TW"/>
              <a:t>Work</a:t>
            </a:r>
          </a:p>
          <a:p>
            <a:pPr marL="1246188" lvl="1" defTabSz="912813"/>
            <a:r>
              <a:rPr lang="en-US" altLang="zh-TW"/>
              <a:t>School</a:t>
            </a:r>
          </a:p>
          <a:p>
            <a:pPr marL="1246188" lvl="1" defTabSz="912813"/>
            <a:r>
              <a:rPr lang="en-US" altLang="zh-TW"/>
              <a:t>Parents/children</a:t>
            </a:r>
          </a:p>
          <a:p>
            <a:pPr marL="1246188" lvl="1" defTabSz="912813"/>
            <a:r>
              <a:rPr lang="en-US" altLang="zh-TW"/>
              <a:t>Friends</a:t>
            </a:r>
          </a:p>
        </p:txBody>
      </p:sp>
      <p:pic>
        <p:nvPicPr>
          <p:cNvPr id="1502212" name="Picture 4" descr="job_stress_work_burn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413" y="4208463"/>
            <a:ext cx="3182937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0ABF0D-43CF-41C5-9A75-44ECBA1FEA1D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52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zh-HK"/>
          </a:p>
        </p:txBody>
      </p:sp>
      <p:sp>
        <p:nvSpPr>
          <p:cNvPr id="152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ctr">
              <a:buFontTx/>
              <a:buNone/>
            </a:pPr>
            <a:r>
              <a:rPr lang="en-GB" altLang="zh-TW" sz="10000" b="1">
                <a:solidFill>
                  <a:srgbClr val="CC0000"/>
                </a:solidFill>
              </a:rPr>
              <a:t>S</a:t>
            </a:r>
            <a:r>
              <a:rPr lang="en-GB" altLang="zh-TW" sz="10000" b="1"/>
              <a:t> = </a:t>
            </a:r>
            <a:r>
              <a:rPr lang="en-GB" altLang="zh-TW" sz="10000" b="1">
                <a:solidFill>
                  <a:srgbClr val="0000FF"/>
                </a:solidFill>
              </a:rPr>
              <a:t>D</a:t>
            </a:r>
            <a:r>
              <a:rPr lang="en-GB" altLang="zh-TW" sz="10000" b="1"/>
              <a:t> &gt; </a:t>
            </a:r>
            <a:r>
              <a:rPr lang="en-GB" altLang="zh-TW" sz="10000" b="1">
                <a:solidFill>
                  <a:srgbClr val="CC0099"/>
                </a:solidFill>
              </a:rPr>
              <a:t>A</a:t>
            </a:r>
          </a:p>
          <a:p>
            <a:pPr marL="342900" indent="-342900">
              <a:buFontTx/>
              <a:buNone/>
            </a:pPr>
            <a:endParaRPr lang="en-GB" altLang="zh-TW" sz="2800" b="1"/>
          </a:p>
          <a:p>
            <a:pPr marL="342900" indent="-342900">
              <a:buFontTx/>
              <a:buNone/>
            </a:pPr>
            <a:r>
              <a:rPr lang="en-GB" altLang="zh-TW" sz="2800" b="1"/>
              <a:t>	</a:t>
            </a:r>
            <a:r>
              <a:rPr lang="en-GB" altLang="zh-TW" sz="6000" b="1">
                <a:solidFill>
                  <a:srgbClr val="CC0000"/>
                </a:solidFill>
              </a:rPr>
              <a:t>Stress</a:t>
            </a:r>
            <a:r>
              <a:rPr lang="en-GB" altLang="zh-TW" sz="3600" b="1"/>
              <a:t> occurs when the </a:t>
            </a:r>
            <a:r>
              <a:rPr lang="en-GB" altLang="zh-TW" sz="6000" b="1">
                <a:solidFill>
                  <a:srgbClr val="0000FF"/>
                </a:solidFill>
              </a:rPr>
              <a:t>Demand</a:t>
            </a:r>
            <a:r>
              <a:rPr lang="en-GB" altLang="zh-TW" sz="3600" b="1"/>
              <a:t> is greater than your </a:t>
            </a:r>
            <a:r>
              <a:rPr lang="en-GB" altLang="zh-TW" sz="6000" b="1">
                <a:solidFill>
                  <a:srgbClr val="CC0099"/>
                </a:solidFill>
              </a:rPr>
              <a:t>Ability</a:t>
            </a:r>
            <a:r>
              <a:rPr lang="en-GB" altLang="zh-TW" sz="3600" b="1"/>
              <a:t>.</a:t>
            </a:r>
          </a:p>
          <a:p>
            <a:pPr marL="342900" indent="-342900">
              <a:buFontTx/>
              <a:buNone/>
            </a:pPr>
            <a:endParaRPr lang="en-GB" altLang="zh-HK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566A7D-3E15-409B-99CB-758B33F336BD}" type="slidenum">
              <a:rPr lang="en-US" altLang="zh-TW"/>
              <a:pPr/>
              <a:t>7</a:t>
            </a:fld>
            <a:endParaRPr lang="en-US" altLang="zh-TW"/>
          </a:p>
        </p:txBody>
      </p:sp>
      <p:sp>
        <p:nvSpPr>
          <p:cNvPr id="150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Types of Stress</a:t>
            </a:r>
          </a:p>
        </p:txBody>
      </p:sp>
      <p:sp>
        <p:nvSpPr>
          <p:cNvPr id="150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12813">
              <a:lnSpc>
                <a:spcPct val="110000"/>
              </a:lnSpc>
              <a:buFontTx/>
              <a:buNone/>
            </a:pPr>
            <a:r>
              <a:rPr lang="en-US" altLang="zh-TW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Eustress</a:t>
            </a:r>
            <a:r>
              <a:rPr lang="en-US" altLang="zh-TW" sz="2600"/>
              <a:t> can be defined as stress that is healthy, </a:t>
            </a:r>
            <a:r>
              <a:rPr lang="en-US" altLang="zh-TW" sz="2600">
                <a:solidFill>
                  <a:srgbClr val="CC0099"/>
                </a:solidFill>
              </a:rPr>
              <a:t>positive</a:t>
            </a:r>
            <a:r>
              <a:rPr lang="en-US" altLang="zh-TW" sz="2600"/>
              <a:t> and gives one a feeling of </a:t>
            </a:r>
            <a:r>
              <a:rPr lang="en-US" altLang="zh-TW" sz="2600">
                <a:solidFill>
                  <a:srgbClr val="CC0099"/>
                </a:solidFill>
              </a:rPr>
              <a:t>fulfillment</a:t>
            </a:r>
            <a:r>
              <a:rPr lang="en-US" altLang="zh-TW" sz="2600"/>
              <a:t>. It occurs when your </a:t>
            </a:r>
            <a:r>
              <a:rPr lang="en-US" altLang="zh-TW" sz="2600">
                <a:solidFill>
                  <a:srgbClr val="CC0099"/>
                </a:solidFill>
              </a:rPr>
              <a:t>level</a:t>
            </a:r>
            <a:r>
              <a:rPr lang="en-US" altLang="zh-TW" sz="2600"/>
              <a:t> of stress is </a:t>
            </a:r>
            <a:r>
              <a:rPr lang="en-US" altLang="zh-TW" sz="2600">
                <a:solidFill>
                  <a:srgbClr val="CC0099"/>
                </a:solidFill>
              </a:rPr>
              <a:t>high</a:t>
            </a:r>
            <a:r>
              <a:rPr lang="en-US" altLang="zh-TW" sz="2600"/>
              <a:t> </a:t>
            </a:r>
            <a:r>
              <a:rPr lang="en-US" altLang="zh-TW" sz="2600">
                <a:solidFill>
                  <a:srgbClr val="CC0099"/>
                </a:solidFill>
              </a:rPr>
              <a:t>enough</a:t>
            </a:r>
            <a:r>
              <a:rPr lang="en-US" altLang="zh-TW" sz="2600"/>
              <a:t> to </a:t>
            </a:r>
            <a:r>
              <a:rPr lang="en-US" altLang="zh-TW" sz="2600">
                <a:solidFill>
                  <a:srgbClr val="CC0099"/>
                </a:solidFill>
              </a:rPr>
              <a:t>motivate</a:t>
            </a:r>
            <a:r>
              <a:rPr lang="en-US" altLang="zh-TW" sz="2600"/>
              <a:t> you to move into action to </a:t>
            </a:r>
            <a:r>
              <a:rPr lang="en-US" altLang="zh-TW" sz="2600">
                <a:solidFill>
                  <a:srgbClr val="CC0099"/>
                </a:solidFill>
              </a:rPr>
              <a:t>get</a:t>
            </a:r>
            <a:r>
              <a:rPr lang="en-US" altLang="zh-TW" sz="2600"/>
              <a:t> things </a:t>
            </a:r>
            <a:r>
              <a:rPr lang="en-US" altLang="zh-TW" sz="2600">
                <a:solidFill>
                  <a:srgbClr val="CC0099"/>
                </a:solidFill>
              </a:rPr>
              <a:t>accomplished</a:t>
            </a:r>
            <a:r>
              <a:rPr lang="en-US" altLang="zh-TW" sz="2600"/>
              <a:t>.</a:t>
            </a:r>
          </a:p>
          <a:p>
            <a:pPr marL="0" indent="0" algn="just" defTabSz="912813">
              <a:lnSpc>
                <a:spcPct val="30000"/>
              </a:lnSpc>
              <a:buFontTx/>
              <a:buNone/>
            </a:pPr>
            <a:endParaRPr lang="en-US" altLang="zh-TW" sz="2400"/>
          </a:p>
          <a:p>
            <a:pPr marL="830263" lvl="1" indent="-465138" defTabSz="912813">
              <a:lnSpc>
                <a:spcPct val="120000"/>
              </a:lnSpc>
            </a:pPr>
            <a:r>
              <a:rPr lang="en-US" altLang="zh-TW" sz="2400"/>
              <a:t>Meeting a challenge </a:t>
            </a:r>
          </a:p>
          <a:p>
            <a:pPr marL="830263" lvl="1" indent="-465138" defTabSz="912813">
              <a:lnSpc>
                <a:spcPct val="120000"/>
              </a:lnSpc>
            </a:pPr>
            <a:r>
              <a:rPr lang="en-US" altLang="zh-TW" sz="2400"/>
              <a:t>Coming in first or winning </a:t>
            </a:r>
          </a:p>
          <a:p>
            <a:pPr marL="830263" lvl="1" indent="-465138" defTabSz="912813">
              <a:lnSpc>
                <a:spcPct val="120000"/>
              </a:lnSpc>
            </a:pPr>
            <a:r>
              <a:rPr lang="en-US" altLang="zh-TW" sz="2400"/>
              <a:t>Getting a promotion </a:t>
            </a:r>
          </a:p>
          <a:p>
            <a:pPr marL="830263" lvl="1" indent="-465138" defTabSz="912813">
              <a:lnSpc>
                <a:spcPct val="120000"/>
              </a:lnSpc>
            </a:pPr>
            <a:r>
              <a:rPr lang="en-US" altLang="zh-TW" sz="2400"/>
              <a:t>Marriage </a:t>
            </a:r>
          </a:p>
          <a:p>
            <a:pPr marL="830263" lvl="1" indent="-465138" defTabSz="912813">
              <a:lnSpc>
                <a:spcPct val="120000"/>
              </a:lnSpc>
            </a:pPr>
            <a:r>
              <a:rPr lang="en-US" altLang="zh-TW" sz="2400"/>
              <a:t>The holidays </a:t>
            </a:r>
          </a:p>
          <a:p>
            <a:pPr marL="830263" lvl="1" indent="-465138" defTabSz="912813">
              <a:lnSpc>
                <a:spcPct val="120000"/>
              </a:lnSpc>
            </a:pPr>
            <a:r>
              <a:rPr lang="en-US" altLang="zh-TW" sz="2400"/>
              <a:t>Buying a new home </a:t>
            </a:r>
          </a:p>
          <a:p>
            <a:pPr marL="830263" lvl="1" indent="-465138" defTabSz="912813">
              <a:lnSpc>
                <a:spcPct val="120000"/>
              </a:lnSpc>
            </a:pPr>
            <a:r>
              <a:rPr lang="en-US" altLang="zh-TW" sz="2400"/>
              <a:t>Going on a roller coaster ride </a:t>
            </a:r>
          </a:p>
        </p:txBody>
      </p:sp>
      <p:pic>
        <p:nvPicPr>
          <p:cNvPr id="1503236" name="Picture 4" descr="judge-roy-scre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63" y="3151188"/>
            <a:ext cx="2152650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96DB4-3385-44C0-AA62-0E8C38084D69}" type="slidenum">
              <a:rPr lang="en-US" altLang="zh-TW"/>
              <a:pPr/>
              <a:t>8</a:t>
            </a:fld>
            <a:endParaRPr lang="en-US" altLang="zh-TW"/>
          </a:p>
        </p:txBody>
      </p:sp>
      <p:sp>
        <p:nvSpPr>
          <p:cNvPr id="150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Types of Stress</a:t>
            </a:r>
          </a:p>
        </p:txBody>
      </p:sp>
      <p:sp>
        <p:nvSpPr>
          <p:cNvPr id="150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algn="just" defTabSz="912813">
              <a:buFontTx/>
              <a:buNone/>
            </a:pPr>
            <a:r>
              <a:rPr lang="en-US" altLang="zh-TW" b="1" i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Distress</a:t>
            </a:r>
            <a:r>
              <a:rPr lang="en-US" altLang="zh-TW" sz="2800"/>
              <a:t> is </a:t>
            </a:r>
            <a:r>
              <a:rPr lang="en-US" altLang="zh-TW" sz="2800">
                <a:solidFill>
                  <a:srgbClr val="CC0099"/>
                </a:solidFill>
              </a:rPr>
              <a:t>negative</a:t>
            </a:r>
            <a:r>
              <a:rPr lang="en-US" altLang="zh-TW" sz="2800"/>
              <a:t> stress caused by adverse events.  It </a:t>
            </a:r>
            <a:r>
              <a:rPr lang="en-US" altLang="zh-TW" sz="3000"/>
              <a:t>occurs when your </a:t>
            </a:r>
            <a:r>
              <a:rPr lang="en-US" altLang="zh-TW" sz="3000">
                <a:solidFill>
                  <a:srgbClr val="CC0099"/>
                </a:solidFill>
              </a:rPr>
              <a:t>level</a:t>
            </a:r>
            <a:r>
              <a:rPr lang="en-US" altLang="zh-TW" sz="3000"/>
              <a:t> of stress is either </a:t>
            </a:r>
            <a:r>
              <a:rPr lang="en-US" altLang="zh-TW" sz="3000">
                <a:solidFill>
                  <a:srgbClr val="CC0099"/>
                </a:solidFill>
              </a:rPr>
              <a:t>too</a:t>
            </a:r>
            <a:r>
              <a:rPr lang="en-US" altLang="zh-TW" sz="3000"/>
              <a:t> </a:t>
            </a:r>
            <a:r>
              <a:rPr lang="en-US" altLang="zh-TW" sz="3000">
                <a:solidFill>
                  <a:srgbClr val="CC0099"/>
                </a:solidFill>
              </a:rPr>
              <a:t>high</a:t>
            </a:r>
            <a:r>
              <a:rPr lang="en-US" altLang="zh-TW" sz="3000"/>
              <a:t> or </a:t>
            </a:r>
            <a:r>
              <a:rPr lang="en-US" altLang="zh-TW" sz="3000">
                <a:solidFill>
                  <a:srgbClr val="CC0099"/>
                </a:solidFill>
              </a:rPr>
              <a:t>too</a:t>
            </a:r>
            <a:r>
              <a:rPr lang="en-US" altLang="zh-TW" sz="3000"/>
              <a:t> </a:t>
            </a:r>
            <a:r>
              <a:rPr lang="en-US" altLang="zh-TW" sz="3000">
                <a:solidFill>
                  <a:srgbClr val="CC0099"/>
                </a:solidFill>
              </a:rPr>
              <a:t>low</a:t>
            </a:r>
            <a:r>
              <a:rPr lang="en-US" altLang="zh-TW" sz="3000"/>
              <a:t> and your body and/or mind begin to respond negatively to the stressors.</a:t>
            </a:r>
            <a:endParaRPr lang="en-US" altLang="zh-TW" sz="2800"/>
          </a:p>
          <a:p>
            <a:pPr marL="0" indent="0" algn="just" defTabSz="912813">
              <a:buFontTx/>
              <a:buNone/>
            </a:pPr>
            <a:endParaRPr lang="en-US" altLang="zh-TW" sz="2800"/>
          </a:p>
          <a:p>
            <a:pPr marL="744538" lvl="1" indent="-469900" algn="just" defTabSz="912813">
              <a:lnSpc>
                <a:spcPct val="120000"/>
              </a:lnSpc>
            </a:pPr>
            <a:r>
              <a:rPr lang="en-US" altLang="zh-TW"/>
              <a:t>Breaking up with a boyfriend</a:t>
            </a:r>
          </a:p>
          <a:p>
            <a:pPr marL="744538" lvl="1" indent="-469900" algn="just" defTabSz="912813">
              <a:lnSpc>
                <a:spcPct val="120000"/>
              </a:lnSpc>
            </a:pPr>
            <a:r>
              <a:rPr lang="en-US" altLang="zh-TW"/>
              <a:t>Wrecking your car</a:t>
            </a:r>
          </a:p>
          <a:p>
            <a:pPr marL="744538" lvl="1" indent="-469900" algn="just" defTabSz="912813">
              <a:lnSpc>
                <a:spcPct val="120000"/>
              </a:lnSpc>
            </a:pPr>
            <a:r>
              <a:rPr lang="en-US" altLang="zh-TW"/>
              <a:t>Losing your job</a:t>
            </a:r>
          </a:p>
          <a:p>
            <a:pPr marL="744538" lvl="1" indent="-469900" algn="just" defTabSz="912813">
              <a:lnSpc>
                <a:spcPct val="120000"/>
              </a:lnSpc>
            </a:pPr>
            <a:r>
              <a:rPr lang="en-US" altLang="zh-TW"/>
              <a:t>Losing a loved one</a:t>
            </a:r>
          </a:p>
          <a:p>
            <a:pPr marL="744538" lvl="1" indent="-469900" algn="just" defTabSz="912813">
              <a:lnSpc>
                <a:spcPct val="120000"/>
              </a:lnSpc>
            </a:pPr>
            <a:r>
              <a:rPr lang="en-US" altLang="zh-TW"/>
              <a:t>Ruining a new pair of shoes</a:t>
            </a:r>
          </a:p>
          <a:p>
            <a:pPr marL="744538" lvl="1" indent="-469900" algn="just" defTabSz="912813"/>
            <a:endParaRPr lang="en-US" altLang="zh-TW"/>
          </a:p>
        </p:txBody>
      </p:sp>
      <p:pic>
        <p:nvPicPr>
          <p:cNvPr id="1504260" name="Picture 4" descr="209847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4076700"/>
            <a:ext cx="3214687" cy="187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EF2F8-0762-4DDF-BA4B-8E7BE3714FBE}" type="slidenum">
              <a:rPr lang="en-US" altLang="zh-TW"/>
              <a:pPr/>
              <a:t>9</a:t>
            </a:fld>
            <a:endParaRPr lang="en-US" altLang="zh-TW"/>
          </a:p>
        </p:txBody>
      </p:sp>
      <p:sp>
        <p:nvSpPr>
          <p:cNvPr id="150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2813"/>
            <a:r>
              <a:rPr lang="en-US" altLang="zh-TW"/>
              <a:t>How Stress Effects Your Body</a:t>
            </a:r>
          </a:p>
        </p:txBody>
      </p:sp>
      <p:sp>
        <p:nvSpPr>
          <p:cNvPr id="150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defTabSz="912813">
              <a:lnSpc>
                <a:spcPct val="130000"/>
              </a:lnSpc>
            </a:pPr>
            <a:r>
              <a:rPr lang="en-US" altLang="zh-TW" sz="2800"/>
              <a:t>Stress is one of the major causes of all </a:t>
            </a:r>
            <a:r>
              <a:rPr lang="en-US" altLang="zh-TW" sz="2800">
                <a:solidFill>
                  <a:srgbClr val="FF0066"/>
                </a:solidFill>
              </a:rPr>
              <a:t>illnesses</a:t>
            </a:r>
            <a:r>
              <a:rPr lang="en-US" altLang="zh-TW" sz="2800"/>
              <a:t>.  </a:t>
            </a:r>
          </a:p>
          <a:p>
            <a:pPr marL="533400" indent="-533400" defTabSz="912813">
              <a:lnSpc>
                <a:spcPct val="130000"/>
              </a:lnSpc>
            </a:pPr>
            <a:r>
              <a:rPr lang="en-US" altLang="zh-TW" sz="2800"/>
              <a:t>Some common illnesses include:</a:t>
            </a:r>
          </a:p>
          <a:p>
            <a:pPr marL="998538" lvl="1" indent="-285750" defTabSz="912813">
              <a:lnSpc>
                <a:spcPct val="130000"/>
              </a:lnSpc>
            </a:pPr>
            <a:r>
              <a:rPr lang="en-US" altLang="zh-TW" sz="2600"/>
              <a:t>Migraines (</a:t>
            </a:r>
            <a:r>
              <a:rPr lang="zh-TW" altLang="en-US" sz="2600"/>
              <a:t>偏頭痛</a:t>
            </a:r>
            <a:r>
              <a:rPr lang="en-US" altLang="zh-TW" sz="2600"/>
              <a:t>)</a:t>
            </a:r>
          </a:p>
          <a:p>
            <a:pPr marL="998538" lvl="1" indent="-285750" defTabSz="912813">
              <a:lnSpc>
                <a:spcPct val="130000"/>
              </a:lnSpc>
            </a:pPr>
            <a:r>
              <a:rPr lang="en-US" altLang="zh-TW" sz="2600"/>
              <a:t>Dizziness (</a:t>
            </a:r>
            <a:r>
              <a:rPr lang="zh-TW" altLang="en-US" sz="2600"/>
              <a:t>頭昏眼花</a:t>
            </a:r>
            <a:r>
              <a:rPr lang="en-US" altLang="zh-TW" sz="2600"/>
              <a:t>)</a:t>
            </a:r>
          </a:p>
          <a:p>
            <a:pPr marL="998538" lvl="1" indent="-285750" defTabSz="912813">
              <a:lnSpc>
                <a:spcPct val="130000"/>
              </a:lnSpc>
            </a:pPr>
            <a:r>
              <a:rPr lang="en-US" altLang="zh-TW" sz="2600"/>
              <a:t>Acne (</a:t>
            </a:r>
            <a:r>
              <a:rPr lang="zh-TW" altLang="en-US" sz="2600"/>
              <a:t>粉刺</a:t>
            </a:r>
            <a:r>
              <a:rPr lang="en-US" altLang="zh-TW" sz="2600"/>
              <a:t>)</a:t>
            </a:r>
          </a:p>
          <a:p>
            <a:pPr marL="998538" lvl="1" indent="-285750" defTabSz="912813">
              <a:lnSpc>
                <a:spcPct val="130000"/>
              </a:lnSpc>
            </a:pPr>
            <a:r>
              <a:rPr lang="en-US" altLang="zh-TW" sz="2600"/>
              <a:t>Upset stomach</a:t>
            </a:r>
          </a:p>
          <a:p>
            <a:pPr marL="998538" lvl="1" indent="-285750" defTabSz="912813">
              <a:lnSpc>
                <a:spcPct val="130000"/>
              </a:lnSpc>
            </a:pPr>
            <a:r>
              <a:rPr lang="en-US" altLang="zh-TW" sz="2600"/>
              <a:t>Elevated blood pressure</a:t>
            </a:r>
          </a:p>
          <a:p>
            <a:pPr marL="998538" lvl="1" indent="-285750" defTabSz="912813">
              <a:lnSpc>
                <a:spcPct val="130000"/>
              </a:lnSpc>
            </a:pPr>
            <a:r>
              <a:rPr lang="en-US" altLang="zh-TW" sz="2600"/>
              <a:t>Irritability (</a:t>
            </a:r>
            <a:r>
              <a:rPr lang="zh-TW" altLang="en-US" sz="2600"/>
              <a:t>易怒</a:t>
            </a:r>
            <a:r>
              <a:rPr lang="en-US" altLang="zh-TW" sz="2600"/>
              <a:t>, </a:t>
            </a:r>
            <a:r>
              <a:rPr lang="zh-TW" altLang="en-US" sz="2600"/>
              <a:t>過敏</a:t>
            </a:r>
            <a:r>
              <a:rPr lang="en-US" altLang="zh-TW" sz="2600"/>
              <a:t>)</a:t>
            </a:r>
          </a:p>
          <a:p>
            <a:pPr marL="998538" lvl="1" indent="-285750" defTabSz="912813">
              <a:lnSpc>
                <a:spcPct val="130000"/>
              </a:lnSpc>
            </a:pPr>
            <a:r>
              <a:rPr lang="en-US" altLang="zh-TW" sz="2600"/>
              <a:t>Chest pain</a:t>
            </a:r>
          </a:p>
          <a:p>
            <a:pPr marL="998538" lvl="1" indent="-285750" defTabSz="912813">
              <a:lnSpc>
                <a:spcPct val="130000"/>
              </a:lnSpc>
              <a:buFontTx/>
              <a:buNone/>
            </a:pPr>
            <a:endParaRPr lang="en-US" altLang="zh-TW" sz="2600"/>
          </a:p>
        </p:txBody>
      </p:sp>
      <p:pic>
        <p:nvPicPr>
          <p:cNvPr id="1505284" name="Picture 4" descr="Stress%20pic%20for%20parents%20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24200"/>
            <a:ext cx="3048000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自訂設計">
  <a:themeElements>
    <a:clrScheme name="2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2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大拍賣</Template>
  <TotalTime>2086</TotalTime>
  <Words>1268</Words>
  <Application>Microsoft Office PowerPoint</Application>
  <PresentationFormat>如螢幕大小 (4:3)</PresentationFormat>
  <Paragraphs>385</Paragraphs>
  <Slides>47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4</vt:i4>
      </vt:variant>
      <vt:variant>
        <vt:lpstr>投影片標題</vt:lpstr>
      </vt:variant>
      <vt:variant>
        <vt:i4>47</vt:i4>
      </vt:variant>
    </vt:vector>
  </HeadingPairs>
  <TitlesOfParts>
    <vt:vector size="60" baseType="lpstr">
      <vt:lpstr>Times New Roman</vt:lpstr>
      <vt:lpstr>新細明體</vt:lpstr>
      <vt:lpstr>Comic Sans MS</vt:lpstr>
      <vt:lpstr>標楷體</vt:lpstr>
      <vt:lpstr>Arial</vt:lpstr>
      <vt:lpstr>Arial Unicode MS</vt:lpstr>
      <vt:lpstr>Franklin Gothic Demi</vt:lpstr>
      <vt:lpstr>Verdana</vt:lpstr>
      <vt:lpstr>Tahoma</vt:lpstr>
      <vt:lpstr>Default Design</vt:lpstr>
      <vt:lpstr>2_自訂設計</vt:lpstr>
      <vt:lpstr>1_自訂設計</vt:lpstr>
      <vt:lpstr>自訂設計</vt:lpstr>
      <vt:lpstr>PowerPoint 簡報</vt:lpstr>
      <vt:lpstr>By the end of the Workshop…</vt:lpstr>
      <vt:lpstr>Stress at Work and Study</vt:lpstr>
      <vt:lpstr>What is Stress?</vt:lpstr>
      <vt:lpstr>What is Stress?</vt:lpstr>
      <vt:lpstr>PowerPoint 簡報</vt:lpstr>
      <vt:lpstr>Types of Stress</vt:lpstr>
      <vt:lpstr>Types of Stress</vt:lpstr>
      <vt:lpstr>How Stress Effects Your Body</vt:lpstr>
      <vt:lpstr>How Stress Effects Your Body</vt:lpstr>
      <vt:lpstr>Other Complications</vt:lpstr>
      <vt:lpstr>PowerPoint 簡報</vt:lpstr>
      <vt:lpstr>PowerPoint 簡報</vt:lpstr>
      <vt:lpstr>PowerPoint 簡報</vt:lpstr>
      <vt:lpstr>PowerPoint 簡報</vt:lpstr>
      <vt:lpstr>Origins of Stress and Response</vt:lpstr>
      <vt:lpstr>Major Personal Stressors </vt:lpstr>
      <vt:lpstr>Life Change Units Scale</vt:lpstr>
      <vt:lpstr>The Social Readjustment Rating Scale</vt:lpstr>
      <vt:lpstr>Personality Test</vt:lpstr>
      <vt:lpstr>PowerPoint 簡報</vt:lpstr>
      <vt:lpstr>A型性格與B型性格的分別</vt:lpstr>
      <vt:lpstr>Which personality type stands a better chance of promotion?</vt:lpstr>
      <vt:lpstr>  </vt:lpstr>
      <vt:lpstr>Why is Managing Stress Important?</vt:lpstr>
      <vt:lpstr> Relationship Between Stress and Job Performance</vt:lpstr>
      <vt:lpstr>Stress Management Tips</vt:lpstr>
      <vt:lpstr>Stress Management Techniques</vt:lpstr>
      <vt:lpstr>Stress Management Techniques</vt:lpstr>
      <vt:lpstr>Relax Music ♫ Appreciation</vt:lpstr>
      <vt:lpstr>Healthy eating</vt:lpstr>
      <vt:lpstr>Apples</vt:lpstr>
      <vt:lpstr>Bananas</vt:lpstr>
      <vt:lpstr>Barley 大麥</vt:lpstr>
      <vt:lpstr>Broccoli</vt:lpstr>
      <vt:lpstr>Carrots</vt:lpstr>
      <vt:lpstr>Citrus Fruits</vt:lpstr>
      <vt:lpstr>Figs 無花果</vt:lpstr>
      <vt:lpstr>Fish</vt:lpstr>
      <vt:lpstr>Other Beneficial Foods</vt:lpstr>
      <vt:lpstr>Stress Management Techniques</vt:lpstr>
      <vt:lpstr>Other Individual Coping Strategies to Reduce Stress</vt:lpstr>
      <vt:lpstr>Time Management to Reduce Stress  </vt:lpstr>
      <vt:lpstr>Time Management</vt:lpstr>
      <vt:lpstr>Methods for Dealing with Procrastination</vt:lpstr>
      <vt:lpstr>PowerPoint 簡報</vt:lpstr>
      <vt:lpstr>PowerPoint 簡報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-</dc:title>
  <dc:creator>Yipsir</dc:creator>
  <cp:lastModifiedBy>Yipsir</cp:lastModifiedBy>
  <cp:revision>124</cp:revision>
  <dcterms:created xsi:type="dcterms:W3CDTF">2001-03-09T12:04:13Z</dcterms:created>
  <dcterms:modified xsi:type="dcterms:W3CDTF">2020-04-12T05:01:09Z</dcterms:modified>
</cp:coreProperties>
</file>