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6" r:id="rId2"/>
    <p:sldId id="547" r:id="rId3"/>
    <p:sldId id="548" r:id="rId4"/>
    <p:sldId id="549" r:id="rId5"/>
    <p:sldId id="550" r:id="rId6"/>
    <p:sldId id="464" r:id="rId7"/>
    <p:sldId id="531" r:id="rId8"/>
    <p:sldId id="530" r:id="rId9"/>
    <p:sldId id="562" r:id="rId10"/>
    <p:sldId id="353" r:id="rId11"/>
    <p:sldId id="354" r:id="rId12"/>
    <p:sldId id="358" r:id="rId13"/>
    <p:sldId id="355" r:id="rId14"/>
    <p:sldId id="273" r:id="rId15"/>
  </p:sldIdLst>
  <p:sldSz cx="9144000" cy="6858000" type="screen4x3"/>
  <p:notesSz cx="6858000" cy="914400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CC0099"/>
    <a:srgbClr val="0000FF"/>
    <a:srgbClr val="FF00FF"/>
    <a:srgbClr val="990033"/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99" y="-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TW"/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82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TW"/>
          </a:p>
        </p:txBody>
      </p:sp>
      <p:sp>
        <p:nvSpPr>
          <p:cNvPr id="482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D30EDC-C69E-4283-8DFD-0F660ABEB86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3730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TW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2324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2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按一下以编辑母片</a:t>
            </a:r>
          </a:p>
          <a:p>
            <a:pPr lvl="1"/>
            <a:r>
              <a:rPr lang="zh-TW" altLang="en-US" smtClean="0"/>
              <a:t>第二层</a:t>
            </a:r>
          </a:p>
          <a:p>
            <a:pPr lvl="2"/>
            <a:r>
              <a:rPr lang="zh-TW" altLang="en-US" smtClean="0"/>
              <a:t>第三层</a:t>
            </a:r>
          </a:p>
          <a:p>
            <a:pPr lvl="3"/>
            <a:r>
              <a:rPr lang="zh-TW" altLang="en-US" smtClean="0"/>
              <a:t>第四层</a:t>
            </a:r>
          </a:p>
          <a:p>
            <a:pPr lvl="4"/>
            <a:r>
              <a:rPr lang="zh-TW" altLang="en-US" smtClean="0"/>
              <a:t>第五层</a:t>
            </a:r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TW"/>
          </a:p>
        </p:txBody>
      </p:sp>
      <p:sp>
        <p:nvSpPr>
          <p:cNvPr id="232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1FDC4F-8F95-4E5D-B126-2E58FBB34D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2503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2D593-1EAF-47B9-A2F9-4B8544796717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38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52322-6568-4C32-A11F-9D139CC56D3C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474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D85615-381D-43C3-B5EA-B3EFF7933043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475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6660E1-E784-4EB2-A5C3-933CE377C352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476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72C15-4F0D-4D33-AC41-19DF4C75A58C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477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46BBB-5E7A-425A-B44A-ABAEEEFF629B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481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6C34E-B209-4A21-B45A-E4D22863237E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445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3B4CC-16D5-4B39-8A44-184409BE5E58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446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0AFC9-1AB5-4269-849F-2ED0D8A4A84F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447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80D4E-05B5-4FE7-B830-210CB84B31B1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448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9F4A5-889F-417E-BFBB-F4EBDE76F350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233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82065C-F2B4-4967-AB80-3D871035934C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449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14C3D-C082-4B64-9616-7890AA026CE4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450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361C2-C355-4880-ACD2-5F301A64AEED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473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524000"/>
            <a:ext cx="7623175" cy="1752600"/>
          </a:xfrm>
        </p:spPr>
        <p:txBody>
          <a:bodyPr anchor="t"/>
          <a:lstStyle>
            <a:lvl1pPr>
              <a:defRPr sz="4600">
                <a:solidFill>
                  <a:srgbClr val="CC0099"/>
                </a:solidFill>
              </a:defRPr>
            </a:lvl1pPr>
          </a:lstStyle>
          <a:p>
            <a:pPr lvl="0"/>
            <a:r>
              <a:rPr lang="zh-CN" altLang="en-US" noProof="0" smtClean="0"/>
              <a:t>按一下以编辑母片标题样式</a:t>
            </a:r>
            <a:endParaRPr lang="zh-TW" altLang="en-US" noProof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4600" y="3789363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按一下以编辑母片副标题样式</a:t>
            </a:r>
            <a:endParaRPr lang="zh-TW" altLang="en-US" noProof="0" smtClean="0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Garamond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Garamond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949EFBA-7A43-4B66-91BF-25901ECD6E2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0E251A-689D-4BEF-A0CD-0245CE1E90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230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1475" y="44450"/>
            <a:ext cx="2171700" cy="68135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06375" y="44450"/>
            <a:ext cx="6362700" cy="68135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ADEF24-DD25-4E28-BDAA-9A5D06B2479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701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495A86-B585-49E0-A12D-5978C62B1F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692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7373AB-792A-48E8-A10B-3C78005C8B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969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06375" y="1052513"/>
            <a:ext cx="4267200" cy="580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5975" y="1052513"/>
            <a:ext cx="4267200" cy="580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2F2CBB-92BA-4307-B860-0239D3E857D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816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F6B718-226F-4BED-A624-503BDA255A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90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25DAC3-5E40-4ECD-8DE3-63145523A25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621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4FD35B-B995-4BA3-9EA8-B68CD98C161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619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DE0FD6-E61C-455D-958B-750B575ADC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913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12940D-8B26-4130-A578-8E34B7D0B3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496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EDF8FF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44450"/>
            <a:ext cx="86868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按一下以编辑母片标题样式</a:t>
            </a:r>
            <a:endParaRPr lang="zh-TW" altLang="en-US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5" y="1052513"/>
            <a:ext cx="8686800" cy="580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按一下以编辑母片</a:t>
            </a:r>
          </a:p>
          <a:p>
            <a:pPr lvl="1"/>
            <a:r>
              <a:rPr lang="zh-TW" altLang="en-US" smtClean="0"/>
              <a:t>第二层</a:t>
            </a:r>
          </a:p>
          <a:p>
            <a:pPr lvl="2"/>
            <a:r>
              <a:rPr lang="zh-TW" altLang="en-US" smtClean="0"/>
              <a:t>第三层</a:t>
            </a:r>
          </a:p>
          <a:p>
            <a:pPr lvl="3"/>
            <a:r>
              <a:rPr lang="zh-TW" altLang="en-US" smtClean="0"/>
              <a:t>第四层</a:t>
            </a:r>
          </a:p>
          <a:p>
            <a:pPr lvl="4"/>
            <a:r>
              <a:rPr lang="zh-TW" altLang="en-US" smtClean="0"/>
              <a:t>第五层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35635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Garamond" pitchFamily="18" charset="0"/>
              </a:defRPr>
            </a:lvl1pPr>
          </a:lstStyle>
          <a:p>
            <a:fld id="{49557DE5-A39C-4882-B22D-443D8FE875B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rgbClr val="9900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990033"/>
          </a:solidFill>
          <a:latin typeface="Comic Sans MS" pitchFamily="66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990033"/>
          </a:solidFill>
          <a:latin typeface="Comic Sans MS" pitchFamily="66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990033"/>
          </a:solidFill>
          <a:latin typeface="Comic Sans MS" pitchFamily="66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990033"/>
          </a:solidFill>
          <a:latin typeface="Comic Sans MS" pitchFamily="66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990033"/>
          </a:solidFill>
          <a:latin typeface="Comic Sans MS" pitchFamily="66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990033"/>
          </a:solidFill>
          <a:latin typeface="Comic Sans MS" pitchFamily="66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990033"/>
          </a:solidFill>
          <a:latin typeface="Comic Sans MS" pitchFamily="66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990033"/>
          </a:solidFill>
          <a:latin typeface="Comic Sans MS" pitchFamily="66" charset="0"/>
          <a:ea typeface="標楷體" pitchFamily="65" charset="-120"/>
        </a:defRPr>
      </a:lvl9pPr>
    </p:titleStyle>
    <p:bodyStyle>
      <a:lvl1pPr marL="609600" indent="-609600" algn="l" rtl="0" fontAlgn="base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AutoNum type="arabicPeriod"/>
        <a:defRPr kumimoji="1" sz="3200">
          <a:solidFill>
            <a:srgbClr val="0000CC"/>
          </a:solidFill>
          <a:latin typeface="+mn-lt"/>
          <a:ea typeface="+mn-ea"/>
          <a:cs typeface="+mn-cs"/>
        </a:defRPr>
      </a:lvl1pPr>
      <a:lvl2pPr marL="1246188" indent="-5334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kumimoji="1" sz="2800">
          <a:solidFill>
            <a:srgbClr val="006600"/>
          </a:solidFill>
          <a:latin typeface="+mn-lt"/>
          <a:ea typeface="新細明體" pitchFamily="18" charset="-120"/>
          <a:cs typeface="+mn-cs"/>
        </a:defRPr>
      </a:lvl2pPr>
      <a:lvl3pPr marL="1806575" indent="-4191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新細明體" pitchFamily="18" charset="-120"/>
          <a:cs typeface="+mn-cs"/>
        </a:defRPr>
      </a:lvl3pPr>
      <a:lvl4pPr marL="2366963" indent="-3810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新細明體" pitchFamily="18" charset="-120"/>
          <a:cs typeface="+mn-cs"/>
        </a:defRPr>
      </a:lvl4pPr>
      <a:lvl5pPr marL="2927350" indent="-3810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新細明體" pitchFamily="18" charset="-120"/>
          <a:cs typeface="+mn-cs"/>
        </a:defRPr>
      </a:lvl5pPr>
      <a:lvl6pPr marL="3384550" indent="-3810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新細明體" pitchFamily="18" charset="-120"/>
          <a:cs typeface="+mn-cs"/>
        </a:defRPr>
      </a:lvl6pPr>
      <a:lvl7pPr marL="3841750" indent="-3810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新細明體" pitchFamily="18" charset="-120"/>
          <a:cs typeface="+mn-cs"/>
        </a:defRPr>
      </a:lvl7pPr>
      <a:lvl8pPr marL="4298950" indent="-3810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新細明體" pitchFamily="18" charset="-120"/>
          <a:cs typeface="+mn-cs"/>
        </a:defRPr>
      </a:lvl8pPr>
      <a:lvl9pPr marL="4756150" indent="-3810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新細明體" pitchFamily="18" charset="-120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yipsir.com.h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HK" altLang="zh-HK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zh-HK"/>
          </a:p>
        </p:txBody>
      </p:sp>
      <p:pic>
        <p:nvPicPr>
          <p:cNvPr id="2052" name="Picture 4" descr="beo140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425"/>
            <a:ext cx="9144000" cy="695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80975" y="-26988"/>
            <a:ext cx="7559675" cy="2771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4400" b="1">
                <a:solidFill>
                  <a:srgbClr val="6600CC"/>
                </a:solidFill>
              </a:rPr>
              <a:t>Effective Communication and Dealing with Interpersonal Conflicts - Opposite sex</a:t>
            </a:r>
          </a:p>
        </p:txBody>
      </p:sp>
      <p:pic>
        <p:nvPicPr>
          <p:cNvPr id="2055" name="Picture 7" descr="love%20at%20first%20sigh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573463"/>
            <a:ext cx="255905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istockphoto_1750515_couple_talk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567113"/>
            <a:ext cx="4449763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broken_heart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49725"/>
            <a:ext cx="1227138" cy="8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211638" y="2276475"/>
            <a:ext cx="4608512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3300" b="1">
                <a:solidFill>
                  <a:srgbClr val="006600"/>
                </a:solidFill>
                <a:latin typeface="Comic Sans MS" pitchFamily="66" charset="0"/>
              </a:rPr>
              <a:t>Tutor: Yipsir</a:t>
            </a:r>
            <a:br>
              <a:rPr lang="en-US" altLang="zh-TW" sz="3300" b="1">
                <a:solidFill>
                  <a:srgbClr val="006600"/>
                </a:solidFill>
                <a:latin typeface="Comic Sans MS" pitchFamily="66" charset="0"/>
              </a:rPr>
            </a:br>
            <a:r>
              <a:rPr kumimoji="0" lang="en-US" altLang="zh-TW" sz="3300" b="1">
                <a:solidFill>
                  <a:srgbClr val="006600"/>
                </a:solidFill>
                <a:latin typeface="Comic Sans MS" pitchFamily="66" charset="0"/>
                <a:hlinkClick r:id="rId7"/>
              </a:rPr>
              <a:t>www.yipsir.com.hk</a:t>
            </a:r>
            <a:r>
              <a:rPr kumimoji="0" lang="en-US" altLang="zh-TW" sz="3300" b="1">
                <a:solidFill>
                  <a:srgbClr val="0066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HK" altLang="zh-HK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  <p:pic>
        <p:nvPicPr>
          <p:cNvPr id="117764" name="Picture 4" descr="beo140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755650" y="1412875"/>
            <a:ext cx="7993063" cy="265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4000" b="1">
                <a:solidFill>
                  <a:schemeClr val="tx2"/>
                </a:solidFill>
              </a:rPr>
              <a:t>Role-play :</a:t>
            </a:r>
          </a:p>
          <a:p>
            <a:pPr algn="l">
              <a:spcBef>
                <a:spcPct val="50000"/>
              </a:spcBef>
            </a:pPr>
            <a:r>
              <a:rPr lang="zh-TW" altLang="en-US" b="1">
                <a:solidFill>
                  <a:schemeClr val="tx2"/>
                </a:solidFill>
              </a:rPr>
              <a:t>假如以下的主角是你，你的感受如何？</a:t>
            </a:r>
          </a:p>
          <a:p>
            <a:pPr algn="l">
              <a:spcBef>
                <a:spcPct val="50000"/>
              </a:spcBef>
            </a:pPr>
            <a:r>
              <a:rPr lang="zh-CN" altLang="en-US" b="1">
                <a:solidFill>
                  <a:schemeClr val="tx2"/>
                </a:solidFill>
              </a:rPr>
              <a:t>你会怎样处理彼此之间的冲突？</a:t>
            </a:r>
            <a:br>
              <a:rPr lang="zh-CN" altLang="en-US" b="1">
                <a:solidFill>
                  <a:schemeClr val="tx2"/>
                </a:solidFill>
              </a:rPr>
            </a:br>
            <a:endParaRPr lang="zh-TW" altLang="en-US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HK" altLang="zh-HK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  <p:pic>
        <p:nvPicPr>
          <p:cNvPr id="118788" name="Picture 4" descr="beo1400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4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44463" y="30163"/>
            <a:ext cx="8999537" cy="671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  <a:spcBef>
                <a:spcPct val="50000"/>
              </a:spcBef>
            </a:pPr>
            <a:r>
              <a:rPr lang="zh-CN" altLang="en-US" sz="3000" b="1">
                <a:solidFill>
                  <a:srgbClr val="0000FF"/>
                </a:solidFill>
              </a:rPr>
              <a:t>个案一： </a:t>
            </a:r>
            <a:br>
              <a:rPr lang="zh-CN" altLang="en-US" sz="3000" b="1">
                <a:solidFill>
                  <a:srgbClr val="0000FF"/>
                </a:solidFill>
              </a:rPr>
            </a:br>
            <a:r>
              <a:rPr lang="zh-CN" altLang="en-US" sz="3000" b="1">
                <a:solidFill>
                  <a:srgbClr val="0000FF"/>
                </a:solidFill>
              </a:rPr>
              <a:t>明辉和家俊一同追求惠仪，最后惠仪选上明辉，拍拖一年多。最近，大学举行慈善筹款活动，惠仪欲参加筹委会的工作，明辉反对，原因是家俊是筹委会的主席，但惠仪觉得明辉无理，两人为此大吵一翻。</a:t>
            </a:r>
          </a:p>
          <a:p>
            <a:pPr algn="l">
              <a:lnSpc>
                <a:spcPct val="140000"/>
              </a:lnSpc>
              <a:spcBef>
                <a:spcPct val="50000"/>
              </a:spcBef>
            </a:pPr>
            <a:r>
              <a:rPr lang="zh-CN" altLang="en-US" sz="3000" b="1">
                <a:solidFill>
                  <a:srgbClr val="CC0099"/>
                </a:solidFill>
              </a:rPr>
              <a:t>个案二：</a:t>
            </a:r>
            <a:br>
              <a:rPr lang="zh-CN" altLang="en-US" sz="3000" b="1">
                <a:solidFill>
                  <a:srgbClr val="CC0099"/>
                </a:solidFill>
              </a:rPr>
            </a:br>
            <a:r>
              <a:rPr lang="zh-CN" altLang="en-US" sz="3000" b="1">
                <a:solidFill>
                  <a:srgbClr val="CC0099"/>
                </a:solidFill>
              </a:rPr>
              <a:t>      志森生长在单亲的家庭，他与母亲的关系很好。志森与家宝相恋差不多一年，志森的妈妈好想见家宝，但每次志森邀请家宝到家作客时，她都借辞推却，两人为此时常弄到不欢而散。</a:t>
            </a:r>
            <a:endParaRPr lang="zh-TW" altLang="en-US" sz="3000" b="1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HK" altLang="zh-HK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  <p:pic>
        <p:nvPicPr>
          <p:cNvPr id="122884" name="Picture 4" descr="beo1400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179388" y="115888"/>
            <a:ext cx="8856662" cy="651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  <a:spcBef>
                <a:spcPct val="50000"/>
              </a:spcBef>
            </a:pPr>
            <a:r>
              <a:rPr lang="zh-CN" altLang="en-US" sz="3600" b="1">
                <a:solidFill>
                  <a:schemeClr val="tx2"/>
                </a:solidFill>
              </a:rPr>
              <a:t>个案三：</a:t>
            </a:r>
            <a:br>
              <a:rPr lang="zh-CN" altLang="en-US" sz="3600" b="1">
                <a:solidFill>
                  <a:schemeClr val="tx2"/>
                </a:solidFill>
              </a:rPr>
            </a:br>
            <a:r>
              <a:rPr lang="zh-CN" altLang="en-US" sz="3600" b="1">
                <a:solidFill>
                  <a:schemeClr val="tx2"/>
                </a:solidFill>
              </a:rPr>
              <a:t>敬谦功课很忙，又要应付下星期的考试。</a:t>
            </a:r>
            <a:r>
              <a:rPr lang="en-US" altLang="zh-CN" sz="3600" b="1">
                <a:solidFill>
                  <a:schemeClr val="tx2"/>
                </a:solidFill>
              </a:rPr>
              <a:t>May</a:t>
            </a:r>
            <a:r>
              <a:rPr lang="zh-CN" altLang="en-US" sz="3600" b="1">
                <a:solidFill>
                  <a:schemeClr val="tx2"/>
                </a:solidFill>
              </a:rPr>
              <a:t>建议这两星期内不约会，为了让他多些时间温习。星期二晚上，</a:t>
            </a:r>
            <a:r>
              <a:rPr lang="en-US" altLang="zh-CN" sz="3600" b="1">
                <a:solidFill>
                  <a:schemeClr val="tx2"/>
                </a:solidFill>
              </a:rPr>
              <a:t>May</a:t>
            </a:r>
            <a:r>
              <a:rPr lang="zh-CN" altLang="en-US" sz="3600" b="1">
                <a:solidFill>
                  <a:schemeClr val="tx2"/>
                </a:solidFill>
              </a:rPr>
              <a:t>很挂念男朋友，于是致电手提，原来敬谦正在与他的朋友去了唱</a:t>
            </a:r>
            <a:r>
              <a:rPr lang="en-US" altLang="zh-CN" sz="3600" b="1">
                <a:solidFill>
                  <a:schemeClr val="tx2"/>
                </a:solidFill>
              </a:rPr>
              <a:t>K</a:t>
            </a:r>
            <a:r>
              <a:rPr lang="zh-CN" altLang="en-US" sz="3600" b="1">
                <a:solidFill>
                  <a:schemeClr val="tx2"/>
                </a:solidFill>
              </a:rPr>
              <a:t>。</a:t>
            </a:r>
            <a:r>
              <a:rPr lang="en-US" altLang="zh-CN" sz="3600" b="1">
                <a:solidFill>
                  <a:schemeClr val="tx2"/>
                </a:solidFill>
              </a:rPr>
              <a:t>May</a:t>
            </a:r>
            <a:r>
              <a:rPr lang="zh-CN" altLang="en-US" sz="3600" b="1">
                <a:solidFill>
                  <a:schemeClr val="tx2"/>
                </a:solidFill>
              </a:rPr>
              <a:t>十分愤怒，立刻挂线。她整天晚上都不接听敬谦的电话</a:t>
            </a:r>
            <a:endParaRPr lang="zh-TW" altLang="en-US" sz="3600" b="1"/>
          </a:p>
          <a:p>
            <a:pPr algn="l">
              <a:lnSpc>
                <a:spcPct val="140000"/>
              </a:lnSpc>
              <a:spcBef>
                <a:spcPct val="50000"/>
              </a:spcBef>
            </a:pPr>
            <a:endParaRPr lang="en-US" altLang="zh-TW" sz="36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HK" altLang="zh-HK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  <p:pic>
        <p:nvPicPr>
          <p:cNvPr id="119812" name="Picture 4" descr="beo1400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107950" y="-136525"/>
            <a:ext cx="9036050" cy="695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zh-CN" altLang="en-US" sz="2500" b="1">
                <a:solidFill>
                  <a:schemeClr val="tx2"/>
                </a:solidFill>
              </a:rPr>
              <a:t>个案四：</a:t>
            </a:r>
            <a:br>
              <a:rPr lang="zh-CN" altLang="en-US" sz="2500" b="1">
                <a:solidFill>
                  <a:schemeClr val="tx2"/>
                </a:solidFill>
              </a:rPr>
            </a:br>
            <a:r>
              <a:rPr lang="en-US" altLang="zh-CN" sz="2500" b="1">
                <a:solidFill>
                  <a:schemeClr val="tx2"/>
                </a:solidFill>
              </a:rPr>
              <a:t>Sunny </a:t>
            </a:r>
            <a:r>
              <a:rPr lang="zh-CN" altLang="en-US" sz="2500" b="1">
                <a:solidFill>
                  <a:schemeClr val="tx2"/>
                </a:solidFill>
              </a:rPr>
              <a:t>的坏习惯是迟到，每次约会总有借口迟到十多二十分钟。昨天，他与女友</a:t>
            </a:r>
            <a:r>
              <a:rPr lang="en-US" altLang="zh-CN" sz="2500" b="1">
                <a:solidFill>
                  <a:schemeClr val="tx2"/>
                </a:solidFill>
              </a:rPr>
              <a:t>Yendi</a:t>
            </a:r>
            <a:r>
              <a:rPr lang="zh-CN" altLang="en-US" sz="2500" b="1">
                <a:solidFill>
                  <a:schemeClr val="tx2"/>
                </a:solidFill>
              </a:rPr>
              <a:t>相约出席他爷爷的寿宴，</a:t>
            </a:r>
            <a:r>
              <a:rPr lang="en-US" altLang="zh-CN" sz="2500" b="1">
                <a:solidFill>
                  <a:schemeClr val="tx2"/>
                </a:solidFill>
              </a:rPr>
              <a:t>Sunny</a:t>
            </a:r>
            <a:r>
              <a:rPr lang="zh-CN" altLang="en-US" sz="2500" b="1">
                <a:solidFill>
                  <a:schemeClr val="tx2"/>
                </a:solidFill>
              </a:rPr>
              <a:t>迟到四十五分钟，到达酒家时，所有的人已经到齐，只等他两人就开席了，使她感到很尴尬。</a:t>
            </a:r>
            <a:r>
              <a:rPr lang="en-US" altLang="zh-CN" sz="2500" b="1">
                <a:solidFill>
                  <a:schemeClr val="tx2"/>
                </a:solidFill>
              </a:rPr>
              <a:t>Sunny </a:t>
            </a:r>
            <a:r>
              <a:rPr lang="zh-CN" altLang="en-US" sz="2500" b="1">
                <a:solidFill>
                  <a:schemeClr val="tx2"/>
                </a:solidFill>
              </a:rPr>
              <a:t>送她回家的途中，</a:t>
            </a:r>
            <a:r>
              <a:rPr lang="en-US" altLang="zh-CN" sz="2500" b="1">
                <a:solidFill>
                  <a:schemeClr val="tx2"/>
                </a:solidFill>
              </a:rPr>
              <a:t>Sunny </a:t>
            </a:r>
            <a:r>
              <a:rPr lang="zh-CN" altLang="en-US" sz="2500" b="1">
                <a:solidFill>
                  <a:schemeClr val="tx2"/>
                </a:solidFill>
              </a:rPr>
              <a:t>坚持家人明白他很忙，不介意他们迟到，两人各持己见，不欢而散。</a:t>
            </a:r>
            <a:br>
              <a:rPr lang="zh-CN" altLang="en-US" sz="2500" b="1">
                <a:solidFill>
                  <a:schemeClr val="tx2"/>
                </a:solidFill>
              </a:rPr>
            </a:br>
            <a:r>
              <a:rPr lang="zh-CN" altLang="en-US" sz="2500" b="1">
                <a:solidFill>
                  <a:schemeClr val="tx2"/>
                </a:solidFill>
              </a:rPr>
              <a:t>早几天，他们相约在旺角见面，</a:t>
            </a:r>
            <a:r>
              <a:rPr lang="en-US" altLang="zh-CN" sz="2500" b="1">
                <a:solidFill>
                  <a:schemeClr val="tx2"/>
                </a:solidFill>
              </a:rPr>
              <a:t>Yendi</a:t>
            </a:r>
            <a:r>
              <a:rPr lang="zh-CN" altLang="en-US" sz="2500" b="1">
                <a:solidFill>
                  <a:schemeClr val="tx2"/>
                </a:solidFill>
              </a:rPr>
              <a:t>因着是</a:t>
            </a:r>
            <a:r>
              <a:rPr lang="en-US" altLang="zh-CN" sz="2500" b="1">
                <a:solidFill>
                  <a:schemeClr val="tx2"/>
                </a:solidFill>
              </a:rPr>
              <a:t>Sunny</a:t>
            </a:r>
            <a:r>
              <a:rPr lang="zh-CN" altLang="en-US" sz="2500" b="1">
                <a:solidFill>
                  <a:schemeClr val="tx2"/>
                </a:solidFill>
              </a:rPr>
              <a:t>的生日，打扮得特别美丽，等了二十分钟，</a:t>
            </a:r>
            <a:r>
              <a:rPr lang="en-US" altLang="zh-CN" sz="2500" b="1">
                <a:solidFill>
                  <a:schemeClr val="tx2"/>
                </a:solidFill>
              </a:rPr>
              <a:t>Sunny</a:t>
            </a:r>
            <a:r>
              <a:rPr lang="zh-CN" altLang="en-US" sz="2500" b="1">
                <a:solidFill>
                  <a:schemeClr val="tx2"/>
                </a:solidFill>
              </a:rPr>
              <a:t>还未来到，</a:t>
            </a:r>
            <a:r>
              <a:rPr lang="en-US" altLang="zh-CN" sz="2500" b="1">
                <a:solidFill>
                  <a:schemeClr val="tx2"/>
                </a:solidFill>
              </a:rPr>
              <a:t>Yendi</a:t>
            </a:r>
            <a:r>
              <a:rPr lang="zh-CN" altLang="en-US" sz="2500" b="1">
                <a:solidFill>
                  <a:schemeClr val="tx2"/>
                </a:solidFill>
              </a:rPr>
              <a:t>在等候的时候，很多男孩子对她眼「金金」。起初她感到很不自然，后来变成愤怒。她准备不再等的时候，</a:t>
            </a:r>
            <a:r>
              <a:rPr lang="en-US" altLang="zh-CN" sz="2500" b="1">
                <a:solidFill>
                  <a:schemeClr val="tx2"/>
                </a:solidFill>
              </a:rPr>
              <a:t>Sunny </a:t>
            </a:r>
            <a:r>
              <a:rPr lang="zh-CN" altLang="en-US" sz="2500" b="1">
                <a:solidFill>
                  <a:schemeClr val="tx2"/>
                </a:solidFill>
              </a:rPr>
              <a:t>到达</a:t>
            </a:r>
            <a:r>
              <a:rPr lang="en-US" altLang="zh-CN" sz="2500" b="1">
                <a:solidFill>
                  <a:schemeClr val="tx2"/>
                </a:solidFill>
              </a:rPr>
              <a:t>, </a:t>
            </a:r>
            <a:r>
              <a:rPr lang="zh-CN" altLang="en-US" sz="2500" b="1">
                <a:solidFill>
                  <a:schemeClr val="tx2"/>
                </a:solidFill>
              </a:rPr>
              <a:t>她控制不住，哭了起来，还要立刻回家。</a:t>
            </a:r>
            <a:endParaRPr lang="zh-TW" altLang="en-US" sz="25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HK" altLang="zh-HK"/>
          </a:p>
        </p:txBody>
      </p:sp>
      <p:pic>
        <p:nvPicPr>
          <p:cNvPr id="1946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Activity 1</a:t>
            </a:r>
            <a:br>
              <a:rPr lang="en-US" altLang="zh-TW"/>
            </a:br>
            <a:r>
              <a:rPr lang="en-US" altLang="zh-TW" sz="5500">
                <a:solidFill>
                  <a:srgbClr val="0000FF"/>
                </a:solidFill>
              </a:rPr>
              <a:t>Your value on love</a:t>
            </a:r>
          </a:p>
        </p:txBody>
      </p:sp>
      <p:sp>
        <p:nvSpPr>
          <p:cNvPr id="3932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0"/>
            <a:ext cx="86868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z="2800" b="1" i="1"/>
              <a:t>人物</a:t>
            </a:r>
            <a:endParaRPr lang="zh-TW" altLang="en-US" sz="2800"/>
          </a:p>
          <a:p>
            <a:pPr>
              <a:buFont typeface="Wingdings" pitchFamily="2" charset="2"/>
              <a:buNone/>
            </a:pPr>
            <a:r>
              <a:rPr lang="en-US" altLang="zh-CN" sz="2800"/>
              <a:t>A</a:t>
            </a:r>
            <a:r>
              <a:rPr lang="zh-CN" altLang="en-US" sz="2800"/>
              <a:t>小姐→喜欢</a:t>
            </a:r>
            <a:r>
              <a:rPr lang="en-US" altLang="zh-CN" sz="2800"/>
              <a:t>C</a:t>
            </a:r>
            <a:r>
              <a:rPr lang="zh-CN" altLang="en-US" sz="2800"/>
              <a:t>先生	</a:t>
            </a:r>
            <a:r>
              <a:rPr lang="en-US" altLang="zh-CN" sz="2800"/>
              <a:t>C</a:t>
            </a:r>
            <a:r>
              <a:rPr lang="zh-CN" altLang="en-US" sz="2800"/>
              <a:t>先生→与</a:t>
            </a:r>
            <a:r>
              <a:rPr lang="en-US" altLang="zh-CN" sz="2800"/>
              <a:t>A</a:t>
            </a:r>
            <a:r>
              <a:rPr lang="zh-CN" altLang="en-US" sz="2800"/>
              <a:t>小姐相恋	渔夫</a:t>
            </a:r>
          </a:p>
          <a:p>
            <a:pPr>
              <a:buFont typeface="Wingdings" pitchFamily="2" charset="2"/>
              <a:buNone/>
            </a:pPr>
            <a:r>
              <a:rPr lang="en-US" altLang="zh-CN" sz="2800"/>
              <a:t>B</a:t>
            </a:r>
            <a:r>
              <a:rPr lang="zh-CN" altLang="en-US" sz="2800"/>
              <a:t>先生→暗恋</a:t>
            </a:r>
            <a:r>
              <a:rPr lang="en-US" altLang="zh-CN" sz="2800"/>
              <a:t>A</a:t>
            </a:r>
            <a:r>
              <a:rPr lang="zh-CN" altLang="en-US" sz="2800"/>
              <a:t>小姐	</a:t>
            </a:r>
            <a:r>
              <a:rPr lang="en-US" altLang="zh-CN" sz="2800"/>
              <a:t>D</a:t>
            </a:r>
            <a:r>
              <a:rPr lang="zh-CN" altLang="en-US" sz="2800"/>
              <a:t>先生→最后娶</a:t>
            </a:r>
            <a:r>
              <a:rPr lang="en-US" altLang="zh-CN" sz="2800"/>
              <a:t>A</a:t>
            </a:r>
            <a:r>
              <a:rPr lang="zh-CN" altLang="en-US" sz="2800"/>
              <a:t>小姐</a:t>
            </a:r>
          </a:p>
          <a:p>
            <a:pPr>
              <a:buFont typeface="Wingdings" pitchFamily="2" charset="2"/>
              <a:buNone/>
            </a:pPr>
            <a:endParaRPr lang="zh-TW" alt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b="1" i="1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处境</a:t>
            </a:r>
            <a:endParaRPr lang="zh-TW" altLang="en-US" sz="2800" u="sng">
              <a:solidFill>
                <a:srgbClr val="000000"/>
              </a:solidFill>
              <a:ea typeface="新細明體" pitchFamily="18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u="sng">
                <a:solidFill>
                  <a:srgbClr val="CC0099"/>
                </a:solidFill>
                <a:ea typeface="新細明體" pitchFamily="18" charset="-120"/>
                <a:cs typeface="Times New Roman" pitchFamily="18" charset="0"/>
              </a:rPr>
              <a:t>A</a:t>
            </a:r>
            <a:r>
              <a:rPr lang="zh-TW" altLang="en-US" sz="2800" u="sng">
                <a:solidFill>
                  <a:srgbClr val="CC0099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小姐</a:t>
            </a:r>
            <a:r>
              <a:rPr lang="zh-TW" altLang="en-US" sz="2800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						</a:t>
            </a:r>
            <a:r>
              <a:rPr lang="en-US" altLang="zh-TW" sz="2800" u="sng">
                <a:solidFill>
                  <a:srgbClr val="FF0000"/>
                </a:solidFill>
                <a:ea typeface="新細明體" pitchFamily="18" charset="-120"/>
                <a:cs typeface="Times New Roman" pitchFamily="18" charset="0"/>
              </a:rPr>
              <a:t>C</a:t>
            </a:r>
            <a:r>
              <a:rPr lang="zh-TW" altLang="en-US" sz="2800" u="sng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先生</a:t>
            </a:r>
            <a:endParaRPr lang="zh-TW" altLang="en-US" sz="2800">
              <a:solidFill>
                <a:srgbClr val="FF0000"/>
              </a:solidFill>
              <a:latin typeface="新細明體" pitchFamily="18" charset="-120"/>
              <a:ea typeface="新細明體" pitchFamily="18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>
                <a:solidFill>
                  <a:srgbClr val="CC0099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希望过河与</a:t>
            </a:r>
            <a:r>
              <a:rPr lang="en-US" altLang="zh-TW" sz="2800">
                <a:solidFill>
                  <a:srgbClr val="CC0099"/>
                </a:solidFill>
                <a:ea typeface="新細明體" pitchFamily="18" charset="-120"/>
                <a:cs typeface="Times New Roman" pitchFamily="18" charset="0"/>
              </a:rPr>
              <a:t>C</a:t>
            </a:r>
            <a:r>
              <a:rPr lang="zh-TW" altLang="en-US" sz="2800">
                <a:solidFill>
                  <a:srgbClr val="CC0099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先生成婚</a:t>
            </a:r>
            <a:r>
              <a:rPr lang="en-US" altLang="zh-TW" sz="2800">
                <a:solidFill>
                  <a:srgbClr val="CC0099"/>
                </a:solidFill>
                <a:ea typeface="新細明體" pitchFamily="18" charset="-120"/>
                <a:cs typeface="Times New Roman" pitchFamily="18" charset="0"/>
              </a:rPr>
              <a:t>, 	</a:t>
            </a:r>
            <a:r>
              <a:rPr lang="en-US" altLang="zh-TW" sz="2800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		</a:t>
            </a:r>
            <a:r>
              <a:rPr lang="zh-TW" altLang="en-US" sz="280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知道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cs typeface="Times New Roman" pitchFamily="18" charset="0"/>
              </a:rPr>
              <a:t>A</a:t>
            </a:r>
            <a:r>
              <a:rPr lang="zh-TW" altLang="en-US" sz="280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小姐曾与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cs typeface="Times New Roman" pitchFamily="18" charset="0"/>
              </a:rPr>
              <a:t>B</a:t>
            </a:r>
            <a:endParaRPr lang="en-US" altLang="zh-TW" sz="2800">
              <a:solidFill>
                <a:srgbClr val="FF0000"/>
              </a:solidFill>
              <a:latin typeface="新細明體" pitchFamily="18" charset="-120"/>
              <a:ea typeface="新細明體" pitchFamily="18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>
                <a:solidFill>
                  <a:srgbClr val="CC0099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但没有钱</a:t>
            </a:r>
            <a:r>
              <a:rPr lang="en-US" altLang="zh-TW" sz="2800">
                <a:solidFill>
                  <a:srgbClr val="CC0099"/>
                </a:solidFill>
                <a:ea typeface="新細明體" pitchFamily="18" charset="-120"/>
                <a:cs typeface="Times New Roman" pitchFamily="18" charset="0"/>
              </a:rPr>
              <a:t>,</a:t>
            </a:r>
            <a:r>
              <a:rPr lang="zh-TW" altLang="en-US" sz="2800">
                <a:solidFill>
                  <a:srgbClr val="CC0099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为与</a:t>
            </a:r>
            <a:r>
              <a:rPr lang="en-US" altLang="zh-TW" sz="2800">
                <a:solidFill>
                  <a:srgbClr val="CC0099"/>
                </a:solidFill>
                <a:ea typeface="新細明體" pitchFamily="18" charset="-120"/>
                <a:cs typeface="Times New Roman" pitchFamily="18" charset="0"/>
              </a:rPr>
              <a:t>C</a:t>
            </a:r>
            <a:r>
              <a:rPr lang="zh-TW" altLang="en-US" sz="2800">
                <a:solidFill>
                  <a:srgbClr val="CC0099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先生成婚</a:t>
            </a:r>
            <a:r>
              <a:rPr lang="en-US" altLang="zh-TW" sz="2800">
                <a:solidFill>
                  <a:srgbClr val="CC0099"/>
                </a:solidFill>
                <a:ea typeface="新細明體" pitchFamily="18" charset="-120"/>
                <a:cs typeface="Times New Roman" pitchFamily="18" charset="0"/>
              </a:rPr>
              <a:t>,</a:t>
            </a:r>
            <a:r>
              <a:rPr lang="en-US" altLang="zh-TW" sz="2800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		</a:t>
            </a:r>
            <a:r>
              <a:rPr lang="zh-TW" altLang="en-US" sz="280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先生相好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cs typeface="Times New Roman" pitchFamily="18" charset="0"/>
              </a:rPr>
              <a:t>,</a:t>
            </a:r>
            <a:r>
              <a:rPr lang="zh-TW" altLang="en-US" sz="280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决定不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>
                <a:solidFill>
                  <a:srgbClr val="CC0099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答应与</a:t>
            </a:r>
            <a:r>
              <a:rPr lang="en-US" altLang="zh-TW" sz="2800">
                <a:solidFill>
                  <a:srgbClr val="CC0099"/>
                </a:solidFill>
                <a:ea typeface="新細明體" pitchFamily="18" charset="-120"/>
                <a:cs typeface="Times New Roman" pitchFamily="18" charset="0"/>
              </a:rPr>
              <a:t>B</a:t>
            </a:r>
            <a:r>
              <a:rPr lang="zh-TW" altLang="en-US" sz="2800">
                <a:solidFill>
                  <a:srgbClr val="CC0099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先生相好一夜	</a:t>
            </a:r>
            <a:r>
              <a:rPr lang="zh-TW" altLang="en-US" sz="2800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		</a:t>
            </a:r>
            <a:r>
              <a:rPr lang="zh-TW" altLang="en-US" sz="280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娶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cs typeface="Times New Roman" pitchFamily="18" charset="0"/>
              </a:rPr>
              <a:t>A</a:t>
            </a:r>
            <a:r>
              <a:rPr lang="zh-TW" altLang="en-US" sz="280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小姐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		</a:t>
            </a:r>
            <a:r>
              <a:rPr lang="zh-TW" altLang="en-US" sz="2800">
                <a:solidFill>
                  <a:schemeClr val="hlink"/>
                </a:solidFill>
                <a:ea typeface="新細明體" pitchFamily="18" charset="-120"/>
                <a:cs typeface="Times New Roman" pitchFamily="18" charset="0"/>
              </a:rPr>
              <a:t>			</a:t>
            </a:r>
            <a:r>
              <a:rPr lang="zh-TW" altLang="en-US" sz="2800" u="sng">
                <a:solidFill>
                  <a:schemeClr val="hlink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渔夫</a:t>
            </a:r>
            <a:endParaRPr lang="zh-TW" altLang="en-US" sz="2800">
              <a:solidFill>
                <a:schemeClr val="hlink"/>
              </a:solidFill>
              <a:ea typeface="新細明體" pitchFamily="18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>
                <a:solidFill>
                  <a:schemeClr val="hlink"/>
                </a:solidFill>
                <a:ea typeface="新細明體" pitchFamily="18" charset="-120"/>
                <a:cs typeface="Times New Roman" pitchFamily="18" charset="0"/>
              </a:rPr>
              <a:t>			</a:t>
            </a:r>
            <a:r>
              <a:rPr lang="zh-TW" altLang="en-US" sz="2800">
                <a:solidFill>
                  <a:schemeClr val="hlink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要</a:t>
            </a:r>
            <a:r>
              <a:rPr lang="en-US" altLang="zh-TW" sz="2800">
                <a:solidFill>
                  <a:schemeClr val="hlink"/>
                </a:solidFill>
                <a:ea typeface="新細明體" pitchFamily="18" charset="-120"/>
                <a:cs typeface="Times New Roman" pitchFamily="18" charset="0"/>
              </a:rPr>
              <a:t>A</a:t>
            </a:r>
            <a:r>
              <a:rPr lang="zh-CN" altLang="en-US" sz="2800">
                <a:solidFill>
                  <a:schemeClr val="hlink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小姐有钱才愿意助</a:t>
            </a:r>
            <a:r>
              <a:rPr lang="en-US" altLang="zh-TW" sz="2800">
                <a:solidFill>
                  <a:schemeClr val="hlink"/>
                </a:solidFill>
                <a:ea typeface="新細明體" pitchFamily="18" charset="-120"/>
                <a:cs typeface="Times New Roman" pitchFamily="18" charset="0"/>
              </a:rPr>
              <a:t>A</a:t>
            </a:r>
            <a:r>
              <a:rPr lang="zh-TW" altLang="en-US" sz="2800">
                <a:solidFill>
                  <a:schemeClr val="hlink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小姐渡河</a:t>
            </a:r>
            <a:endParaRPr lang="zh-TW" altLang="en-US" sz="2800" u="sng">
              <a:solidFill>
                <a:schemeClr val="hlink"/>
              </a:solidFill>
              <a:ea typeface="新細明體" pitchFamily="18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	</a:t>
            </a:r>
            <a:r>
              <a:rPr lang="en-US" altLang="zh-TW" sz="2800" u="sng">
                <a:solidFill>
                  <a:srgbClr val="FF9900"/>
                </a:solidFill>
                <a:ea typeface="新細明體" pitchFamily="18" charset="-120"/>
                <a:cs typeface="Times New Roman" pitchFamily="18" charset="0"/>
              </a:rPr>
              <a:t>B</a:t>
            </a:r>
            <a:r>
              <a:rPr lang="zh-TW" altLang="en-US" sz="2800" u="sng">
                <a:solidFill>
                  <a:srgbClr val="FF99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先生</a:t>
            </a:r>
            <a:r>
              <a:rPr lang="zh-TW" altLang="en-US" sz="2800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						</a:t>
            </a:r>
            <a:r>
              <a:rPr lang="en-US" altLang="zh-TW" sz="2800" u="sng">
                <a:solidFill>
                  <a:srgbClr val="009900"/>
                </a:solidFill>
                <a:ea typeface="新細明體" pitchFamily="18" charset="-120"/>
                <a:cs typeface="Times New Roman" pitchFamily="18" charset="0"/>
              </a:rPr>
              <a:t>D</a:t>
            </a:r>
            <a:r>
              <a:rPr lang="zh-TW" altLang="en-US" sz="2800" u="sng">
                <a:solidFill>
                  <a:srgbClr val="0099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先生</a:t>
            </a:r>
            <a:r>
              <a:rPr lang="zh-TW" altLang="en-US" sz="2800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	</a:t>
            </a:r>
            <a:endParaRPr lang="zh-TW" altLang="en-US" sz="2800">
              <a:solidFill>
                <a:srgbClr val="000000"/>
              </a:solidFill>
              <a:latin typeface="新細明體" pitchFamily="18" charset="-120"/>
              <a:ea typeface="新細明體" pitchFamily="18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>
                <a:solidFill>
                  <a:srgbClr val="FF99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如</a:t>
            </a:r>
            <a:r>
              <a:rPr lang="en-US" altLang="zh-TW" sz="2800">
                <a:solidFill>
                  <a:srgbClr val="FF9900"/>
                </a:solidFill>
                <a:ea typeface="新細明體" pitchFamily="18" charset="-120"/>
                <a:cs typeface="Times New Roman" pitchFamily="18" charset="0"/>
              </a:rPr>
              <a:t>A</a:t>
            </a:r>
            <a:r>
              <a:rPr lang="zh-TW" altLang="en-US" sz="2800">
                <a:solidFill>
                  <a:srgbClr val="FF99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小姐愿意与她相好一夜</a:t>
            </a:r>
            <a:r>
              <a:rPr lang="en-US" altLang="zh-TW" sz="2800">
                <a:solidFill>
                  <a:srgbClr val="FF9900"/>
                </a:solidFill>
                <a:ea typeface="新細明體" pitchFamily="18" charset="-120"/>
                <a:cs typeface="Times New Roman" pitchFamily="18" charset="0"/>
              </a:rPr>
              <a:t>,</a:t>
            </a:r>
            <a:r>
              <a:rPr lang="en-US" altLang="zh-TW" sz="2800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		</a:t>
            </a:r>
            <a:r>
              <a:rPr lang="zh-TW" altLang="en-US" sz="2800">
                <a:solidFill>
                  <a:srgbClr val="0099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最后娶</a:t>
            </a:r>
            <a:r>
              <a:rPr lang="en-US" altLang="zh-TW" sz="2800">
                <a:solidFill>
                  <a:srgbClr val="009900"/>
                </a:solidFill>
                <a:ea typeface="新細明體" pitchFamily="18" charset="-120"/>
                <a:cs typeface="Times New Roman" pitchFamily="18" charset="0"/>
              </a:rPr>
              <a:t>A</a:t>
            </a:r>
            <a:r>
              <a:rPr lang="zh-TW" altLang="en-US" sz="2800">
                <a:solidFill>
                  <a:srgbClr val="0099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小姐为妻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>
                <a:solidFill>
                  <a:srgbClr val="FF99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可给钱</a:t>
            </a:r>
            <a:r>
              <a:rPr lang="en-US" altLang="zh-TW" sz="2800">
                <a:solidFill>
                  <a:srgbClr val="FF9900"/>
                </a:solidFill>
                <a:ea typeface="新細明體" pitchFamily="18" charset="-120"/>
                <a:cs typeface="Times New Roman" pitchFamily="18" charset="0"/>
              </a:rPr>
              <a:t>A</a:t>
            </a:r>
            <a:r>
              <a:rPr lang="zh-CN" altLang="en-US" sz="2800">
                <a:solidFill>
                  <a:srgbClr val="FF99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小姐过河结婚</a:t>
            </a:r>
            <a:endParaRPr lang="zh-TW" altLang="en-US" sz="2800">
              <a:solidFill>
                <a:srgbClr val="FF9900"/>
              </a:solidFill>
              <a:latin typeface="新細明體" pitchFamily="18" charset="-12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13" y="260350"/>
            <a:ext cx="8686800" cy="6597650"/>
          </a:xfrm>
        </p:spPr>
        <p:txBody>
          <a:bodyPr/>
          <a:lstStyle/>
          <a:p>
            <a:pPr marL="628650" indent="-628650">
              <a:buFont typeface="Wingdings" pitchFamily="2" charset="2"/>
              <a:buNone/>
            </a:pPr>
            <a:r>
              <a:rPr lang="en-US" altLang="zh-CN"/>
              <a:t>1.  </a:t>
            </a:r>
            <a:r>
              <a:rPr lang="zh-CN" altLang="en-US"/>
              <a:t>请按你对五位人物的喜欢或不喜欢程度排列次序 </a:t>
            </a:r>
            <a:r>
              <a:rPr lang="en-US" altLang="zh-CN"/>
              <a:t>(</a:t>
            </a:r>
            <a:r>
              <a:rPr lang="zh-CN" altLang="en-US"/>
              <a:t>在空格内填上</a:t>
            </a:r>
            <a:r>
              <a:rPr lang="en-US" altLang="zh-CN"/>
              <a:t>A</a:t>
            </a:r>
            <a:r>
              <a:rPr lang="zh-CN" altLang="en-US"/>
              <a:t>、</a:t>
            </a:r>
            <a:r>
              <a:rPr lang="en-US" altLang="zh-CN"/>
              <a:t>B</a:t>
            </a:r>
            <a:r>
              <a:rPr lang="zh-CN" altLang="en-US"/>
              <a:t>、渔夫、</a:t>
            </a:r>
            <a:r>
              <a:rPr lang="en-US" altLang="zh-CN"/>
              <a:t>C</a:t>
            </a:r>
            <a:r>
              <a:rPr lang="zh-CN" altLang="en-US"/>
              <a:t>、</a:t>
            </a:r>
            <a:r>
              <a:rPr lang="en-US" altLang="zh-CN"/>
              <a:t>D</a:t>
            </a:r>
            <a:r>
              <a:rPr lang="zh-CN" altLang="en-US"/>
              <a:t>。</a:t>
            </a:r>
            <a:r>
              <a:rPr lang="en-US" altLang="zh-CN"/>
              <a:t>)</a:t>
            </a:r>
          </a:p>
          <a:p>
            <a:pPr marL="628650" indent="-628650">
              <a:buFont typeface="Wingdings" pitchFamily="2" charset="2"/>
              <a:buNone/>
            </a:pPr>
            <a:endParaRPr lang="en-US" altLang="zh-TW"/>
          </a:p>
          <a:p>
            <a:pPr marL="628650" indent="-628650">
              <a:buFont typeface="Wingdings" pitchFamily="2" charset="2"/>
              <a:buNone/>
            </a:pPr>
            <a:r>
              <a:rPr lang="en-US" altLang="zh-TW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	</a:t>
            </a:r>
            <a:r>
              <a:rPr lang="zh-TW" altLang="en-US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喜欢</a:t>
            </a:r>
            <a:r>
              <a:rPr lang="zh-TW" altLang="en-US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	</a:t>
            </a:r>
            <a:r>
              <a:rPr lang="zh-TW" altLang="en-US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不喜欢</a:t>
            </a:r>
            <a:endParaRPr lang="zh-TW" altLang="en-US" sz="8000">
              <a:solidFill>
                <a:srgbClr val="000000"/>
              </a:solidFill>
            </a:endParaRPr>
          </a:p>
          <a:p>
            <a:pPr marL="628650" indent="-628650" algn="just">
              <a:buFont typeface="Wingdings" pitchFamily="2" charset="2"/>
              <a:buNone/>
            </a:pPr>
            <a:r>
              <a:rPr lang="zh-TW" altLang="en-US" sz="8000">
                <a:solidFill>
                  <a:srgbClr val="000000"/>
                </a:solidFill>
              </a:rPr>
              <a:t/>
            </a:r>
            <a:br>
              <a:rPr lang="zh-TW" altLang="en-US" sz="8000">
                <a:solidFill>
                  <a:srgbClr val="000000"/>
                </a:solidFill>
              </a:rPr>
            </a:br>
            <a:endParaRPr lang="zh-TW" altLang="en-US" sz="8000">
              <a:solidFill>
                <a:srgbClr val="000000"/>
              </a:solidFill>
            </a:endParaRPr>
          </a:p>
          <a:p>
            <a:pPr marL="628650" indent="-628650" algn="just">
              <a:buFont typeface="Wingdings" pitchFamily="2" charset="2"/>
              <a:buNone/>
            </a:pPr>
            <a:r>
              <a:rPr lang="en-US" altLang="zh-CN"/>
              <a:t>2.	</a:t>
            </a:r>
            <a:r>
              <a:rPr lang="zh-CN" altLang="en-US"/>
              <a:t>如果你是</a:t>
            </a:r>
            <a:r>
              <a:rPr lang="en-US" altLang="zh-CN"/>
              <a:t>A, </a:t>
            </a:r>
            <a:r>
              <a:rPr lang="zh-CN" altLang="en-US"/>
              <a:t>你会作出什么决定</a:t>
            </a:r>
            <a:r>
              <a:rPr lang="en-US" altLang="zh-CN"/>
              <a:t>?</a:t>
            </a:r>
            <a:endParaRPr lang="en-US" altLang="zh-TW"/>
          </a:p>
        </p:txBody>
      </p:sp>
      <p:grpSp>
        <p:nvGrpSpPr>
          <p:cNvPr id="396292" name="Group 4"/>
          <p:cNvGrpSpPr>
            <a:grpSpLocks/>
          </p:cNvGrpSpPr>
          <p:nvPr/>
        </p:nvGrpSpPr>
        <p:grpSpPr bwMode="auto">
          <a:xfrm>
            <a:off x="1258888" y="2636838"/>
            <a:ext cx="6121400" cy="1584325"/>
            <a:chOff x="2736" y="13439"/>
            <a:chExt cx="5520" cy="1080"/>
          </a:xfrm>
        </p:grpSpPr>
        <p:sp>
          <p:nvSpPr>
            <p:cNvPr id="396293" name="Line 5"/>
            <p:cNvSpPr>
              <a:spLocks noChangeShapeType="1"/>
            </p:cNvSpPr>
            <p:nvPr/>
          </p:nvSpPr>
          <p:spPr bwMode="auto">
            <a:xfrm>
              <a:off x="3096" y="13439"/>
              <a:ext cx="4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HK" altLang="en-US"/>
            </a:p>
          </p:txBody>
        </p:sp>
        <p:sp>
          <p:nvSpPr>
            <p:cNvPr id="396294" name="Line 6"/>
            <p:cNvSpPr>
              <a:spLocks noChangeShapeType="1"/>
            </p:cNvSpPr>
            <p:nvPr/>
          </p:nvSpPr>
          <p:spPr bwMode="auto">
            <a:xfrm flipH="1">
              <a:off x="2736" y="13439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HK" altLang="en-US"/>
            </a:p>
          </p:txBody>
        </p:sp>
        <p:sp>
          <p:nvSpPr>
            <p:cNvPr id="396295" name="Line 7"/>
            <p:cNvSpPr>
              <a:spLocks noChangeShapeType="1"/>
            </p:cNvSpPr>
            <p:nvPr/>
          </p:nvSpPr>
          <p:spPr bwMode="auto">
            <a:xfrm>
              <a:off x="7656" y="13439"/>
              <a:ext cx="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HK" altLang="en-US"/>
            </a:p>
          </p:txBody>
        </p:sp>
        <p:sp>
          <p:nvSpPr>
            <p:cNvPr id="396296" name="Line 8"/>
            <p:cNvSpPr>
              <a:spLocks noChangeShapeType="1"/>
            </p:cNvSpPr>
            <p:nvPr/>
          </p:nvSpPr>
          <p:spPr bwMode="auto">
            <a:xfrm>
              <a:off x="4416" y="13439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HK" altLang="en-US"/>
            </a:p>
          </p:txBody>
        </p:sp>
        <p:sp>
          <p:nvSpPr>
            <p:cNvPr id="396297" name="Line 9"/>
            <p:cNvSpPr>
              <a:spLocks noChangeShapeType="1"/>
            </p:cNvSpPr>
            <p:nvPr/>
          </p:nvSpPr>
          <p:spPr bwMode="auto">
            <a:xfrm>
              <a:off x="5496" y="13439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HK" altLang="en-US"/>
            </a:p>
          </p:txBody>
        </p:sp>
        <p:sp>
          <p:nvSpPr>
            <p:cNvPr id="396298" name="Line 10"/>
            <p:cNvSpPr>
              <a:spLocks noChangeShapeType="1"/>
            </p:cNvSpPr>
            <p:nvPr/>
          </p:nvSpPr>
          <p:spPr bwMode="auto">
            <a:xfrm>
              <a:off x="6576" y="13439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HK" altLang="en-US"/>
            </a:p>
          </p:txBody>
        </p:sp>
        <p:sp>
          <p:nvSpPr>
            <p:cNvPr id="396299" name="Line 11"/>
            <p:cNvSpPr>
              <a:spLocks noChangeShapeType="1"/>
            </p:cNvSpPr>
            <p:nvPr/>
          </p:nvSpPr>
          <p:spPr bwMode="auto">
            <a:xfrm>
              <a:off x="7656" y="13439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HK" altLang="en-US"/>
            </a:p>
          </p:txBody>
        </p:sp>
        <p:sp>
          <p:nvSpPr>
            <p:cNvPr id="396300" name="Line 12"/>
            <p:cNvSpPr>
              <a:spLocks noChangeShapeType="1"/>
            </p:cNvSpPr>
            <p:nvPr/>
          </p:nvSpPr>
          <p:spPr bwMode="auto">
            <a:xfrm>
              <a:off x="3336" y="13439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HK" altLang="en-US"/>
            </a:p>
          </p:txBody>
        </p:sp>
        <p:sp>
          <p:nvSpPr>
            <p:cNvPr id="396301" name="Rectangle 13"/>
            <p:cNvSpPr>
              <a:spLocks noChangeArrowheads="1"/>
            </p:cNvSpPr>
            <p:nvPr/>
          </p:nvSpPr>
          <p:spPr bwMode="auto">
            <a:xfrm>
              <a:off x="3096" y="14159"/>
              <a:ext cx="6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HK" altLang="en-US"/>
            </a:p>
          </p:txBody>
        </p:sp>
        <p:sp>
          <p:nvSpPr>
            <p:cNvPr id="396302" name="Rectangle 14"/>
            <p:cNvSpPr>
              <a:spLocks noChangeArrowheads="1"/>
            </p:cNvSpPr>
            <p:nvPr/>
          </p:nvSpPr>
          <p:spPr bwMode="auto">
            <a:xfrm>
              <a:off x="4176" y="14159"/>
              <a:ext cx="6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HK" altLang="en-US"/>
            </a:p>
          </p:txBody>
        </p:sp>
        <p:sp>
          <p:nvSpPr>
            <p:cNvPr id="396303" name="Rectangle 15"/>
            <p:cNvSpPr>
              <a:spLocks noChangeArrowheads="1"/>
            </p:cNvSpPr>
            <p:nvPr/>
          </p:nvSpPr>
          <p:spPr bwMode="auto">
            <a:xfrm>
              <a:off x="5256" y="14159"/>
              <a:ext cx="6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HK" altLang="en-US"/>
            </a:p>
          </p:txBody>
        </p:sp>
        <p:sp>
          <p:nvSpPr>
            <p:cNvPr id="396304" name="Rectangle 16"/>
            <p:cNvSpPr>
              <a:spLocks noChangeArrowheads="1"/>
            </p:cNvSpPr>
            <p:nvPr/>
          </p:nvSpPr>
          <p:spPr bwMode="auto">
            <a:xfrm>
              <a:off x="6336" y="14159"/>
              <a:ext cx="6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HK" altLang="en-US"/>
            </a:p>
          </p:txBody>
        </p:sp>
        <p:sp>
          <p:nvSpPr>
            <p:cNvPr id="396305" name="Rectangle 17"/>
            <p:cNvSpPr>
              <a:spLocks noChangeArrowheads="1"/>
            </p:cNvSpPr>
            <p:nvPr/>
          </p:nvSpPr>
          <p:spPr bwMode="auto">
            <a:xfrm>
              <a:off x="7416" y="14159"/>
              <a:ext cx="6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HK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549275"/>
            <a:ext cx="8686800" cy="6308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/>
              <a:t>The following are for your reference:</a:t>
            </a:r>
          </a:p>
          <a:p>
            <a:pPr>
              <a:buFont typeface="Wingdings" pitchFamily="2" charset="2"/>
              <a:buNone/>
            </a:pPr>
            <a:endParaRPr lang="en-US" altLang="zh-TW" i="1"/>
          </a:p>
          <a:p>
            <a:pPr>
              <a:buFont typeface="Wingdings" pitchFamily="2" charset="2"/>
              <a:buNone/>
            </a:pPr>
            <a:r>
              <a:rPr lang="en-US" altLang="zh-TW" i="1"/>
              <a:t>A: love relationship, 			</a:t>
            </a:r>
          </a:p>
          <a:p>
            <a:pPr>
              <a:buFont typeface="Wingdings" pitchFamily="2" charset="2"/>
              <a:buNone/>
            </a:pPr>
            <a:r>
              <a:rPr lang="en-US" altLang="zh-TW" i="1"/>
              <a:t>B: sexual relationship,</a:t>
            </a:r>
          </a:p>
          <a:p>
            <a:pPr>
              <a:buFont typeface="Wingdings" pitchFamily="2" charset="2"/>
              <a:buNone/>
            </a:pPr>
            <a:r>
              <a:rPr lang="en-US" altLang="zh-TW" i="1"/>
              <a:t>Fisherman: money, career and materialistic life,</a:t>
            </a:r>
          </a:p>
          <a:p>
            <a:pPr>
              <a:buFont typeface="Wingdings" pitchFamily="2" charset="2"/>
              <a:buNone/>
            </a:pPr>
            <a:r>
              <a:rPr lang="en-US" altLang="zh-TW" i="1"/>
              <a:t>C: conventional moral standard and social norms, and</a:t>
            </a:r>
          </a:p>
          <a:p>
            <a:pPr>
              <a:buFont typeface="Wingdings" pitchFamily="2" charset="2"/>
              <a:buNone/>
            </a:pPr>
            <a:r>
              <a:rPr lang="en-US" altLang="zh-TW" i="1"/>
              <a:t>D: family life and responsibility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09738"/>
            <a:ext cx="7623175" cy="1362075"/>
          </a:xfrm>
        </p:spPr>
        <p:txBody>
          <a:bodyPr/>
          <a:lstStyle/>
          <a:p>
            <a:r>
              <a:rPr lang="en-US" altLang="zh-TW"/>
              <a:t>Close Relationships and Interpersonal Attraction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4200"/>
              <a:t>Activity 2</a:t>
            </a:r>
            <a:br>
              <a:rPr lang="en-US" altLang="zh-TW" sz="4200"/>
            </a:br>
            <a:r>
              <a:rPr lang="en-US" altLang="zh-TW" sz="4200">
                <a:solidFill>
                  <a:srgbClr val="009900"/>
                </a:solidFill>
              </a:rPr>
              <a:t>Are you falling in love</a:t>
            </a:r>
            <a:br>
              <a:rPr lang="en-US" altLang="zh-TW" sz="4200">
                <a:solidFill>
                  <a:srgbClr val="009900"/>
                </a:solidFill>
              </a:rPr>
            </a:br>
            <a:r>
              <a:rPr lang="en-US" altLang="zh-TW" sz="4200">
                <a:solidFill>
                  <a:srgbClr val="009900"/>
                </a:solidFill>
              </a:rPr>
              <a:t>with someone?</a:t>
            </a:r>
          </a:p>
        </p:txBody>
      </p:sp>
      <p:sp>
        <p:nvSpPr>
          <p:cNvPr id="3635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498" name="Picture 2" descr="20040626-01-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24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FF0000"/>
                </a:solidFill>
                <a:latin typeface="標楷體" pitchFamily="65" charset="-120"/>
              </a:rPr>
              <a:t>爱上某人的讯号</a:t>
            </a:r>
            <a:endParaRPr lang="zh-TW" altLang="en-US" b="1">
              <a:solidFill>
                <a:schemeClr val="tx1"/>
              </a:solidFill>
              <a:latin typeface="標楷體" pitchFamily="65" charset="-120"/>
            </a:endParaRP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CN" altLang="en-US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当妳正在忙时，却把手机开着；</a:t>
            </a:r>
            <a:r>
              <a:rPr lang="zh-CN" altLang="en-US" sz="2800" b="1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等着他的电话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如果妳喜欢和他；</a:t>
            </a:r>
            <a:r>
              <a:rPr lang="zh-CN" altLang="en-US" sz="2800" b="1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两个人单独漫步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CN" altLang="en-US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当妳和他在一起时，妳会假装不注意他；</a:t>
            </a:r>
            <a:r>
              <a:rPr lang="zh-CN" altLang="en-US" sz="2800" b="1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但是当他离开妳 的视线时，妳会急着寻找他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CN" altLang="en-US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当他受伤或生病时；</a:t>
            </a:r>
            <a:r>
              <a:rPr lang="zh-CN" altLang="en-US" sz="2800" b="1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妳会很关心他， 替他着急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CN" altLang="en-US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当他和别人要好时；</a:t>
            </a:r>
            <a:r>
              <a:rPr lang="zh-TW" altLang="en-US" sz="2800" b="1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妳会感到吃味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6.</a:t>
            </a:r>
            <a:r>
              <a:rPr lang="zh-CN" altLang="en-US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当他把脸贴近妳时；</a:t>
            </a:r>
            <a:r>
              <a:rPr lang="zh-CN" altLang="en-US" sz="2800" b="1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妳会感到脸红</a:t>
            </a:r>
            <a:r>
              <a:rPr lang="en-US" altLang="zh-CN" sz="2800" b="1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CN" altLang="en-US" sz="2800" b="1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心跳加速</a:t>
            </a:r>
            <a:r>
              <a:rPr lang="en-US" altLang="zh-TW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7.</a:t>
            </a:r>
            <a:r>
              <a:rPr lang="zh-CN" altLang="en-US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当妳看到他那甜美的笑时；</a:t>
            </a:r>
            <a:r>
              <a:rPr lang="zh-CN" altLang="en-US" sz="2800" b="1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妳的嘴角会扬起一丝得意的笑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8.</a:t>
            </a:r>
            <a:r>
              <a:rPr lang="zh-CN" altLang="en-US" sz="28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当妳看到这篇文章时；</a:t>
            </a:r>
            <a:r>
              <a:rPr lang="zh-CN" altLang="en-US" sz="2800" b="1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心里想到某个人</a:t>
            </a:r>
            <a:r>
              <a:rPr lang="en-US" altLang="zh-TW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altLang="zh-TW" sz="28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4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那么妳肯定已经爱上他</a:t>
            </a:r>
            <a:endParaRPr lang="zh-TW" altLang="en-US" sz="4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2501" name="Text Box 5"/>
          <p:cNvSpPr txBox="1">
            <a:spLocks noChangeArrowheads="1"/>
          </p:cNvSpPr>
          <p:nvPr/>
        </p:nvSpPr>
        <p:spPr bwMode="auto">
          <a:xfrm>
            <a:off x="684213" y="908050"/>
            <a:ext cx="7559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HK" altLang="zh-HK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2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62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62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62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62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62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62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62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62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5 Major Components of Love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3213" y="1052513"/>
            <a:ext cx="8686800" cy="5805487"/>
          </a:xfrm>
        </p:spPr>
        <p:txBody>
          <a:bodyPr/>
          <a:lstStyle/>
          <a:p>
            <a:r>
              <a:rPr lang="en-US" altLang="zh-TW" sz="5500"/>
              <a:t> </a:t>
            </a:r>
            <a:r>
              <a:rPr lang="en-US" altLang="zh-TW" sz="550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Care</a:t>
            </a:r>
          </a:p>
          <a:p>
            <a:r>
              <a:rPr lang="en-US" altLang="zh-TW" sz="550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Responsibility</a:t>
            </a:r>
          </a:p>
          <a:p>
            <a:r>
              <a:rPr lang="en-US" altLang="zh-TW" sz="550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Respect</a:t>
            </a:r>
          </a:p>
          <a:p>
            <a:r>
              <a:rPr lang="en-US" altLang="zh-TW" sz="550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Knowledge</a:t>
            </a:r>
          </a:p>
          <a:p>
            <a:r>
              <a:rPr lang="en-US" altLang="zh-TW" sz="550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Commitment</a:t>
            </a:r>
          </a:p>
          <a:p>
            <a:endParaRPr lang="en-US" altLang="zh-TW" sz="5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Comic Sans MS"/>
        <a:ea typeface="標楷體"/>
        <a:cs typeface="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353</TotalTime>
  <Words>325</Words>
  <Application>Microsoft Office PowerPoint</Application>
  <PresentationFormat>如螢幕大小 (4:3)</PresentationFormat>
  <Paragraphs>69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Arial</vt:lpstr>
      <vt:lpstr>新細明體</vt:lpstr>
      <vt:lpstr>Comic Sans MS</vt:lpstr>
      <vt:lpstr>標楷體</vt:lpstr>
      <vt:lpstr>Times New Roman</vt:lpstr>
      <vt:lpstr>Arial Unicode MS</vt:lpstr>
      <vt:lpstr>Wingdings</vt:lpstr>
      <vt:lpstr>Garamond</vt:lpstr>
      <vt:lpstr>MS PGothic</vt:lpstr>
      <vt:lpstr>Edge</vt:lpstr>
      <vt:lpstr>PowerPoint 簡報</vt:lpstr>
      <vt:lpstr>Activity 1 Your value on love</vt:lpstr>
      <vt:lpstr>PowerPoint 簡報</vt:lpstr>
      <vt:lpstr>PowerPoint 簡報</vt:lpstr>
      <vt:lpstr>PowerPoint 簡報</vt:lpstr>
      <vt:lpstr>Close Relationships and Interpersonal Attraction</vt:lpstr>
      <vt:lpstr>Activity 2 Are you falling in love with someone?</vt:lpstr>
      <vt:lpstr>爱上某人的讯号</vt:lpstr>
      <vt:lpstr>5 Major Components of Love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yipsir</dc:creator>
  <cp:lastModifiedBy>Yipsir</cp:lastModifiedBy>
  <cp:revision>13</cp:revision>
  <dcterms:created xsi:type="dcterms:W3CDTF">2007-03-21T13:08:54Z</dcterms:created>
  <dcterms:modified xsi:type="dcterms:W3CDTF">2017-05-07T02:13:43Z</dcterms:modified>
</cp:coreProperties>
</file>