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8" r:id="rId14"/>
    <p:sldId id="259" r:id="rId15"/>
    <p:sldId id="261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33FF"/>
    <a:srgbClr val="D6009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81" autoAdjust="0"/>
  </p:normalViewPr>
  <p:slideViewPr>
    <p:cSldViewPr>
      <p:cViewPr>
        <p:scale>
          <a:sx n="79" d="100"/>
          <a:sy n="79" d="100"/>
        </p:scale>
        <p:origin x="-1459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503810-D439-4D76-BEE5-6457B1494E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874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</a:t>
            </a:r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63D51F-541F-406E-8BB7-A9C134B084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7416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C889B-606C-4445-B336-2B3162411C57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16E35-E8A5-4D21-BC37-CFF5FD073E88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F8538-11A0-4BCF-9D49-6F1414FEAECD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1B273-831E-410D-AC21-42898BB44B1F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DD9E1-F5F1-4967-9EEC-F9FBB271241F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zh-HK" altLang="zh-H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8C30D-4130-4C47-AA40-DB0E3B25F8DD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C83CA-42A3-4847-B974-080DAAC1A485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zh-CN" altLang="en-US" b="1"/>
              <a:t>此时学习做决定的生活技能，能帮助同学思考并解决问题，</a:t>
            </a:r>
          </a:p>
          <a:p>
            <a:pPr marL="228600" indent="-228600"/>
            <a:r>
              <a:rPr lang="zh-CN" altLang="en-US" b="1"/>
              <a:t>说明：做决定技巧的要领，并举出一个例子说明：</a:t>
            </a:r>
          </a:p>
          <a:p>
            <a:pPr marL="228600" indent="-228600"/>
            <a:r>
              <a:rPr lang="en-US" altLang="zh-CN" b="1"/>
              <a:t>1.</a:t>
            </a:r>
            <a:r>
              <a:rPr lang="zh-CN" altLang="en-US" b="1"/>
              <a:t>「我真到要做出决定，是否跟她成为固定男女朋友吗</a:t>
            </a:r>
            <a:r>
              <a:rPr lang="en-US" altLang="zh-CN" b="1"/>
              <a:t>?</a:t>
            </a:r>
            <a:r>
              <a:rPr lang="zh-CN" altLang="en-US" b="1"/>
              <a:t>」</a:t>
            </a:r>
          </a:p>
          <a:p>
            <a:pPr marL="228600" indent="-228600"/>
            <a:r>
              <a:rPr lang="en-US" altLang="zh-CN" b="1"/>
              <a:t>2. </a:t>
            </a:r>
            <a:r>
              <a:rPr lang="zh-CN" altLang="en-US" b="1"/>
              <a:t>「写下我下决定前，我可能的选择？」</a:t>
            </a:r>
          </a:p>
          <a:p>
            <a:pPr marL="228600" indent="-228600"/>
            <a:r>
              <a:rPr lang="en-US" altLang="zh-CN" b="1"/>
              <a:t>3. </a:t>
            </a:r>
            <a:r>
              <a:rPr lang="zh-CN" altLang="en-US" b="1"/>
              <a:t>「写出所有选择的优缺点？」</a:t>
            </a:r>
          </a:p>
          <a:p>
            <a:pPr marL="228600" indent="-228600"/>
            <a:r>
              <a:rPr lang="en-US" altLang="zh-CN" b="1"/>
              <a:t>4. </a:t>
            </a:r>
            <a:r>
              <a:rPr lang="zh-CN" altLang="en-US" b="1"/>
              <a:t>「评价：这是一个好的决定吗？」</a:t>
            </a:r>
            <a:endParaRPr lang="zh-TW" altLang="en-US"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E3C30-4FA0-468C-84F9-8BD7DDB96CAD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/>
              <a:t>【</a:t>
            </a:r>
            <a:r>
              <a:rPr lang="zh-TW" altLang="en-US" b="1"/>
              <a:t>教师引言</a:t>
            </a:r>
            <a:r>
              <a:rPr lang="en-US" altLang="zh-CN"/>
              <a:t>】</a:t>
            </a:r>
            <a:r>
              <a:rPr lang="zh-CN" altLang="en-US"/>
              <a:t>说明从生涯发展及人际发展的观点：</a:t>
            </a:r>
            <a:r>
              <a:rPr lang="zh-CN" altLang="en-US" sz="1400">
                <a:solidFill>
                  <a:srgbClr val="FF0000"/>
                </a:solidFill>
                <a:ea typeface="標楷體" pitchFamily="65" charset="-120"/>
              </a:rPr>
              <a:t>适宜的两性交往过程</a:t>
            </a:r>
            <a:r>
              <a:rPr lang="zh-CN" altLang="en-US"/>
              <a:t>「循序渐进」的六个过程</a:t>
            </a:r>
            <a:r>
              <a:rPr lang="zh-CN" altLang="en-US" b="1"/>
              <a:t>：团体活动→团体约会→单独约会→固定对象→结婚→亲密行为</a:t>
            </a:r>
            <a:r>
              <a:rPr lang="zh-TW" altLang="en-US"/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AC6A3-CFFF-4771-9D1A-758E21E30630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20220-8D5A-423C-AC40-F10E3BECA5FA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zh-CN" altLang="en-US"/>
              <a:t>教师请同学将上次课后带回去填写的「我们到底是朋友还是情人，需思考因素</a:t>
            </a:r>
            <a:r>
              <a:rPr lang="en-US" altLang="zh-CN"/>
              <a:t>?</a:t>
            </a:r>
            <a:r>
              <a:rPr lang="zh-CN" altLang="en-US"/>
              <a:t>」学习单拿出来，</a:t>
            </a:r>
          </a:p>
          <a:p>
            <a:pPr marL="228600" indent="-228600"/>
            <a:r>
              <a:rPr lang="zh-CN" altLang="en-US"/>
              <a:t>由各组组长带领小组同学讨论五分钟后，上台报告</a:t>
            </a:r>
            <a:r>
              <a:rPr lang="en-US" altLang="zh-CN"/>
              <a:t>(</a:t>
            </a:r>
            <a:r>
              <a:rPr lang="zh-CN" altLang="en-US"/>
              <a:t>每组不超过</a:t>
            </a:r>
            <a:r>
              <a:rPr lang="en-US" altLang="zh-CN"/>
              <a:t>2</a:t>
            </a:r>
            <a:r>
              <a:rPr lang="zh-CN" altLang="en-US"/>
              <a:t>分钟</a:t>
            </a:r>
            <a:r>
              <a:rPr lang="en-US" altLang="zh-CN"/>
              <a:t>)</a:t>
            </a:r>
          </a:p>
          <a:p>
            <a:pPr marL="228600" indent="-228600"/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D0E9A-C6A1-440A-917B-D803BC2B6D82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63A13-D9F8-4E80-895F-475B8326980D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B1EA1-BC06-4BBF-B71E-950B70BAD8C1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E61E5-300C-46DF-BA74-543C72CF797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FFC2C-7959-44E0-A999-18A84703BAE7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5A42B-C6E8-4BCA-84BC-657E60CC4C06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484A2-DB3B-48F2-8CE4-246B3D8157D7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按一下以编辑母片标题样式</a:t>
            </a:r>
            <a:endParaRPr lang="zh-TW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按一下以编辑母片副标题样式</a:t>
            </a:r>
            <a:endParaRPr lang="zh-TW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E3CF60ED-9088-4050-8A3A-A2D0609D6BB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D1EC7-12BA-42B2-9B23-FC7DFDBEA4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324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1885950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5505450" cy="5105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B856D-4517-486F-B1E5-E128B79C164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995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50C3F4E0-53BC-4443-A777-D22519ABF3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863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C8FA0-3DBA-4BBA-B680-172A4B033A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057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E2DC9-2F30-471B-9637-A898EB90FD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91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7CD00-119E-47A8-B46D-D38BE8A3D1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51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5873-B89A-40FB-8C61-29ACD90CBE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586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9A262-57EB-4998-B0C6-B3E8474332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170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3BE2B-0689-4CD2-9B52-BBC59424F0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623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99BBD-68B1-4A04-996E-9185AA3350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741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8EBD-B4B5-4A4E-A31A-752EE06F3B0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089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mbo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90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按一下以编辑母片标题样式</a:t>
            </a:r>
            <a:endParaRPr lang="zh-TW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按一下以编辑母片</a:t>
            </a:r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0647CA0C-1112-4E94-AD0D-BB0802548D4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愛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54721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514600"/>
            <a:ext cx="4464496" cy="1006475"/>
          </a:xfrm>
        </p:spPr>
        <p:txBody>
          <a:bodyPr/>
          <a:lstStyle/>
          <a:p>
            <a:r>
              <a:rPr lang="zh-TW" altLang="en-US" sz="6000" dirty="0">
                <a:solidFill>
                  <a:srgbClr val="FFFF00"/>
                </a:solidFill>
                <a:ea typeface="文鼎古印體" pitchFamily="49" charset="-120"/>
              </a:rPr>
              <a:t>两性交往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648200"/>
            <a:ext cx="6019800" cy="1752600"/>
          </a:xfrm>
        </p:spPr>
        <p:txBody>
          <a:bodyPr/>
          <a:lstStyle/>
          <a:p>
            <a:endParaRPr lang="en-US" altLang="zh-TW" sz="4000">
              <a:solidFill>
                <a:schemeClr val="accent1"/>
              </a:solidFill>
              <a:ea typeface="標楷體" pitchFamily="65" charset="-120"/>
            </a:endParaRPr>
          </a:p>
          <a:p>
            <a:r>
              <a:rPr lang="zh-CN" altLang="en-US" sz="4000">
                <a:solidFill>
                  <a:schemeClr val="accent1"/>
                </a:solidFill>
                <a:ea typeface="標楷體" pitchFamily="65" charset="-120"/>
              </a:rPr>
              <a:t>学辅中心提供</a:t>
            </a:r>
            <a:endParaRPr lang="zh-TW" altLang="en-US" sz="4000">
              <a:solidFill>
                <a:schemeClr val="accent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90600"/>
            <a:ext cx="7467600" cy="762000"/>
          </a:xfrm>
        </p:spPr>
        <p:txBody>
          <a:bodyPr/>
          <a:lstStyle/>
          <a:p>
            <a:r>
              <a:rPr lang="zh-CN" altLang="en-US">
                <a:solidFill>
                  <a:schemeClr val="hlink"/>
                </a:solidFill>
                <a:ea typeface="標楷體" pitchFamily="65" charset="-120"/>
              </a:rPr>
              <a:t>女生最讨厌的男生是：</a:t>
            </a:r>
            <a:r>
              <a:rPr lang="zh-TW" altLang="en-US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81200"/>
            <a:ext cx="3657600" cy="4114800"/>
          </a:xfrm>
        </p:spPr>
        <p:txBody>
          <a:bodyPr/>
          <a:lstStyle/>
          <a:p>
            <a:r>
              <a:rPr lang="en-US" altLang="zh-TW"/>
              <a:t>1.</a:t>
            </a:r>
            <a:r>
              <a:rPr lang="zh-TW" altLang="en-US"/>
              <a:t>不良嗜好</a:t>
            </a:r>
          </a:p>
          <a:p>
            <a:r>
              <a:rPr lang="en-US" altLang="zh-CN"/>
              <a:t>2.</a:t>
            </a:r>
            <a:r>
              <a:rPr lang="zh-CN" altLang="en-US"/>
              <a:t>有暴力倾向</a:t>
            </a:r>
          </a:p>
          <a:p>
            <a:r>
              <a:rPr lang="en-US" altLang="zh-CN"/>
              <a:t>3.</a:t>
            </a:r>
            <a:r>
              <a:rPr lang="zh-CN" altLang="en-US"/>
              <a:t>自以为是</a:t>
            </a:r>
          </a:p>
          <a:p>
            <a:r>
              <a:rPr lang="en-US" altLang="zh-CN"/>
              <a:t>4.</a:t>
            </a:r>
            <a:r>
              <a:rPr lang="zh-CN" altLang="en-US"/>
              <a:t>粗鲁无礼</a:t>
            </a:r>
          </a:p>
          <a:p>
            <a:r>
              <a:rPr lang="en-US" altLang="zh-CN"/>
              <a:t>5.</a:t>
            </a:r>
            <a:r>
              <a:rPr lang="zh-CN" altLang="en-US"/>
              <a:t>不负责任</a:t>
            </a:r>
          </a:p>
          <a:p>
            <a:endParaRPr lang="en-US" altLang="zh-TW"/>
          </a:p>
        </p:txBody>
      </p:sp>
      <p:pic>
        <p:nvPicPr>
          <p:cNvPr id="22532" name="Picture 4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015">
            <a:off x="457200" y="304800"/>
            <a:ext cx="19510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pPr algn="l"/>
            <a:r>
              <a:rPr lang="zh-TW" altLang="en-US" b="1">
                <a:solidFill>
                  <a:schemeClr val="hlink"/>
                </a:solidFill>
                <a:ea typeface="標楷體" pitchFamily="65" charset="-120"/>
              </a:rPr>
              <a:t>五：有时候</a:t>
            </a:r>
            <a:r>
              <a:rPr lang="zh-TW" altLang="en-US">
                <a:solidFill>
                  <a:schemeClr val="hlink"/>
                </a:solidFill>
              </a:rPr>
              <a:t>，</a:t>
            </a:r>
            <a:r>
              <a:rPr lang="zh-CN" altLang="en-US" b="1">
                <a:solidFill>
                  <a:schemeClr val="hlink"/>
                </a:solidFill>
                <a:ea typeface="標楷體" pitchFamily="65" charset="-120"/>
              </a:rPr>
              <a:t>喜欢的对象会随 </a:t>
            </a:r>
            <a:br>
              <a:rPr lang="zh-CN" altLang="en-US" b="1">
                <a:solidFill>
                  <a:schemeClr val="hlink"/>
                </a:solidFill>
                <a:ea typeface="標楷體" pitchFamily="65" charset="-120"/>
              </a:rPr>
            </a:br>
            <a:r>
              <a:rPr lang="zh-CN" altLang="en-US" b="1">
                <a:solidFill>
                  <a:schemeClr val="hlink"/>
                </a:solidFill>
                <a:ea typeface="標楷體" pitchFamily="65" charset="-120"/>
              </a:rPr>
              <a:t>      时间而不同</a:t>
            </a:r>
            <a:endParaRPr lang="zh-TW" altLang="en-US" b="1">
              <a:solidFill>
                <a:schemeClr val="hlink"/>
              </a:solidFill>
              <a:ea typeface="標楷體" pitchFamily="65" charset="-12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报纸曾经做了一次调查，调查女生喜欢的偶像，结果小学女生最欣赏林志颖，国中女生最喜欢郭富城，高中女生最偏爱刘德华，所以喜欢的偶像是随着年龄的增长而不同，不同时期有不同的欣赏对象，这是因为欣赏的特质会随着年龄增长、经验增加、交友范围增加而改变，所以我们可以发现结婚的对象是自己初恋的情人并不多。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hlink"/>
                </a:solidFill>
                <a:ea typeface="標楷體" pitchFamily="65" charset="-120"/>
              </a:rPr>
              <a:t>六、注意对方的人际关系</a:t>
            </a:r>
            <a:endParaRPr lang="zh-TW" altLang="en-US" b="1">
              <a:solidFill>
                <a:schemeClr val="hlink"/>
              </a:solidFill>
              <a:ea typeface="標楷體" pitchFamily="65" charset="-12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选择交往对象，要看对方跟别人相处的情形来辨别。如果他跟他班上同学都相处不来，那你就得好好考虑，这种人通常比较自私，只顾自己，不管别人，所以交往之后，虽然也有一段甜蜜时光，但是很快的两人就会陷入不断的争吵当中。所以选择一个人际关系好的对象，比找一个只对你好的对象要好得多。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1325"/>
            <a:ext cx="7467600" cy="1311275"/>
          </a:xfrm>
        </p:spPr>
        <p:txBody>
          <a:bodyPr/>
          <a:lstStyle/>
          <a:p>
            <a:r>
              <a:rPr lang="zh-CN" altLang="en-US" sz="4000" b="1">
                <a:solidFill>
                  <a:srgbClr val="FF6699"/>
                </a:solidFill>
                <a:ea typeface="標楷體" pitchFamily="65" charset="-120"/>
              </a:rPr>
              <a:t>由普通朋友进入男女朋友关系</a:t>
            </a:r>
            <a:br>
              <a:rPr lang="zh-CN" altLang="en-US" sz="4000" b="1">
                <a:solidFill>
                  <a:srgbClr val="FF6699"/>
                </a:solidFill>
                <a:ea typeface="標楷體" pitchFamily="65" charset="-120"/>
              </a:rPr>
            </a:br>
            <a:r>
              <a:rPr lang="zh-CN" altLang="en-US" sz="4000" b="1">
                <a:solidFill>
                  <a:srgbClr val="FF6699"/>
                </a:solidFill>
                <a:ea typeface="標楷體" pitchFamily="65" charset="-120"/>
              </a:rPr>
              <a:t>成为男女朋友的四个判断准则</a:t>
            </a:r>
            <a:endParaRPr lang="zh-TW" altLang="en-US" sz="4000" b="1">
              <a:solidFill>
                <a:srgbClr val="FF6699"/>
              </a:solidFill>
              <a:ea typeface="標楷體" pitchFamily="65" charset="-120"/>
            </a:endParaRPr>
          </a:p>
        </p:txBody>
      </p:sp>
      <p:pic>
        <p:nvPicPr>
          <p:cNvPr id="1027" name="Picture 3" descr="0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3348038" cy="100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2808288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lang="zh-TW" altLang="en-US" sz="4000" b="1">
                <a:solidFill>
                  <a:srgbClr val="003366"/>
                </a:solidFill>
                <a:latin typeface="Arial" charset="0"/>
                <a:ea typeface="標楷體" pitchFamily="65" charset="-120"/>
              </a:rPr>
              <a:t>彼此信任</a:t>
            </a:r>
          </a:p>
        </p:txBody>
      </p:sp>
      <p:pic>
        <p:nvPicPr>
          <p:cNvPr id="1029" name="Picture 5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3480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50825" y="2924175"/>
            <a:ext cx="273685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lang="zh-CN" altLang="en-US" sz="4000" b="1">
                <a:solidFill>
                  <a:srgbClr val="003366"/>
                </a:solidFill>
                <a:latin typeface="Arial" charset="0"/>
                <a:ea typeface="標楷體" pitchFamily="65" charset="-120"/>
              </a:rPr>
              <a:t>无条件接纳</a:t>
            </a:r>
            <a:r>
              <a:rPr lang="zh-TW" altLang="en-US" sz="1800">
                <a:latin typeface="Arial" charset="0"/>
              </a:rPr>
              <a:t> </a:t>
            </a:r>
          </a:p>
        </p:txBody>
      </p:sp>
      <p:pic>
        <p:nvPicPr>
          <p:cNvPr id="1031" name="Picture 7" descr="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3480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50825" y="4292600"/>
            <a:ext cx="273685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lang="zh-TW" altLang="en-US" sz="4000" b="1">
                <a:solidFill>
                  <a:srgbClr val="003366"/>
                </a:solidFill>
                <a:latin typeface="Arial" charset="0"/>
                <a:ea typeface="標楷體" pitchFamily="65" charset="-120"/>
              </a:rPr>
              <a:t>有效沟通</a:t>
            </a:r>
          </a:p>
        </p:txBody>
      </p:sp>
      <p:pic>
        <p:nvPicPr>
          <p:cNvPr id="1033" name="Picture 9" descr="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33480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50825" y="5516563"/>
            <a:ext cx="273685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lang="zh-TW" altLang="en-US" sz="4000" b="1">
                <a:solidFill>
                  <a:srgbClr val="003366"/>
                </a:solidFill>
                <a:latin typeface="Arial" charset="0"/>
                <a:ea typeface="標楷體" pitchFamily="65" charset="-120"/>
              </a:rPr>
              <a:t>平衡关系</a:t>
            </a:r>
          </a:p>
        </p:txBody>
      </p:sp>
      <p:pic>
        <p:nvPicPr>
          <p:cNvPr id="1035" name="Picture 11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492375"/>
            <a:ext cx="126841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349500"/>
            <a:ext cx="2133600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8638"/>
            <a:ext cx="2339975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0925"/>
            <a:ext cx="7467600" cy="701675"/>
          </a:xfrm>
        </p:spPr>
        <p:txBody>
          <a:bodyPr/>
          <a:lstStyle/>
          <a:p>
            <a:r>
              <a:rPr lang="zh-CN" altLang="en-US" sz="4000" b="1">
                <a:solidFill>
                  <a:srgbClr val="FF6699"/>
                </a:solidFill>
                <a:ea typeface="標楷體" pitchFamily="65" charset="-120"/>
              </a:rPr>
              <a:t>成为男女朋友的四个判断准则</a:t>
            </a:r>
            <a:endParaRPr lang="zh-TW" altLang="en-US" sz="4000" b="1">
              <a:solidFill>
                <a:srgbClr val="FF6699"/>
              </a:solidFill>
              <a:ea typeface="標楷體" pitchFamily="65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TW" altLang="en-US" b="1"/>
              <a:t>彼此信任</a:t>
            </a:r>
            <a:r>
              <a:rPr lang="zh-CN" altLang="en-US"/>
              <a:t>：彼此信任是两性交往基础，亦是相信而敢有所托付。</a:t>
            </a:r>
          </a:p>
          <a:p>
            <a:pPr lvl="1"/>
            <a:r>
              <a:rPr lang="zh-CN" altLang="en-US" b="1"/>
              <a:t>无条件接纳</a:t>
            </a:r>
            <a:r>
              <a:rPr lang="zh-CN" altLang="en-US"/>
              <a:t>：能无条件接纳对方，自己认为好的、不好的特质。</a:t>
            </a:r>
          </a:p>
          <a:p>
            <a:pPr lvl="1"/>
            <a:r>
              <a:rPr lang="zh-TW" altLang="en-US" b="1"/>
              <a:t>有效沟通</a:t>
            </a:r>
            <a:r>
              <a:rPr lang="zh-CN" altLang="en-US"/>
              <a:t>：沟通彼此的思想、感觉、信念、意见、价值观、希望与梦想</a:t>
            </a:r>
          </a:p>
          <a:p>
            <a:pPr lvl="1"/>
            <a:r>
              <a:rPr lang="zh-TW" altLang="en-US" b="1"/>
              <a:t>平衡关系</a:t>
            </a:r>
            <a:r>
              <a:rPr lang="zh-CN" altLang="en-US"/>
              <a:t>：朋友间的友谊与情侣间的爱情发展同样重要。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FF6600"/>
                </a:solidFill>
                <a:ea typeface="標楷體" pitchFamily="65" charset="-120"/>
              </a:rPr>
              <a:t>做决定技巧的要领</a:t>
            </a:r>
            <a:endParaRPr lang="zh-TW" altLang="en-US" b="1">
              <a:solidFill>
                <a:srgbClr val="FF6600"/>
              </a:solidFill>
              <a:ea typeface="標楷體" pitchFamily="65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497888" cy="4103687"/>
          </a:xfrm>
          <a:noFill/>
          <a:ln w="76200" cap="flat" algn="ctr">
            <a:solidFill>
              <a:srgbClr val="FF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609600" indent="-609600"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zh-CN" altLang="en-US" sz="4000" b="1">
                <a:ea typeface="標楷體" pitchFamily="65" charset="-120"/>
              </a:rPr>
              <a:t>先确定你必须作决定。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zh-CN" altLang="en-US" sz="4000" b="1">
                <a:ea typeface="標楷體" pitchFamily="65" charset="-120"/>
              </a:rPr>
              <a:t>列出所有可能的选择</a:t>
            </a:r>
            <a:r>
              <a:rPr lang="zh-TW" altLang="en-US" b="1">
                <a:ea typeface="標楷體" pitchFamily="65" charset="-120"/>
              </a:rPr>
              <a:t>。</a:t>
            </a:r>
            <a:endParaRPr lang="zh-TW" altLang="en-US" sz="4000" b="1">
              <a:ea typeface="標楷體" pitchFamily="65" charset="-120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zh-CN" altLang="en-US" sz="4000" b="1">
                <a:ea typeface="標楷體" pitchFamily="65" charset="-120"/>
              </a:rPr>
              <a:t>列出所有选择的优缺点</a:t>
            </a:r>
            <a:r>
              <a:rPr lang="zh-TW" altLang="en-US" b="1">
                <a:ea typeface="標楷體" pitchFamily="65" charset="-120"/>
              </a:rPr>
              <a:t>。</a:t>
            </a:r>
            <a:endParaRPr lang="zh-TW" altLang="en-US" sz="4000" b="1">
              <a:ea typeface="標楷體" pitchFamily="65" charset="-120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zh-TW" altLang="en-US" sz="4000" b="1">
                <a:ea typeface="標楷體" pitchFamily="65" charset="-120"/>
              </a:rPr>
              <a:t>作出决定</a:t>
            </a:r>
            <a:r>
              <a:rPr lang="zh-TW" altLang="en-US" b="1">
                <a:ea typeface="標楷體" pitchFamily="65" charset="-120"/>
              </a:rPr>
              <a:t>。</a:t>
            </a:r>
            <a:endParaRPr lang="zh-TW" altLang="en-US" sz="4000" b="1">
              <a:ea typeface="標楷體" pitchFamily="65" charset="-120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zh-CN" altLang="en-US" sz="4000" b="1">
                <a:ea typeface="標楷體" pitchFamily="65" charset="-120"/>
              </a:rPr>
              <a:t>评价决定：这是一个好的决定吗</a:t>
            </a:r>
            <a:r>
              <a:rPr lang="zh-TW" altLang="en-US" b="1">
                <a:ea typeface="標楷體" pitchFamily="65" charset="-120"/>
              </a:rPr>
              <a:t>？</a:t>
            </a:r>
            <a:endParaRPr lang="zh-TW" altLang="en-US" sz="4000" b="1">
              <a:ea typeface="標楷體" pitchFamily="65" charset="-120"/>
            </a:endParaRPr>
          </a:p>
          <a:p>
            <a:pPr marL="609600" indent="-609600"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endParaRPr lang="en-US" altLang="zh-TW" sz="4000">
              <a:ea typeface="標楷體" pitchFamily="65" charset="-120"/>
            </a:endParaRPr>
          </a:p>
        </p:txBody>
      </p:sp>
      <p:pic>
        <p:nvPicPr>
          <p:cNvPr id="13316" name="Picture 4" descr="girl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1412875"/>
            <a:ext cx="2011362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_22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08500"/>
            <a:ext cx="2735262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2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156325" y="1557338"/>
          <a:ext cx="2663825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Photo Editor 影像 " r:id="rId5" imgW="5714286" imgH="4285714" progId="MSPhotoEd.3">
                  <p:embed/>
                </p:oleObj>
              </mc:Choice>
              <mc:Fallback>
                <p:oleObj name="Photo Editor 影像 " r:id="rId5" imgW="5714286" imgH="428571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663825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077200" cy="701675"/>
          </a:xfrm>
        </p:spPr>
        <p:txBody>
          <a:bodyPr/>
          <a:lstStyle/>
          <a:p>
            <a:r>
              <a:rPr lang="zh-CN" altLang="en-US" sz="4000">
                <a:solidFill>
                  <a:srgbClr val="FF3300"/>
                </a:solidFill>
                <a:ea typeface="標楷體" pitchFamily="65" charset="-120"/>
              </a:rPr>
              <a:t>两性交往「循序渐进」的六个过程</a:t>
            </a:r>
            <a:endParaRPr lang="zh-TW" altLang="en-US" sz="4000">
              <a:solidFill>
                <a:srgbClr val="FF3300"/>
              </a:solidFill>
              <a:ea typeface="標楷體" pitchFamily="65" charset="-12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702050" cy="4114800"/>
          </a:xfrm>
        </p:spPr>
        <p:txBody>
          <a:bodyPr/>
          <a:lstStyle/>
          <a:p>
            <a:endParaRPr lang="en-US" altLang="zh-TW" sz="2800" b="1"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sz="2800" b="1">
              <a:ea typeface="標楷體" pitchFamily="65" charset="-120"/>
            </a:endParaRPr>
          </a:p>
          <a:p>
            <a:endParaRPr lang="en-US" altLang="zh-TW" sz="2800" b="1">
              <a:ea typeface="標楷體" pitchFamily="65" charset="-120"/>
            </a:endParaRPr>
          </a:p>
          <a:p>
            <a:endParaRPr lang="en-US" altLang="zh-TW" sz="2800" b="1">
              <a:ea typeface="標楷體" pitchFamily="65" charset="-120"/>
            </a:endParaRPr>
          </a:p>
          <a:p>
            <a:endParaRPr lang="en-US" altLang="zh-TW" sz="2800" b="1"/>
          </a:p>
        </p:txBody>
      </p:sp>
      <p:pic>
        <p:nvPicPr>
          <p:cNvPr id="26630" name="Picture 6" descr="11129862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376488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356100" y="6021388"/>
            <a:ext cx="1039813" cy="528637"/>
          </a:xfrm>
          <a:prstGeom prst="rect">
            <a:avLst/>
          </a:prstGeom>
          <a:solidFill>
            <a:srgbClr val="FFCCFF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结婚</a:t>
            </a:r>
          </a:p>
        </p:txBody>
      </p:sp>
      <p:pic>
        <p:nvPicPr>
          <p:cNvPr id="26632" name="Picture 8" descr="18937017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2447925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508625" y="3573463"/>
            <a:ext cx="576263" cy="0"/>
          </a:xfrm>
          <a:prstGeom prst="line">
            <a:avLst/>
          </a:prstGeom>
          <a:noFill/>
          <a:ln w="571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0" y="4076700"/>
            <a:ext cx="9144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pic>
        <p:nvPicPr>
          <p:cNvPr id="26635" name="Picture 11" descr="11596807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2840038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092950" y="6092825"/>
            <a:ext cx="15843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>
                <a:latin typeface="Arial" charset="0"/>
                <a:ea typeface="標楷體" pitchFamily="65" charset="-120"/>
              </a:rPr>
              <a:t>亲密行为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6156325" y="3068638"/>
            <a:ext cx="2592388" cy="893762"/>
          </a:xfrm>
          <a:prstGeom prst="rect">
            <a:avLst/>
          </a:prstGeom>
          <a:solidFill>
            <a:srgbClr val="FFFFCC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>
                <a:latin typeface="Arial" charset="0"/>
                <a:ea typeface="標楷體" pitchFamily="65" charset="-120"/>
              </a:rPr>
              <a:t>单独约会</a:t>
            </a:r>
          </a:p>
          <a:p>
            <a:r>
              <a:rPr lang="en-US" altLang="zh-CN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〈</a:t>
            </a:r>
            <a:r>
              <a:rPr lang="zh-CN" altLang="en-US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社交性约会</a:t>
            </a:r>
            <a:r>
              <a:rPr lang="en-US" altLang="zh-TW" b="1">
                <a:solidFill>
                  <a:srgbClr val="FF0066"/>
                </a:solidFill>
                <a:latin typeface="Arial" charset="0"/>
              </a:rPr>
              <a:t>〉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484438" y="3573463"/>
            <a:ext cx="576262" cy="0"/>
          </a:xfrm>
          <a:prstGeom prst="line">
            <a:avLst/>
          </a:prstGeom>
          <a:noFill/>
          <a:ln w="571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50825" y="3284538"/>
            <a:ext cx="2305050" cy="588962"/>
          </a:xfrm>
          <a:prstGeom prst="rect">
            <a:avLst/>
          </a:prstGeom>
          <a:solidFill>
            <a:srgbClr val="FFFFCC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3200" b="1">
                <a:latin typeface="Arial" charset="0"/>
                <a:ea typeface="標楷體" pitchFamily="65" charset="-120"/>
              </a:rPr>
              <a:t>团体活动</a:t>
            </a:r>
          </a:p>
        </p:txBody>
      </p:sp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10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159000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179388" y="6165850"/>
            <a:ext cx="2268537" cy="406400"/>
          </a:xfrm>
          <a:prstGeom prst="rect">
            <a:avLst/>
          </a:prstGeom>
          <a:solidFill>
            <a:srgbClr val="FFCCFF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固定对象</a:t>
            </a:r>
            <a:r>
              <a:rPr lang="en-US" altLang="zh-TW" sz="2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恋爱</a:t>
            </a:r>
            <a:r>
              <a:rPr lang="en-US" altLang="zh-TW" sz="2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〉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2124075" y="5589588"/>
            <a:ext cx="576263" cy="0"/>
          </a:xfrm>
          <a:prstGeom prst="line">
            <a:avLst/>
          </a:prstGeom>
          <a:noFill/>
          <a:ln w="571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5364163" y="5661025"/>
            <a:ext cx="576262" cy="0"/>
          </a:xfrm>
          <a:prstGeom prst="line">
            <a:avLst/>
          </a:prstGeom>
          <a:noFill/>
          <a:ln w="571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3203575" y="3141663"/>
            <a:ext cx="2305050" cy="796925"/>
          </a:xfrm>
          <a:prstGeom prst="rect">
            <a:avLst/>
          </a:prstGeom>
          <a:solidFill>
            <a:srgbClr val="FFFFCC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b="1">
                <a:latin typeface="Arial" charset="0"/>
                <a:ea typeface="標楷體" pitchFamily="65" charset="-120"/>
              </a:rPr>
              <a:t>团体约会</a:t>
            </a:r>
          </a:p>
          <a:p>
            <a:pPr algn="ctr">
              <a:spcBef>
                <a:spcPct val="20000"/>
              </a:spcBef>
            </a:pPr>
            <a:r>
              <a:rPr lang="zh-CN" altLang="en-US" sz="1800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（有电灯泡的约会）</a:t>
            </a:r>
            <a:endParaRPr lang="zh-TW" altLang="en-US" sz="1800" b="1">
              <a:solidFill>
                <a:srgbClr val="FF0066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46125"/>
            <a:ext cx="7467600" cy="1006475"/>
          </a:xfrm>
        </p:spPr>
        <p:txBody>
          <a:bodyPr/>
          <a:lstStyle/>
          <a:p>
            <a:r>
              <a:rPr lang="zh-TW" altLang="en-US" sz="6000">
                <a:solidFill>
                  <a:schemeClr val="hlink"/>
                </a:solidFill>
                <a:ea typeface="標楷體" pitchFamily="65" charset="-120"/>
              </a:rPr>
              <a:t>结论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05000"/>
            <a:ext cx="5562600" cy="4114800"/>
          </a:xfrm>
        </p:spPr>
        <p:txBody>
          <a:bodyPr/>
          <a:lstStyle/>
          <a:p>
            <a:r>
              <a:rPr lang="zh-TW" altLang="en-US"/>
              <a:t>恋爱万岁</a:t>
            </a:r>
          </a:p>
          <a:p>
            <a:r>
              <a:rPr lang="zh-CN" altLang="en-US"/>
              <a:t>来一场优质又难忘的恋爱吧</a:t>
            </a:r>
          </a:p>
          <a:p>
            <a:r>
              <a:rPr lang="zh-TW" altLang="en-US"/>
              <a:t>大家加油</a:t>
            </a:r>
          </a:p>
          <a:p>
            <a:endParaRPr lang="zh-TW" altLang="en-US"/>
          </a:p>
          <a:p>
            <a:endParaRPr lang="zh-TW" altLang="en-US"/>
          </a:p>
          <a:p>
            <a:pPr algn="ctr">
              <a:buFont typeface="Wingdings" pitchFamily="2" charset="2"/>
              <a:buNone/>
            </a:pPr>
            <a:r>
              <a:rPr lang="zh-CN" altLang="en-US" sz="3600">
                <a:solidFill>
                  <a:srgbClr val="6600FF"/>
                </a:solidFill>
                <a:latin typeface="文鼎古印體" pitchFamily="49" charset="-120"/>
                <a:ea typeface="標楷體" pitchFamily="65" charset="-120"/>
              </a:rPr>
              <a:t>谢谢您的聆听</a:t>
            </a:r>
            <a:endParaRPr lang="zh-TW" altLang="en-US">
              <a:ea typeface="標楷體" pitchFamily="65" charset="-120"/>
            </a:endParaRPr>
          </a:p>
          <a:p>
            <a:pPr algn="ctr">
              <a:buFont typeface="Wingdings" pitchFamily="2" charset="2"/>
              <a:buNone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288" y="5516563"/>
            <a:ext cx="8353425" cy="504825"/>
          </a:xfrm>
          <a:prstGeom prst="rect">
            <a:avLst/>
          </a:prstGeom>
          <a:solidFill>
            <a:srgbClr val="FEE2E5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850" y="2636838"/>
            <a:ext cx="8640763" cy="2592387"/>
          </a:xfrm>
          <a:prstGeom prst="rect">
            <a:avLst/>
          </a:prstGeom>
          <a:solidFill>
            <a:srgbClr val="99CC00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1588" y="1673225"/>
            <a:ext cx="8821738" cy="5184775"/>
          </a:xfrm>
        </p:spPr>
        <p:txBody>
          <a:bodyPr/>
          <a:lstStyle/>
          <a:p>
            <a:pPr marL="354013" indent="0" algn="just">
              <a:buFont typeface="Wingdings" pitchFamily="2" charset="2"/>
              <a:buNone/>
            </a:pPr>
            <a:r>
              <a:rPr lang="en-US" altLang="zh-TW"/>
              <a:t>       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354013" indent="0" algn="just">
              <a:buFont typeface="Wingdings" pitchFamily="2" charset="2"/>
              <a:buNone/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354013" indent="0" algn="just">
              <a:buFont typeface="Wingdings" pitchFamily="2" charset="2"/>
              <a:buNone/>
            </a:pPr>
            <a:r>
              <a:rPr lang="zh-CN" altLang="en-US">
                <a:latin typeface="標楷體" pitchFamily="65" charset="-120"/>
                <a:ea typeface="標楷體" pitchFamily="65" charset="-120"/>
              </a:rPr>
              <a:t>我跟他（她），已经认识几年了，虽然我们很要好，就像朋友一样，但～在我心里</a:t>
            </a:r>
            <a:r>
              <a:rPr lang="en-US" altLang="zh-CN">
                <a:latin typeface="標楷體" pitchFamily="65" charset="-120"/>
                <a:ea typeface="標楷體" pitchFamily="65" charset="-120"/>
              </a:rPr>
              <a:t>~</a:t>
            </a:r>
            <a:r>
              <a:rPr lang="zh-CN" altLang="en-US">
                <a:latin typeface="標楷體" pitchFamily="65" charset="-120"/>
                <a:ea typeface="標楷體" pitchFamily="65" charset="-120"/>
              </a:rPr>
              <a:t>早已充满着对他（她）深深的喜欢，每天跟他（她）在一起，感觉很快乐、很幸福 </a:t>
            </a:r>
            <a:r>
              <a:rPr lang="en-US" altLang="zh-CN">
                <a:latin typeface="標楷體" pitchFamily="65" charset="-120"/>
                <a:ea typeface="標楷體" pitchFamily="65" charset="-120"/>
              </a:rPr>
              <a:t>~~</a:t>
            </a:r>
          </a:p>
          <a:p>
            <a:pPr marL="354013" indent="0" algn="just">
              <a:buFont typeface="Wingdings" pitchFamily="2" charset="2"/>
              <a:buNone/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354013" indent="0" algn="just">
              <a:buFont typeface="Wingdings" pitchFamily="2" charset="2"/>
              <a:buNone/>
            </a:pPr>
            <a:r>
              <a:rPr lang="en-US" altLang="zh-TW" sz="2800"/>
              <a:t> </a:t>
            </a:r>
            <a:r>
              <a:rPr lang="zh-CN" altLang="en-US" sz="2800">
                <a:latin typeface="標楷體" pitchFamily="65" charset="-120"/>
                <a:ea typeface="標楷體" pitchFamily="65" charset="-120"/>
              </a:rPr>
              <a:t>我跟他（她）～到底算是什么关系</a:t>
            </a:r>
            <a:r>
              <a:rPr lang="en-US" altLang="zh-CN" sz="2800">
                <a:latin typeface="標楷體" pitchFamily="65" charset="-120"/>
                <a:ea typeface="標楷體" pitchFamily="65" charset="-120"/>
              </a:rPr>
              <a:t>?</a:t>
            </a:r>
            <a:r>
              <a:rPr lang="zh-CN" altLang="en-US" sz="2800">
                <a:latin typeface="標楷體" pitchFamily="65" charset="-120"/>
                <a:ea typeface="標楷體" pitchFamily="65" charset="-120"/>
              </a:rPr>
              <a:t>是朋友还是情人</a:t>
            </a:r>
            <a:r>
              <a:rPr lang="en-US" altLang="zh-CN" sz="280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354013" indent="0" algn="just">
              <a:buFont typeface="Wingdings" pitchFamily="2" charset="2"/>
              <a:buNone/>
            </a:pPr>
            <a:endParaRPr lang="en-US" altLang="zh-TW" b="1">
              <a:ea typeface="標楷體" pitchFamily="65" charset="-12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00200" y="7620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3200" b="1">
                <a:solidFill>
                  <a:schemeClr val="hlink"/>
                </a:solidFill>
                <a:latin typeface="Arial" charset="0"/>
                <a:ea typeface="標楷體" pitchFamily="65" charset="-120"/>
              </a:rPr>
              <a:t>   </a:t>
            </a:r>
            <a:endParaRPr lang="en-US" altLang="zh-TW" sz="1800">
              <a:latin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7467600" cy="762000"/>
          </a:xfrm>
        </p:spPr>
        <p:txBody>
          <a:bodyPr/>
          <a:lstStyle/>
          <a:p>
            <a:r>
              <a:rPr lang="zh-CN" altLang="en-US" b="1">
                <a:solidFill>
                  <a:schemeClr val="hlink"/>
                </a:solidFill>
                <a:latin typeface="Arial" charset="0"/>
                <a:ea typeface="標楷體" pitchFamily="65" charset="-120"/>
              </a:rPr>
              <a:t>我俩是朋友或情侣</a:t>
            </a:r>
            <a:endParaRPr lang="zh-TW" altLang="en-US" b="1">
              <a:solidFill>
                <a:schemeClr val="hlink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7467600" cy="1431925"/>
          </a:xfrm>
        </p:spPr>
        <p:txBody>
          <a:bodyPr/>
          <a:lstStyle/>
          <a:p>
            <a:r>
              <a:rPr lang="zh-CN" altLang="en-US" b="1" dirty="0">
                <a:solidFill>
                  <a:srgbClr val="D60093"/>
                </a:solidFill>
                <a:ea typeface="標楷體" pitchFamily="65" charset="-120"/>
              </a:rPr>
              <a:t>两性交往的六秘方</a:t>
            </a:r>
            <a:r>
              <a:rPr lang="zh-TW" altLang="en-US" b="1" dirty="0">
                <a:ea typeface="標楷體" pitchFamily="65" charset="-120"/>
              </a:rPr>
              <a:t/>
            </a:r>
            <a:br>
              <a:rPr lang="zh-TW" altLang="en-US" b="1" dirty="0">
                <a:ea typeface="標楷體" pitchFamily="65" charset="-120"/>
              </a:rPr>
            </a:br>
            <a:r>
              <a:rPr lang="zh-CN" altLang="en-US" b="1" dirty="0">
                <a:solidFill>
                  <a:schemeClr val="hlink"/>
                </a:solidFill>
                <a:ea typeface="標楷體" pitchFamily="65" charset="-120"/>
              </a:rPr>
              <a:t>一：两性交往的理想顺序</a:t>
            </a:r>
            <a:endParaRPr lang="zh-TW" altLang="en-US" b="1" dirty="0">
              <a:solidFill>
                <a:schemeClr val="hlink"/>
              </a:solidFill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7799388" cy="56165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zh-TW" altLang="en-US" sz="2800" b="1"/>
              <a:t>认识自己</a:t>
            </a:r>
            <a:r>
              <a:rPr lang="zh-CN" altLang="en-US" sz="2800"/>
              <a:t>：了解自己，认识自己的优点和缺点</a:t>
            </a:r>
          </a:p>
          <a:p>
            <a:pPr algn="just">
              <a:lnSpc>
                <a:spcPct val="120000"/>
              </a:lnSpc>
            </a:pPr>
            <a:r>
              <a:rPr lang="zh-TW" altLang="en-US" sz="2800" b="1"/>
              <a:t>人际交往</a:t>
            </a:r>
            <a:r>
              <a:rPr lang="zh-CN" altLang="en-US" sz="2800"/>
              <a:t>：从与朋友相处中学习如何在人群中表现自己，学习社交的技巧 。</a:t>
            </a:r>
          </a:p>
          <a:p>
            <a:pPr algn="just">
              <a:lnSpc>
                <a:spcPct val="120000"/>
              </a:lnSpc>
            </a:pPr>
            <a:r>
              <a:rPr lang="zh-TW" altLang="en-US" sz="2800" b="1"/>
              <a:t>团体活动</a:t>
            </a:r>
            <a:r>
              <a:rPr lang="zh-CN" altLang="en-US" sz="2800"/>
              <a:t>：多参加团体活动，学习互相尊重。</a:t>
            </a:r>
          </a:p>
          <a:p>
            <a:pPr algn="just">
              <a:lnSpc>
                <a:spcPct val="120000"/>
              </a:lnSpc>
            </a:pPr>
            <a:r>
              <a:rPr lang="zh-TW" altLang="en-US" sz="2800" b="1"/>
              <a:t>团体约会</a:t>
            </a:r>
            <a:r>
              <a:rPr lang="zh-CN" altLang="en-US" sz="2800"/>
              <a:t>：当有意思与异性进一步交往时，应尝试在团体约会中去认识对方，万一不合适才能避免尴尬或造成伤害。</a:t>
            </a:r>
          </a:p>
          <a:p>
            <a:pPr algn="just">
              <a:lnSpc>
                <a:spcPct val="120000"/>
              </a:lnSpc>
            </a:pPr>
            <a:r>
              <a:rPr lang="zh-TW" altLang="en-US" sz="2800" b="1"/>
              <a:t>单独约会</a:t>
            </a:r>
            <a:r>
              <a:rPr lang="zh-CN" altLang="en-US" sz="2800"/>
              <a:t>：双方在团体中互相认识与了解后，就进入了单独约会。但单独约会并非表示就一定要成为终生伴侣。</a:t>
            </a:r>
            <a:endParaRPr lang="zh-TW" altLang="en-US" sz="280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3644900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pPr algn="l"/>
            <a:r>
              <a:rPr lang="zh-TW" altLang="en-US" b="1">
                <a:solidFill>
                  <a:schemeClr val="hlink"/>
                </a:solidFill>
                <a:ea typeface="標楷體" pitchFamily="65" charset="-120"/>
              </a:rPr>
              <a:t>二：注意交往的情境、不要被</a:t>
            </a:r>
            <a:br>
              <a:rPr lang="zh-TW" altLang="en-US" b="1">
                <a:solidFill>
                  <a:schemeClr val="hlink"/>
                </a:solidFill>
                <a:ea typeface="標楷體" pitchFamily="65" charset="-120"/>
              </a:rPr>
            </a:br>
            <a:r>
              <a:rPr lang="zh-TW" altLang="en-US" b="1">
                <a:solidFill>
                  <a:schemeClr val="hlink"/>
                </a:solidFill>
                <a:ea typeface="標楷體" pitchFamily="65" charset="-120"/>
              </a:rPr>
              <a:t>      情境迷惑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我们常说的一见钟情，很多都是因为错觉引起的，所以，不要被自己所处的情境迷惑，应该注意是自己真正的感觉，还是错觉。</a:t>
            </a:r>
          </a:p>
          <a:p>
            <a:r>
              <a:rPr lang="zh-CN" altLang="en-US"/>
              <a:t>一见钟情，仍需时间的考验哦</a:t>
            </a:r>
          </a:p>
          <a:p>
            <a:pPr>
              <a:buFont typeface="Wingdings" pitchFamily="2" charset="2"/>
              <a:buNone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hlink"/>
                </a:solidFill>
                <a:ea typeface="標楷體" pitchFamily="65" charset="-120"/>
              </a:rPr>
              <a:t>三：了解两性的差异性</a:t>
            </a:r>
            <a:endParaRPr lang="zh-TW" altLang="en-US" b="1">
              <a:solidFill>
                <a:schemeClr val="hlink"/>
              </a:solidFill>
              <a:ea typeface="標楷體" pitchFamily="65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3429000" cy="4114800"/>
          </a:xfrm>
        </p:spPr>
        <p:txBody>
          <a:bodyPr/>
          <a:lstStyle/>
          <a:p>
            <a:r>
              <a:rPr lang="zh-TW" altLang="en-US">
                <a:latin typeface="新細明體" pitchFamily="18" charset="-120"/>
              </a:rPr>
              <a:t>生理的差异性</a:t>
            </a:r>
          </a:p>
          <a:p>
            <a:r>
              <a:rPr lang="zh-CN" altLang="en-US">
                <a:latin typeface="新細明體" pitchFamily="18" charset="-120"/>
              </a:rPr>
              <a:t>习惯的差异性</a:t>
            </a:r>
          </a:p>
          <a:p>
            <a:r>
              <a:rPr lang="zh-TW" altLang="en-US"/>
              <a:t>想法的差异</a:t>
            </a:r>
          </a:p>
        </p:txBody>
      </p:sp>
      <p:pic>
        <p:nvPicPr>
          <p:cNvPr id="17412" name="Picture 4" descr="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34115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47713"/>
            <a:ext cx="7467600" cy="762000"/>
          </a:xfrm>
        </p:spPr>
        <p:txBody>
          <a:bodyPr/>
          <a:lstStyle/>
          <a:p>
            <a:r>
              <a:rPr lang="zh-CN" altLang="en-US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四：增加自己交往的条件</a:t>
            </a:r>
            <a:endParaRPr lang="zh-TW" altLang="en-US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7162800" cy="4114800"/>
          </a:xfrm>
        </p:spPr>
        <p:txBody>
          <a:bodyPr/>
          <a:lstStyle/>
          <a:p>
            <a:r>
              <a:rPr lang="zh-CN" altLang="en-US"/>
              <a:t>一个长得好看的人，也不见得是团体中最受欢迎的人，要修养自己，能在团体中做一个受欢迎的人。</a:t>
            </a:r>
          </a:p>
          <a:p>
            <a:r>
              <a:rPr lang="zh-CN" altLang="en-US"/>
              <a:t>善良、幽默、情绪稳定等都是受欢迎的人格特质。</a:t>
            </a:r>
          </a:p>
          <a:p>
            <a:endParaRPr lang="zh-TW" altLang="en-US"/>
          </a:p>
          <a:p>
            <a:endParaRPr lang="en-US" altLang="zh-TW"/>
          </a:p>
        </p:txBody>
      </p:sp>
      <p:pic>
        <p:nvPicPr>
          <p:cNvPr id="18436" name="Picture 4" descr="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hlink"/>
                </a:solidFill>
                <a:ea typeface="標楷體" pitchFamily="65" charset="-120"/>
              </a:rPr>
              <a:t>男生最欣赏的女生是：</a:t>
            </a:r>
            <a:endParaRPr lang="zh-TW" altLang="en-US">
              <a:solidFill>
                <a:schemeClr val="hlink"/>
              </a:solidFill>
              <a:ea typeface="標楷體" pitchFamily="65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3886200" cy="4114800"/>
          </a:xfrm>
        </p:spPr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长相好看</a:t>
            </a:r>
          </a:p>
          <a:p>
            <a:r>
              <a:rPr lang="en-US" altLang="zh-TW"/>
              <a:t>2.</a:t>
            </a:r>
            <a:r>
              <a:rPr lang="zh-TW" altLang="en-US"/>
              <a:t>温柔</a:t>
            </a:r>
          </a:p>
          <a:p>
            <a:r>
              <a:rPr lang="en-US" altLang="zh-TW"/>
              <a:t>3.</a:t>
            </a:r>
            <a:r>
              <a:rPr lang="zh-TW" altLang="en-US"/>
              <a:t>善解人意</a:t>
            </a:r>
          </a:p>
          <a:p>
            <a:r>
              <a:rPr lang="en-US" altLang="zh-TW"/>
              <a:t>4.</a:t>
            </a:r>
            <a:r>
              <a:rPr lang="zh-TW" altLang="en-US"/>
              <a:t>心地善良</a:t>
            </a:r>
          </a:p>
          <a:p>
            <a:r>
              <a:rPr lang="en-US" altLang="zh-CN"/>
              <a:t>5.</a:t>
            </a:r>
            <a:r>
              <a:rPr lang="zh-CN" altLang="en-US"/>
              <a:t>体贴细心</a:t>
            </a:r>
          </a:p>
          <a:p>
            <a:endParaRPr lang="en-US" altLang="zh-TW"/>
          </a:p>
        </p:txBody>
      </p:sp>
      <p:pic>
        <p:nvPicPr>
          <p:cNvPr id="19460" name="Picture 4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756">
            <a:off x="5105400" y="2819400"/>
            <a:ext cx="20764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hlink"/>
                </a:solidFill>
                <a:ea typeface="標楷體" pitchFamily="65" charset="-120"/>
              </a:rPr>
              <a:t>女生最欣赏的男生是：</a:t>
            </a:r>
            <a:endParaRPr lang="zh-TW" altLang="en-US">
              <a:solidFill>
                <a:schemeClr val="hlink"/>
              </a:solidFill>
              <a:ea typeface="標楷體" pitchFamily="65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3733800" cy="4114800"/>
          </a:xfrm>
        </p:spPr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体贴细心</a:t>
            </a:r>
          </a:p>
          <a:p>
            <a:r>
              <a:rPr lang="en-US" altLang="zh-CN"/>
              <a:t>2.</a:t>
            </a:r>
            <a:r>
              <a:rPr lang="zh-CN" altLang="en-US"/>
              <a:t>幽默风趣</a:t>
            </a:r>
          </a:p>
          <a:p>
            <a:r>
              <a:rPr lang="en-US" altLang="zh-TW"/>
              <a:t>3.</a:t>
            </a:r>
            <a:r>
              <a:rPr lang="zh-TW" altLang="en-US"/>
              <a:t>尊重女性</a:t>
            </a:r>
          </a:p>
          <a:p>
            <a:r>
              <a:rPr lang="en-US" altLang="zh-CN"/>
              <a:t>4.</a:t>
            </a:r>
            <a:r>
              <a:rPr lang="zh-CN" altLang="en-US"/>
              <a:t>有责任感</a:t>
            </a:r>
          </a:p>
          <a:p>
            <a:r>
              <a:rPr lang="en-US" altLang="zh-CN"/>
              <a:t>5.</a:t>
            </a:r>
            <a:r>
              <a:rPr lang="zh-CN" altLang="en-US"/>
              <a:t>成熟稳重</a:t>
            </a:r>
          </a:p>
          <a:p>
            <a:endParaRPr lang="en-US" altLang="zh-TW"/>
          </a:p>
        </p:txBody>
      </p:sp>
      <p:pic>
        <p:nvPicPr>
          <p:cNvPr id="20484" name="Picture 4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015">
            <a:off x="4876800" y="2971800"/>
            <a:ext cx="19510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1066800"/>
            <a:ext cx="7467600" cy="762000"/>
          </a:xfrm>
        </p:spPr>
        <p:txBody>
          <a:bodyPr/>
          <a:lstStyle/>
          <a:p>
            <a:r>
              <a:rPr lang="zh-CN" altLang="en-US">
                <a:solidFill>
                  <a:schemeClr val="hlink"/>
                </a:solidFill>
                <a:ea typeface="標楷體" pitchFamily="65" charset="-120"/>
              </a:rPr>
              <a:t>男生最讨厌的女生是：</a:t>
            </a:r>
            <a:endParaRPr lang="zh-TW" altLang="en-US">
              <a:solidFill>
                <a:schemeClr val="hlink"/>
              </a:solidFill>
              <a:ea typeface="標楷體" pitchFamily="65" charset="-120"/>
            </a:endParaRP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33600" y="2133600"/>
            <a:ext cx="4572000" cy="4114800"/>
          </a:xfrm>
        </p:spPr>
        <p:txBody>
          <a:bodyPr/>
          <a:lstStyle/>
          <a:p>
            <a:r>
              <a:rPr lang="en-US" altLang="zh-TW"/>
              <a:t>1.</a:t>
            </a:r>
            <a:r>
              <a:rPr lang="zh-TW" altLang="en-US"/>
              <a:t>不良嗜好</a:t>
            </a:r>
          </a:p>
          <a:p>
            <a:r>
              <a:rPr lang="en-US" altLang="zh-CN"/>
              <a:t>2.</a:t>
            </a:r>
            <a:r>
              <a:rPr lang="zh-CN" altLang="en-US"/>
              <a:t>粗鲁无礼</a:t>
            </a:r>
          </a:p>
          <a:p>
            <a:r>
              <a:rPr lang="en-US" altLang="zh-CN"/>
              <a:t>3.</a:t>
            </a:r>
            <a:r>
              <a:rPr lang="zh-CN" altLang="en-US"/>
              <a:t>背后说人长短</a:t>
            </a:r>
          </a:p>
          <a:p>
            <a:r>
              <a:rPr lang="en-US" altLang="zh-TW"/>
              <a:t>4.</a:t>
            </a:r>
            <a:r>
              <a:rPr lang="zh-TW" altLang="en-US"/>
              <a:t>啰唆聒噪</a:t>
            </a:r>
          </a:p>
          <a:p>
            <a:r>
              <a:rPr lang="en-US" altLang="zh-CN"/>
              <a:t>5.</a:t>
            </a:r>
            <a:r>
              <a:rPr lang="zh-CN" altLang="en-US"/>
              <a:t>自以为是、娇生惯养</a:t>
            </a:r>
          </a:p>
          <a:p>
            <a:endParaRPr lang="en-US" altLang="zh-TW"/>
          </a:p>
        </p:txBody>
      </p:sp>
      <p:pic>
        <p:nvPicPr>
          <p:cNvPr id="21508" name="Picture 1028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756">
            <a:off x="304800" y="228600"/>
            <a:ext cx="20764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125</TotalTime>
  <Words>1345</Words>
  <Application>Microsoft Office PowerPoint</Application>
  <PresentationFormat>如螢幕大小 (4:3)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Bamboo</vt:lpstr>
      <vt:lpstr>Photo Editor 影像 </vt:lpstr>
      <vt:lpstr>两性交往</vt:lpstr>
      <vt:lpstr>我俩是朋友或情侣</vt:lpstr>
      <vt:lpstr>两性交往的六秘方 一：两性交往的理想顺序</vt:lpstr>
      <vt:lpstr>二：注意交往的情境、不要被       情境迷惑</vt:lpstr>
      <vt:lpstr>三：了解两性的差异性</vt:lpstr>
      <vt:lpstr>四：增加自己交往的条件</vt:lpstr>
      <vt:lpstr>男生最欣赏的女生是：</vt:lpstr>
      <vt:lpstr>女生最欣赏的男生是：</vt:lpstr>
      <vt:lpstr>男生最讨厌的女生是：</vt:lpstr>
      <vt:lpstr>女生最讨厌的男生是： </vt:lpstr>
      <vt:lpstr>五：有时候，喜欢的对象会随        时间而不同</vt:lpstr>
      <vt:lpstr>六、注意对方的人际关系</vt:lpstr>
      <vt:lpstr>由普通朋友进入男女朋友关系 成为男女朋友的四个判断准则</vt:lpstr>
      <vt:lpstr>成为男女朋友的四个判断准则</vt:lpstr>
      <vt:lpstr>做决定技巧的要领</vt:lpstr>
      <vt:lpstr>两性交往「循序渐进」的六个过程</vt:lpstr>
      <vt:lpstr>结论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兩性交往</dc:title>
  <dc:creator>Administrator</dc:creator>
  <cp:lastModifiedBy>Yipsir</cp:lastModifiedBy>
  <cp:revision>10</cp:revision>
  <dcterms:created xsi:type="dcterms:W3CDTF">2010-02-04T06:19:52Z</dcterms:created>
  <dcterms:modified xsi:type="dcterms:W3CDTF">2017-05-07T02:16:20Z</dcterms:modified>
</cp:coreProperties>
</file>