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Default Extension="wmf" ContentType="image/x-wmf"/>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9" r:id="rId1"/>
  </p:sldMasterIdLst>
  <p:notesMasterIdLst>
    <p:notesMasterId r:id="rId209"/>
  </p:notesMasterIdLst>
  <p:handoutMasterIdLst>
    <p:handoutMasterId r:id="rId210"/>
  </p:handoutMasterIdLst>
  <p:sldIdLst>
    <p:sldId id="568" r:id="rId2"/>
    <p:sldId id="865" r:id="rId3"/>
    <p:sldId id="907" r:id="rId4"/>
    <p:sldId id="572" r:id="rId5"/>
    <p:sldId id="805" r:id="rId6"/>
    <p:sldId id="806" r:id="rId7"/>
    <p:sldId id="807" r:id="rId8"/>
    <p:sldId id="669" r:id="rId9"/>
    <p:sldId id="466" r:id="rId10"/>
    <p:sldId id="867" r:id="rId11"/>
    <p:sldId id="868" r:id="rId12"/>
    <p:sldId id="869" r:id="rId13"/>
    <p:sldId id="888" r:id="rId14"/>
    <p:sldId id="933" r:id="rId15"/>
    <p:sldId id="851" r:id="rId16"/>
    <p:sldId id="814" r:id="rId17"/>
    <p:sldId id="812" r:id="rId18"/>
    <p:sldId id="820" r:id="rId19"/>
    <p:sldId id="764" r:id="rId20"/>
    <p:sldId id="765" r:id="rId21"/>
    <p:sldId id="766" r:id="rId22"/>
    <p:sldId id="769" r:id="rId23"/>
    <p:sldId id="776" r:id="rId24"/>
    <p:sldId id="662" r:id="rId25"/>
    <p:sldId id="668" r:id="rId26"/>
    <p:sldId id="792" r:id="rId27"/>
    <p:sldId id="892" r:id="rId28"/>
    <p:sldId id="863" r:id="rId29"/>
    <p:sldId id="864" r:id="rId30"/>
    <p:sldId id="862" r:id="rId31"/>
    <p:sldId id="852" r:id="rId32"/>
    <p:sldId id="791" r:id="rId33"/>
    <p:sldId id="694" r:id="rId34"/>
    <p:sldId id="695" r:id="rId35"/>
    <p:sldId id="696" r:id="rId36"/>
    <p:sldId id="697" r:id="rId37"/>
    <p:sldId id="699" r:id="rId38"/>
    <p:sldId id="701" r:id="rId39"/>
    <p:sldId id="702" r:id="rId40"/>
    <p:sldId id="704" r:id="rId41"/>
    <p:sldId id="705" r:id="rId42"/>
    <p:sldId id="711" r:id="rId43"/>
    <p:sldId id="671" r:id="rId44"/>
    <p:sldId id="672" r:id="rId45"/>
    <p:sldId id="673" r:id="rId46"/>
    <p:sldId id="674" r:id="rId47"/>
    <p:sldId id="675" r:id="rId48"/>
    <p:sldId id="676" r:id="rId49"/>
    <p:sldId id="677" r:id="rId50"/>
    <p:sldId id="706" r:id="rId51"/>
    <p:sldId id="707" r:id="rId52"/>
    <p:sldId id="708" r:id="rId53"/>
    <p:sldId id="709" r:id="rId54"/>
    <p:sldId id="789" r:id="rId55"/>
    <p:sldId id="790" r:id="rId56"/>
    <p:sldId id="796" r:id="rId57"/>
    <p:sldId id="797" r:id="rId58"/>
    <p:sldId id="798" r:id="rId59"/>
    <p:sldId id="871" r:id="rId60"/>
    <p:sldId id="872" r:id="rId61"/>
    <p:sldId id="873" r:id="rId62"/>
    <p:sldId id="874" r:id="rId63"/>
    <p:sldId id="875" r:id="rId64"/>
    <p:sldId id="876" r:id="rId65"/>
    <p:sldId id="880" r:id="rId66"/>
    <p:sldId id="881" r:id="rId67"/>
    <p:sldId id="885" r:id="rId68"/>
    <p:sldId id="883" r:id="rId69"/>
    <p:sldId id="884" r:id="rId70"/>
    <p:sldId id="886" r:id="rId71"/>
    <p:sldId id="882" r:id="rId72"/>
    <p:sldId id="877" r:id="rId73"/>
    <p:sldId id="878" r:id="rId74"/>
    <p:sldId id="879" r:id="rId75"/>
    <p:sldId id="887" r:id="rId76"/>
    <p:sldId id="891" r:id="rId77"/>
    <p:sldId id="856" r:id="rId78"/>
    <p:sldId id="859" r:id="rId79"/>
    <p:sldId id="848" r:id="rId80"/>
    <p:sldId id="894" r:id="rId81"/>
    <p:sldId id="810" r:id="rId82"/>
    <p:sldId id="470" r:id="rId83"/>
    <p:sldId id="490" r:id="rId84"/>
    <p:sldId id="489" r:id="rId85"/>
    <p:sldId id="895" r:id="rId86"/>
    <p:sldId id="472" r:id="rId87"/>
    <p:sldId id="549" r:id="rId88"/>
    <p:sldId id="536" r:id="rId89"/>
    <p:sldId id="793" r:id="rId90"/>
    <p:sldId id="712" r:id="rId91"/>
    <p:sldId id="713" r:id="rId92"/>
    <p:sldId id="714" r:id="rId93"/>
    <p:sldId id="715" r:id="rId94"/>
    <p:sldId id="716" r:id="rId95"/>
    <p:sldId id="564" r:id="rId96"/>
    <p:sldId id="944" r:id="rId97"/>
    <p:sldId id="945" r:id="rId98"/>
    <p:sldId id="946" r:id="rId99"/>
    <p:sldId id="947" r:id="rId100"/>
    <p:sldId id="948" r:id="rId101"/>
    <p:sldId id="949" r:id="rId102"/>
    <p:sldId id="950" r:id="rId103"/>
    <p:sldId id="967" r:id="rId104"/>
    <p:sldId id="968" r:id="rId105"/>
    <p:sldId id="969" r:id="rId106"/>
    <p:sldId id="970" r:id="rId107"/>
    <p:sldId id="951" r:id="rId108"/>
    <p:sldId id="952" r:id="rId109"/>
    <p:sldId id="953" r:id="rId110"/>
    <p:sldId id="954" r:id="rId111"/>
    <p:sldId id="955" r:id="rId112"/>
    <p:sldId id="956" r:id="rId113"/>
    <p:sldId id="957" r:id="rId114"/>
    <p:sldId id="958" r:id="rId115"/>
    <p:sldId id="959" r:id="rId116"/>
    <p:sldId id="973" r:id="rId117"/>
    <p:sldId id="974" r:id="rId118"/>
    <p:sldId id="966" r:id="rId119"/>
    <p:sldId id="960" r:id="rId120"/>
    <p:sldId id="961" r:id="rId121"/>
    <p:sldId id="962" r:id="rId122"/>
    <p:sldId id="971" r:id="rId123"/>
    <p:sldId id="972" r:id="rId124"/>
    <p:sldId id="963" r:id="rId125"/>
    <p:sldId id="964" r:id="rId126"/>
    <p:sldId id="942" r:id="rId127"/>
    <p:sldId id="943" r:id="rId128"/>
    <p:sldId id="725" r:id="rId129"/>
    <p:sldId id="727" r:id="rId130"/>
    <p:sldId id="728" r:id="rId131"/>
    <p:sldId id="729" r:id="rId132"/>
    <p:sldId id="903" r:id="rId133"/>
    <p:sldId id="906" r:id="rId134"/>
    <p:sldId id="899" r:id="rId135"/>
    <p:sldId id="900" r:id="rId136"/>
    <p:sldId id="901" r:id="rId137"/>
    <p:sldId id="853" r:id="rId138"/>
    <p:sldId id="905" r:id="rId139"/>
    <p:sldId id="855" r:id="rId140"/>
    <p:sldId id="847" r:id="rId141"/>
    <p:sldId id="824" r:id="rId142"/>
    <p:sldId id="825" r:id="rId143"/>
    <p:sldId id="492" r:id="rId144"/>
    <p:sldId id="904" r:id="rId145"/>
    <p:sldId id="534" r:id="rId146"/>
    <p:sldId id="771" r:id="rId147"/>
    <p:sldId id="772" r:id="rId148"/>
    <p:sldId id="767" r:id="rId149"/>
    <p:sldId id="777" r:id="rId150"/>
    <p:sldId id="815" r:id="rId151"/>
    <p:sldId id="816" r:id="rId152"/>
    <p:sldId id="535" r:id="rId153"/>
    <p:sldId id="794" r:id="rId154"/>
    <p:sldId id="732" r:id="rId155"/>
    <p:sldId id="733" r:id="rId156"/>
    <p:sldId id="737" r:id="rId157"/>
    <p:sldId id="738" r:id="rId158"/>
    <p:sldId id="739" r:id="rId159"/>
    <p:sldId id="740" r:id="rId160"/>
    <p:sldId id="741" r:id="rId161"/>
    <p:sldId id="742" r:id="rId162"/>
    <p:sldId id="743" r:id="rId163"/>
    <p:sldId id="744" r:id="rId164"/>
    <p:sldId id="745" r:id="rId165"/>
    <p:sldId id="773" r:id="rId166"/>
    <p:sldId id="795" r:id="rId167"/>
    <p:sldId id="975" r:id="rId168"/>
    <p:sldId id="499" r:id="rId169"/>
    <p:sldId id="754" r:id="rId170"/>
    <p:sldId id="538" r:id="rId171"/>
    <p:sldId id="753" r:id="rId172"/>
    <p:sldId id="757" r:id="rId173"/>
    <p:sldId id="758" r:id="rId174"/>
    <p:sldId id="497" r:id="rId175"/>
    <p:sldId id="748" r:id="rId176"/>
    <p:sldId id="749" r:id="rId177"/>
    <p:sldId id="750" r:id="rId178"/>
    <p:sldId id="480" r:id="rId179"/>
    <p:sldId id="751" r:id="rId180"/>
    <p:sldId id="752" r:id="rId181"/>
    <p:sldId id="756" r:id="rId182"/>
    <p:sldId id="842" r:id="rId183"/>
    <p:sldId id="759" r:id="rId184"/>
    <p:sldId id="760" r:id="rId185"/>
    <p:sldId id="976" r:id="rId186"/>
    <p:sldId id="977" r:id="rId187"/>
    <p:sldId id="860" r:id="rId188"/>
    <p:sldId id="861" r:id="rId189"/>
    <p:sldId id="809" r:id="rId190"/>
    <p:sldId id="826" r:id="rId191"/>
    <p:sldId id="827" r:id="rId192"/>
    <p:sldId id="650" r:id="rId193"/>
    <p:sldId id="665" r:id="rId194"/>
    <p:sldId id="666" r:id="rId195"/>
    <p:sldId id="778" r:id="rId196"/>
    <p:sldId id="779" r:id="rId197"/>
    <p:sldId id="761" r:id="rId198"/>
    <p:sldId id="762" r:id="rId199"/>
    <p:sldId id="763" r:id="rId200"/>
    <p:sldId id="781" r:id="rId201"/>
    <p:sldId id="782" r:id="rId202"/>
    <p:sldId id="783" r:id="rId203"/>
    <p:sldId id="784" r:id="rId204"/>
    <p:sldId id="785" r:id="rId205"/>
    <p:sldId id="801" r:id="rId206"/>
    <p:sldId id="802" r:id="rId207"/>
    <p:sldId id="803" r:id="rId208"/>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Verdana" pitchFamily="34" charset="0"/>
        <a:ea typeface="新細明體"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charset="-120"/>
        <a:cs typeface="+mn-cs"/>
      </a:defRPr>
    </a:lvl5pPr>
    <a:lvl6pPr marL="2286000" algn="l" defTabSz="914400" rtl="0" eaLnBrk="1" latinLnBrk="0" hangingPunct="1">
      <a:defRPr kumimoji="1" kern="1200">
        <a:solidFill>
          <a:schemeClr val="tx1"/>
        </a:solidFill>
        <a:latin typeface="Verdana" pitchFamily="34" charset="0"/>
        <a:ea typeface="新細明體" charset="-120"/>
        <a:cs typeface="+mn-cs"/>
      </a:defRPr>
    </a:lvl6pPr>
    <a:lvl7pPr marL="2743200" algn="l" defTabSz="914400" rtl="0" eaLnBrk="1" latinLnBrk="0" hangingPunct="1">
      <a:defRPr kumimoji="1" kern="1200">
        <a:solidFill>
          <a:schemeClr val="tx1"/>
        </a:solidFill>
        <a:latin typeface="Verdana" pitchFamily="34" charset="0"/>
        <a:ea typeface="新細明體" charset="-120"/>
        <a:cs typeface="+mn-cs"/>
      </a:defRPr>
    </a:lvl7pPr>
    <a:lvl8pPr marL="3200400" algn="l" defTabSz="914400" rtl="0" eaLnBrk="1" latinLnBrk="0" hangingPunct="1">
      <a:defRPr kumimoji="1" kern="1200">
        <a:solidFill>
          <a:schemeClr val="tx1"/>
        </a:solidFill>
        <a:latin typeface="Verdana" pitchFamily="34" charset="0"/>
        <a:ea typeface="新細明體" charset="-120"/>
        <a:cs typeface="+mn-cs"/>
      </a:defRPr>
    </a:lvl8pPr>
    <a:lvl9pPr marL="3657600" algn="l" defTabSz="914400" rtl="0" eaLnBrk="1" latinLnBrk="0" hangingPunct="1">
      <a:defRPr kumimoji="1" kern="1200">
        <a:solidFill>
          <a:schemeClr val="tx1"/>
        </a:solidFill>
        <a:latin typeface="Verdana"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504389"/>
    <a:srgbClr val="4C0AC2"/>
    <a:srgbClr val="C63406"/>
    <a:srgbClr val="FF0066"/>
    <a:srgbClr val="30346A"/>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727" autoAdjust="0"/>
  </p:normalViewPr>
  <p:slideViewPr>
    <p:cSldViewPr>
      <p:cViewPr varScale="1">
        <p:scale>
          <a:sx n="64" d="100"/>
          <a:sy n="64" d="100"/>
        </p:scale>
        <p:origin x="-937"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68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293891" name="Rectangle 3"/>
          <p:cNvSpPr>
            <a:spLocks noGrp="1" noChangeArrowheads="1"/>
          </p:cNvSpPr>
          <p:nvPr>
            <p:ph type="dt" sz="quarter" idx="1"/>
          </p:nvPr>
        </p:nvSpPr>
        <p:spPr bwMode="auto">
          <a:xfrm>
            <a:off x="385445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293892" name="Rectangle 4"/>
          <p:cNvSpPr>
            <a:spLocks noGrp="1" noChangeArrowheads="1"/>
          </p:cNvSpPr>
          <p:nvPr>
            <p:ph type="ftr" sz="quarter" idx="2"/>
          </p:nvPr>
        </p:nvSpPr>
        <p:spPr bwMode="auto">
          <a:xfrm>
            <a:off x="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293893" name="Rectangle 5"/>
          <p:cNvSpPr>
            <a:spLocks noGrp="1" noChangeArrowheads="1"/>
          </p:cNvSpPr>
          <p:nvPr>
            <p:ph type="sldNum" sz="quarter" idx="3"/>
          </p:nvPr>
        </p:nvSpPr>
        <p:spPr bwMode="auto">
          <a:xfrm>
            <a:off x="385445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5968425C-63CF-4227-BE76-5C16413D2AD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292867" name="Rectangle 3"/>
          <p:cNvSpPr>
            <a:spLocks noGrp="1" noChangeArrowheads="1"/>
          </p:cNvSpPr>
          <p:nvPr>
            <p:ph type="dt" idx="1"/>
          </p:nvPr>
        </p:nvSpPr>
        <p:spPr bwMode="auto">
          <a:xfrm>
            <a:off x="385445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14340"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292869" name="Rectangle 5"/>
          <p:cNvSpPr>
            <a:spLocks noGrp="1" noChangeArrowheads="1"/>
          </p:cNvSpPr>
          <p:nvPr>
            <p:ph type="body" sz="quarter" idx="3"/>
          </p:nvPr>
        </p:nvSpPr>
        <p:spPr bwMode="auto">
          <a:xfrm>
            <a:off x="681038" y="4721225"/>
            <a:ext cx="5443537" cy="447198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92870" name="Rectangle 6"/>
          <p:cNvSpPr>
            <a:spLocks noGrp="1" noChangeArrowheads="1"/>
          </p:cNvSpPr>
          <p:nvPr>
            <p:ph type="ftr" sz="quarter" idx="4"/>
          </p:nvPr>
        </p:nvSpPr>
        <p:spPr bwMode="auto">
          <a:xfrm>
            <a:off x="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292871" name="Rectangle 7"/>
          <p:cNvSpPr>
            <a:spLocks noGrp="1" noChangeArrowheads="1"/>
          </p:cNvSpPr>
          <p:nvPr>
            <p:ph type="sldNum" sz="quarter" idx="5"/>
          </p:nvPr>
        </p:nvSpPr>
        <p:spPr bwMode="auto">
          <a:xfrm>
            <a:off x="385445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7A06D785-5332-4C15-A422-A9FB0B34060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9EC39B5E-0239-4FC0-A5E8-7E4C8F66F997}" type="slidenum">
              <a:rPr lang="en-US" altLang="zh-TW" smtClean="0">
                <a:ea typeface="新細明體" charset="-120"/>
              </a:rPr>
              <a:pPr/>
              <a:t>1</a:t>
            </a:fld>
            <a:endParaRPr lang="en-US" altLang="zh-TW" smtClean="0">
              <a:ea typeface="新細明體" charset="-12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2BFA5CF7-B9F6-471D-B118-87ED1A34466E}" type="slidenum">
              <a:rPr lang="en-US" altLang="zh-TW" sz="1200">
                <a:latin typeface="Arial" charset="0"/>
              </a:rPr>
              <a:pPr algn="r"/>
              <a:t>100</a:t>
            </a:fld>
            <a:endParaRPr lang="en-US" altLang="zh-TW" sz="1200">
              <a:latin typeface="Arial" charset="0"/>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0A8EB764-BF71-452A-8268-39127541B655}" type="slidenum">
              <a:rPr lang="en-US" altLang="zh-TW" sz="1200">
                <a:latin typeface="Arial" charset="0"/>
              </a:rPr>
              <a:pPr algn="r"/>
              <a:t>101</a:t>
            </a:fld>
            <a:endParaRPr lang="en-US" altLang="zh-TW" sz="1200">
              <a:latin typeface="Arial" charset="0"/>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8EF64F66-65E1-445D-AB7E-FA08BD5E1EDF}" type="slidenum">
              <a:rPr lang="en-US" altLang="zh-TW" sz="1200">
                <a:latin typeface="Arial" charset="0"/>
              </a:rPr>
              <a:pPr algn="r"/>
              <a:t>102</a:t>
            </a:fld>
            <a:endParaRPr lang="en-US" altLang="zh-TW" sz="1200">
              <a:latin typeface="Arial" charset="0"/>
            </a:endParaRP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733E6123-E0EF-4844-98EF-5A11EC3A1400}" type="slidenum">
              <a:rPr lang="en-US" altLang="zh-TW" sz="1200">
                <a:latin typeface="Arial" charset="0"/>
              </a:rPr>
              <a:pPr algn="r"/>
              <a:t>103</a:t>
            </a:fld>
            <a:endParaRPr lang="en-US" altLang="zh-TW" sz="1200">
              <a:latin typeface="Arial" charset="0"/>
            </a:endParaRP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1E5478B8-68A0-4EE8-9884-09032E6861AE}" type="slidenum">
              <a:rPr lang="en-US" altLang="zh-TW" sz="1200">
                <a:latin typeface="Arial" charset="0"/>
              </a:rPr>
              <a:pPr algn="r"/>
              <a:t>104</a:t>
            </a:fld>
            <a:endParaRPr lang="en-US" altLang="zh-TW" sz="1200">
              <a:latin typeface="Arial" charset="0"/>
            </a:endParaRP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1F0A4E99-1ED0-46A1-ADBA-BF0C6CA705F5}" type="slidenum">
              <a:rPr lang="en-US" altLang="zh-TW" sz="1200">
                <a:latin typeface="Arial" charset="0"/>
              </a:rPr>
              <a:pPr algn="r"/>
              <a:t>105</a:t>
            </a:fld>
            <a:endParaRPr lang="en-US" altLang="zh-TW" sz="1200">
              <a:latin typeface="Arial" charset="0"/>
            </a:endParaRP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1C94882F-3C0A-4215-9A3A-6858C453766F}" type="slidenum">
              <a:rPr lang="en-US" altLang="zh-TW" sz="1200">
                <a:latin typeface="Arial" charset="0"/>
              </a:rPr>
              <a:pPr algn="r"/>
              <a:t>106</a:t>
            </a:fld>
            <a:endParaRPr lang="en-US" altLang="zh-TW" sz="1200">
              <a:latin typeface="Arial" charset="0"/>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5ABA59E5-0774-4EBB-A3E4-E05D619D2BA3}" type="slidenum">
              <a:rPr lang="en-US" altLang="zh-TW" sz="1200">
                <a:latin typeface="Arial" charset="0"/>
              </a:rPr>
              <a:pPr algn="r"/>
              <a:t>107</a:t>
            </a:fld>
            <a:endParaRPr lang="en-US" altLang="zh-TW" sz="1200">
              <a:latin typeface="Arial" charset="0"/>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4D10AD7E-1C14-4CB0-99F8-842706CEF445}" type="slidenum">
              <a:rPr lang="en-US" altLang="zh-TW" sz="1200">
                <a:latin typeface="Arial" charset="0"/>
              </a:rPr>
              <a:pPr algn="r"/>
              <a:t>108</a:t>
            </a:fld>
            <a:endParaRPr lang="en-US" altLang="zh-TW" sz="1200">
              <a:latin typeface="Arial" charset="0"/>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ln/>
        </p:spPr>
      </p:sp>
      <p:sp>
        <p:nvSpPr>
          <p:cNvPr id="24064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a:ln/>
        </p:spPr>
      </p:sp>
      <p:sp>
        <p:nvSpPr>
          <p:cNvPr id="24269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ChangeArrowheads="1" noTextEdit="1"/>
          </p:cNvSpPr>
          <p:nvPr>
            <p:ph type="sldImg"/>
          </p:nvPr>
        </p:nvSpPr>
        <p:spPr>
          <a:ln/>
        </p:spPr>
      </p:sp>
      <p:sp>
        <p:nvSpPr>
          <p:cNvPr id="24473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a:ln/>
        </p:spPr>
      </p:sp>
      <p:sp>
        <p:nvSpPr>
          <p:cNvPr id="24883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6463D094-34BA-433C-9921-C839832D1773}" type="slidenum">
              <a:rPr lang="en-US" altLang="zh-TW" sz="1200">
                <a:latin typeface="Arial" charset="0"/>
              </a:rPr>
              <a:pPr algn="r"/>
              <a:t>114</a:t>
            </a:fld>
            <a:endParaRPr lang="en-US" altLang="zh-TW" sz="1200">
              <a:latin typeface="Arial" charset="0"/>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B41F1031-B4FB-4C0F-9DF4-60EC44EA9F76}" type="slidenum">
              <a:rPr lang="en-US" altLang="zh-TW" sz="1200">
                <a:latin typeface="Arial" charset="0"/>
              </a:rPr>
              <a:pPr algn="r"/>
              <a:t>115</a:t>
            </a:fld>
            <a:endParaRPr lang="en-US" altLang="zh-TW" sz="1200">
              <a:latin typeface="Arial" charset="0"/>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AAA68C8F-EF78-45CA-AA6A-25DC6CB7BA7C}" type="slidenum">
              <a:rPr lang="en-US" altLang="zh-TW" sz="1200">
                <a:latin typeface="Arial" charset="0"/>
              </a:rPr>
              <a:pPr algn="r"/>
              <a:t>116</a:t>
            </a:fld>
            <a:endParaRPr lang="en-US" altLang="zh-TW" sz="1200">
              <a:latin typeface="Arial" charset="0"/>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DBA80B45-3CFF-406F-A730-A06C75652AED}" type="slidenum">
              <a:rPr lang="en-US" altLang="zh-TW" sz="1200">
                <a:latin typeface="Arial" charset="0"/>
              </a:rPr>
              <a:pPr algn="r"/>
              <a:t>117</a:t>
            </a:fld>
            <a:endParaRPr lang="en-US" altLang="zh-TW" sz="1200">
              <a:latin typeface="Arial" charset="0"/>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ln/>
        </p:spPr>
      </p:sp>
      <p:sp>
        <p:nvSpPr>
          <p:cNvPr id="25907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a:ln/>
        </p:spPr>
      </p:sp>
      <p:sp>
        <p:nvSpPr>
          <p:cNvPr id="26112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7C320AEE-3A7C-455C-8756-56EF31310274}" type="slidenum">
              <a:rPr lang="en-US" altLang="zh-TW" sz="1200">
                <a:latin typeface="Arial" charset="0"/>
              </a:rPr>
              <a:pPr algn="r"/>
              <a:t>120</a:t>
            </a:fld>
            <a:endParaRPr lang="en-US" altLang="zh-TW" sz="1200">
              <a:latin typeface="Arial" charset="0"/>
            </a:endParaRP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487DA56F-7278-4AD9-8C20-F1687F9C6841}" type="slidenum">
              <a:rPr lang="en-US" altLang="zh-TW" sz="1200">
                <a:latin typeface="Arial" charset="0"/>
              </a:rPr>
              <a:pPr algn="r"/>
              <a:t>121</a:t>
            </a:fld>
            <a:endParaRPr lang="en-US" altLang="zh-TW" sz="1200">
              <a:latin typeface="Arial" charset="0"/>
            </a:endParaRP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3B661DCA-6AA0-4937-8973-4EF2B05918F0}" type="slidenum">
              <a:rPr lang="en-US" altLang="zh-TW" sz="1200">
                <a:latin typeface="Arial" charset="0"/>
              </a:rPr>
              <a:pPr algn="r"/>
              <a:t>122</a:t>
            </a:fld>
            <a:endParaRPr lang="en-US" altLang="zh-TW" sz="1200">
              <a:latin typeface="Arial" charset="0"/>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Rot="1" noChangeAspect="1" noChangeArrowheads="1" noTextEdit="1"/>
          </p:cNvSpPr>
          <p:nvPr>
            <p:ph type="sldImg"/>
          </p:nvPr>
        </p:nvSpPr>
        <p:spPr>
          <a:ln/>
        </p:spPr>
      </p:sp>
      <p:sp>
        <p:nvSpPr>
          <p:cNvPr id="26931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2744A174-7AC8-40AE-903A-4030F7BD599A}" type="slidenum">
              <a:rPr lang="en-US" altLang="zh-TW" sz="1200">
                <a:latin typeface="Arial" charset="0"/>
              </a:rPr>
              <a:pPr algn="r"/>
              <a:t>124</a:t>
            </a:fld>
            <a:endParaRPr lang="en-US" altLang="zh-TW" sz="1200">
              <a:latin typeface="Arial" charset="0"/>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51CB7E2F-72F0-467E-8159-E87486B828FB}" type="slidenum">
              <a:rPr lang="en-US" altLang="zh-TW" sz="1200">
                <a:latin typeface="Arial" charset="0"/>
              </a:rPr>
              <a:pPr algn="r"/>
              <a:t>125</a:t>
            </a:fld>
            <a:endParaRPr lang="en-US" altLang="zh-TW" sz="1200">
              <a:latin typeface="Arial" charset="0"/>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5A6AD379-1FF4-411E-B4A2-3AF4715F16A1}" type="slidenum">
              <a:rPr lang="en-US" altLang="zh-TW" sz="1200">
                <a:latin typeface="Arial" charset="0"/>
              </a:rPr>
              <a:pPr algn="r"/>
              <a:t>126</a:t>
            </a:fld>
            <a:endParaRPr lang="en-US" altLang="zh-TW" sz="1200">
              <a:latin typeface="Arial" charset="0"/>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1796ACFB-8C7D-4064-8574-6DFA1AA9C0B3}" type="slidenum">
              <a:rPr lang="en-US" altLang="zh-TW" sz="1200">
                <a:latin typeface="Arial" charset="0"/>
              </a:rPr>
              <a:pPr algn="r"/>
              <a:t>127</a:t>
            </a:fld>
            <a:endParaRPr lang="en-US" altLang="zh-TW" sz="1200">
              <a:latin typeface="Arial" charset="0"/>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ln>
            <a:miter lim="800000"/>
            <a:headEnd/>
            <a:tailEnd/>
          </a:ln>
        </p:spPr>
        <p:txBody>
          <a:bodyPr/>
          <a:lstStyle/>
          <a:p>
            <a:fld id="{B6EA60B4-F231-43FA-8372-F8C9CEA3A923}" type="slidenum">
              <a:rPr lang="en-US" altLang="zh-TW" smtClean="0">
                <a:ea typeface="新細明體" charset="-120"/>
              </a:rPr>
              <a:pPr/>
              <a:t>128</a:t>
            </a:fld>
            <a:endParaRPr lang="en-US" altLang="zh-TW" smtClean="0">
              <a:ea typeface="新細明體" charset="-120"/>
            </a:endParaRP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ln>
            <a:miter lim="800000"/>
            <a:headEnd/>
            <a:tailEnd/>
          </a:ln>
        </p:spPr>
        <p:txBody>
          <a:bodyPr/>
          <a:lstStyle/>
          <a:p>
            <a:fld id="{5F6BC2B5-4AF8-4F58-9AEC-F2217F94573A}" type="slidenum">
              <a:rPr lang="en-US" altLang="zh-TW" smtClean="0">
                <a:ea typeface="新細明體" charset="-120"/>
              </a:rPr>
              <a:pPr/>
              <a:t>129</a:t>
            </a:fld>
            <a:endParaRPr lang="en-US" altLang="zh-TW" smtClean="0">
              <a:ea typeface="新細明體" charset="-12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ln>
            <a:miter lim="800000"/>
            <a:headEnd/>
            <a:tailEnd/>
          </a:ln>
        </p:spPr>
        <p:txBody>
          <a:bodyPr/>
          <a:lstStyle/>
          <a:p>
            <a:fld id="{8902FD80-DAFA-40BA-ABAD-3F08F11F640B}" type="slidenum">
              <a:rPr lang="en-US" altLang="zh-TW" smtClean="0">
                <a:ea typeface="新細明體" charset="-120"/>
              </a:rPr>
              <a:pPr/>
              <a:t>130</a:t>
            </a:fld>
            <a:endParaRPr lang="en-US" altLang="zh-TW" smtClean="0">
              <a:ea typeface="新細明體" charset="-120"/>
            </a:endParaRPr>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ln>
            <a:miter lim="800000"/>
            <a:headEnd/>
            <a:tailEnd/>
          </a:ln>
        </p:spPr>
        <p:txBody>
          <a:bodyPr/>
          <a:lstStyle/>
          <a:p>
            <a:fld id="{675BE3FB-55F3-4EE6-A463-31CF6F1019EE}" type="slidenum">
              <a:rPr lang="en-US" altLang="zh-TW" smtClean="0">
                <a:ea typeface="新細明體" charset="-120"/>
              </a:rPr>
              <a:pPr/>
              <a:t>131</a:t>
            </a:fld>
            <a:endParaRPr lang="en-US" altLang="zh-TW" smtClean="0">
              <a:ea typeface="新細明體" charset="-120"/>
            </a:endParaRPr>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a:ln/>
        </p:spPr>
      </p:sp>
      <p:sp>
        <p:nvSpPr>
          <p:cNvPr id="28774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ln/>
        </p:spPr>
      </p:sp>
      <p:sp>
        <p:nvSpPr>
          <p:cNvPr id="28979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ln/>
        </p:spPr>
      </p:sp>
      <p:sp>
        <p:nvSpPr>
          <p:cNvPr id="29184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ln/>
        </p:spPr>
      </p:sp>
      <p:sp>
        <p:nvSpPr>
          <p:cNvPr id="29389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a:ln/>
        </p:spPr>
      </p:sp>
      <p:sp>
        <p:nvSpPr>
          <p:cNvPr id="29593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ln/>
        </p:spPr>
      </p:sp>
      <p:sp>
        <p:nvSpPr>
          <p:cNvPr id="29798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F69A713E-E8B5-4DBC-9CFA-5BF1EB5CC41C}" type="slidenum">
              <a:rPr lang="en-US" altLang="zh-TW" sz="1200">
                <a:latin typeface="Arial" charset="0"/>
              </a:rPr>
              <a:pPr algn="r"/>
              <a:t>138</a:t>
            </a:fld>
            <a:endParaRPr lang="en-US" altLang="zh-TW" sz="1200">
              <a:latin typeface="Arial" charset="0"/>
            </a:endParaRPr>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ln/>
        </p:spPr>
      </p:sp>
      <p:sp>
        <p:nvSpPr>
          <p:cNvPr id="30208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47FE9F0C-248B-423D-BF53-A4BB0F05F1B6}" type="slidenum">
              <a:rPr lang="en-US" altLang="zh-TW" sz="1200">
                <a:latin typeface="Arial" charset="0"/>
              </a:rPr>
              <a:pPr algn="r"/>
              <a:t>14</a:t>
            </a:fld>
            <a:endParaRPr lang="en-US" altLang="zh-TW" sz="120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a:ln/>
        </p:spPr>
      </p:sp>
      <p:sp>
        <p:nvSpPr>
          <p:cNvPr id="30413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a:ln>
            <a:miter lim="800000"/>
            <a:headEnd/>
            <a:tailEnd/>
          </a:ln>
        </p:spPr>
        <p:txBody>
          <a:bodyPr/>
          <a:lstStyle/>
          <a:p>
            <a:fld id="{F6259103-C95B-4764-BDD6-D47AC3EE27BC}" type="slidenum">
              <a:rPr lang="en-US" altLang="zh-TW" smtClean="0">
                <a:ea typeface="新細明體" charset="-120"/>
              </a:rPr>
              <a:pPr/>
              <a:t>141</a:t>
            </a:fld>
            <a:endParaRPr lang="en-US" altLang="zh-TW" smtClean="0">
              <a:ea typeface="新細明體" charset="-120"/>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miter lim="800000"/>
            <a:headEnd/>
            <a:tailEnd/>
          </a:ln>
        </p:spPr>
        <p:txBody>
          <a:bodyPr/>
          <a:lstStyle/>
          <a:p>
            <a:fld id="{C74F3BEC-70B5-45B4-A809-7280062F7C34}" type="slidenum">
              <a:rPr lang="en-US" altLang="zh-TW" smtClean="0">
                <a:ea typeface="新細明體" charset="-120"/>
              </a:rPr>
              <a:pPr/>
              <a:t>142</a:t>
            </a:fld>
            <a:endParaRPr lang="en-US" altLang="zh-TW" smtClean="0">
              <a:ea typeface="新細明體" charset="-120"/>
            </a:endParaRPr>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miter lim="800000"/>
            <a:headEnd/>
            <a:tailEnd/>
          </a:ln>
        </p:spPr>
        <p:txBody>
          <a:bodyPr/>
          <a:lstStyle/>
          <a:p>
            <a:fld id="{59E64399-29E7-4911-B113-6E38538B48B5}" type="slidenum">
              <a:rPr lang="en-US" altLang="zh-TW" smtClean="0">
                <a:ea typeface="新細明體" charset="-120"/>
              </a:rPr>
              <a:pPr/>
              <a:t>143</a:t>
            </a:fld>
            <a:endParaRPr lang="en-US" altLang="zh-TW" smtClean="0">
              <a:ea typeface="新細明體" charset="-120"/>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596AA442-13F4-4EC1-A5F7-4EF055772E86}" type="slidenum">
              <a:rPr lang="en-US" altLang="zh-TW" sz="1200">
                <a:latin typeface="Arial" charset="0"/>
              </a:rPr>
              <a:pPr algn="r"/>
              <a:t>144</a:t>
            </a:fld>
            <a:endParaRPr lang="en-US" altLang="zh-TW" sz="1200">
              <a:latin typeface="Arial" charset="0"/>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a:miter lim="800000"/>
            <a:headEnd/>
            <a:tailEnd/>
          </a:ln>
        </p:spPr>
        <p:txBody>
          <a:bodyPr/>
          <a:lstStyle/>
          <a:p>
            <a:fld id="{22551368-55A0-40F1-B344-5044DD5F1DBF}" type="slidenum">
              <a:rPr lang="en-US" altLang="zh-TW" smtClean="0">
                <a:ea typeface="新細明體" charset="-120"/>
              </a:rPr>
              <a:pPr/>
              <a:t>145</a:t>
            </a:fld>
            <a:endParaRPr lang="en-US" altLang="zh-TW" smtClean="0">
              <a:ea typeface="新細明體" charset="-120"/>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a:ln>
            <a:miter lim="800000"/>
            <a:headEnd/>
            <a:tailEnd/>
          </a:ln>
        </p:spPr>
        <p:txBody>
          <a:bodyPr/>
          <a:lstStyle/>
          <a:p>
            <a:fld id="{673FFA36-E615-4F7D-AF6F-1DB44E6073A6}" type="slidenum">
              <a:rPr lang="en-US" altLang="zh-TW" smtClean="0">
                <a:ea typeface="新細明體" charset="-120"/>
              </a:rPr>
              <a:pPr/>
              <a:t>146</a:t>
            </a:fld>
            <a:endParaRPr lang="en-US" altLang="zh-TW" smtClean="0">
              <a:ea typeface="新細明體" charset="-120"/>
            </a:endParaRP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a:ln>
            <a:miter lim="800000"/>
            <a:headEnd/>
            <a:tailEnd/>
          </a:ln>
        </p:spPr>
        <p:txBody>
          <a:bodyPr/>
          <a:lstStyle/>
          <a:p>
            <a:fld id="{A93BF388-23F3-4C65-9386-8BAB7BF4008F}" type="slidenum">
              <a:rPr lang="en-US" altLang="zh-TW" smtClean="0">
                <a:ea typeface="新細明體" charset="-120"/>
              </a:rPr>
              <a:pPr/>
              <a:t>147</a:t>
            </a:fld>
            <a:endParaRPr lang="en-US" altLang="zh-TW" smtClean="0">
              <a:ea typeface="新細明體" charset="-120"/>
            </a:endParaRP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a:ln>
            <a:miter lim="800000"/>
            <a:headEnd/>
            <a:tailEnd/>
          </a:ln>
        </p:spPr>
        <p:txBody>
          <a:bodyPr/>
          <a:lstStyle/>
          <a:p>
            <a:fld id="{0FF757C1-F150-450D-8BEC-7EF1213349EB}" type="slidenum">
              <a:rPr lang="en-US" altLang="zh-TW" smtClean="0">
                <a:ea typeface="新細明體" charset="-120"/>
              </a:rPr>
              <a:pPr/>
              <a:t>148</a:t>
            </a:fld>
            <a:endParaRPr lang="en-US" altLang="zh-TW" smtClean="0">
              <a:ea typeface="新細明體" charset="-120"/>
            </a:endParaRPr>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a:ln>
            <a:miter lim="800000"/>
            <a:headEnd/>
            <a:tailEnd/>
          </a:ln>
        </p:spPr>
        <p:txBody>
          <a:bodyPr/>
          <a:lstStyle/>
          <a:p>
            <a:fld id="{CD9136D1-1BCC-4230-8EFD-5072E46D28F1}" type="slidenum">
              <a:rPr lang="en-US" altLang="zh-TW" smtClean="0">
                <a:ea typeface="新細明體" charset="-120"/>
              </a:rPr>
              <a:pPr/>
              <a:t>149</a:t>
            </a:fld>
            <a:endParaRPr lang="en-US" altLang="zh-TW" smtClean="0">
              <a:ea typeface="新細明體" charset="-120"/>
            </a:endParaRP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155752AA-FA61-45FF-A660-33B63E077043}" type="slidenum">
              <a:rPr lang="en-US" altLang="zh-TW" smtClean="0">
                <a:solidFill>
                  <a:srgbClr val="000000"/>
                </a:solidFill>
                <a:ea typeface="新細明體" charset="-120"/>
              </a:rPr>
              <a:pPr/>
              <a:t>15</a:t>
            </a:fld>
            <a:endParaRPr lang="en-US" altLang="zh-TW" smtClean="0">
              <a:solidFill>
                <a:srgbClr val="000000"/>
              </a:solidFill>
              <a:ea typeface="新細明體" charset="-12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miter lim="800000"/>
            <a:headEnd/>
            <a:tailEnd/>
          </a:ln>
        </p:spPr>
        <p:txBody>
          <a:bodyPr/>
          <a:lstStyle/>
          <a:p>
            <a:fld id="{9C90B870-9D32-4CFB-AFC2-BE0E6EA5B1F8}" type="slidenum">
              <a:rPr lang="en-US" altLang="zh-TW" smtClean="0">
                <a:ea typeface="新細明體" charset="-120"/>
              </a:rPr>
              <a:pPr/>
              <a:t>150</a:t>
            </a:fld>
            <a:endParaRPr lang="en-US" altLang="zh-TW" smtClean="0">
              <a:ea typeface="新細明體" charset="-120"/>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miter lim="800000"/>
            <a:headEnd/>
            <a:tailEnd/>
          </a:ln>
        </p:spPr>
        <p:txBody>
          <a:bodyPr/>
          <a:lstStyle/>
          <a:p>
            <a:fld id="{9B77D72E-A82B-45DC-B9D0-D275A0BCDA78}" type="slidenum">
              <a:rPr lang="en-US" altLang="zh-TW" smtClean="0">
                <a:ea typeface="新細明體" charset="-120"/>
              </a:rPr>
              <a:pPr/>
              <a:t>151</a:t>
            </a:fld>
            <a:endParaRPr lang="en-US" altLang="zh-TW" smtClean="0">
              <a:ea typeface="新細明體" charset="-120"/>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ln>
            <a:miter lim="800000"/>
            <a:headEnd/>
            <a:tailEnd/>
          </a:ln>
        </p:spPr>
        <p:txBody>
          <a:bodyPr/>
          <a:lstStyle/>
          <a:p>
            <a:fld id="{7C65F902-6CC5-4F8F-8CE0-296E79C70703}" type="slidenum">
              <a:rPr lang="en-US" altLang="zh-TW" smtClean="0">
                <a:ea typeface="新細明體" charset="-120"/>
              </a:rPr>
              <a:pPr/>
              <a:t>152</a:t>
            </a:fld>
            <a:endParaRPr lang="en-US" altLang="zh-TW" smtClean="0">
              <a:ea typeface="新細明體" charset="-120"/>
            </a:endParaRPr>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ln>
            <a:miter lim="800000"/>
            <a:headEnd/>
            <a:tailEnd/>
          </a:ln>
        </p:spPr>
        <p:txBody>
          <a:bodyPr/>
          <a:lstStyle/>
          <a:p>
            <a:fld id="{1BDCBD60-EA33-4E69-BF23-C167F60B2515}" type="slidenum">
              <a:rPr lang="en-US" altLang="zh-TW" smtClean="0">
                <a:ea typeface="新細明體" charset="-120"/>
              </a:rPr>
              <a:pPr/>
              <a:t>153</a:t>
            </a:fld>
            <a:endParaRPr lang="en-US" altLang="zh-TW" smtClean="0">
              <a:ea typeface="新細明體" charset="-120"/>
            </a:endParaRPr>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miter lim="800000"/>
            <a:headEnd/>
            <a:tailEnd/>
          </a:ln>
        </p:spPr>
        <p:txBody>
          <a:bodyPr/>
          <a:lstStyle/>
          <a:p>
            <a:fld id="{1343F648-910E-4DE7-B8F0-03EB77439470}" type="slidenum">
              <a:rPr lang="en-US" altLang="zh-TW" smtClean="0">
                <a:ea typeface="新細明體" charset="-120"/>
              </a:rPr>
              <a:pPr/>
              <a:t>154</a:t>
            </a:fld>
            <a:endParaRPr lang="en-US" altLang="zh-TW" smtClean="0">
              <a:ea typeface="新細明體" charset="-120"/>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miter lim="800000"/>
            <a:headEnd/>
            <a:tailEnd/>
          </a:ln>
        </p:spPr>
        <p:txBody>
          <a:bodyPr/>
          <a:lstStyle/>
          <a:p>
            <a:fld id="{4171B868-1965-4AAA-B52A-B377BAEBC0E9}" type="slidenum">
              <a:rPr lang="en-US" altLang="zh-TW" smtClean="0">
                <a:ea typeface="新細明體" charset="-120"/>
              </a:rPr>
              <a:pPr/>
              <a:t>155</a:t>
            </a:fld>
            <a:endParaRPr lang="en-US" altLang="zh-TW" smtClean="0">
              <a:ea typeface="新細明體" charset="-120"/>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miter lim="800000"/>
            <a:headEnd/>
            <a:tailEnd/>
          </a:ln>
        </p:spPr>
        <p:txBody>
          <a:bodyPr/>
          <a:lstStyle/>
          <a:p>
            <a:fld id="{475012CC-1271-42BF-BCF0-0548320A64C6}" type="slidenum">
              <a:rPr lang="en-US" altLang="zh-TW" smtClean="0">
                <a:ea typeface="新細明體" charset="-120"/>
              </a:rPr>
              <a:pPr/>
              <a:t>156</a:t>
            </a:fld>
            <a:endParaRPr lang="en-US" altLang="zh-TW" smtClean="0">
              <a:ea typeface="新細明體" charset="-120"/>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miter lim="800000"/>
            <a:headEnd/>
            <a:tailEnd/>
          </a:ln>
        </p:spPr>
        <p:txBody>
          <a:bodyPr/>
          <a:lstStyle/>
          <a:p>
            <a:fld id="{7E54BEAC-5CB1-4034-8BD9-1EF2E17949C7}" type="slidenum">
              <a:rPr lang="en-US" altLang="zh-TW" smtClean="0">
                <a:ea typeface="新細明體" charset="-120"/>
              </a:rPr>
              <a:pPr/>
              <a:t>157</a:t>
            </a:fld>
            <a:endParaRPr lang="en-US" altLang="zh-TW" smtClean="0">
              <a:ea typeface="新細明體" charset="-120"/>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ln>
            <a:miter lim="800000"/>
            <a:headEnd/>
            <a:tailEnd/>
          </a:ln>
        </p:spPr>
        <p:txBody>
          <a:bodyPr/>
          <a:lstStyle/>
          <a:p>
            <a:fld id="{418ABCA2-FA5B-4D4A-B3FB-2C45304B7553}" type="slidenum">
              <a:rPr lang="en-US" altLang="zh-TW" smtClean="0">
                <a:ea typeface="新細明體" charset="-120"/>
              </a:rPr>
              <a:pPr/>
              <a:t>158</a:t>
            </a:fld>
            <a:endParaRPr lang="en-US" altLang="zh-TW" smtClean="0">
              <a:ea typeface="新細明體" charset="-120"/>
            </a:endParaRP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miter lim="800000"/>
            <a:headEnd/>
            <a:tailEnd/>
          </a:ln>
        </p:spPr>
        <p:txBody>
          <a:bodyPr/>
          <a:lstStyle/>
          <a:p>
            <a:fld id="{1470F4D9-B622-4DCC-9116-B393F01BA89C}" type="slidenum">
              <a:rPr lang="en-US" altLang="zh-TW" smtClean="0">
                <a:ea typeface="新細明體" charset="-120"/>
              </a:rPr>
              <a:pPr/>
              <a:t>159</a:t>
            </a:fld>
            <a:endParaRPr lang="en-US" altLang="zh-TW" smtClean="0">
              <a:ea typeface="新細明體" charset="-120"/>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693A29F4-E7D3-46DB-BD48-1D287B65F11B}" type="slidenum">
              <a:rPr lang="en-US" altLang="zh-TW" smtClean="0">
                <a:ea typeface="新細明體" charset="-120"/>
              </a:rPr>
              <a:pPr/>
              <a:t>16</a:t>
            </a:fld>
            <a:endParaRPr lang="en-US" altLang="zh-TW" smtClean="0">
              <a:ea typeface="新細明體" charset="-12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a:ln>
            <a:miter lim="800000"/>
            <a:headEnd/>
            <a:tailEnd/>
          </a:ln>
        </p:spPr>
        <p:txBody>
          <a:bodyPr/>
          <a:lstStyle/>
          <a:p>
            <a:fld id="{F4F2E711-856B-4CEE-9D89-91E4979B9EA0}" type="slidenum">
              <a:rPr lang="en-US" altLang="zh-TW" smtClean="0">
                <a:ea typeface="新細明體" charset="-120"/>
              </a:rPr>
              <a:pPr/>
              <a:t>160</a:t>
            </a:fld>
            <a:endParaRPr lang="en-US" altLang="zh-TW" smtClean="0">
              <a:ea typeface="新細明體" charset="-120"/>
            </a:endParaRPr>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a:ln>
            <a:miter lim="800000"/>
            <a:headEnd/>
            <a:tailEnd/>
          </a:ln>
        </p:spPr>
        <p:txBody>
          <a:bodyPr/>
          <a:lstStyle/>
          <a:p>
            <a:fld id="{09CC6042-19F8-43D3-9BA3-FC562051CA30}" type="slidenum">
              <a:rPr lang="en-US" altLang="zh-TW" smtClean="0">
                <a:ea typeface="新細明體" charset="-120"/>
              </a:rPr>
              <a:pPr/>
              <a:t>161</a:t>
            </a:fld>
            <a:endParaRPr lang="en-US" altLang="zh-TW" smtClean="0">
              <a:ea typeface="新細明體" charset="-120"/>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a:ln>
            <a:miter lim="800000"/>
            <a:headEnd/>
            <a:tailEnd/>
          </a:ln>
        </p:spPr>
        <p:txBody>
          <a:bodyPr/>
          <a:lstStyle/>
          <a:p>
            <a:fld id="{1B226DFE-E289-4EC5-887C-E38087AF9326}" type="slidenum">
              <a:rPr lang="en-US" altLang="zh-TW" smtClean="0">
                <a:ea typeface="新細明體" charset="-120"/>
              </a:rPr>
              <a:pPr/>
              <a:t>162</a:t>
            </a:fld>
            <a:endParaRPr lang="en-US" altLang="zh-TW" smtClean="0">
              <a:ea typeface="新細明體" charset="-120"/>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ln>
            <a:miter lim="800000"/>
            <a:headEnd/>
            <a:tailEnd/>
          </a:ln>
        </p:spPr>
        <p:txBody>
          <a:bodyPr/>
          <a:lstStyle/>
          <a:p>
            <a:fld id="{E1BD2427-8795-4EE2-9234-7D3CB9240269}" type="slidenum">
              <a:rPr lang="en-US" altLang="zh-TW" smtClean="0">
                <a:ea typeface="新細明體" charset="-120"/>
              </a:rPr>
              <a:pPr/>
              <a:t>163</a:t>
            </a:fld>
            <a:endParaRPr lang="en-US" altLang="zh-TW" smtClean="0">
              <a:ea typeface="新細明體" charset="-120"/>
            </a:endParaRP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a:ln>
            <a:miter lim="800000"/>
            <a:headEnd/>
            <a:tailEnd/>
          </a:ln>
        </p:spPr>
        <p:txBody>
          <a:bodyPr/>
          <a:lstStyle/>
          <a:p>
            <a:fld id="{E4E3CA61-5961-4365-8853-A04BD0BCF5A9}" type="slidenum">
              <a:rPr lang="en-US" altLang="zh-TW" smtClean="0">
                <a:ea typeface="新細明體" charset="-120"/>
              </a:rPr>
              <a:pPr/>
              <a:t>164</a:t>
            </a:fld>
            <a:endParaRPr lang="en-US" altLang="zh-TW" smtClean="0">
              <a:ea typeface="新細明體" charset="-120"/>
            </a:endParaRPr>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7"/>
          <p:cNvSpPr>
            <a:spLocks noGrp="1" noChangeArrowheads="1"/>
          </p:cNvSpPr>
          <p:nvPr>
            <p:ph type="sldNum" sz="quarter" idx="5"/>
          </p:nvPr>
        </p:nvSpPr>
        <p:spPr>
          <a:noFill/>
          <a:ln>
            <a:miter lim="800000"/>
            <a:headEnd/>
            <a:tailEnd/>
          </a:ln>
        </p:spPr>
        <p:txBody>
          <a:bodyPr/>
          <a:lstStyle/>
          <a:p>
            <a:fld id="{9303FC16-E7A7-4FE0-B6C3-DFEDFCB55ABB}" type="slidenum">
              <a:rPr lang="en-US" altLang="zh-TW" smtClean="0">
                <a:ea typeface="新細明體" charset="-120"/>
              </a:rPr>
              <a:pPr/>
              <a:t>165</a:t>
            </a:fld>
            <a:endParaRPr lang="en-US" altLang="zh-TW" smtClean="0">
              <a:ea typeface="新細明體" charset="-120"/>
            </a:endParaRP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7"/>
          <p:cNvSpPr>
            <a:spLocks noGrp="1" noChangeArrowheads="1"/>
          </p:cNvSpPr>
          <p:nvPr>
            <p:ph type="sldNum" sz="quarter" idx="5"/>
          </p:nvPr>
        </p:nvSpPr>
        <p:spPr>
          <a:noFill/>
          <a:ln>
            <a:miter lim="800000"/>
            <a:headEnd/>
            <a:tailEnd/>
          </a:ln>
        </p:spPr>
        <p:txBody>
          <a:bodyPr/>
          <a:lstStyle/>
          <a:p>
            <a:fld id="{D6D2E691-0D62-4A6D-B743-C77D045E0F25}" type="slidenum">
              <a:rPr lang="en-US" altLang="zh-TW" smtClean="0">
                <a:ea typeface="新細明體" charset="-120"/>
              </a:rPr>
              <a:pPr/>
              <a:t>166</a:t>
            </a:fld>
            <a:endParaRPr lang="en-US" altLang="zh-TW" smtClean="0">
              <a:ea typeface="新細明體" charset="-120"/>
            </a:endParaRP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noRot="1" noChangeAspect="1" noChangeArrowheads="1" noTextEdit="1"/>
          </p:cNvSpPr>
          <p:nvPr>
            <p:ph type="sldImg"/>
          </p:nvPr>
        </p:nvSpPr>
        <p:spPr>
          <a:ln/>
        </p:spPr>
      </p:sp>
      <p:sp>
        <p:nvSpPr>
          <p:cNvPr id="35942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a:ln>
            <a:miter lim="800000"/>
            <a:headEnd/>
            <a:tailEnd/>
          </a:ln>
        </p:spPr>
        <p:txBody>
          <a:bodyPr/>
          <a:lstStyle/>
          <a:p>
            <a:fld id="{5C7B3B76-A9E1-4FA8-BF53-79634CC6222F}" type="slidenum">
              <a:rPr lang="en-US" altLang="zh-TW" smtClean="0">
                <a:ea typeface="新細明體" charset="-120"/>
              </a:rPr>
              <a:pPr/>
              <a:t>168</a:t>
            </a:fld>
            <a:endParaRPr lang="en-US" altLang="zh-TW" smtClean="0">
              <a:ea typeface="新細明體" charset="-120"/>
            </a:endParaRP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a:miter lim="800000"/>
            <a:headEnd/>
            <a:tailEnd/>
          </a:ln>
        </p:spPr>
        <p:txBody>
          <a:bodyPr/>
          <a:lstStyle/>
          <a:p>
            <a:fld id="{803244EB-0FA2-4FBD-8C1E-86F176EBB6C2}" type="slidenum">
              <a:rPr lang="en-US" altLang="zh-TW" smtClean="0">
                <a:ea typeface="新細明體" charset="-120"/>
              </a:rPr>
              <a:pPr/>
              <a:t>169</a:t>
            </a:fld>
            <a:endParaRPr lang="en-US" altLang="zh-TW" smtClean="0">
              <a:ea typeface="新細明體" charset="-120"/>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FD9A0C78-87C0-408A-A60C-AC9EE330A842}" type="slidenum">
              <a:rPr lang="en-US" altLang="zh-TW" smtClean="0">
                <a:ea typeface="新細明體" charset="-120"/>
              </a:rPr>
              <a:pPr/>
              <a:t>17</a:t>
            </a:fld>
            <a:endParaRPr lang="en-US" altLang="zh-TW" smtClean="0">
              <a:ea typeface="新細明體" charset="-12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7"/>
          <p:cNvSpPr>
            <a:spLocks noGrp="1" noChangeArrowheads="1"/>
          </p:cNvSpPr>
          <p:nvPr>
            <p:ph type="sldNum" sz="quarter" idx="5"/>
          </p:nvPr>
        </p:nvSpPr>
        <p:spPr>
          <a:noFill/>
          <a:ln>
            <a:miter lim="800000"/>
            <a:headEnd/>
            <a:tailEnd/>
          </a:ln>
        </p:spPr>
        <p:txBody>
          <a:bodyPr/>
          <a:lstStyle/>
          <a:p>
            <a:fld id="{E1AD4C6A-986D-45B8-8E95-9F0DF03E5B6C}" type="slidenum">
              <a:rPr lang="en-US" altLang="zh-TW" smtClean="0">
                <a:ea typeface="新細明體" charset="-120"/>
              </a:rPr>
              <a:pPr/>
              <a:t>170</a:t>
            </a:fld>
            <a:endParaRPr lang="en-US" altLang="zh-TW" smtClean="0">
              <a:ea typeface="新細明體" charset="-120"/>
            </a:endParaRPr>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miter lim="800000"/>
            <a:headEnd/>
            <a:tailEnd/>
          </a:ln>
        </p:spPr>
        <p:txBody>
          <a:bodyPr/>
          <a:lstStyle/>
          <a:p>
            <a:fld id="{26D61CDB-133C-4C6C-B19B-0D6D87CC412D}" type="slidenum">
              <a:rPr lang="en-US" altLang="zh-TW" smtClean="0">
                <a:ea typeface="新細明體" charset="-120"/>
              </a:rPr>
              <a:pPr/>
              <a:t>171</a:t>
            </a:fld>
            <a:endParaRPr lang="en-US" altLang="zh-TW" smtClean="0">
              <a:ea typeface="新細明體" charset="-120"/>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miter lim="800000"/>
            <a:headEnd/>
            <a:tailEnd/>
          </a:ln>
        </p:spPr>
        <p:txBody>
          <a:bodyPr/>
          <a:lstStyle/>
          <a:p>
            <a:fld id="{96B66C07-242D-494E-AED1-86E8459D987B}" type="slidenum">
              <a:rPr lang="en-US" altLang="zh-TW" smtClean="0">
                <a:ea typeface="新細明體" charset="-120"/>
              </a:rPr>
              <a:pPr/>
              <a:t>172</a:t>
            </a:fld>
            <a:endParaRPr lang="en-US" altLang="zh-TW" smtClean="0">
              <a:ea typeface="新細明體" charset="-120"/>
            </a:endParaRPr>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7"/>
          <p:cNvSpPr>
            <a:spLocks noGrp="1" noChangeArrowheads="1"/>
          </p:cNvSpPr>
          <p:nvPr>
            <p:ph type="sldNum" sz="quarter" idx="5"/>
          </p:nvPr>
        </p:nvSpPr>
        <p:spPr>
          <a:noFill/>
          <a:ln>
            <a:miter lim="800000"/>
            <a:headEnd/>
            <a:tailEnd/>
          </a:ln>
        </p:spPr>
        <p:txBody>
          <a:bodyPr/>
          <a:lstStyle/>
          <a:p>
            <a:fld id="{33D50A10-D503-4EB3-ADDA-2B2D86D4F12A}" type="slidenum">
              <a:rPr lang="en-US" altLang="zh-TW" smtClean="0">
                <a:ea typeface="新細明體" charset="-120"/>
              </a:rPr>
              <a:pPr/>
              <a:t>173</a:t>
            </a:fld>
            <a:endParaRPr lang="en-US" altLang="zh-TW" smtClean="0">
              <a:ea typeface="新細明體" charset="-120"/>
            </a:endParaRPr>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7"/>
          <p:cNvSpPr>
            <a:spLocks noGrp="1" noChangeArrowheads="1"/>
          </p:cNvSpPr>
          <p:nvPr>
            <p:ph type="sldNum" sz="quarter" idx="5"/>
          </p:nvPr>
        </p:nvSpPr>
        <p:spPr>
          <a:noFill/>
          <a:ln>
            <a:miter lim="800000"/>
            <a:headEnd/>
            <a:tailEnd/>
          </a:ln>
        </p:spPr>
        <p:txBody>
          <a:bodyPr/>
          <a:lstStyle/>
          <a:p>
            <a:fld id="{30101822-CE18-4758-9B5D-120B5371F59B}" type="slidenum">
              <a:rPr lang="en-US" altLang="zh-TW" smtClean="0">
                <a:ea typeface="新細明體" charset="-120"/>
              </a:rPr>
              <a:pPr/>
              <a:t>174</a:t>
            </a:fld>
            <a:endParaRPr lang="en-US" altLang="zh-TW" smtClean="0">
              <a:ea typeface="新細明體" charset="-120"/>
            </a:endParaRPr>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miter lim="800000"/>
            <a:headEnd/>
            <a:tailEnd/>
          </a:ln>
        </p:spPr>
        <p:txBody>
          <a:bodyPr/>
          <a:lstStyle/>
          <a:p>
            <a:fld id="{22A2141B-9237-41F0-9302-6084E037F05C}" type="slidenum">
              <a:rPr lang="en-US" altLang="zh-TW" smtClean="0">
                <a:ea typeface="新細明體" charset="-120"/>
              </a:rPr>
              <a:pPr/>
              <a:t>175</a:t>
            </a:fld>
            <a:endParaRPr lang="en-US" altLang="zh-TW" smtClean="0">
              <a:ea typeface="新細明體" charset="-120"/>
            </a:endParaRPr>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miter lim="800000"/>
            <a:headEnd/>
            <a:tailEnd/>
          </a:ln>
        </p:spPr>
        <p:txBody>
          <a:bodyPr/>
          <a:lstStyle/>
          <a:p>
            <a:fld id="{68CF4521-DBA0-4856-9598-F39DCAF0CC92}" type="slidenum">
              <a:rPr lang="en-US" altLang="zh-TW" smtClean="0">
                <a:ea typeface="新細明體" charset="-120"/>
              </a:rPr>
              <a:pPr/>
              <a:t>176</a:t>
            </a:fld>
            <a:endParaRPr lang="en-US" altLang="zh-TW" smtClean="0">
              <a:ea typeface="新細明體" charset="-120"/>
            </a:endParaRPr>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a:miter lim="800000"/>
            <a:headEnd/>
            <a:tailEnd/>
          </a:ln>
        </p:spPr>
        <p:txBody>
          <a:bodyPr/>
          <a:lstStyle/>
          <a:p>
            <a:fld id="{C04C87DE-35D7-4BDE-BCC5-ED7E18B90C80}" type="slidenum">
              <a:rPr lang="en-US" altLang="zh-TW" smtClean="0">
                <a:ea typeface="新細明體" charset="-120"/>
              </a:rPr>
              <a:pPr/>
              <a:t>177</a:t>
            </a:fld>
            <a:endParaRPr lang="en-US" altLang="zh-TW" smtClean="0">
              <a:ea typeface="新細明體" charset="-12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a:miter lim="800000"/>
            <a:headEnd/>
            <a:tailEnd/>
          </a:ln>
        </p:spPr>
        <p:txBody>
          <a:bodyPr/>
          <a:lstStyle/>
          <a:p>
            <a:fld id="{99F6A03C-29CA-4BE7-8FB7-B9227BF53981}" type="slidenum">
              <a:rPr lang="en-US" altLang="zh-TW" smtClean="0">
                <a:ea typeface="新細明體" charset="-120"/>
              </a:rPr>
              <a:pPr/>
              <a:t>178</a:t>
            </a:fld>
            <a:endParaRPr lang="en-US" altLang="zh-TW" smtClean="0">
              <a:ea typeface="新細明體" charset="-12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7"/>
          <p:cNvSpPr>
            <a:spLocks noGrp="1" noChangeArrowheads="1"/>
          </p:cNvSpPr>
          <p:nvPr>
            <p:ph type="sldNum" sz="quarter" idx="5"/>
          </p:nvPr>
        </p:nvSpPr>
        <p:spPr>
          <a:noFill/>
          <a:ln>
            <a:miter lim="800000"/>
            <a:headEnd/>
            <a:tailEnd/>
          </a:ln>
        </p:spPr>
        <p:txBody>
          <a:bodyPr/>
          <a:lstStyle/>
          <a:p>
            <a:fld id="{F6AE640E-67CC-4EDA-9072-E7541ECF356A}" type="slidenum">
              <a:rPr lang="en-US" altLang="zh-TW" smtClean="0">
                <a:ea typeface="新細明體" charset="-120"/>
              </a:rPr>
              <a:pPr/>
              <a:t>179</a:t>
            </a:fld>
            <a:endParaRPr lang="en-US" altLang="zh-TW" smtClean="0">
              <a:ea typeface="新細明體" charset="-120"/>
            </a:endParaRPr>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A334AC9C-D8E2-4084-B7C3-F1FD196CC927}" type="slidenum">
              <a:rPr lang="en-US" altLang="zh-TW" smtClean="0">
                <a:ea typeface="新細明體" charset="-120"/>
              </a:rPr>
              <a:pPr/>
              <a:t>18</a:t>
            </a:fld>
            <a:endParaRPr lang="en-US" altLang="zh-TW" smtClean="0">
              <a:ea typeface="新細明體" charset="-12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7"/>
          <p:cNvSpPr>
            <a:spLocks noGrp="1" noChangeArrowheads="1"/>
          </p:cNvSpPr>
          <p:nvPr>
            <p:ph type="sldNum" sz="quarter" idx="5"/>
          </p:nvPr>
        </p:nvSpPr>
        <p:spPr>
          <a:noFill/>
          <a:ln>
            <a:miter lim="800000"/>
            <a:headEnd/>
            <a:tailEnd/>
          </a:ln>
        </p:spPr>
        <p:txBody>
          <a:bodyPr/>
          <a:lstStyle/>
          <a:p>
            <a:fld id="{8431BD01-3BBD-4CCF-BD73-51A4EAAC1221}" type="slidenum">
              <a:rPr lang="en-US" altLang="zh-TW" smtClean="0">
                <a:ea typeface="新細明體" charset="-120"/>
              </a:rPr>
              <a:pPr/>
              <a:t>180</a:t>
            </a:fld>
            <a:endParaRPr lang="en-US" altLang="zh-TW" smtClean="0">
              <a:ea typeface="新細明體" charset="-120"/>
            </a:endParaRPr>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a:miter lim="800000"/>
            <a:headEnd/>
            <a:tailEnd/>
          </a:ln>
        </p:spPr>
        <p:txBody>
          <a:bodyPr/>
          <a:lstStyle/>
          <a:p>
            <a:fld id="{DA971189-97E8-469B-B838-4897CD6F5EF0}" type="slidenum">
              <a:rPr lang="en-US" altLang="zh-TW" smtClean="0">
                <a:ea typeface="新細明體" charset="-120"/>
              </a:rPr>
              <a:pPr/>
              <a:t>181</a:t>
            </a:fld>
            <a:endParaRPr lang="en-US" altLang="zh-TW" smtClean="0">
              <a:ea typeface="新細明體" charset="-120"/>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Grp="1" noRot="1" noChangeAspect="1" noChangeArrowheads="1" noTextEdit="1"/>
          </p:cNvSpPr>
          <p:nvPr>
            <p:ph type="sldImg"/>
          </p:nvPr>
        </p:nvSpPr>
        <p:spPr>
          <a:ln/>
        </p:spPr>
      </p:sp>
      <p:sp>
        <p:nvSpPr>
          <p:cNvPr id="39014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7"/>
          <p:cNvSpPr>
            <a:spLocks noGrp="1" noChangeArrowheads="1"/>
          </p:cNvSpPr>
          <p:nvPr>
            <p:ph type="sldNum" sz="quarter" idx="5"/>
          </p:nvPr>
        </p:nvSpPr>
        <p:spPr>
          <a:noFill/>
          <a:ln>
            <a:miter lim="800000"/>
            <a:headEnd/>
            <a:tailEnd/>
          </a:ln>
        </p:spPr>
        <p:txBody>
          <a:bodyPr/>
          <a:lstStyle/>
          <a:p>
            <a:fld id="{F0275927-B26A-4456-8487-2434BB2167E9}" type="slidenum">
              <a:rPr lang="en-US" altLang="zh-TW" smtClean="0">
                <a:ea typeface="新細明體" charset="-120"/>
              </a:rPr>
              <a:pPr/>
              <a:t>183</a:t>
            </a:fld>
            <a:endParaRPr lang="en-US" altLang="zh-TW" smtClean="0">
              <a:ea typeface="新細明體" charset="-120"/>
            </a:endParaRPr>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7"/>
          <p:cNvSpPr>
            <a:spLocks noGrp="1" noChangeArrowheads="1"/>
          </p:cNvSpPr>
          <p:nvPr>
            <p:ph type="sldNum" sz="quarter" idx="5"/>
          </p:nvPr>
        </p:nvSpPr>
        <p:spPr>
          <a:noFill/>
          <a:ln>
            <a:miter lim="800000"/>
            <a:headEnd/>
            <a:tailEnd/>
          </a:ln>
        </p:spPr>
        <p:txBody>
          <a:bodyPr/>
          <a:lstStyle/>
          <a:p>
            <a:fld id="{42C266E8-A762-480E-9DED-5BDE09BF3063}" type="slidenum">
              <a:rPr lang="en-US" altLang="zh-TW" smtClean="0">
                <a:ea typeface="新細明體" charset="-120"/>
              </a:rPr>
              <a:pPr/>
              <a:t>184</a:t>
            </a:fld>
            <a:endParaRPr lang="en-US" altLang="zh-TW" smtClean="0">
              <a:ea typeface="新細明體" charset="-120"/>
            </a:endParaRPr>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Rot="1" noChangeAspect="1" noChangeArrowheads="1" noTextEdit="1"/>
          </p:cNvSpPr>
          <p:nvPr>
            <p:ph type="sldImg"/>
          </p:nvPr>
        </p:nvSpPr>
        <p:spPr>
          <a:ln/>
        </p:spPr>
      </p:sp>
      <p:sp>
        <p:nvSpPr>
          <p:cNvPr id="39629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noRot="1" noChangeAspect="1" noChangeArrowheads="1" noTextEdit="1"/>
          </p:cNvSpPr>
          <p:nvPr>
            <p:ph type="sldImg"/>
          </p:nvPr>
        </p:nvSpPr>
        <p:spPr>
          <a:ln/>
        </p:spPr>
      </p:sp>
      <p:sp>
        <p:nvSpPr>
          <p:cNvPr id="39833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Rot="1" noChangeAspect="1" noChangeArrowheads="1" noTextEdit="1"/>
          </p:cNvSpPr>
          <p:nvPr>
            <p:ph type="sldImg"/>
          </p:nvPr>
        </p:nvSpPr>
        <p:spPr>
          <a:ln/>
        </p:spPr>
      </p:sp>
      <p:sp>
        <p:nvSpPr>
          <p:cNvPr id="40038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Rot="1" noChangeAspect="1" noChangeArrowheads="1" noTextEdit="1"/>
          </p:cNvSpPr>
          <p:nvPr>
            <p:ph type="sldImg"/>
          </p:nvPr>
        </p:nvSpPr>
        <p:spPr>
          <a:ln/>
        </p:spPr>
      </p:sp>
      <p:sp>
        <p:nvSpPr>
          <p:cNvPr id="40243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a:ln>
            <a:miter lim="800000"/>
            <a:headEnd/>
            <a:tailEnd/>
          </a:ln>
        </p:spPr>
        <p:txBody>
          <a:bodyPr/>
          <a:lstStyle/>
          <a:p>
            <a:fld id="{EFD7F7AB-4AFC-4A58-95B1-3882BB216539}" type="slidenum">
              <a:rPr lang="en-US" altLang="zh-TW" smtClean="0">
                <a:ea typeface="新細明體" charset="-120"/>
              </a:rPr>
              <a:pPr/>
              <a:t>189</a:t>
            </a:fld>
            <a:endParaRPr lang="en-US" altLang="zh-TW" smtClean="0">
              <a:ea typeface="新細明體" charset="-120"/>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A61AB524-22E3-4F79-9921-F4CCC552D911}" type="slidenum">
              <a:rPr lang="en-US" altLang="zh-TW" smtClean="0">
                <a:ea typeface="新細明體" charset="-120"/>
              </a:rPr>
              <a:pPr/>
              <a:t>19</a:t>
            </a:fld>
            <a:endParaRPr lang="en-US" altLang="zh-TW" smtClean="0">
              <a:ea typeface="新細明體" charset="-12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7"/>
          <p:cNvSpPr>
            <a:spLocks noGrp="1" noChangeArrowheads="1"/>
          </p:cNvSpPr>
          <p:nvPr>
            <p:ph type="sldNum" sz="quarter" idx="5"/>
          </p:nvPr>
        </p:nvSpPr>
        <p:spPr>
          <a:noFill/>
          <a:ln>
            <a:miter lim="800000"/>
            <a:headEnd/>
            <a:tailEnd/>
          </a:ln>
        </p:spPr>
        <p:txBody>
          <a:bodyPr/>
          <a:lstStyle/>
          <a:p>
            <a:fld id="{7E2EE6D7-2B04-43C8-AF7B-3AB4D436174C}" type="slidenum">
              <a:rPr lang="en-US" altLang="zh-TW" smtClean="0">
                <a:ea typeface="新細明體" charset="-120"/>
              </a:rPr>
              <a:pPr/>
              <a:t>190</a:t>
            </a:fld>
            <a:endParaRPr lang="en-US" altLang="zh-TW" smtClean="0">
              <a:ea typeface="新細明體" charset="-120"/>
            </a:endParaRPr>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7"/>
          <p:cNvSpPr>
            <a:spLocks noGrp="1" noChangeArrowheads="1"/>
          </p:cNvSpPr>
          <p:nvPr>
            <p:ph type="sldNum" sz="quarter" idx="5"/>
          </p:nvPr>
        </p:nvSpPr>
        <p:spPr>
          <a:noFill/>
          <a:ln>
            <a:miter lim="800000"/>
            <a:headEnd/>
            <a:tailEnd/>
          </a:ln>
        </p:spPr>
        <p:txBody>
          <a:bodyPr/>
          <a:lstStyle/>
          <a:p>
            <a:fld id="{6FEE876A-90BF-446A-9305-62809F2287DE}" type="slidenum">
              <a:rPr lang="en-US" altLang="zh-TW" smtClean="0">
                <a:ea typeface="新細明體" charset="-120"/>
              </a:rPr>
              <a:pPr/>
              <a:t>191</a:t>
            </a:fld>
            <a:endParaRPr lang="en-US" altLang="zh-TW" smtClean="0">
              <a:ea typeface="新細明體" charset="-120"/>
            </a:endParaRPr>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7"/>
          <p:cNvSpPr>
            <a:spLocks noGrp="1" noChangeArrowheads="1"/>
          </p:cNvSpPr>
          <p:nvPr>
            <p:ph type="sldNum" sz="quarter" idx="5"/>
          </p:nvPr>
        </p:nvSpPr>
        <p:spPr>
          <a:noFill/>
          <a:ln>
            <a:miter lim="800000"/>
            <a:headEnd/>
            <a:tailEnd/>
          </a:ln>
        </p:spPr>
        <p:txBody>
          <a:bodyPr/>
          <a:lstStyle/>
          <a:p>
            <a:fld id="{981E1B4E-D0AA-4255-BAC1-598370F2771D}" type="slidenum">
              <a:rPr lang="en-US" altLang="zh-TW" smtClean="0">
                <a:ea typeface="新細明體" charset="-120"/>
              </a:rPr>
              <a:pPr/>
              <a:t>192</a:t>
            </a:fld>
            <a:endParaRPr lang="en-US" altLang="zh-TW" smtClean="0">
              <a:ea typeface="新細明體" charset="-120"/>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7"/>
          <p:cNvSpPr>
            <a:spLocks noGrp="1" noChangeArrowheads="1"/>
          </p:cNvSpPr>
          <p:nvPr>
            <p:ph type="sldNum" sz="quarter" idx="5"/>
          </p:nvPr>
        </p:nvSpPr>
        <p:spPr>
          <a:noFill/>
          <a:ln>
            <a:miter lim="800000"/>
            <a:headEnd/>
            <a:tailEnd/>
          </a:ln>
        </p:spPr>
        <p:txBody>
          <a:bodyPr/>
          <a:lstStyle/>
          <a:p>
            <a:fld id="{8322C8A4-573E-483C-A4FD-71C3F0142F27}" type="slidenum">
              <a:rPr lang="en-US" altLang="zh-TW" smtClean="0">
                <a:ea typeface="新細明體" charset="-120"/>
              </a:rPr>
              <a:pPr/>
              <a:t>193</a:t>
            </a:fld>
            <a:endParaRPr lang="en-US" altLang="zh-TW" smtClean="0">
              <a:ea typeface="新細明體" charset="-120"/>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7"/>
          <p:cNvSpPr>
            <a:spLocks noGrp="1" noChangeArrowheads="1"/>
          </p:cNvSpPr>
          <p:nvPr>
            <p:ph type="sldNum" sz="quarter" idx="5"/>
          </p:nvPr>
        </p:nvSpPr>
        <p:spPr>
          <a:noFill/>
          <a:ln>
            <a:miter lim="800000"/>
            <a:headEnd/>
            <a:tailEnd/>
          </a:ln>
        </p:spPr>
        <p:txBody>
          <a:bodyPr/>
          <a:lstStyle/>
          <a:p>
            <a:fld id="{871E9E61-A328-49A0-98CA-81A064BF0F20}" type="slidenum">
              <a:rPr lang="en-US" altLang="zh-TW" smtClean="0">
                <a:ea typeface="新細明體" charset="-120"/>
              </a:rPr>
              <a:pPr/>
              <a:t>194</a:t>
            </a:fld>
            <a:endParaRPr lang="en-US" altLang="zh-TW" smtClean="0">
              <a:ea typeface="新細明體" charset="-120"/>
            </a:endParaRPr>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miter lim="800000"/>
            <a:headEnd/>
            <a:tailEnd/>
          </a:ln>
        </p:spPr>
        <p:txBody>
          <a:bodyPr/>
          <a:lstStyle/>
          <a:p>
            <a:fld id="{22837D5F-D657-42C6-A31F-EBD45F54F466}" type="slidenum">
              <a:rPr lang="en-US" altLang="zh-TW" smtClean="0">
                <a:ea typeface="新細明體" charset="-120"/>
              </a:rPr>
              <a:pPr/>
              <a:t>195</a:t>
            </a:fld>
            <a:endParaRPr lang="en-US" altLang="zh-TW" smtClean="0">
              <a:ea typeface="新細明體" charset="-120"/>
            </a:endParaRPr>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7"/>
          <p:cNvSpPr>
            <a:spLocks noGrp="1" noChangeArrowheads="1"/>
          </p:cNvSpPr>
          <p:nvPr>
            <p:ph type="sldNum" sz="quarter" idx="5"/>
          </p:nvPr>
        </p:nvSpPr>
        <p:spPr>
          <a:noFill/>
          <a:ln>
            <a:miter lim="800000"/>
            <a:headEnd/>
            <a:tailEnd/>
          </a:ln>
        </p:spPr>
        <p:txBody>
          <a:bodyPr/>
          <a:lstStyle/>
          <a:p>
            <a:fld id="{CAA10C56-00E1-40DD-9288-9B7501455C4F}" type="slidenum">
              <a:rPr lang="en-US" altLang="zh-TW" smtClean="0">
                <a:ea typeface="新細明體" charset="-120"/>
              </a:rPr>
              <a:pPr/>
              <a:t>196</a:t>
            </a:fld>
            <a:endParaRPr lang="en-US" altLang="zh-TW" smtClean="0">
              <a:ea typeface="新細明體" charset="-120"/>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a:ln>
            <a:miter lim="800000"/>
            <a:headEnd/>
            <a:tailEnd/>
          </a:ln>
        </p:spPr>
        <p:txBody>
          <a:bodyPr/>
          <a:lstStyle/>
          <a:p>
            <a:fld id="{0C816897-12A8-4509-BE9E-C1DAD0B489DD}" type="slidenum">
              <a:rPr lang="en-US" altLang="zh-TW" smtClean="0">
                <a:ea typeface="新細明體" charset="-120"/>
              </a:rPr>
              <a:pPr/>
              <a:t>197</a:t>
            </a:fld>
            <a:endParaRPr lang="en-US" altLang="zh-TW" smtClean="0">
              <a:ea typeface="新細明體" charset="-120"/>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Rectangle 7"/>
          <p:cNvSpPr>
            <a:spLocks noGrp="1" noChangeArrowheads="1"/>
          </p:cNvSpPr>
          <p:nvPr>
            <p:ph type="sldNum" sz="quarter" idx="5"/>
          </p:nvPr>
        </p:nvSpPr>
        <p:spPr>
          <a:noFill/>
          <a:ln>
            <a:miter lim="800000"/>
            <a:headEnd/>
            <a:tailEnd/>
          </a:ln>
        </p:spPr>
        <p:txBody>
          <a:bodyPr/>
          <a:lstStyle/>
          <a:p>
            <a:fld id="{59FCEDB1-2DDB-48F6-B1F0-1DCC00A88FE5}" type="slidenum">
              <a:rPr lang="en-US" altLang="zh-TW" smtClean="0">
                <a:ea typeface="新細明體" charset="-120"/>
              </a:rPr>
              <a:pPr/>
              <a:t>198</a:t>
            </a:fld>
            <a:endParaRPr lang="en-US" altLang="zh-TW" smtClean="0">
              <a:ea typeface="新細明體" charset="-120"/>
            </a:endParaRPr>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7"/>
          <p:cNvSpPr>
            <a:spLocks noGrp="1" noChangeArrowheads="1"/>
          </p:cNvSpPr>
          <p:nvPr>
            <p:ph type="sldNum" sz="quarter" idx="5"/>
          </p:nvPr>
        </p:nvSpPr>
        <p:spPr>
          <a:noFill/>
          <a:ln>
            <a:miter lim="800000"/>
            <a:headEnd/>
            <a:tailEnd/>
          </a:ln>
        </p:spPr>
        <p:txBody>
          <a:bodyPr/>
          <a:lstStyle/>
          <a:p>
            <a:fld id="{93B37112-6F9C-4B4E-9826-B7306F155982}" type="slidenum">
              <a:rPr lang="en-US" altLang="zh-TW" smtClean="0">
                <a:ea typeface="新細明體" charset="-120"/>
              </a:rPr>
              <a:pPr/>
              <a:t>199</a:t>
            </a:fld>
            <a:endParaRPr lang="en-US" altLang="zh-TW" smtClean="0">
              <a:ea typeface="新細明體" charset="-120"/>
            </a:endParaRPr>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8A9F4388-D41B-4BAE-A89B-DF4B54806C66}" type="slidenum">
              <a:rPr lang="en-US" altLang="zh-TW" smtClean="0">
                <a:ea typeface="新細明體" charset="-120"/>
              </a:rPr>
              <a:pPr/>
              <a:t>20</a:t>
            </a:fld>
            <a:endParaRPr lang="en-US" altLang="zh-TW" smtClean="0">
              <a:ea typeface="新細明體" charset="-12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7"/>
          <p:cNvSpPr>
            <a:spLocks noGrp="1" noChangeArrowheads="1"/>
          </p:cNvSpPr>
          <p:nvPr>
            <p:ph type="sldNum" sz="quarter" idx="5"/>
          </p:nvPr>
        </p:nvSpPr>
        <p:spPr>
          <a:noFill/>
          <a:ln>
            <a:miter lim="800000"/>
            <a:headEnd/>
            <a:tailEnd/>
          </a:ln>
        </p:spPr>
        <p:txBody>
          <a:bodyPr/>
          <a:lstStyle/>
          <a:p>
            <a:fld id="{6D732764-9BD9-4308-AE0D-43F5153AE63E}" type="slidenum">
              <a:rPr lang="en-US" altLang="zh-TW" smtClean="0">
                <a:ea typeface="新細明體" charset="-120"/>
              </a:rPr>
              <a:pPr/>
              <a:t>200</a:t>
            </a:fld>
            <a:endParaRPr lang="en-US" altLang="zh-TW" smtClean="0">
              <a:ea typeface="新細明體" charset="-120"/>
            </a:endParaRPr>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7"/>
          <p:cNvSpPr>
            <a:spLocks noGrp="1" noChangeArrowheads="1"/>
          </p:cNvSpPr>
          <p:nvPr>
            <p:ph type="sldNum" sz="quarter" idx="5"/>
          </p:nvPr>
        </p:nvSpPr>
        <p:spPr>
          <a:noFill/>
          <a:ln>
            <a:miter lim="800000"/>
            <a:headEnd/>
            <a:tailEnd/>
          </a:ln>
        </p:spPr>
        <p:txBody>
          <a:bodyPr/>
          <a:lstStyle/>
          <a:p>
            <a:fld id="{00BC3830-8E3D-4FC3-AF26-4E698B326C44}" type="slidenum">
              <a:rPr lang="en-US" altLang="zh-TW" smtClean="0">
                <a:ea typeface="新細明體" charset="-120"/>
              </a:rPr>
              <a:pPr/>
              <a:t>201</a:t>
            </a:fld>
            <a:endParaRPr lang="en-US" altLang="zh-TW" smtClean="0">
              <a:ea typeface="新細明體" charset="-120"/>
            </a:endParaRP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a:spLocks noGrp="1" noChangeArrowheads="1"/>
          </p:cNvSpPr>
          <p:nvPr>
            <p:ph type="sldNum" sz="quarter" idx="5"/>
          </p:nvPr>
        </p:nvSpPr>
        <p:spPr>
          <a:noFill/>
          <a:ln>
            <a:miter lim="800000"/>
            <a:headEnd/>
            <a:tailEnd/>
          </a:ln>
        </p:spPr>
        <p:txBody>
          <a:bodyPr/>
          <a:lstStyle/>
          <a:p>
            <a:fld id="{5C861AC1-50D6-4602-BD41-C22ACC77E412}" type="slidenum">
              <a:rPr lang="en-US" altLang="zh-TW" smtClean="0">
                <a:ea typeface="新細明體" charset="-120"/>
              </a:rPr>
              <a:pPr/>
              <a:t>202</a:t>
            </a:fld>
            <a:endParaRPr lang="en-US" altLang="zh-TW" smtClean="0">
              <a:ea typeface="新細明體" charset="-120"/>
            </a:endParaRPr>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a:spLocks noGrp="1" noChangeArrowheads="1"/>
          </p:cNvSpPr>
          <p:nvPr>
            <p:ph type="sldNum" sz="quarter" idx="5"/>
          </p:nvPr>
        </p:nvSpPr>
        <p:spPr>
          <a:noFill/>
          <a:ln>
            <a:miter lim="800000"/>
            <a:headEnd/>
            <a:tailEnd/>
          </a:ln>
        </p:spPr>
        <p:txBody>
          <a:bodyPr/>
          <a:lstStyle/>
          <a:p>
            <a:fld id="{12000D64-04C4-4CB7-ACD9-E22507206930}" type="slidenum">
              <a:rPr lang="en-US" altLang="zh-TW" smtClean="0">
                <a:ea typeface="新細明體" charset="-120"/>
              </a:rPr>
              <a:pPr/>
              <a:t>203</a:t>
            </a:fld>
            <a:endParaRPr lang="en-US" altLang="zh-TW" smtClean="0">
              <a:ea typeface="新細明體" charset="-120"/>
            </a:endParaRPr>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7"/>
          <p:cNvSpPr>
            <a:spLocks noGrp="1" noChangeArrowheads="1"/>
          </p:cNvSpPr>
          <p:nvPr>
            <p:ph type="sldNum" sz="quarter" idx="5"/>
          </p:nvPr>
        </p:nvSpPr>
        <p:spPr>
          <a:noFill/>
          <a:ln>
            <a:miter lim="800000"/>
            <a:headEnd/>
            <a:tailEnd/>
          </a:ln>
        </p:spPr>
        <p:txBody>
          <a:bodyPr/>
          <a:lstStyle/>
          <a:p>
            <a:fld id="{57878EA2-EA4F-4C82-9252-61AA6B5AF5DD}" type="slidenum">
              <a:rPr lang="en-US" altLang="zh-TW" smtClean="0">
                <a:ea typeface="新細明體" charset="-120"/>
              </a:rPr>
              <a:pPr/>
              <a:t>204</a:t>
            </a:fld>
            <a:endParaRPr lang="en-US" altLang="zh-TW" smtClean="0">
              <a:ea typeface="新細明體" charset="-120"/>
            </a:endParaRPr>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7"/>
          <p:cNvSpPr>
            <a:spLocks noGrp="1" noChangeArrowheads="1"/>
          </p:cNvSpPr>
          <p:nvPr>
            <p:ph type="sldNum" sz="quarter" idx="5"/>
          </p:nvPr>
        </p:nvSpPr>
        <p:spPr>
          <a:noFill/>
          <a:ln>
            <a:miter lim="800000"/>
            <a:headEnd/>
            <a:tailEnd/>
          </a:ln>
        </p:spPr>
        <p:txBody>
          <a:bodyPr/>
          <a:lstStyle/>
          <a:p>
            <a:fld id="{911DA2C4-0ED0-4153-ABCF-5DFD325777C5}" type="slidenum">
              <a:rPr lang="en-US" altLang="zh-TW" smtClean="0">
                <a:ea typeface="新細明體" charset="-120"/>
              </a:rPr>
              <a:pPr/>
              <a:t>205</a:t>
            </a:fld>
            <a:endParaRPr lang="en-US" altLang="zh-TW" smtClean="0">
              <a:ea typeface="新細明體" charset="-120"/>
            </a:endParaRPr>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7"/>
          <p:cNvSpPr>
            <a:spLocks noGrp="1" noChangeArrowheads="1"/>
          </p:cNvSpPr>
          <p:nvPr>
            <p:ph type="sldNum" sz="quarter" idx="5"/>
          </p:nvPr>
        </p:nvSpPr>
        <p:spPr>
          <a:noFill/>
          <a:ln>
            <a:miter lim="800000"/>
            <a:headEnd/>
            <a:tailEnd/>
          </a:ln>
        </p:spPr>
        <p:txBody>
          <a:bodyPr/>
          <a:lstStyle/>
          <a:p>
            <a:fld id="{BF09C5DF-1B48-4703-B0D5-DCAAA650D8C6}" type="slidenum">
              <a:rPr lang="en-US" altLang="zh-TW" smtClean="0">
                <a:ea typeface="新細明體" charset="-120"/>
              </a:rPr>
              <a:pPr/>
              <a:t>206</a:t>
            </a:fld>
            <a:endParaRPr lang="en-US" altLang="zh-TW" smtClean="0">
              <a:ea typeface="新細明體" charset="-120"/>
            </a:endParaRPr>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7"/>
          <p:cNvSpPr>
            <a:spLocks noGrp="1" noChangeArrowheads="1"/>
          </p:cNvSpPr>
          <p:nvPr>
            <p:ph type="sldNum" sz="quarter" idx="5"/>
          </p:nvPr>
        </p:nvSpPr>
        <p:spPr>
          <a:noFill/>
          <a:ln>
            <a:miter lim="800000"/>
            <a:headEnd/>
            <a:tailEnd/>
          </a:ln>
        </p:spPr>
        <p:txBody>
          <a:bodyPr/>
          <a:lstStyle/>
          <a:p>
            <a:fld id="{37D11108-A1CA-44DF-A197-8DF147F589D3}" type="slidenum">
              <a:rPr lang="en-US" altLang="zh-TW" smtClean="0">
                <a:ea typeface="新細明體" charset="-120"/>
              </a:rPr>
              <a:pPr/>
              <a:t>207</a:t>
            </a:fld>
            <a:endParaRPr lang="en-US" altLang="zh-TW" smtClean="0">
              <a:ea typeface="新細明體" charset="-120"/>
            </a:endParaRPr>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D355C89F-A4F7-4B27-ABFE-F87AF3617F09}" type="slidenum">
              <a:rPr lang="en-US" altLang="zh-TW" smtClean="0">
                <a:ea typeface="新細明體" charset="-120"/>
              </a:rPr>
              <a:pPr/>
              <a:t>21</a:t>
            </a:fld>
            <a:endParaRPr lang="en-US" altLang="zh-TW" smtClean="0">
              <a:ea typeface="新細明體" charset="-12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8F865069-F7A9-4844-9945-88D841272604}" type="slidenum">
              <a:rPr lang="en-US" altLang="zh-TW" smtClean="0">
                <a:ea typeface="新細明體" charset="-120"/>
              </a:rPr>
              <a:pPr/>
              <a:t>22</a:t>
            </a:fld>
            <a:endParaRPr lang="en-US" altLang="zh-TW" smtClean="0">
              <a:ea typeface="新細明體" charset="-12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6E4CE662-CAF6-460A-8536-54EDE977DDFD}" type="slidenum">
              <a:rPr lang="en-US" altLang="zh-TW" smtClean="0">
                <a:ea typeface="新細明體" charset="-120"/>
              </a:rPr>
              <a:pPr/>
              <a:t>23</a:t>
            </a:fld>
            <a:endParaRPr lang="en-US" altLang="zh-TW" smtClean="0">
              <a:ea typeface="新細明體" charset="-12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B10A11B8-461D-436F-8456-53D63C1DDC14}" type="slidenum">
              <a:rPr lang="en-US" altLang="zh-TW" smtClean="0">
                <a:ea typeface="新細明體" charset="-120"/>
              </a:rPr>
              <a:pPr/>
              <a:t>24</a:t>
            </a:fld>
            <a:endParaRPr lang="en-US" altLang="zh-TW" smtClean="0">
              <a:ea typeface="新細明體" charset="-12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miter lim="800000"/>
            <a:headEnd/>
            <a:tailEnd/>
          </a:ln>
        </p:spPr>
        <p:txBody>
          <a:bodyPr/>
          <a:lstStyle/>
          <a:p>
            <a:fld id="{1E6B0EFE-4332-4AD3-BFBC-1D926F31B109}" type="slidenum">
              <a:rPr lang="en-US" altLang="zh-TW" smtClean="0">
                <a:ea typeface="新細明體" charset="-120"/>
              </a:rPr>
              <a:pPr/>
              <a:t>25</a:t>
            </a:fld>
            <a:endParaRPr lang="en-US" altLang="zh-TW" smtClean="0">
              <a:ea typeface="新細明體" charset="-12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3DE9660F-73BB-4E16-B3B0-A1BB86D66FF3}" type="slidenum">
              <a:rPr lang="en-US" altLang="zh-TW" smtClean="0">
                <a:ea typeface="新細明體" charset="-120"/>
              </a:rPr>
              <a:pPr/>
              <a:t>26</a:t>
            </a:fld>
            <a:endParaRPr lang="en-US" altLang="zh-TW" smtClean="0">
              <a:ea typeface="新細明體" charset="-12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p:cNvSpPr>
          <p:nvPr>
            <p:ph type="sldImg"/>
          </p:nvPr>
        </p:nvSpPr>
        <p:spPr>
          <a:ln/>
        </p:spPr>
      </p:sp>
      <p:sp>
        <p:nvSpPr>
          <p:cNvPr id="74754" name="備忘稿版面配置區 2"/>
          <p:cNvSpPr>
            <a:spLocks noGrp="1"/>
          </p:cNvSpPr>
          <p:nvPr>
            <p:ph type="body" idx="1"/>
          </p:nvPr>
        </p:nvSpPr>
        <p:spPr>
          <a:noFill/>
        </p:spPr>
        <p:txBody>
          <a:bodyPr/>
          <a:lstStyle/>
          <a:p>
            <a:endParaRPr lang="zh-TW" altLang="en-US" smtClean="0">
              <a:ea typeface="新細明體" charset="-120"/>
            </a:endParaRPr>
          </a:p>
        </p:txBody>
      </p:sp>
      <p:sp>
        <p:nvSpPr>
          <p:cNvPr id="74755" name="投影片編號版面配置區 3"/>
          <p:cNvSpPr>
            <a:spLocks noGrp="1"/>
          </p:cNvSpPr>
          <p:nvPr>
            <p:ph type="sldNum" sz="quarter" idx="5"/>
          </p:nvPr>
        </p:nvSpPr>
        <p:spPr>
          <a:noFill/>
          <a:ln>
            <a:miter lim="800000"/>
            <a:headEnd/>
            <a:tailEnd/>
          </a:ln>
        </p:spPr>
        <p:txBody>
          <a:bodyPr/>
          <a:lstStyle/>
          <a:p>
            <a:fld id="{0DBC31CD-E816-46AC-B76B-DC22E99D284C}" type="slidenum">
              <a:rPr lang="en-US" altLang="zh-TW" smtClean="0">
                <a:solidFill>
                  <a:srgbClr val="000000"/>
                </a:solidFill>
                <a:ea typeface="新細明體" charset="-120"/>
              </a:rPr>
              <a:pPr/>
              <a:t>28</a:t>
            </a:fld>
            <a:endParaRPr lang="en-US" altLang="zh-TW" smtClean="0">
              <a:solidFill>
                <a:srgbClr val="000000"/>
              </a:solidFill>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miter lim="800000"/>
            <a:headEnd/>
            <a:tailEnd/>
          </a:ln>
        </p:spPr>
        <p:txBody>
          <a:bodyPr/>
          <a:lstStyle/>
          <a:p>
            <a:fld id="{724BF39A-74F6-4F30-9294-C2D09364ABE0}" type="slidenum">
              <a:rPr lang="en-US" altLang="zh-TW" smtClean="0">
                <a:solidFill>
                  <a:srgbClr val="000000"/>
                </a:solidFill>
                <a:ea typeface="新細明體" charset="-120"/>
              </a:rPr>
              <a:pPr/>
              <a:t>30</a:t>
            </a:fld>
            <a:endParaRPr lang="en-US" altLang="zh-TW" smtClean="0">
              <a:solidFill>
                <a:srgbClr val="000000"/>
              </a:solidFill>
              <a:ea typeface="新細明體" charset="-12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miter lim="800000"/>
            <a:headEnd/>
            <a:tailEnd/>
          </a:ln>
        </p:spPr>
        <p:txBody>
          <a:bodyPr/>
          <a:lstStyle/>
          <a:p>
            <a:fld id="{D239A5E3-51E4-4DD7-B046-20926E2D6109}" type="slidenum">
              <a:rPr lang="en-US" altLang="zh-TW" smtClean="0">
                <a:ea typeface="新細明體" charset="-120"/>
              </a:rPr>
              <a:pPr/>
              <a:t>32</a:t>
            </a:fld>
            <a:endParaRPr lang="en-US" altLang="zh-TW" smtClean="0">
              <a:ea typeface="新細明體" charset="-12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miter lim="800000"/>
            <a:headEnd/>
            <a:tailEnd/>
          </a:ln>
        </p:spPr>
        <p:txBody>
          <a:bodyPr/>
          <a:lstStyle/>
          <a:p>
            <a:fld id="{F20109A6-D017-47FB-8074-FE86AE97FCE8}" type="slidenum">
              <a:rPr lang="en-US" altLang="zh-TW" smtClean="0">
                <a:ea typeface="新細明體" charset="-120"/>
              </a:rPr>
              <a:pPr/>
              <a:t>33</a:t>
            </a:fld>
            <a:endParaRPr lang="en-US" altLang="zh-TW" smtClean="0">
              <a:ea typeface="新細明體" charset="-12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miter lim="800000"/>
            <a:headEnd/>
            <a:tailEnd/>
          </a:ln>
        </p:spPr>
        <p:txBody>
          <a:bodyPr/>
          <a:lstStyle/>
          <a:p>
            <a:fld id="{5935ED5E-BC48-41EE-8C89-663763A03390}" type="slidenum">
              <a:rPr lang="en-US" altLang="zh-TW" smtClean="0">
                <a:ea typeface="新細明體" charset="-120"/>
              </a:rPr>
              <a:pPr/>
              <a:t>34</a:t>
            </a:fld>
            <a:endParaRPr lang="en-US" altLang="zh-TW" smtClean="0">
              <a:ea typeface="新細明體" charset="-12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E3C54A58-C542-4D5F-88DD-F85778CA1988}" type="slidenum">
              <a:rPr lang="en-US" altLang="zh-TW" smtClean="0">
                <a:ea typeface="新細明體" charset="-120"/>
              </a:rPr>
              <a:pPr/>
              <a:t>35</a:t>
            </a:fld>
            <a:endParaRPr lang="en-US" altLang="zh-TW" smtClean="0">
              <a:ea typeface="新細明體" charset="-12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miter lim="800000"/>
            <a:headEnd/>
            <a:tailEnd/>
          </a:ln>
        </p:spPr>
        <p:txBody>
          <a:bodyPr/>
          <a:lstStyle/>
          <a:p>
            <a:fld id="{1FD30D3E-B756-4890-AAAA-149C0CD8E8BE}" type="slidenum">
              <a:rPr lang="en-US" altLang="zh-TW" smtClean="0">
                <a:ea typeface="新細明體" charset="-120"/>
              </a:rPr>
              <a:pPr/>
              <a:t>36</a:t>
            </a:fld>
            <a:endParaRPr lang="en-US" altLang="zh-TW" smtClean="0">
              <a:ea typeface="新細明體" charset="-12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EA99BB99-A058-4B8B-ADC5-BAC630D876FA}" type="slidenum">
              <a:rPr lang="en-US" altLang="zh-TW" smtClean="0">
                <a:ea typeface="新細明體" charset="-120"/>
              </a:rPr>
              <a:pPr/>
              <a:t>37</a:t>
            </a:fld>
            <a:endParaRPr lang="en-US" altLang="zh-TW" smtClean="0">
              <a:ea typeface="新細明體" charset="-12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miter lim="800000"/>
            <a:headEnd/>
            <a:tailEnd/>
          </a:ln>
        </p:spPr>
        <p:txBody>
          <a:bodyPr/>
          <a:lstStyle/>
          <a:p>
            <a:fld id="{C9F141B8-32E9-4149-B4FB-F23DEADEBFF5}" type="slidenum">
              <a:rPr lang="en-US" altLang="zh-TW" smtClean="0">
                <a:ea typeface="新細明體" charset="-120"/>
              </a:rPr>
              <a:pPr/>
              <a:t>38</a:t>
            </a:fld>
            <a:endParaRPr lang="en-US" altLang="zh-TW" smtClean="0">
              <a:ea typeface="新細明體" charset="-12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miter lim="800000"/>
            <a:headEnd/>
            <a:tailEnd/>
          </a:ln>
        </p:spPr>
        <p:txBody>
          <a:bodyPr/>
          <a:lstStyle/>
          <a:p>
            <a:fld id="{3C10AE64-43CB-4C68-BACB-7AFF9E8E9F8B}" type="slidenum">
              <a:rPr lang="en-US" altLang="zh-TW" smtClean="0">
                <a:ea typeface="新細明體" charset="-120"/>
              </a:rPr>
              <a:pPr/>
              <a:t>39</a:t>
            </a:fld>
            <a:endParaRPr lang="en-US" altLang="zh-TW" smtClean="0">
              <a:ea typeface="新細明體" charset="-12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0EB9DEBD-C0C2-4EC5-BF6B-1DCBB6AE698E}" type="slidenum">
              <a:rPr lang="en-US" altLang="zh-TW" smtClean="0">
                <a:ea typeface="新細明體" charset="-120"/>
              </a:rPr>
              <a:pPr/>
              <a:t>4</a:t>
            </a:fld>
            <a:endParaRPr lang="en-US" altLang="zh-TW" smtClean="0">
              <a:ea typeface="新細明體" charset="-12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miter lim="800000"/>
            <a:headEnd/>
            <a:tailEnd/>
          </a:ln>
        </p:spPr>
        <p:txBody>
          <a:bodyPr/>
          <a:lstStyle/>
          <a:p>
            <a:fld id="{91314885-62DA-4AEC-B16B-E281BF0D7FB1}" type="slidenum">
              <a:rPr lang="en-US" altLang="zh-TW" smtClean="0">
                <a:ea typeface="新細明體" charset="-120"/>
              </a:rPr>
              <a:pPr/>
              <a:t>40</a:t>
            </a:fld>
            <a:endParaRPr lang="en-US" altLang="zh-TW" smtClean="0">
              <a:ea typeface="新細明體" charset="-12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miter lim="800000"/>
            <a:headEnd/>
            <a:tailEnd/>
          </a:ln>
        </p:spPr>
        <p:txBody>
          <a:bodyPr/>
          <a:lstStyle/>
          <a:p>
            <a:fld id="{BD975D88-756B-4874-B7EC-4620B0CE4B86}" type="slidenum">
              <a:rPr lang="en-US" altLang="zh-TW" smtClean="0">
                <a:ea typeface="新細明體" charset="-120"/>
              </a:rPr>
              <a:pPr/>
              <a:t>41</a:t>
            </a:fld>
            <a:endParaRPr lang="en-US" altLang="zh-TW" smtClean="0">
              <a:ea typeface="新細明體" charset="-12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miter lim="800000"/>
            <a:headEnd/>
            <a:tailEnd/>
          </a:ln>
        </p:spPr>
        <p:txBody>
          <a:bodyPr/>
          <a:lstStyle/>
          <a:p>
            <a:fld id="{BF1E3922-CBAB-4296-B63A-42BF060A2B1F}" type="slidenum">
              <a:rPr lang="en-US" altLang="zh-TW" smtClean="0">
                <a:ea typeface="新細明體" charset="-120"/>
              </a:rPr>
              <a:pPr/>
              <a:t>42</a:t>
            </a:fld>
            <a:endParaRPr lang="en-US" altLang="zh-TW" smtClean="0">
              <a:ea typeface="新細明體" charset="-12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miter lim="800000"/>
            <a:headEnd/>
            <a:tailEnd/>
          </a:ln>
        </p:spPr>
        <p:txBody>
          <a:bodyPr/>
          <a:lstStyle/>
          <a:p>
            <a:fld id="{3F3E3581-87E8-432C-A211-F6D2AD348DEE}" type="slidenum">
              <a:rPr lang="en-US" altLang="zh-TW" smtClean="0">
                <a:ea typeface="新細明體" charset="-120"/>
              </a:rPr>
              <a:pPr/>
              <a:t>43</a:t>
            </a:fld>
            <a:endParaRPr lang="en-US" altLang="zh-TW" smtClean="0">
              <a:ea typeface="新細明體" charset="-12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miter lim="800000"/>
            <a:headEnd/>
            <a:tailEnd/>
          </a:ln>
        </p:spPr>
        <p:txBody>
          <a:bodyPr/>
          <a:lstStyle/>
          <a:p>
            <a:fld id="{4765B12D-2261-4DB0-BAC1-BE3DA87E0440}" type="slidenum">
              <a:rPr lang="en-US" altLang="zh-TW" smtClean="0">
                <a:ea typeface="新細明體" charset="-120"/>
              </a:rPr>
              <a:pPr/>
              <a:t>44</a:t>
            </a:fld>
            <a:endParaRPr lang="en-US" altLang="zh-TW" smtClean="0">
              <a:ea typeface="新細明體" charset="-12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miter lim="800000"/>
            <a:headEnd/>
            <a:tailEnd/>
          </a:ln>
        </p:spPr>
        <p:txBody>
          <a:bodyPr/>
          <a:lstStyle/>
          <a:p>
            <a:fld id="{2C1FDEC4-12F9-4281-81D8-C36C68B1B9B2}" type="slidenum">
              <a:rPr lang="en-US" altLang="zh-TW" smtClean="0">
                <a:ea typeface="新細明體" charset="-120"/>
              </a:rPr>
              <a:pPr/>
              <a:t>45</a:t>
            </a:fld>
            <a:endParaRPr lang="en-US" altLang="zh-TW" smtClean="0">
              <a:ea typeface="新細明體" charset="-12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miter lim="800000"/>
            <a:headEnd/>
            <a:tailEnd/>
          </a:ln>
        </p:spPr>
        <p:txBody>
          <a:bodyPr/>
          <a:lstStyle/>
          <a:p>
            <a:fld id="{09A0E69E-6AAE-4A4D-B1E9-8714D4296CCD}" type="slidenum">
              <a:rPr lang="en-US" altLang="zh-TW" smtClean="0">
                <a:ea typeface="新細明體" charset="-120"/>
              </a:rPr>
              <a:pPr/>
              <a:t>46</a:t>
            </a:fld>
            <a:endParaRPr lang="en-US" altLang="zh-TW" smtClean="0">
              <a:ea typeface="新細明體" charset="-12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miter lim="800000"/>
            <a:headEnd/>
            <a:tailEnd/>
          </a:ln>
        </p:spPr>
        <p:txBody>
          <a:bodyPr/>
          <a:lstStyle/>
          <a:p>
            <a:fld id="{69CDA846-9AD0-45B2-AA04-50B5B4733CF0}" type="slidenum">
              <a:rPr lang="en-US" altLang="zh-TW" smtClean="0">
                <a:ea typeface="新細明體" charset="-120"/>
              </a:rPr>
              <a:pPr/>
              <a:t>47</a:t>
            </a:fld>
            <a:endParaRPr lang="en-US" altLang="zh-TW" smtClean="0">
              <a:ea typeface="新細明體" charset="-12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miter lim="800000"/>
            <a:headEnd/>
            <a:tailEnd/>
          </a:ln>
        </p:spPr>
        <p:txBody>
          <a:bodyPr/>
          <a:lstStyle/>
          <a:p>
            <a:fld id="{060B9997-5A0B-49B9-AD22-188150A61138}" type="slidenum">
              <a:rPr lang="en-US" altLang="zh-TW" smtClean="0">
                <a:ea typeface="新細明體" charset="-120"/>
              </a:rPr>
              <a:pPr/>
              <a:t>48</a:t>
            </a:fld>
            <a:endParaRPr lang="en-US" altLang="zh-TW" smtClean="0">
              <a:ea typeface="新細明體" charset="-12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miter lim="800000"/>
            <a:headEnd/>
            <a:tailEnd/>
          </a:ln>
        </p:spPr>
        <p:txBody>
          <a:bodyPr/>
          <a:lstStyle/>
          <a:p>
            <a:fld id="{AE3F0DDA-281D-4673-AB09-F4C5BE44FDA8}" type="slidenum">
              <a:rPr lang="en-US" altLang="zh-TW" smtClean="0">
                <a:ea typeface="新細明體" charset="-120"/>
              </a:rPr>
              <a:pPr/>
              <a:t>49</a:t>
            </a:fld>
            <a:endParaRPr lang="en-US" altLang="zh-TW" smtClean="0">
              <a:ea typeface="新細明體" charset="-12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E5709851-9F8C-4117-A9FF-A9E31EDD32C2}" type="slidenum">
              <a:rPr lang="en-US" altLang="zh-TW" smtClean="0">
                <a:ea typeface="新細明體" charset="-120"/>
              </a:rPr>
              <a:pPr/>
              <a:t>5</a:t>
            </a:fld>
            <a:endParaRPr lang="en-US" altLang="zh-TW" smtClean="0">
              <a:ea typeface="新細明體" charset="-12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miter lim="800000"/>
            <a:headEnd/>
            <a:tailEnd/>
          </a:ln>
        </p:spPr>
        <p:txBody>
          <a:bodyPr/>
          <a:lstStyle/>
          <a:p>
            <a:fld id="{0505428B-4387-4D79-9383-FC4CF23CE7D9}" type="slidenum">
              <a:rPr lang="en-US" altLang="zh-TW" smtClean="0">
                <a:ea typeface="新細明體" charset="-120"/>
              </a:rPr>
              <a:pPr/>
              <a:t>50</a:t>
            </a:fld>
            <a:endParaRPr lang="en-US" altLang="zh-TW" smtClean="0">
              <a:ea typeface="新細明體" charset="-12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miter lim="800000"/>
            <a:headEnd/>
            <a:tailEnd/>
          </a:ln>
        </p:spPr>
        <p:txBody>
          <a:bodyPr/>
          <a:lstStyle/>
          <a:p>
            <a:fld id="{D5AA1F1F-71B6-4CE2-96A5-99ECFB915173}" type="slidenum">
              <a:rPr lang="en-US" altLang="zh-TW" smtClean="0">
                <a:ea typeface="新細明體" charset="-120"/>
              </a:rPr>
              <a:pPr/>
              <a:t>51</a:t>
            </a:fld>
            <a:endParaRPr lang="en-US" altLang="zh-TW" smtClean="0">
              <a:ea typeface="新細明體" charset="-12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miter lim="800000"/>
            <a:headEnd/>
            <a:tailEnd/>
          </a:ln>
        </p:spPr>
        <p:txBody>
          <a:bodyPr/>
          <a:lstStyle/>
          <a:p>
            <a:fld id="{9C48F872-9113-4B18-B202-3CE656179E33}" type="slidenum">
              <a:rPr lang="en-US" altLang="zh-TW" smtClean="0">
                <a:ea typeface="新細明體" charset="-120"/>
              </a:rPr>
              <a:pPr/>
              <a:t>52</a:t>
            </a:fld>
            <a:endParaRPr lang="en-US" altLang="zh-TW" smtClean="0">
              <a:ea typeface="新細明體" charset="-12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miter lim="800000"/>
            <a:headEnd/>
            <a:tailEnd/>
          </a:ln>
        </p:spPr>
        <p:txBody>
          <a:bodyPr/>
          <a:lstStyle/>
          <a:p>
            <a:fld id="{47EF0C63-E7A3-475B-AC47-60DB9DF77299}" type="slidenum">
              <a:rPr lang="en-US" altLang="zh-TW" smtClean="0">
                <a:ea typeface="新細明體" charset="-120"/>
              </a:rPr>
              <a:pPr/>
              <a:t>53</a:t>
            </a:fld>
            <a:endParaRPr lang="en-US" altLang="zh-TW" smtClean="0">
              <a:ea typeface="新細明體" charset="-12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miter lim="800000"/>
            <a:headEnd/>
            <a:tailEnd/>
          </a:ln>
        </p:spPr>
        <p:txBody>
          <a:bodyPr/>
          <a:lstStyle/>
          <a:p>
            <a:fld id="{227AA129-D376-43A7-8423-E403C2508AB4}" type="slidenum">
              <a:rPr lang="en-US" altLang="zh-TW" smtClean="0">
                <a:ea typeface="新細明體" charset="-120"/>
              </a:rPr>
              <a:pPr/>
              <a:t>54</a:t>
            </a:fld>
            <a:endParaRPr lang="en-US" altLang="zh-TW" smtClean="0">
              <a:ea typeface="新細明體" charset="-12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miter lim="800000"/>
            <a:headEnd/>
            <a:tailEnd/>
          </a:ln>
        </p:spPr>
        <p:txBody>
          <a:bodyPr/>
          <a:lstStyle/>
          <a:p>
            <a:fld id="{B1DCE7CD-8A1E-4945-92EF-C919310FC32C}" type="slidenum">
              <a:rPr lang="en-US" altLang="zh-TW" smtClean="0">
                <a:ea typeface="新細明體" charset="-120"/>
              </a:rPr>
              <a:pPr/>
              <a:t>55</a:t>
            </a:fld>
            <a:endParaRPr lang="en-US" altLang="zh-TW" smtClean="0">
              <a:ea typeface="新細明體" charset="-12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miter lim="800000"/>
            <a:headEnd/>
            <a:tailEnd/>
          </a:ln>
        </p:spPr>
        <p:txBody>
          <a:bodyPr/>
          <a:lstStyle/>
          <a:p>
            <a:fld id="{9BF0B674-722F-4191-A7D5-1A7C52337A37}" type="slidenum">
              <a:rPr lang="en-US" altLang="zh-TW" smtClean="0">
                <a:ea typeface="新細明體" charset="-120"/>
              </a:rPr>
              <a:pPr/>
              <a:t>56</a:t>
            </a:fld>
            <a:endParaRPr lang="en-US" altLang="zh-TW" smtClean="0">
              <a:ea typeface="新細明體" charset="-12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908050" y="4721225"/>
            <a:ext cx="4989513" cy="4471988"/>
          </a:xfrm>
          <a:noFill/>
        </p:spPr>
        <p:txBody>
          <a:bodyPr/>
          <a:lstStyle/>
          <a:p>
            <a:pPr eaLnBrk="1" hangingPunct="1"/>
            <a:endParaRPr lang="zh-TW" altLang="zh-TW" smtClean="0">
              <a:ea typeface="新細明體" charset="-12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miter lim="800000"/>
            <a:headEnd/>
            <a:tailEnd/>
          </a:ln>
        </p:spPr>
        <p:txBody>
          <a:bodyPr/>
          <a:lstStyle/>
          <a:p>
            <a:fld id="{86125F80-EBB8-4B81-801F-8384908A709A}" type="slidenum">
              <a:rPr lang="en-US" altLang="zh-TW" smtClean="0">
                <a:ea typeface="新細明體" charset="-120"/>
              </a:rPr>
              <a:pPr/>
              <a:t>57</a:t>
            </a:fld>
            <a:endParaRPr lang="en-US" altLang="zh-TW" smtClean="0">
              <a:ea typeface="新細明體" charset="-12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908050" y="4721225"/>
            <a:ext cx="4989513" cy="4471988"/>
          </a:xfrm>
          <a:noFill/>
        </p:spPr>
        <p:txBody>
          <a:bodyPr/>
          <a:lstStyle/>
          <a:p>
            <a:pPr eaLnBrk="1" hangingPunct="1"/>
            <a:endParaRPr lang="zh-TW" altLang="zh-TW" smtClean="0">
              <a:ea typeface="新細明體" charset="-12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miter lim="800000"/>
            <a:headEnd/>
            <a:tailEnd/>
          </a:ln>
        </p:spPr>
        <p:txBody>
          <a:bodyPr/>
          <a:lstStyle/>
          <a:p>
            <a:fld id="{C9CE72DE-5D24-46CC-91FE-931985F4D5C7}" type="slidenum">
              <a:rPr lang="en-US" altLang="zh-TW" smtClean="0">
                <a:ea typeface="新細明體" charset="-120"/>
              </a:rPr>
              <a:pPr/>
              <a:t>58</a:t>
            </a:fld>
            <a:endParaRPr lang="en-US" altLang="zh-TW" smtClean="0">
              <a:ea typeface="新細明體" charset="-12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08050" y="4721225"/>
            <a:ext cx="4989513" cy="4471988"/>
          </a:xfrm>
          <a:noFill/>
        </p:spPr>
        <p:txBody>
          <a:bodyPr/>
          <a:lstStyle/>
          <a:p>
            <a:pPr eaLnBrk="1" hangingPunct="1"/>
            <a:endParaRPr lang="zh-TW" altLang="zh-TW" smtClean="0">
              <a:ea typeface="新細明體" charset="-12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463F9363-A6B1-4924-9253-C20887B5E311}" type="slidenum">
              <a:rPr lang="en-US" altLang="zh-TW" smtClean="0">
                <a:ea typeface="新細明體" charset="-120"/>
              </a:rPr>
              <a:pPr/>
              <a:t>6</a:t>
            </a:fld>
            <a:endParaRPr lang="en-US" altLang="zh-TW" smtClean="0">
              <a:ea typeface="新細明體" charset="-12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2"/>
          <p:cNvSpPr>
            <a:spLocks noGrp="1" noRot="1" noChangeAspect="1" noChangeArrowheads="1" noTextEdit="1"/>
          </p:cNvSpPr>
          <p:nvPr>
            <p:ph type="sldImg"/>
          </p:nvPr>
        </p:nvSpPr>
        <p:spPr>
          <a:ln/>
        </p:spPr>
      </p:sp>
      <p:sp>
        <p:nvSpPr>
          <p:cNvPr id="42701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19F1A135-1892-4C3E-861D-2040AE55EB98}" type="slidenum">
              <a:rPr lang="en-US" altLang="zh-TW" smtClean="0">
                <a:ea typeface="新細明體" charset="-120"/>
              </a:rPr>
              <a:pPr/>
              <a:t>7</a:t>
            </a:fld>
            <a:endParaRPr lang="en-US" altLang="zh-TW" smtClean="0">
              <a:ea typeface="新細明體" charset="-12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ln/>
        </p:spPr>
      </p:sp>
      <p:sp>
        <p:nvSpPr>
          <p:cNvPr id="17101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ln/>
        </p:spPr>
      </p:sp>
      <p:sp>
        <p:nvSpPr>
          <p:cNvPr id="175106"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ln/>
        </p:spPr>
      </p:sp>
      <p:sp>
        <p:nvSpPr>
          <p:cNvPr id="17920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E77DAE7A-8783-4E03-A0DE-2C0D2198DB5E}" type="slidenum">
              <a:rPr lang="en-US" altLang="zh-TW" smtClean="0">
                <a:ea typeface="新細明體" charset="-120"/>
              </a:rPr>
              <a:pPr/>
              <a:t>8</a:t>
            </a:fld>
            <a:endParaRPr lang="en-US" altLang="zh-TW" smtClean="0">
              <a:ea typeface="新細明體" charset="-12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miter lim="800000"/>
            <a:headEnd/>
            <a:tailEnd/>
          </a:ln>
        </p:spPr>
        <p:txBody>
          <a:bodyPr/>
          <a:lstStyle/>
          <a:p>
            <a:fld id="{DCE75A40-3940-4D61-BA45-68CD231D387F}" type="slidenum">
              <a:rPr lang="en-US" altLang="zh-TW" smtClean="0">
                <a:ea typeface="新細明體" charset="-120"/>
              </a:rPr>
              <a:pPr/>
              <a:t>81</a:t>
            </a:fld>
            <a:endParaRPr lang="en-US" altLang="zh-TW" smtClean="0">
              <a:ea typeface="新細明體" charset="-12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miter lim="800000"/>
            <a:headEnd/>
            <a:tailEnd/>
          </a:ln>
        </p:spPr>
        <p:txBody>
          <a:bodyPr/>
          <a:lstStyle/>
          <a:p>
            <a:fld id="{7CD2E542-A0B5-41B8-81B4-DA5B2588C4D3}" type="slidenum">
              <a:rPr lang="en-US" altLang="zh-TW" smtClean="0">
                <a:ea typeface="新細明體" charset="-120"/>
              </a:rPr>
              <a:pPr/>
              <a:t>82</a:t>
            </a:fld>
            <a:endParaRPr lang="en-US" altLang="zh-TW" smtClean="0">
              <a:ea typeface="新細明體" charset="-12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miter lim="800000"/>
            <a:headEnd/>
            <a:tailEnd/>
          </a:ln>
        </p:spPr>
        <p:txBody>
          <a:bodyPr/>
          <a:lstStyle/>
          <a:p>
            <a:fld id="{7C9A2DE3-71B6-470C-A804-F658BC8E4456}" type="slidenum">
              <a:rPr lang="en-US" altLang="zh-TW" smtClean="0">
                <a:ea typeface="新細明體" charset="-120"/>
              </a:rPr>
              <a:pPr/>
              <a:t>83</a:t>
            </a:fld>
            <a:endParaRPr lang="en-US" altLang="zh-TW" smtClean="0">
              <a:ea typeface="新細明體" charset="-12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miter lim="800000"/>
            <a:headEnd/>
            <a:tailEnd/>
          </a:ln>
        </p:spPr>
        <p:txBody>
          <a:bodyPr/>
          <a:lstStyle/>
          <a:p>
            <a:fld id="{F564396A-16C7-4BB4-87CF-E2131A1D4A23}" type="slidenum">
              <a:rPr lang="en-US" altLang="zh-TW" smtClean="0">
                <a:ea typeface="新細明體" charset="-120"/>
              </a:rPr>
              <a:pPr/>
              <a:t>84</a:t>
            </a:fld>
            <a:endParaRPr lang="en-US" altLang="zh-TW" smtClean="0">
              <a:ea typeface="新細明體" charset="-12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ln/>
        </p:spPr>
      </p:sp>
      <p:sp>
        <p:nvSpPr>
          <p:cNvPr id="191490"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miter lim="800000"/>
            <a:headEnd/>
            <a:tailEnd/>
          </a:ln>
        </p:spPr>
        <p:txBody>
          <a:bodyPr/>
          <a:lstStyle/>
          <a:p>
            <a:fld id="{0277DC2F-004F-4595-B23B-296E1B48C396}" type="slidenum">
              <a:rPr lang="en-US" altLang="zh-TW" smtClean="0">
                <a:ea typeface="新細明體" charset="-120"/>
              </a:rPr>
              <a:pPr/>
              <a:t>86</a:t>
            </a:fld>
            <a:endParaRPr lang="en-US" altLang="zh-TW" smtClean="0">
              <a:ea typeface="新細明體" charset="-120"/>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miter lim="800000"/>
            <a:headEnd/>
            <a:tailEnd/>
          </a:ln>
        </p:spPr>
        <p:txBody>
          <a:bodyPr/>
          <a:lstStyle/>
          <a:p>
            <a:fld id="{956B51DD-A7C4-4838-B0B9-3FA45099CB7B}" type="slidenum">
              <a:rPr lang="en-US" altLang="zh-TW" smtClean="0">
                <a:ea typeface="新細明體" charset="-120"/>
              </a:rPr>
              <a:pPr/>
              <a:t>87</a:t>
            </a:fld>
            <a:endParaRPr lang="en-US" altLang="zh-TW" smtClean="0">
              <a:ea typeface="新細明體" charset="-120"/>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miter lim="800000"/>
            <a:headEnd/>
            <a:tailEnd/>
          </a:ln>
        </p:spPr>
        <p:txBody>
          <a:bodyPr/>
          <a:lstStyle/>
          <a:p>
            <a:fld id="{BF7C9954-3DCC-4EAD-9293-C0DB8C1D24F7}" type="slidenum">
              <a:rPr lang="en-US" altLang="zh-TW" smtClean="0">
                <a:ea typeface="新細明體" charset="-120"/>
              </a:rPr>
              <a:pPr/>
              <a:t>88</a:t>
            </a:fld>
            <a:endParaRPr lang="en-US" altLang="zh-TW" smtClean="0">
              <a:ea typeface="新細明體" charset="-12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miter lim="800000"/>
            <a:headEnd/>
            <a:tailEnd/>
          </a:ln>
        </p:spPr>
        <p:txBody>
          <a:bodyPr/>
          <a:lstStyle/>
          <a:p>
            <a:fld id="{BDA7D9D2-5CA4-4872-95DA-2017CB4B80E1}" type="slidenum">
              <a:rPr lang="en-US" altLang="zh-TW" smtClean="0">
                <a:ea typeface="新細明體" charset="-120"/>
              </a:rPr>
              <a:pPr/>
              <a:t>89</a:t>
            </a:fld>
            <a:endParaRPr lang="en-US" altLang="zh-TW" smtClean="0">
              <a:ea typeface="新細明體" charset="-12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A5CB8A48-9745-4E3E-92CC-A2850D54F691}" type="slidenum">
              <a:rPr lang="en-US" altLang="zh-TW" smtClean="0">
                <a:ea typeface="新細明體" charset="-120"/>
              </a:rPr>
              <a:pPr/>
              <a:t>9</a:t>
            </a:fld>
            <a:endParaRPr lang="en-US" altLang="zh-TW" smtClean="0">
              <a:ea typeface="新細明體" charset="-12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miter lim="800000"/>
            <a:headEnd/>
            <a:tailEnd/>
          </a:ln>
        </p:spPr>
        <p:txBody>
          <a:bodyPr/>
          <a:lstStyle/>
          <a:p>
            <a:fld id="{7496FE01-758B-4700-A536-A160D13368F5}" type="slidenum">
              <a:rPr lang="en-US" altLang="zh-TW" smtClean="0">
                <a:ea typeface="新細明體" charset="-120"/>
              </a:rPr>
              <a:pPr/>
              <a:t>90</a:t>
            </a:fld>
            <a:endParaRPr lang="en-US" altLang="zh-TW" smtClean="0">
              <a:ea typeface="新細明體" charset="-12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miter lim="800000"/>
            <a:headEnd/>
            <a:tailEnd/>
          </a:ln>
        </p:spPr>
        <p:txBody>
          <a:bodyPr/>
          <a:lstStyle/>
          <a:p>
            <a:fld id="{246DBBE6-7E47-41EA-9764-3959D035599D}" type="slidenum">
              <a:rPr lang="en-US" altLang="zh-TW" smtClean="0">
                <a:ea typeface="新細明體" charset="-120"/>
              </a:rPr>
              <a:pPr/>
              <a:t>91</a:t>
            </a:fld>
            <a:endParaRPr lang="en-US" altLang="zh-TW" smtClean="0">
              <a:ea typeface="新細明體" charset="-12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miter lim="800000"/>
            <a:headEnd/>
            <a:tailEnd/>
          </a:ln>
        </p:spPr>
        <p:txBody>
          <a:bodyPr/>
          <a:lstStyle/>
          <a:p>
            <a:fld id="{A8D8D090-3A84-418A-A26D-367B82C1BDAA}" type="slidenum">
              <a:rPr lang="en-US" altLang="zh-TW" smtClean="0">
                <a:ea typeface="新細明體" charset="-120"/>
              </a:rPr>
              <a:pPr/>
              <a:t>92</a:t>
            </a:fld>
            <a:endParaRPr lang="en-US" altLang="zh-TW" smtClean="0">
              <a:ea typeface="新細明體" charset="-120"/>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miter lim="800000"/>
            <a:headEnd/>
            <a:tailEnd/>
          </a:ln>
        </p:spPr>
        <p:txBody>
          <a:bodyPr/>
          <a:lstStyle/>
          <a:p>
            <a:fld id="{0DA51F23-E817-4106-9160-7D1BDD1CF9E5}" type="slidenum">
              <a:rPr lang="en-US" altLang="zh-TW" smtClean="0">
                <a:ea typeface="新細明體" charset="-120"/>
              </a:rPr>
              <a:pPr/>
              <a:t>93</a:t>
            </a:fld>
            <a:endParaRPr lang="en-US" altLang="zh-TW" smtClean="0">
              <a:ea typeface="新細明體" charset="-120"/>
            </a:endParaRP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a:ln>
            <a:miter lim="800000"/>
            <a:headEnd/>
            <a:tailEnd/>
          </a:ln>
        </p:spPr>
        <p:txBody>
          <a:bodyPr/>
          <a:lstStyle/>
          <a:p>
            <a:fld id="{4DB417C9-A924-476E-8B59-EC173FEA9E2F}" type="slidenum">
              <a:rPr lang="en-US" altLang="zh-TW" smtClean="0">
                <a:ea typeface="新細明體" charset="-120"/>
              </a:rPr>
              <a:pPr/>
              <a:t>94</a:t>
            </a:fld>
            <a:endParaRPr lang="en-US" altLang="zh-TW" smtClean="0">
              <a:ea typeface="新細明體" charset="-120"/>
            </a:endParaRP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a:ln>
            <a:miter lim="800000"/>
            <a:headEnd/>
            <a:tailEnd/>
          </a:ln>
        </p:spPr>
        <p:txBody>
          <a:bodyPr/>
          <a:lstStyle/>
          <a:p>
            <a:fld id="{EAEA8130-DCE4-4808-AB15-2F074681CAB3}" type="slidenum">
              <a:rPr lang="en-US" altLang="zh-TW" smtClean="0">
                <a:ea typeface="新細明體" charset="-120"/>
              </a:rPr>
              <a:pPr/>
              <a:t>95</a:t>
            </a:fld>
            <a:endParaRPr lang="en-US" altLang="zh-TW" smtClean="0">
              <a:ea typeface="新細明體" charset="-120"/>
            </a:endParaRP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AF47184D-0E52-48DF-9602-F8EB286EE835}" type="slidenum">
              <a:rPr lang="en-US" altLang="zh-TW" sz="1200">
                <a:latin typeface="Arial" charset="0"/>
              </a:rPr>
              <a:pPr algn="r"/>
              <a:t>96</a:t>
            </a:fld>
            <a:endParaRPr lang="en-US" altLang="zh-TW" sz="1200">
              <a:latin typeface="Arial" charset="0"/>
            </a:endParaRP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E4D8E2AB-A6DD-4D7F-8C38-DDDCB0910D61}" type="slidenum">
              <a:rPr lang="en-US" altLang="zh-TW" sz="1200">
                <a:latin typeface="Arial" charset="0"/>
              </a:rPr>
              <a:pPr algn="r"/>
              <a:t>97</a:t>
            </a:fld>
            <a:endParaRPr lang="en-US" altLang="zh-TW" sz="1200">
              <a:latin typeface="Arial" charset="0"/>
            </a:endParaRP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958DA253-8391-4C4D-B1B2-1E0A583A8FF7}" type="slidenum">
              <a:rPr lang="en-US" altLang="zh-TW" sz="1200">
                <a:latin typeface="Arial" charset="0"/>
              </a:rPr>
              <a:pPr algn="r"/>
              <a:t>98</a:t>
            </a:fld>
            <a:endParaRPr lang="en-US" altLang="zh-TW" sz="1200">
              <a:latin typeface="Arial" charset="0"/>
            </a:endParaRP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anchor="b"/>
          <a:lstStyle/>
          <a:p>
            <a:pPr algn="r"/>
            <a:fld id="{471DE930-BC6F-499F-9FA8-1CA8F87050DC}" type="slidenum">
              <a:rPr lang="en-US" altLang="zh-TW" sz="1200">
                <a:latin typeface="Arial" charset="0"/>
              </a:rPr>
              <a:pPr algn="r"/>
              <a:t>99</a:t>
            </a:fld>
            <a:endParaRPr lang="en-US" altLang="zh-TW" sz="1200">
              <a:latin typeface="Arial" charset="0"/>
            </a:endParaRP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ea typeface="新細明體" pitchFamily="18" charset="-120"/>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ea typeface="新細明體" pitchFamily="18" charset="-120"/>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ea typeface="新細明體" pitchFamily="18" charset="-12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zh-TW"/>
          </a:p>
        </p:txBody>
      </p:sp>
      <p:sp>
        <p:nvSpPr>
          <p:cNvPr id="12" name="Footer Placeholder 4"/>
          <p:cNvSpPr>
            <a:spLocks noGrp="1"/>
          </p:cNvSpPr>
          <p:nvPr>
            <p:ph type="ftr" sz="quarter" idx="11"/>
          </p:nvPr>
        </p:nvSpPr>
        <p:spPr/>
        <p:txBody>
          <a:bodyPr/>
          <a:lstStyle>
            <a:lvl1pPr>
              <a:defRPr/>
            </a:lvl1pPr>
          </a:lstStyle>
          <a:p>
            <a:pPr>
              <a:defRPr/>
            </a:pPr>
            <a:endParaRPr lang="en-US" altLang="zh-TW"/>
          </a:p>
        </p:txBody>
      </p:sp>
      <p:sp>
        <p:nvSpPr>
          <p:cNvPr id="13" name="Slide Number Placeholder 5"/>
          <p:cNvSpPr>
            <a:spLocks noGrp="1"/>
          </p:cNvSpPr>
          <p:nvPr>
            <p:ph type="sldNum" sz="quarter" idx="12"/>
          </p:nvPr>
        </p:nvSpPr>
        <p:spPr/>
        <p:txBody>
          <a:bodyPr/>
          <a:lstStyle>
            <a:lvl1pPr>
              <a:defRPr/>
            </a:lvl1pPr>
          </a:lstStyle>
          <a:p>
            <a:pPr>
              <a:defRPr/>
            </a:pPr>
            <a:fld id="{A2E9A6A4-57A0-409B-B6A4-D17095DB828A}"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ea typeface="新細明體" pitchFamily="18" charset="-120"/>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ea typeface="新細明體" pitchFamily="18" charset="-120"/>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ea typeface="新細明體" pitchFamily="18" charset="-12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zh-TW"/>
          </a:p>
        </p:txBody>
      </p:sp>
      <p:sp>
        <p:nvSpPr>
          <p:cNvPr id="12" name="Footer Placeholder 4"/>
          <p:cNvSpPr>
            <a:spLocks noGrp="1"/>
          </p:cNvSpPr>
          <p:nvPr>
            <p:ph type="ftr" sz="quarter" idx="11"/>
          </p:nvPr>
        </p:nvSpPr>
        <p:spPr/>
        <p:txBody>
          <a:bodyPr/>
          <a:lstStyle>
            <a:lvl1pPr>
              <a:defRPr/>
            </a:lvl1pPr>
          </a:lstStyle>
          <a:p>
            <a:pPr>
              <a:defRPr/>
            </a:pPr>
            <a:endParaRPr lang="en-US" altLang="zh-TW"/>
          </a:p>
        </p:txBody>
      </p:sp>
      <p:sp>
        <p:nvSpPr>
          <p:cNvPr id="13" name="Slide Number Placeholder 5"/>
          <p:cNvSpPr>
            <a:spLocks noGrp="1"/>
          </p:cNvSpPr>
          <p:nvPr>
            <p:ph type="sldNum" sz="quarter" idx="12"/>
          </p:nvPr>
        </p:nvSpPr>
        <p:spPr/>
        <p:txBody>
          <a:bodyPr/>
          <a:lstStyle>
            <a:lvl1pPr>
              <a:defRPr/>
            </a:lvl1pPr>
          </a:lstStyle>
          <a:p>
            <a:pPr>
              <a:defRPr/>
            </a:pPr>
            <a:fld id="{9337A3DD-D24E-4BFD-A64E-D4AE268D6524}"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370013" y="301625"/>
            <a:ext cx="7313612"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370013" y="1827213"/>
            <a:ext cx="3579812"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02225" y="1827213"/>
            <a:ext cx="35814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8229E6AA-5720-4B9D-BDDA-4DA35338F4AE}"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197019E7-E872-4483-A7EF-2F3DF53E3F82}"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9F72371F-BBC9-4093-AE04-6ADE123631CC}"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ea typeface="新細明體" pitchFamily="18" charset="-120"/>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ea typeface="新細明體" pitchFamily="18" charset="-120"/>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ea typeface="新細明體" pitchFamily="18" charset="-12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0" name="Date Placeholder 3"/>
          <p:cNvSpPr>
            <a:spLocks noGrp="1"/>
          </p:cNvSpPr>
          <p:nvPr>
            <p:ph type="dt" sz="half" idx="10"/>
          </p:nvPr>
        </p:nvSpPr>
        <p:spPr/>
        <p:txBody>
          <a:bodyPr/>
          <a:lstStyle>
            <a:lvl1pPr>
              <a:defRPr/>
            </a:lvl1pPr>
          </a:lstStyle>
          <a:p>
            <a:pPr>
              <a:defRPr/>
            </a:pPr>
            <a:endParaRPr lang="en-US" altLang="zh-TW"/>
          </a:p>
        </p:txBody>
      </p:sp>
      <p:sp>
        <p:nvSpPr>
          <p:cNvPr id="11" name="Footer Placeholder 4"/>
          <p:cNvSpPr>
            <a:spLocks noGrp="1"/>
          </p:cNvSpPr>
          <p:nvPr>
            <p:ph type="ftr" sz="quarter" idx="11"/>
          </p:nvPr>
        </p:nvSpPr>
        <p:spPr/>
        <p:txBody>
          <a:bodyPr/>
          <a:lstStyle>
            <a:lvl1pPr>
              <a:defRPr/>
            </a:lvl1pPr>
          </a:lstStyle>
          <a:p>
            <a:pPr>
              <a:defRPr/>
            </a:pPr>
            <a:endParaRPr lang="en-US" altLang="zh-TW"/>
          </a:p>
        </p:txBody>
      </p:sp>
      <p:sp>
        <p:nvSpPr>
          <p:cNvPr id="12" name="Slide Number Placeholder 5"/>
          <p:cNvSpPr>
            <a:spLocks noGrp="1"/>
          </p:cNvSpPr>
          <p:nvPr>
            <p:ph type="sldNum" sz="quarter" idx="12"/>
          </p:nvPr>
        </p:nvSpPr>
        <p:spPr/>
        <p:txBody>
          <a:bodyPr/>
          <a:lstStyle>
            <a:lvl1pPr>
              <a:defRPr/>
            </a:lvl1pPr>
          </a:lstStyle>
          <a:p>
            <a:pPr>
              <a:defRPr/>
            </a:pPr>
            <a:fld id="{5B09EF51-353C-48F7-90BD-9AC3007C65A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zh-TW"/>
          </a:p>
        </p:txBody>
      </p:sp>
      <p:sp>
        <p:nvSpPr>
          <p:cNvPr id="6" name="Footer Placeholder 4"/>
          <p:cNvSpPr>
            <a:spLocks noGrp="1"/>
          </p:cNvSpPr>
          <p:nvPr>
            <p:ph type="ftr" sz="quarter" idx="16"/>
          </p:nvPr>
        </p:nvSpPr>
        <p:spPr/>
        <p:txBody>
          <a:bodyPr/>
          <a:lstStyle>
            <a:lvl1pPr>
              <a:defRPr/>
            </a:lvl1pPr>
          </a:lstStyle>
          <a:p>
            <a:pPr>
              <a:defRPr/>
            </a:pPr>
            <a:endParaRPr lang="en-US" altLang="zh-TW"/>
          </a:p>
        </p:txBody>
      </p:sp>
      <p:sp>
        <p:nvSpPr>
          <p:cNvPr id="7" name="Slide Number Placeholder 5"/>
          <p:cNvSpPr>
            <a:spLocks noGrp="1"/>
          </p:cNvSpPr>
          <p:nvPr>
            <p:ph type="sldNum" sz="quarter" idx="17"/>
          </p:nvPr>
        </p:nvSpPr>
        <p:spPr/>
        <p:txBody>
          <a:bodyPr/>
          <a:lstStyle>
            <a:lvl1pPr>
              <a:defRPr/>
            </a:lvl1pPr>
          </a:lstStyle>
          <a:p>
            <a:pPr>
              <a:defRPr/>
            </a:pPr>
            <a:fld id="{A73921FD-99F6-4D9F-A6AD-02541FEF0C73}"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70A72051-641A-4392-9F35-06A9A5F4BF8A}"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5CF6152C-395F-4FD5-9C6F-FF46C8DB7A86}"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ea typeface="新細明體" pitchFamily="18" charset="-120"/>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ea typeface="新細明體" pitchFamily="18" charset="-120"/>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ea typeface="新細明體" pitchFamily="18" charset="-12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ltLang="zh-TW"/>
          </a:p>
        </p:txBody>
      </p:sp>
      <p:sp>
        <p:nvSpPr>
          <p:cNvPr id="13" name="Footer Placeholder 5"/>
          <p:cNvSpPr>
            <a:spLocks noGrp="1"/>
          </p:cNvSpPr>
          <p:nvPr>
            <p:ph type="ftr" sz="quarter" idx="11"/>
          </p:nvPr>
        </p:nvSpPr>
        <p:spPr/>
        <p:txBody>
          <a:bodyPr/>
          <a:lstStyle>
            <a:lvl1pPr>
              <a:defRPr/>
            </a:lvl1pPr>
          </a:lstStyle>
          <a:p>
            <a:pPr>
              <a:defRPr/>
            </a:pPr>
            <a:endParaRPr lang="en-US" altLang="zh-TW"/>
          </a:p>
        </p:txBody>
      </p:sp>
      <p:sp>
        <p:nvSpPr>
          <p:cNvPr id="14" name="Slide Number Placeholder 6"/>
          <p:cNvSpPr>
            <a:spLocks noGrp="1"/>
          </p:cNvSpPr>
          <p:nvPr>
            <p:ph type="sldNum" sz="quarter" idx="12"/>
          </p:nvPr>
        </p:nvSpPr>
        <p:spPr/>
        <p:txBody>
          <a:bodyPr/>
          <a:lstStyle>
            <a:lvl1pPr>
              <a:defRPr/>
            </a:lvl1pPr>
          </a:lstStyle>
          <a:p>
            <a:pPr>
              <a:defRPr/>
            </a:pPr>
            <a:fld id="{CF38BC56-B54B-49D7-83DA-9A87E25CE4E8}"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ea typeface="新細明體" pitchFamily="18" charset="-120"/>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ea typeface="新細明體" pitchFamily="18" charset="-120"/>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ea typeface="新細明體" pitchFamily="18" charset="-12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ltLang="zh-TW"/>
          </a:p>
        </p:txBody>
      </p:sp>
      <p:sp>
        <p:nvSpPr>
          <p:cNvPr id="13" name="Footer Placeholder 5"/>
          <p:cNvSpPr>
            <a:spLocks noGrp="1"/>
          </p:cNvSpPr>
          <p:nvPr>
            <p:ph type="ftr" sz="quarter" idx="11"/>
          </p:nvPr>
        </p:nvSpPr>
        <p:spPr/>
        <p:txBody>
          <a:bodyPr/>
          <a:lstStyle>
            <a:lvl1pPr>
              <a:defRPr/>
            </a:lvl1pPr>
          </a:lstStyle>
          <a:p>
            <a:pPr>
              <a:defRPr/>
            </a:pPr>
            <a:endParaRPr lang="en-US" altLang="zh-TW"/>
          </a:p>
        </p:txBody>
      </p:sp>
      <p:sp>
        <p:nvSpPr>
          <p:cNvPr id="14" name="Slide Number Placeholder 6"/>
          <p:cNvSpPr>
            <a:spLocks noGrp="1"/>
          </p:cNvSpPr>
          <p:nvPr>
            <p:ph type="sldNum" sz="quarter" idx="12"/>
          </p:nvPr>
        </p:nvSpPr>
        <p:spPr/>
        <p:txBody>
          <a:bodyPr/>
          <a:lstStyle>
            <a:lvl1pPr>
              <a:defRPr/>
            </a:lvl1pPr>
          </a:lstStyle>
          <a:p>
            <a:pPr>
              <a:defRPr/>
            </a:pPr>
            <a:fld id="{5A652A85-DE9F-4985-955D-4F9D8434A959}"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C2BDD80A-164A-45A2-92D5-CB5F6E6F1773}"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ea typeface="新細明體" pitchFamily="18" charset="-120"/>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ea typeface="新細明體" pitchFamily="18" charset="-120"/>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ea typeface="新細明體" pitchFamily="18" charset="-120"/>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ea typeface="新細明體" pitchFamily="18" charset="-120"/>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ea typeface="新細明體" pitchFamily="18" charset="-120"/>
              </a:defRPr>
            </a:lvl1pPr>
          </a:lstStyle>
          <a:p>
            <a:pPr>
              <a:defRPr/>
            </a:pPr>
            <a:endParaRPr lang="en-US" altLang="zh-TW"/>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ea typeface="新細明體" pitchFamily="18" charset="-120"/>
              </a:defRPr>
            </a:lvl1pPr>
          </a:lstStyle>
          <a:p>
            <a:pPr>
              <a:defRPr/>
            </a:pPr>
            <a:endParaRPr lang="en-US" altLang="zh-TW"/>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ea typeface="新細明體" pitchFamily="18" charset="-120"/>
              </a:defRPr>
            </a:lvl1pPr>
          </a:lstStyle>
          <a:p>
            <a:pPr>
              <a:defRPr/>
            </a:pPr>
            <a:fld id="{E68E17A8-6DC6-42CD-8CBE-BD88818AFA71}" type="slidenum">
              <a:rPr lang="en-US" altLang="zh-TW"/>
              <a:pPr>
                <a:defRPr/>
              </a:pPr>
              <a:t>‹#›</a:t>
            </a:fld>
            <a:endParaRPr lang="en-US" altLang="zh-TW"/>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4232" r:id="rId1"/>
    <p:sldLayoutId id="2147484231" r:id="rId2"/>
    <p:sldLayoutId id="2147484233" r:id="rId3"/>
    <p:sldLayoutId id="2147484230" r:id="rId4"/>
    <p:sldLayoutId id="2147484229" r:id="rId5"/>
    <p:sldLayoutId id="2147484228" r:id="rId6"/>
    <p:sldLayoutId id="2147484234" r:id="rId7"/>
    <p:sldLayoutId id="2147484235" r:id="rId8"/>
    <p:sldLayoutId id="2147484227" r:id="rId9"/>
    <p:sldLayoutId id="2147484236" r:id="rId10"/>
    <p:sldLayoutId id="2147484237" r:id="rId11"/>
    <p:sldLayoutId id="2147484226" r:id="rId12"/>
  </p:sldLayoutIdLst>
  <p:hf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標楷體" pitchFamily="65" charset="-120"/>
        </a:defRPr>
      </a:lvl2pPr>
      <a:lvl3pPr algn="ctr" rtl="0" eaLnBrk="0" fontAlgn="base" hangingPunct="0">
        <a:spcBef>
          <a:spcPct val="0"/>
        </a:spcBef>
        <a:spcAft>
          <a:spcPct val="0"/>
        </a:spcAft>
        <a:defRPr sz="4400">
          <a:solidFill>
            <a:srgbClr val="FFFFFF"/>
          </a:solidFill>
          <a:latin typeface="Candara" pitchFamily="34" charset="0"/>
          <a:ea typeface="標楷體" pitchFamily="65" charset="-120"/>
        </a:defRPr>
      </a:lvl3pPr>
      <a:lvl4pPr algn="ctr" rtl="0" eaLnBrk="0" fontAlgn="base" hangingPunct="0">
        <a:spcBef>
          <a:spcPct val="0"/>
        </a:spcBef>
        <a:spcAft>
          <a:spcPct val="0"/>
        </a:spcAft>
        <a:defRPr sz="4400">
          <a:solidFill>
            <a:srgbClr val="FFFFFF"/>
          </a:solidFill>
          <a:latin typeface="Candara" pitchFamily="34" charset="0"/>
          <a:ea typeface="標楷體" pitchFamily="65" charset="-120"/>
        </a:defRPr>
      </a:lvl4pPr>
      <a:lvl5pPr algn="ctr" rtl="0" eaLnBrk="0" fontAlgn="base" hangingPunct="0">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8" Type="http://schemas.openxmlformats.org/officeDocument/2006/relationships/hyperlink" Target="http://zh.wikipedia.org/w/index.php?title=%E8%A1%8C%E7%82%BA%E9%9A%9C%E7%A4%99&amp;action=edit&amp;redlink=1" TargetMode="External"/><Relationship Id="rId13" Type="http://schemas.openxmlformats.org/officeDocument/2006/relationships/hyperlink" Target="http://zh.wikipedia.org/zh-hk/%E5%A6%84%E6%83%B3" TargetMode="External"/><Relationship Id="rId3" Type="http://schemas.openxmlformats.org/officeDocument/2006/relationships/hyperlink" Target="http://zh.wikipedia.org/zh-hk/%E7%B2%BE%E7%A5%9E%E7%A7%91" TargetMode="External"/><Relationship Id="rId7" Type="http://schemas.openxmlformats.org/officeDocument/2006/relationships/hyperlink" Target="http://zh.wikipedia.org/zh-hk/%E6%83%85%E6%84%9F%E9%9A%9C%E7%A4%99" TargetMode="External"/><Relationship Id="rId12" Type="http://schemas.openxmlformats.org/officeDocument/2006/relationships/hyperlink" Target="http://zh.wikipedia.org/zh-hk/%E5%B9%BB%E8%A7%89" TargetMode="External"/><Relationship Id="rId2" Type="http://schemas.openxmlformats.org/officeDocument/2006/relationships/notesSlide" Target="../notesSlides/notesSlide175.xml"/><Relationship Id="rId1" Type="http://schemas.openxmlformats.org/officeDocument/2006/relationships/slideLayout" Target="../slideLayouts/slideLayout2.xml"/><Relationship Id="rId6" Type="http://schemas.openxmlformats.org/officeDocument/2006/relationships/hyperlink" Target="http://zh.wikipedia.org/zh-hk/%E6%80%9D%E7%B6%AD%E9%9A%9C%E7%A4%99" TargetMode="External"/><Relationship Id="rId11" Type="http://schemas.openxmlformats.org/officeDocument/2006/relationships/hyperlink" Target="http://zh.wikipedia.org/w/index.php?title=%E6%80%9D%E8%80%83%E5%BD%A2%E5%BC%8F%E9%9A%9C%E7%A4%99&amp;action=edit&amp;redlink=1" TargetMode="External"/><Relationship Id="rId5" Type="http://schemas.openxmlformats.org/officeDocument/2006/relationships/hyperlink" Target="http://zh.wikipedia.org/zh-hk/%E6%80%9D%E8%80%83" TargetMode="External"/><Relationship Id="rId10" Type="http://schemas.openxmlformats.org/officeDocument/2006/relationships/hyperlink" Target="http://zh.wikipedia.org/zh-hk/%E8%A7%A3%E9%9B%A2" TargetMode="External"/><Relationship Id="rId4" Type="http://schemas.openxmlformats.org/officeDocument/2006/relationships/hyperlink" Target="http://zh.wikipedia.org/w/index.php?title=%E9%9D%92%E5%A3%AF%E5%B9%B4&amp;action=edit&amp;redlink=1" TargetMode="External"/><Relationship Id="rId9" Type="http://schemas.openxmlformats.org/officeDocument/2006/relationships/hyperlink" Target="http://zh.wikipedia.org/w/index.php?title=%E7%B2%BE%E7%A5%9E%E6%B4%BB%E5%8B%95%E4%B8%8D%E5%8D%94%E8%AA%BF&amp;action=edit&amp;redlink=1" TargetMode="External"/><Relationship Id="rId14" Type="http://schemas.openxmlformats.org/officeDocument/2006/relationships/hyperlink" Target="http://zh.wikipedia.org/w/index.php?title=%E5%99%A8%E8%B3%AA%E6%80%A7%E8%85%A6%E7%97%85&amp;action=edit&amp;redlink=1" TargetMode="External"/></Relationships>
</file>

<file path=ppt/slides/_rels/slide176.xml.rels><?xml version="1.0" encoding="UTF-8" standalone="yes"?>
<Relationships xmlns="http://schemas.openxmlformats.org/package/2006/relationships"><Relationship Id="rId8" Type="http://schemas.openxmlformats.org/officeDocument/2006/relationships/hyperlink" Target="http://zh.wikipedia.org/w/index.php?title=%E8%B4%AB%E7%A9%B7%E5%A6%84%E6%83%B3&amp;action=edit&amp;redlink=1" TargetMode="External"/><Relationship Id="rId13" Type="http://schemas.openxmlformats.org/officeDocument/2006/relationships/hyperlink" Target="http://zh.wikipedia.org/w/index.php?title=%E5%8F%98%E5%BD%A2%E5%A6%84%E6%83%B3&amp;action=edit&amp;redlink=1" TargetMode="External"/><Relationship Id="rId18" Type="http://schemas.openxmlformats.org/officeDocument/2006/relationships/hyperlink" Target="http://zh.wikipedia.org/w/index.php?title=%E8%84%91%E5%AD%90&amp;action=edit&amp;redlink=1" TargetMode="External"/><Relationship Id="rId3" Type="http://schemas.openxmlformats.org/officeDocument/2006/relationships/hyperlink" Target="http://zh.wikipedia.org/w/index.php?title=%E8%A2%AB%E5%AE%B3%E5%A6%84%E6%83%B3&amp;action=edit&amp;redlink=1" TargetMode="External"/><Relationship Id="rId7" Type="http://schemas.openxmlformats.org/officeDocument/2006/relationships/hyperlink" Target="http://zh.wikipedia.org/w/index.php?title=%E7%96%91%E7%97%85%E5%A6%84%E6%83%B3&amp;action=edit&amp;redlink=1" TargetMode="External"/><Relationship Id="rId12" Type="http://schemas.openxmlformats.org/officeDocument/2006/relationships/hyperlink" Target="http://zh.wikipedia.org/zh-hk/%E5%90%8D%E8%AD%BD" TargetMode="External"/><Relationship Id="rId17" Type="http://schemas.openxmlformats.org/officeDocument/2006/relationships/hyperlink" Target="http://zh.wikipedia.org/zh-hk/%E6%84%8F%E8%AF%86" TargetMode="External"/><Relationship Id="rId2" Type="http://schemas.openxmlformats.org/officeDocument/2006/relationships/notesSlide" Target="../notesSlides/notesSlide176.xml"/><Relationship Id="rId16" Type="http://schemas.openxmlformats.org/officeDocument/2006/relationships/hyperlink" Target="http://zh.wikipedia.org/zh-hk/%E6%80%9D%E7%BB%B4" TargetMode="External"/><Relationship Id="rId1" Type="http://schemas.openxmlformats.org/officeDocument/2006/relationships/slideLayout" Target="../slideLayouts/slideLayout2.xml"/><Relationship Id="rId6" Type="http://schemas.openxmlformats.org/officeDocument/2006/relationships/hyperlink" Target="http://zh.wikipedia.org/w/index.php?title=%E8%B4%9F%E7%BD%AA%E5%A6%84%E6%83%B3&amp;action=edit&amp;redlink=1" TargetMode="External"/><Relationship Id="rId11" Type="http://schemas.openxmlformats.org/officeDocument/2006/relationships/hyperlink" Target="http://zh.wikipedia.org/zh-hk/%E4%BA%BA%E7%B1%BB" TargetMode="External"/><Relationship Id="rId5" Type="http://schemas.openxmlformats.org/officeDocument/2006/relationships/hyperlink" Target="http://zh.wikipedia.org/zh-hk/%E4%BB%B7%E5%80%BC" TargetMode="External"/><Relationship Id="rId15" Type="http://schemas.openxmlformats.org/officeDocument/2006/relationships/hyperlink" Target="http://zh.wikipedia.org/w/index.php?title=%E8%A2%AB%E6%8E%A7%E5%88%B6%E5%A6%84%E6%83%B3&amp;action=edit&amp;redlink=1" TargetMode="External"/><Relationship Id="rId10" Type="http://schemas.openxmlformats.org/officeDocument/2006/relationships/hyperlink" Target="http://zh.wikipedia.org/zh-hk/%E5%A4%A9%E6%89%8D" TargetMode="External"/><Relationship Id="rId4" Type="http://schemas.openxmlformats.org/officeDocument/2006/relationships/hyperlink" Target="http://zh.wikipedia.org/w/index.php?title=%E6%8A%91%E9%83%81%E5%A6%84%E6%83%B3&amp;action=edit&amp;redlink=1" TargetMode="External"/><Relationship Id="rId9" Type="http://schemas.openxmlformats.org/officeDocument/2006/relationships/hyperlink" Target="http://zh.wikipedia.org/w/index.php?title=%E5%A4%B8%E5%A4%A7%E5%A6%84%E6%83%B3&amp;action=edit&amp;redlink=1" TargetMode="External"/><Relationship Id="rId14" Type="http://schemas.openxmlformats.org/officeDocument/2006/relationships/hyperlink" Target="http://zh.wikipedia.org/w/index.php?title=%E9%92%9F%E6%83%85%E5%A6%84%E6%83%B3&amp;action=edit&amp;redlink=1" TargetMode="External"/></Relationships>
</file>

<file path=ppt/slides/_rels/slide177.xml.rels><?xml version="1.0" encoding="UTF-8" standalone="yes"?>
<Relationships xmlns="http://schemas.openxmlformats.org/package/2006/relationships"><Relationship Id="rId8" Type="http://schemas.openxmlformats.org/officeDocument/2006/relationships/hyperlink" Target="http://zh.wikipedia.org/w/index.php?title=%E5%B9%BB%E8%A7%A6&amp;action=edit&amp;redlink=1" TargetMode="External"/><Relationship Id="rId3" Type="http://schemas.openxmlformats.org/officeDocument/2006/relationships/hyperlink" Target="http://zh.wikipedia.org/zh-hk/%E5%B9%BB%E8%81%BD" TargetMode="External"/><Relationship Id="rId7" Type="http://schemas.openxmlformats.org/officeDocument/2006/relationships/hyperlink" Target="http://zh.wikipedia.org/zh-hk/%E5%9B%BE%E5%83%8F" TargetMode="External"/><Relationship Id="rId2" Type="http://schemas.openxmlformats.org/officeDocument/2006/relationships/notesSlide" Target="../notesSlides/notesSlide177.xml"/><Relationship Id="rId1" Type="http://schemas.openxmlformats.org/officeDocument/2006/relationships/slideLayout" Target="../slideLayouts/slideLayout2.xml"/><Relationship Id="rId6" Type="http://schemas.openxmlformats.org/officeDocument/2006/relationships/hyperlink" Target="http://zh.wikipedia.org/zh-hk/%E8%A7%86%E8%A7%89" TargetMode="External"/><Relationship Id="rId11" Type="http://schemas.openxmlformats.org/officeDocument/2006/relationships/hyperlink" Target="http://zh.wikipedia.org/zh-hk/%E5%8A%A8%E7%89%A9" TargetMode="External"/><Relationship Id="rId5" Type="http://schemas.openxmlformats.org/officeDocument/2006/relationships/hyperlink" Target="http://zh.wikipedia.org/w/index.php?title=%E5%B9%BB%E8%A7%86&amp;action=edit&amp;redlink=1" TargetMode="External"/><Relationship Id="rId10" Type="http://schemas.openxmlformats.org/officeDocument/2006/relationships/hyperlink" Target="http://zh.wikipedia.org/zh-hk/%E4%BA%BA" TargetMode="External"/><Relationship Id="rId4" Type="http://schemas.openxmlformats.org/officeDocument/2006/relationships/hyperlink" Target="http://zh.wikipedia.org/zh-hk/%E5%A3%B0%E9%9F%B3" TargetMode="External"/><Relationship Id="rId9" Type="http://schemas.openxmlformats.org/officeDocument/2006/relationships/hyperlink" Target="http://zh.wikipedia.org/zh-hk/%E8%A7%A6%E8%A7%89" TargetMode="Externa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http://zh.wikipedia.org/w/index.php?title=%E6%83%85%E6%84%9F%E6%80%A7%E7%96%BE%E6%82%A3&amp;action=edit&amp;redlink=1" TargetMode="External"/><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hyperlink" Target="../AppData/Local/Microsoft/Windows/Temporary%20Internet%20Files/Content.IE5/D91PEH74/&#24375;&#36843;&#24615;&#30142;&#24739;.pdf" TargetMode="External"/><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8" Type="http://schemas.openxmlformats.org/officeDocument/2006/relationships/hyperlink" Target="http://zh.wikipedia.org/w/index.php?title=%E8%AA%9E%E8%A8%80%E9%9A%9C%E7%A4%99&amp;action=edit&amp;redlink=1" TargetMode="External"/><Relationship Id="rId13" Type="http://schemas.openxmlformats.org/officeDocument/2006/relationships/hyperlink" Target="http://zh.wikipedia.org/zh-cn/%E6%BC%A2%E6%96%AF%C2%B7%E4%BA%9E%E6%96%AF%E4%BC%AF%E6%A0%BC" TargetMode="External"/><Relationship Id="rId3" Type="http://schemas.openxmlformats.org/officeDocument/2006/relationships/hyperlink" Target="http://zh.wikipedia.org/w/index.php?title=%E7%A5%9E%E7%B6%93%E7%99%BC%E5%B1%95%E9%9A%9C%E7%A4%99&amp;action=edit&amp;redlink=1" TargetMode="External"/><Relationship Id="rId7" Type="http://schemas.openxmlformats.org/officeDocument/2006/relationships/hyperlink" Target="http://zh.wikipedia.org/w/index.php?title=%E5%BF%83%E6%84%8F%E7%90%86%E8%AB%96&amp;action=edit&amp;redlink=1" TargetMode="External"/><Relationship Id="rId12" Type="http://schemas.openxmlformats.org/officeDocument/2006/relationships/hyperlink" Target="http://zh.wikipedia.org/zh-cn/%E5%B0%8F%E5%85%92%E7%A7%91" TargetMode="External"/><Relationship Id="rId2" Type="http://schemas.openxmlformats.org/officeDocument/2006/relationships/notesSlide" Target="../notesSlides/notesSlide184.xml"/><Relationship Id="rId1" Type="http://schemas.openxmlformats.org/officeDocument/2006/relationships/slideLayout" Target="../slideLayouts/slideLayout2.xml"/><Relationship Id="rId6" Type="http://schemas.openxmlformats.org/officeDocument/2006/relationships/hyperlink" Target="http://zh.wikipedia.org/zh-cn/%E8%87%AA%E9%96%89%E7%97%87" TargetMode="External"/><Relationship Id="rId11" Type="http://schemas.openxmlformats.org/officeDocument/2006/relationships/hyperlink" Target="http://zh.wikipedia.org/zh-cn/%E7%B2%BE%E7%A5%9E%E7%97%85" TargetMode="External"/><Relationship Id="rId5" Type="http://schemas.openxmlformats.org/officeDocument/2006/relationships/hyperlink" Target="http://zh.wikipedia.org/zh-cn/%E6%99%BA%E8%83%BD%E9%9A%9C%E7%A4%99" TargetMode="External"/><Relationship Id="rId10" Type="http://schemas.openxmlformats.org/officeDocument/2006/relationships/hyperlink" Target="http://zh.wikipedia.org/zh-cn/%E7%B6%AD%E4%B9%9F%E7%B4%8D" TargetMode="External"/><Relationship Id="rId4" Type="http://schemas.openxmlformats.org/officeDocument/2006/relationships/hyperlink" Target="http://zh.wikipedia.org/zh-cn/%E8%87%AA%E9%96%89%E7%97%87%E5%85%89%E8%AD%9C" TargetMode="External"/><Relationship Id="rId9" Type="http://schemas.openxmlformats.org/officeDocument/2006/relationships/hyperlink" Target="http://zh.wikipedia.org/zh-cn/%E5%A5%A7%E5%9C%B0%E5%88%A9" TargetMode="External"/><Relationship Id="rId14" Type="http://schemas.openxmlformats.org/officeDocument/2006/relationships/hyperlink" Target="http://zh.wikipedia.org/zh-cn/1944%E5%B9%B4" TargetMode="Externa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law.moj.gov.tw/LawClass/LawAll.aspx?PCode=D0050001"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http://law.moj.gov.tw/LawClass/LawAll.aspx?PCode=C0010011"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55650" y="620713"/>
            <a:ext cx="7848600" cy="2376487"/>
          </a:xfrm>
        </p:spPr>
        <p:txBody>
          <a:bodyPr rtlCol="0">
            <a:normAutofit fontScale="90000"/>
          </a:bodyPr>
          <a:lstStyle/>
          <a:p>
            <a:pPr eaLnBrk="1" fontAlgn="auto" hangingPunct="1">
              <a:spcAft>
                <a:spcPts val="0"/>
              </a:spcAft>
              <a:defRPr/>
            </a:pPr>
            <a:r>
              <a:rPr lang="en-US" altLang="zh-TW" b="1" dirty="0" smtClean="0">
                <a:latin typeface="標楷體" pitchFamily="65" charset="-120"/>
              </a:rPr>
              <a:t/>
            </a:r>
            <a:br>
              <a:rPr lang="en-US" altLang="zh-TW" b="1" dirty="0" smtClean="0">
                <a:latin typeface="標楷體" pitchFamily="65" charset="-120"/>
              </a:rPr>
            </a:br>
            <a:r>
              <a:rPr lang="zh-TW" altLang="en-US" sz="3600" b="1" dirty="0" smtClean="0">
                <a:solidFill>
                  <a:srgbClr val="006600"/>
                </a:solidFill>
                <a:latin typeface="標楷體" pitchFamily="65" charset="-120"/>
              </a:rPr>
              <a:t>教師資格檢定</a:t>
            </a:r>
            <a:r>
              <a:rPr lang="zh-TW" altLang="en-US" sz="2800" b="1" dirty="0" smtClean="0">
                <a:latin typeface="標楷體" pitchFamily="65" charset="-120"/>
              </a:rPr>
              <a:t/>
            </a:r>
            <a:br>
              <a:rPr lang="zh-TW" altLang="en-US" sz="2800" b="1" dirty="0" smtClean="0">
                <a:latin typeface="標楷體" pitchFamily="65" charset="-120"/>
              </a:rPr>
            </a:br>
            <a:r>
              <a:rPr lang="zh-TW" altLang="en-US" b="1" dirty="0" smtClean="0">
                <a:latin typeface="標楷體" pitchFamily="65" charset="-120"/>
              </a:rPr>
              <a:t/>
            </a:r>
            <a:br>
              <a:rPr lang="zh-TW" altLang="en-US" b="1" dirty="0" smtClean="0">
                <a:latin typeface="標楷體" pitchFamily="65" charset="-120"/>
              </a:rPr>
            </a:br>
            <a:r>
              <a:rPr lang="zh-TW" altLang="en-US" sz="6000" b="1" dirty="0" smtClean="0">
                <a:latin typeface="標楷體" pitchFamily="65" charset="-120"/>
              </a:rPr>
              <a:t>青少年輔導</a:t>
            </a:r>
          </a:p>
        </p:txBody>
      </p:sp>
      <p:sp>
        <p:nvSpPr>
          <p:cNvPr id="16386" name="Rectangle 3"/>
          <p:cNvSpPr>
            <a:spLocks noGrp="1" noChangeArrowheads="1"/>
          </p:cNvSpPr>
          <p:nvPr>
            <p:ph type="subTitle" idx="1"/>
          </p:nvPr>
        </p:nvSpPr>
        <p:spPr>
          <a:xfrm>
            <a:off x="971550" y="3789363"/>
            <a:ext cx="6985000" cy="2735262"/>
          </a:xfrm>
        </p:spPr>
        <p:txBody>
          <a:bodyPr/>
          <a:lstStyle/>
          <a:p>
            <a:pPr eaLnBrk="1" hangingPunct="1">
              <a:lnSpc>
                <a:spcPct val="90000"/>
              </a:lnSpc>
            </a:pPr>
            <a:endParaRPr lang="en-US" altLang="zh-TW" sz="1200" b="1" smtClean="0">
              <a:latin typeface="標楷體" pitchFamily="65" charset="-120"/>
            </a:endParaRPr>
          </a:p>
          <a:p>
            <a:pPr eaLnBrk="1" hangingPunct="1">
              <a:lnSpc>
                <a:spcPct val="90000"/>
              </a:lnSpc>
            </a:pPr>
            <a:r>
              <a:rPr lang="zh-TW" altLang="en-US" sz="2800" b="1" smtClean="0">
                <a:solidFill>
                  <a:srgbClr val="0000FF"/>
                </a:solidFill>
                <a:latin typeface="標楷體" pitchFamily="65" charset="-120"/>
              </a:rPr>
              <a:t>朝陽科技大學師資培育中心</a:t>
            </a:r>
          </a:p>
          <a:p>
            <a:pPr eaLnBrk="1" hangingPunct="1">
              <a:lnSpc>
                <a:spcPct val="90000"/>
              </a:lnSpc>
            </a:pPr>
            <a:r>
              <a:rPr lang="zh-TW" altLang="en-US" sz="1800" b="1" smtClean="0">
                <a:solidFill>
                  <a:schemeClr val="tx1"/>
                </a:solidFill>
                <a:latin typeface="標楷體" pitchFamily="65" charset="-120"/>
              </a:rPr>
              <a:t>曾素秋 </a:t>
            </a:r>
            <a:r>
              <a:rPr lang="en-US" altLang="zh-TW" sz="1800" b="1" smtClean="0">
                <a:solidFill>
                  <a:schemeClr val="tx1"/>
                </a:solidFill>
                <a:latin typeface="標楷體" pitchFamily="65" charset="-120"/>
              </a:rPr>
              <a:t>101.4.23</a:t>
            </a:r>
            <a:endParaRPr lang="zh-TW" altLang="en-US" sz="1600" b="1" smtClean="0">
              <a:solidFill>
                <a:schemeClr val="tx1"/>
              </a:solidFill>
              <a:latin typeface="標楷體" pitchFamily="65" charset="-120"/>
            </a:endParaRPr>
          </a:p>
          <a:p>
            <a:pPr eaLnBrk="1" hangingPunct="1">
              <a:lnSpc>
                <a:spcPct val="90000"/>
              </a:lnSpc>
            </a:pPr>
            <a:endParaRPr lang="zh-TW" altLang="en-US" sz="1400" b="1" smtClean="0">
              <a:solidFill>
                <a:schemeClr val="tx1"/>
              </a:solidFill>
              <a:latin typeface="標楷體" pitchFamily="65" charset="-120"/>
            </a:endParaRPr>
          </a:p>
          <a:p>
            <a:pPr eaLnBrk="1" hangingPunct="1">
              <a:lnSpc>
                <a:spcPct val="90000"/>
              </a:lnSpc>
            </a:pPr>
            <a:r>
              <a:rPr lang="en-US" altLang="zh-TW" sz="1800" b="1" smtClean="0">
                <a:solidFill>
                  <a:schemeClr val="tx1"/>
                </a:solidFill>
                <a:latin typeface="標楷體" pitchFamily="65" charset="-120"/>
              </a:rPr>
              <a:t>(</a:t>
            </a:r>
            <a:r>
              <a:rPr lang="zh-TW" altLang="en-US" sz="1800" b="1" smtClean="0">
                <a:solidFill>
                  <a:schemeClr val="tx1"/>
                </a:solidFill>
                <a:latin typeface="標楷體" pitchFamily="65" charset="-120"/>
              </a:rPr>
              <a:t>部分</a:t>
            </a:r>
            <a:r>
              <a:rPr lang="en-US" altLang="zh-TW" sz="1800" b="1" smtClean="0">
                <a:solidFill>
                  <a:schemeClr val="tx1"/>
                </a:solidFill>
                <a:latin typeface="標楷體" pitchFamily="65" charset="-120"/>
              </a:rPr>
              <a:t>ppt</a:t>
            </a:r>
            <a:r>
              <a:rPr lang="zh-TW" altLang="en-US" sz="1800" b="1" smtClean="0">
                <a:solidFill>
                  <a:schemeClr val="tx1"/>
                </a:solidFill>
                <a:latin typeface="標楷體" pitchFamily="65" charset="-120"/>
              </a:rPr>
              <a:t>引自慈濟大學師資培育中心何蘊琪教授</a:t>
            </a:r>
            <a:r>
              <a:rPr lang="en-US" altLang="zh-TW" sz="1800" b="1" smtClean="0">
                <a:solidFill>
                  <a:schemeClr val="tx1"/>
                </a:solidFill>
                <a:latin typeface="標楷體" pitchFamily="65" charset="-120"/>
              </a:rPr>
              <a:t>)</a:t>
            </a:r>
          </a:p>
          <a:p>
            <a:pPr eaLnBrk="1" hangingPunct="1">
              <a:lnSpc>
                <a:spcPct val="90000"/>
              </a:lnSpc>
            </a:pPr>
            <a:endParaRPr lang="en-US" altLang="zh-TW" sz="1400" b="1" smtClean="0">
              <a:solidFill>
                <a:schemeClr val="accent1"/>
              </a:solidFill>
              <a:latin typeface="標楷體" pitchFamily="65" charset="-120"/>
            </a:endParaRPr>
          </a:p>
          <a:p>
            <a:pPr eaLnBrk="1" hangingPunct="1">
              <a:lnSpc>
                <a:spcPct val="90000"/>
              </a:lnSpc>
            </a:pPr>
            <a:r>
              <a:rPr lang="en-US" altLang="zh-TW" sz="100" b="1" smtClean="0">
                <a:latin typeface="標楷體" pitchFamily="65" charset="-120"/>
              </a:rPr>
              <a:t>                  </a:t>
            </a:r>
          </a:p>
        </p:txBody>
      </p:sp>
      <p:sp>
        <p:nvSpPr>
          <p:cNvPr id="16387" name="Rectangle 10"/>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fld id="{F0109901-183B-4712-A963-D2B9C154CBCE}" type="slidenum">
              <a:rPr lang="en-US" altLang="zh-TW" smtClean="0">
                <a:ea typeface="新細明體" charset="-120"/>
              </a:rPr>
              <a:pPr/>
              <a:t>1</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p:txBody>
          <a:bodyPr/>
          <a:lstStyle/>
          <a:p>
            <a:pPr eaLnBrk="1" hangingPunct="1"/>
            <a:r>
              <a:rPr lang="en-US" altLang="zh-TW" smtClean="0"/>
              <a:t>1.</a:t>
            </a:r>
            <a:r>
              <a:rPr lang="zh-TW" altLang="en-US" smtClean="0"/>
              <a:t>諮商理論或學派</a:t>
            </a:r>
          </a:p>
        </p:txBody>
      </p:sp>
      <p:sp>
        <p:nvSpPr>
          <p:cNvPr id="36866" name="Rectangle 3"/>
          <p:cNvSpPr>
            <a:spLocks noGrp="1"/>
          </p:cNvSpPr>
          <p:nvPr>
            <p:ph type="body" idx="4294967295"/>
          </p:nvPr>
        </p:nvSpPr>
        <p:spPr>
          <a:xfrm>
            <a:off x="871538" y="1844675"/>
            <a:ext cx="7408862" cy="4281488"/>
          </a:xfrm>
        </p:spPr>
        <p:txBody>
          <a:bodyPr/>
          <a:lstStyle/>
          <a:p>
            <a:pPr eaLnBrk="1" hangingPunct="1"/>
            <a:r>
              <a:rPr lang="en-US" altLang="zh-TW" smtClean="0"/>
              <a:t>101-7.</a:t>
            </a:r>
            <a:r>
              <a:rPr lang="zh-TW" altLang="en-US" smtClean="0"/>
              <a:t>敘事治療</a:t>
            </a:r>
            <a:r>
              <a:rPr lang="en-US" altLang="zh-TW" smtClean="0"/>
              <a:t>(narrative therapy)</a:t>
            </a:r>
            <a:r>
              <a:rPr lang="zh-TW" altLang="en-US" smtClean="0"/>
              <a:t>為重要的後現代諮商理論，發展了許多重要的問話技巧來輔導案主，以解構並重寫其生命故事。試問「你做這件事時採取哪些步驟？首先做什麼？然後呢？」是屬於下列哪一種問話？</a:t>
            </a:r>
          </a:p>
          <a:p>
            <a:pPr eaLnBrk="1" hangingPunct="1"/>
            <a:r>
              <a:rPr lang="en-US" altLang="zh-TW" smtClean="0"/>
              <a:t>(A)</a:t>
            </a:r>
            <a:r>
              <a:rPr lang="zh-TW" altLang="en-US" smtClean="0"/>
              <a:t>意義性的問話		</a:t>
            </a:r>
          </a:p>
          <a:p>
            <a:pPr eaLnBrk="1" hangingPunct="1"/>
            <a:r>
              <a:rPr lang="en-US" altLang="zh-TW" smtClean="0">
                <a:solidFill>
                  <a:srgbClr val="FF0066"/>
                </a:solidFill>
              </a:rPr>
              <a:t>(B)</a:t>
            </a:r>
            <a:r>
              <a:rPr lang="zh-TW" altLang="en-US" smtClean="0">
                <a:solidFill>
                  <a:srgbClr val="FF0066"/>
                </a:solidFill>
              </a:rPr>
              <a:t>發展故事的問話</a:t>
            </a:r>
          </a:p>
          <a:p>
            <a:pPr eaLnBrk="1" hangingPunct="1"/>
            <a:r>
              <a:rPr lang="en-US" altLang="zh-TW" smtClean="0"/>
              <a:t>(C)</a:t>
            </a:r>
            <a:r>
              <a:rPr lang="zh-TW" altLang="en-US" smtClean="0"/>
              <a:t>開啟空間的問話		</a:t>
            </a:r>
          </a:p>
          <a:p>
            <a:pPr eaLnBrk="1" hangingPunct="1"/>
            <a:r>
              <a:rPr lang="en-US" altLang="zh-TW" smtClean="0"/>
              <a:t>(D)</a:t>
            </a:r>
            <a:r>
              <a:rPr lang="zh-TW" altLang="en-US" smtClean="0"/>
              <a:t>較喜歡的選擇的問話</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idx="4294967295"/>
          </p:nvPr>
        </p:nvSpPr>
        <p:spPr>
          <a:xfrm>
            <a:off x="900113" y="1916113"/>
            <a:ext cx="7408862" cy="3451225"/>
          </a:xfrm>
        </p:spPr>
        <p:txBody>
          <a:bodyPr/>
          <a:lstStyle/>
          <a:p>
            <a:pPr eaLnBrk="1" hangingPunct="1">
              <a:buFont typeface="Wingdings" pitchFamily="2" charset="2"/>
              <a:buNone/>
            </a:pPr>
            <a:r>
              <a:rPr lang="en-US" altLang="zh-TW" sz="3000" smtClean="0">
                <a:latin typeface="標楷體" pitchFamily="65" charset="-120"/>
              </a:rPr>
              <a:t>95_30</a:t>
            </a:r>
          </a:p>
          <a:p>
            <a:pPr eaLnBrk="1" hangingPunct="1">
              <a:buFont typeface="Wingdings" pitchFamily="2" charset="2"/>
              <a:buChar char=""/>
            </a:pPr>
            <a:r>
              <a:rPr lang="zh-TW" altLang="en-US" sz="2600" smtClean="0">
                <a:latin typeface="標楷體" pitchFamily="65" charset="-120"/>
              </a:rPr>
              <a:t>根據金滋伯</a:t>
            </a:r>
            <a:r>
              <a:rPr lang="en-US" altLang="zh-TW" sz="2600" smtClean="0">
                <a:latin typeface="標楷體" pitchFamily="65" charset="-120"/>
              </a:rPr>
              <a:t>(E. Ginzberg) </a:t>
            </a:r>
            <a:r>
              <a:rPr lang="zh-TW" altLang="en-US" sz="2600" smtClean="0">
                <a:latin typeface="標楷體" pitchFamily="65" charset="-120"/>
              </a:rPr>
              <a:t>之生涯發展理論，十一歲至十八歲的青少年會進入生涯選擇的試驗階段，此階段可再分成四個時期，下列何者正確？</a:t>
            </a:r>
          </a:p>
          <a:p>
            <a:pPr eaLnBrk="1" hangingPunct="1">
              <a:buFont typeface="Wingdings" pitchFamily="2" charset="2"/>
              <a:buNone/>
            </a:pPr>
            <a:r>
              <a:rPr lang="en-US" altLang="zh-TW" sz="2600" smtClean="0">
                <a:solidFill>
                  <a:srgbClr val="FF0066"/>
                </a:solidFill>
                <a:latin typeface="標楷體" pitchFamily="65" charset="-120"/>
              </a:rPr>
              <a:t>(A) </a:t>
            </a:r>
            <a:r>
              <a:rPr lang="zh-TW" altLang="en-US" sz="2600" smtClean="0">
                <a:solidFill>
                  <a:srgbClr val="FF0066"/>
                </a:solidFill>
                <a:latin typeface="標楷體" pitchFamily="65" charset="-120"/>
              </a:rPr>
              <a:t>能力、價值觀、興趣、決定</a:t>
            </a:r>
          </a:p>
          <a:p>
            <a:pPr eaLnBrk="1" hangingPunct="1">
              <a:buFont typeface="Wingdings" pitchFamily="2" charset="2"/>
              <a:buNone/>
            </a:pPr>
            <a:r>
              <a:rPr lang="en-US" altLang="zh-TW" sz="2600" smtClean="0">
                <a:latin typeface="標楷體" pitchFamily="65" charset="-120"/>
              </a:rPr>
              <a:t>(B) </a:t>
            </a:r>
            <a:r>
              <a:rPr lang="zh-TW" altLang="en-US" sz="2600" smtClean="0">
                <a:latin typeface="標楷體" pitchFamily="65" charset="-120"/>
              </a:rPr>
              <a:t>興趣、能力、價值觀、轉換</a:t>
            </a:r>
          </a:p>
          <a:p>
            <a:pPr eaLnBrk="1" hangingPunct="1">
              <a:buFont typeface="Wingdings" pitchFamily="2" charset="2"/>
              <a:buNone/>
            </a:pPr>
            <a:r>
              <a:rPr lang="en-US" altLang="zh-TW" sz="2600" smtClean="0">
                <a:latin typeface="標楷體" pitchFamily="65" charset="-120"/>
              </a:rPr>
              <a:t>(C) </a:t>
            </a:r>
            <a:r>
              <a:rPr lang="zh-TW" altLang="en-US" sz="2600" smtClean="0">
                <a:latin typeface="標楷體" pitchFamily="65" charset="-120"/>
              </a:rPr>
              <a:t>興趣、探索、驗證、轉換</a:t>
            </a:r>
          </a:p>
          <a:p>
            <a:pPr eaLnBrk="1" hangingPunct="1">
              <a:buFont typeface="Wingdings" pitchFamily="2" charset="2"/>
              <a:buNone/>
            </a:pPr>
            <a:r>
              <a:rPr lang="en-US" altLang="zh-TW" sz="2600" smtClean="0">
                <a:latin typeface="標楷體" pitchFamily="65" charset="-120"/>
              </a:rPr>
              <a:t>(D) </a:t>
            </a:r>
            <a:r>
              <a:rPr lang="zh-TW" altLang="en-US" sz="2600" smtClean="0">
                <a:latin typeface="標楷體" pitchFamily="65" charset="-120"/>
              </a:rPr>
              <a:t>價值觀、興趣、能力、評估</a:t>
            </a:r>
          </a:p>
          <a:p>
            <a:pPr eaLnBrk="1" hangingPunct="1">
              <a:buFont typeface="Wingdings" pitchFamily="2" charset="2"/>
              <a:buNone/>
            </a:pPr>
            <a:r>
              <a:rPr lang="zh-TW" altLang="en-US" sz="2300" smtClean="0">
                <a:latin typeface="標楷體" pitchFamily="65" charset="-120"/>
              </a:rPr>
              <a:t>                                                                         </a:t>
            </a:r>
            <a:endParaRPr lang="zh-TW" altLang="en-US" sz="2200" smtClean="0">
              <a:latin typeface="標楷體" pitchFamily="65" charset="-120"/>
            </a:endParaRPr>
          </a:p>
        </p:txBody>
      </p:sp>
      <p:sp>
        <p:nvSpPr>
          <p:cNvPr id="221186"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EF163B45-C489-48F0-9477-09364EC7C9C8}" type="slidenum">
              <a:rPr lang="en-US" altLang="zh-TW" sz="1000">
                <a:solidFill>
                  <a:schemeClr val="tx2"/>
                </a:solidFill>
              </a:rPr>
              <a:pPr algn="ctr"/>
              <a:t>100</a:t>
            </a:fld>
            <a:endParaRPr lang="en-US" altLang="zh-TW" sz="1000">
              <a:solidFill>
                <a:schemeClr val="tx2"/>
              </a:solidFill>
            </a:endParaRPr>
          </a:p>
        </p:txBody>
      </p:sp>
      <p:sp>
        <p:nvSpPr>
          <p:cNvPr id="221187" name="Rectangle 4"/>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latin typeface="標楷體" pitchFamily="65" charset="-120"/>
              </a:rPr>
              <a:t>生涯發展理論</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3"/>
          <p:cNvSpPr>
            <a:spLocks noGrp="1" noChangeArrowheads="1"/>
          </p:cNvSpPr>
          <p:nvPr>
            <p:ph idx="4294967295"/>
          </p:nvPr>
        </p:nvSpPr>
        <p:spPr/>
        <p:txBody>
          <a:bodyPr/>
          <a:lstStyle/>
          <a:p>
            <a:pPr eaLnBrk="1" hangingPunct="1"/>
            <a:r>
              <a:rPr lang="en-US" altLang="zh-TW" smtClean="0">
                <a:latin typeface="標楷體" pitchFamily="65" charset="-120"/>
              </a:rPr>
              <a:t>98-33.</a:t>
            </a:r>
            <a:r>
              <a:rPr lang="zh-TW" altLang="en-US" smtClean="0">
                <a:latin typeface="標楷體" pitchFamily="65" charset="-120"/>
              </a:rPr>
              <a:t>後現代取向的生涯輔導較少使用職涯測驗是基於下列何種概念？ </a:t>
            </a:r>
            <a:endParaRPr lang="en-US" altLang="zh-TW" smtClean="0">
              <a:latin typeface="標楷體" pitchFamily="65" charset="-120"/>
            </a:endParaRPr>
          </a:p>
          <a:p>
            <a:pPr lvl="1" eaLnBrk="1" hangingPunct="1"/>
            <a:r>
              <a:rPr lang="en-US" altLang="zh-TW" smtClean="0">
                <a:latin typeface="標楷體" pitchFamily="65" charset="-120"/>
              </a:rPr>
              <a:t>(A)</a:t>
            </a:r>
            <a:r>
              <a:rPr lang="zh-TW" altLang="en-US" smtClean="0">
                <a:latin typeface="標楷體" pitchFamily="65" charset="-120"/>
              </a:rPr>
              <a:t>強調融入主流文化</a:t>
            </a:r>
          </a:p>
          <a:p>
            <a:pPr lvl="1" eaLnBrk="1" hangingPunct="1"/>
            <a:r>
              <a:rPr lang="en-US" altLang="zh-TW" smtClean="0">
                <a:latin typeface="標楷體" pitchFamily="65" charset="-120"/>
              </a:rPr>
              <a:t>(B)</a:t>
            </a:r>
            <a:r>
              <a:rPr lang="zh-TW" altLang="en-US" smtClean="0">
                <a:latin typeface="標楷體" pitchFamily="65" charset="-120"/>
              </a:rPr>
              <a:t>相信生涯專家指引</a:t>
            </a:r>
          </a:p>
          <a:p>
            <a:pPr lvl="1" eaLnBrk="1" hangingPunct="1"/>
            <a:r>
              <a:rPr lang="en-US" altLang="zh-TW" smtClean="0">
                <a:latin typeface="標楷體" pitchFamily="65" charset="-120"/>
              </a:rPr>
              <a:t>(C)</a:t>
            </a:r>
            <a:r>
              <a:rPr lang="zh-TW" altLang="en-US" smtClean="0">
                <a:latin typeface="標楷體" pitchFamily="65" charset="-120"/>
              </a:rPr>
              <a:t>重視生涯故事敘說</a:t>
            </a:r>
          </a:p>
          <a:p>
            <a:pPr lvl="1" eaLnBrk="1" hangingPunct="1"/>
            <a:r>
              <a:rPr lang="en-US" altLang="zh-TW" smtClean="0">
                <a:latin typeface="標楷體" pitchFamily="65" charset="-120"/>
              </a:rPr>
              <a:t>(D)</a:t>
            </a:r>
            <a:r>
              <a:rPr lang="zh-TW" altLang="en-US" smtClean="0">
                <a:latin typeface="標楷體" pitchFamily="65" charset="-120"/>
              </a:rPr>
              <a:t>藉由測驗找尋適性分配 </a:t>
            </a:r>
          </a:p>
        </p:txBody>
      </p:sp>
      <p:sp>
        <p:nvSpPr>
          <p:cNvPr id="223234"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563B087E-BB2C-49F0-B871-7876CFB1197C}" type="slidenum">
              <a:rPr lang="en-US" altLang="zh-TW" sz="1000">
                <a:solidFill>
                  <a:schemeClr val="tx2"/>
                </a:solidFill>
              </a:rPr>
              <a:pPr algn="ctr"/>
              <a:t>101</a:t>
            </a:fld>
            <a:endParaRPr lang="en-US" altLang="zh-TW" sz="1000">
              <a:solidFill>
                <a:schemeClr val="tx2"/>
              </a:solidFill>
            </a:endParaRPr>
          </a:p>
        </p:txBody>
      </p:sp>
      <p:sp>
        <p:nvSpPr>
          <p:cNvPr id="223235" name="Rectangle 2"/>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latin typeface="標楷體" pitchFamily="65" charset="-120"/>
              </a:rPr>
              <a:t>生涯輔導</a:t>
            </a:r>
          </a:p>
        </p:txBody>
      </p:sp>
      <p:sp>
        <p:nvSpPr>
          <p:cNvPr id="223236" name="Rectangle 4"/>
          <p:cNvSpPr>
            <a:spLocks noChangeArrowheads="1"/>
          </p:cNvSpPr>
          <p:nvPr/>
        </p:nvSpPr>
        <p:spPr bwMode="auto">
          <a:xfrm>
            <a:off x="1476375" y="4292600"/>
            <a:ext cx="3384550" cy="433388"/>
          </a:xfrm>
          <a:prstGeom prst="rect">
            <a:avLst/>
          </a:prstGeom>
          <a:noFill/>
          <a:ln w="25400">
            <a:solidFill>
              <a:srgbClr val="FF66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3"/>
          <p:cNvSpPr>
            <a:spLocks noGrp="1" noChangeArrowheads="1"/>
          </p:cNvSpPr>
          <p:nvPr>
            <p:ph idx="4294967295"/>
          </p:nvPr>
        </p:nvSpPr>
        <p:spPr/>
        <p:txBody>
          <a:bodyPr/>
          <a:lstStyle/>
          <a:p>
            <a:pPr eaLnBrk="1" hangingPunct="1">
              <a:lnSpc>
                <a:spcPct val="90000"/>
              </a:lnSpc>
            </a:pPr>
            <a:r>
              <a:rPr lang="en-US" altLang="zh-TW" smtClean="0"/>
              <a:t>99-33.</a:t>
            </a:r>
            <a:r>
              <a:rPr lang="zh-TW" altLang="en-US" smtClean="0"/>
              <a:t>高二的家誠對於化學很感興趣，經常每天獨自在實驗室花上十幾個小時做化學實驗。根據賀倫德</a:t>
            </a:r>
            <a:r>
              <a:rPr lang="en-US" altLang="zh-TW" smtClean="0"/>
              <a:t>(J. Holland)</a:t>
            </a:r>
            <a:r>
              <a:rPr lang="zh-TW" altLang="en-US" smtClean="0"/>
              <a:t>的人格類型理論</a:t>
            </a:r>
            <a:r>
              <a:rPr lang="en-US" altLang="zh-TW" smtClean="0"/>
              <a:t>(personality type theory)</a:t>
            </a:r>
            <a:r>
              <a:rPr lang="zh-TW" altLang="en-US" smtClean="0"/>
              <a:t>，他屬於下列哪一種類型的人？ </a:t>
            </a:r>
          </a:p>
          <a:p>
            <a:pPr eaLnBrk="1" hangingPunct="1">
              <a:lnSpc>
                <a:spcPct val="90000"/>
              </a:lnSpc>
            </a:pPr>
            <a:r>
              <a:rPr lang="en-US" altLang="zh-TW" smtClean="0"/>
              <a:t>(A)</a:t>
            </a:r>
            <a:r>
              <a:rPr lang="zh-TW" altLang="en-US" smtClean="0"/>
              <a:t>社會型</a:t>
            </a:r>
            <a:r>
              <a:rPr lang="en-US" altLang="zh-TW" smtClean="0"/>
              <a:t>(social type) </a:t>
            </a:r>
          </a:p>
          <a:p>
            <a:pPr eaLnBrk="1" hangingPunct="1">
              <a:lnSpc>
                <a:spcPct val="90000"/>
              </a:lnSpc>
            </a:pPr>
            <a:r>
              <a:rPr lang="en-US" altLang="zh-TW" smtClean="0"/>
              <a:t>(B)</a:t>
            </a:r>
            <a:r>
              <a:rPr lang="zh-TW" altLang="en-US" smtClean="0"/>
              <a:t>實用型</a:t>
            </a:r>
            <a:r>
              <a:rPr lang="en-US" altLang="zh-TW" smtClean="0"/>
              <a:t>(realistic type) </a:t>
            </a:r>
          </a:p>
          <a:p>
            <a:pPr eaLnBrk="1" hangingPunct="1">
              <a:lnSpc>
                <a:spcPct val="90000"/>
              </a:lnSpc>
            </a:pPr>
            <a:r>
              <a:rPr lang="en-US" altLang="zh-TW" smtClean="0"/>
              <a:t>(C)</a:t>
            </a:r>
            <a:r>
              <a:rPr lang="zh-TW" altLang="en-US" smtClean="0"/>
              <a:t>研究型</a:t>
            </a:r>
            <a:r>
              <a:rPr lang="en-US" altLang="zh-TW" smtClean="0"/>
              <a:t>(investigative type)</a:t>
            </a:r>
          </a:p>
          <a:p>
            <a:pPr eaLnBrk="1" hangingPunct="1">
              <a:lnSpc>
                <a:spcPct val="90000"/>
              </a:lnSpc>
            </a:pPr>
            <a:r>
              <a:rPr lang="en-US" altLang="zh-TW" smtClean="0"/>
              <a:t>(D)</a:t>
            </a:r>
            <a:r>
              <a:rPr lang="zh-TW" altLang="en-US" smtClean="0"/>
              <a:t>傳統型</a:t>
            </a:r>
            <a:r>
              <a:rPr lang="en-US" altLang="zh-TW" smtClean="0"/>
              <a:t>(conventional type) </a:t>
            </a:r>
          </a:p>
        </p:txBody>
      </p:sp>
      <p:sp>
        <p:nvSpPr>
          <p:cNvPr id="225282"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7F2F8225-847C-4294-88AA-CF56C50B4BE6}" type="slidenum">
              <a:rPr lang="en-US" altLang="zh-TW" sz="1000">
                <a:solidFill>
                  <a:schemeClr val="tx2"/>
                </a:solidFill>
              </a:rPr>
              <a:pPr algn="ctr"/>
              <a:t>102</a:t>
            </a:fld>
            <a:endParaRPr lang="en-US" altLang="zh-TW" sz="1000">
              <a:solidFill>
                <a:schemeClr val="tx2"/>
              </a:solidFill>
            </a:endParaRPr>
          </a:p>
        </p:txBody>
      </p:sp>
      <p:sp>
        <p:nvSpPr>
          <p:cNvPr id="225283" name="Rectangle 2"/>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t>生涯輔導</a:t>
            </a:r>
            <a:endParaRPr lang="zh-TW" altLang="zh-TW" smtClean="0"/>
          </a:p>
        </p:txBody>
      </p:sp>
      <p:sp>
        <p:nvSpPr>
          <p:cNvPr id="114694" name="Rectangle 6"/>
          <p:cNvSpPr>
            <a:spLocks noChangeArrowheads="1"/>
          </p:cNvSpPr>
          <p:nvPr/>
        </p:nvSpPr>
        <p:spPr bwMode="auto">
          <a:xfrm>
            <a:off x="1116013" y="4868863"/>
            <a:ext cx="4176712"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additive="base">
                                        <p:cTn id="7" dur="500" fill="hold"/>
                                        <p:tgtEl>
                                          <p:spTgt spid="114694"/>
                                        </p:tgtEl>
                                        <p:attrNameLst>
                                          <p:attrName>ppt_x</p:attrName>
                                        </p:attrNameLst>
                                      </p:cBhvr>
                                      <p:tavLst>
                                        <p:tav tm="0">
                                          <p:val>
                                            <p:strVal val="#ppt_x"/>
                                          </p:val>
                                        </p:tav>
                                        <p:tav tm="100000">
                                          <p:val>
                                            <p:strVal val="#ppt_x"/>
                                          </p:val>
                                        </p:tav>
                                      </p:tavLst>
                                    </p:anim>
                                    <p:anim calcmode="lin" valueType="num">
                                      <p:cBhvr additive="base">
                                        <p:cTn id="8" dur="500" fill="hold"/>
                                        <p:tgtEl>
                                          <p:spTgt spid="114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3"/>
          <p:cNvSpPr>
            <a:spLocks noGrp="1" noChangeArrowheads="1"/>
          </p:cNvSpPr>
          <p:nvPr>
            <p:ph idx="4294967295"/>
          </p:nvPr>
        </p:nvSpPr>
        <p:spPr>
          <a:xfrm>
            <a:off x="1735138" y="2674938"/>
            <a:ext cx="7408862" cy="3451225"/>
          </a:xfrm>
        </p:spPr>
        <p:txBody>
          <a:bodyPr/>
          <a:lstStyle/>
          <a:p>
            <a:pPr eaLnBrk="1" hangingPunct="1"/>
            <a:r>
              <a:rPr lang="en-US" altLang="zh-TW" smtClean="0"/>
              <a:t>99-34.</a:t>
            </a:r>
            <a:r>
              <a:rPr lang="zh-TW" altLang="en-US" smtClean="0"/>
              <a:t>下列哪一位學者認為，性別、工作層級和工作領域等向度，對青少年職業抱負的發展，具有決定性的影響？ （）</a:t>
            </a:r>
          </a:p>
          <a:p>
            <a:pPr eaLnBrk="1" hangingPunct="1"/>
            <a:r>
              <a:rPr lang="en-US" altLang="zh-TW" smtClean="0"/>
              <a:t>(A)</a:t>
            </a:r>
            <a:r>
              <a:rPr lang="zh-TW" altLang="en-US" smtClean="0"/>
              <a:t>舒伯</a:t>
            </a:r>
            <a:r>
              <a:rPr lang="en-US" altLang="zh-TW" smtClean="0"/>
              <a:t>(D. Super) </a:t>
            </a:r>
          </a:p>
          <a:p>
            <a:pPr eaLnBrk="1" hangingPunct="1"/>
            <a:r>
              <a:rPr lang="en-US" altLang="zh-TW" smtClean="0"/>
              <a:t>(B)</a:t>
            </a:r>
            <a:r>
              <a:rPr lang="zh-TW" altLang="en-US" smtClean="0"/>
              <a:t>葛佛森</a:t>
            </a:r>
            <a:r>
              <a:rPr lang="en-US" altLang="zh-TW" smtClean="0"/>
              <a:t>(L. Gottfredson) </a:t>
            </a:r>
          </a:p>
          <a:p>
            <a:pPr eaLnBrk="1" hangingPunct="1"/>
            <a:r>
              <a:rPr lang="en-US" altLang="zh-TW" smtClean="0"/>
              <a:t>(C)</a:t>
            </a:r>
            <a:r>
              <a:rPr lang="zh-TW" altLang="en-US" smtClean="0"/>
              <a:t>金滋伯</a:t>
            </a:r>
            <a:r>
              <a:rPr lang="en-US" altLang="zh-TW" smtClean="0"/>
              <a:t>(E. Ginzberg) </a:t>
            </a:r>
          </a:p>
          <a:p>
            <a:pPr eaLnBrk="1" hangingPunct="1"/>
            <a:r>
              <a:rPr lang="en-US" altLang="zh-TW" smtClean="0"/>
              <a:t>(D)</a:t>
            </a:r>
            <a:r>
              <a:rPr lang="zh-TW" altLang="en-US" smtClean="0"/>
              <a:t>鐵德門</a:t>
            </a:r>
            <a:r>
              <a:rPr lang="en-US" altLang="zh-TW" smtClean="0"/>
              <a:t>(D. Tiedeman) </a:t>
            </a:r>
          </a:p>
        </p:txBody>
      </p:sp>
      <p:sp>
        <p:nvSpPr>
          <p:cNvPr id="227330" name="Rectangle 2"/>
          <p:cNvSpPr>
            <a:spLocks noGrp="1" noChangeArrowheads="1"/>
          </p:cNvSpPr>
          <p:nvPr>
            <p:ph type="title" idx="4294967295"/>
          </p:nvPr>
        </p:nvSpPr>
        <p:spPr>
          <a:xfrm>
            <a:off x="0" y="338138"/>
            <a:ext cx="8229600" cy="1252537"/>
          </a:xfrm>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t>生涯輔導</a:t>
            </a:r>
            <a:endParaRPr lang="zh-TW" altLang="zh-TW" smtClean="0"/>
          </a:p>
        </p:txBody>
      </p:sp>
      <p:sp>
        <p:nvSpPr>
          <p:cNvPr id="227331"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E62397C6-6570-44DD-917A-C8990C4525A4}" type="slidenum">
              <a:rPr lang="en-US" altLang="zh-TW" sz="1000">
                <a:solidFill>
                  <a:schemeClr val="tx2"/>
                </a:solidFill>
              </a:rPr>
              <a:pPr algn="ctr"/>
              <a:t>103</a:t>
            </a:fld>
            <a:endParaRPr lang="en-US" altLang="zh-TW" sz="1000">
              <a:solidFill>
                <a:schemeClr val="tx2"/>
              </a:solidFill>
            </a:endParaRPr>
          </a:p>
        </p:txBody>
      </p:sp>
      <p:sp>
        <p:nvSpPr>
          <p:cNvPr id="1051652" name="Rectangle 4"/>
          <p:cNvSpPr>
            <a:spLocks noChangeArrowheads="1"/>
          </p:cNvSpPr>
          <p:nvPr/>
        </p:nvSpPr>
        <p:spPr bwMode="auto">
          <a:xfrm>
            <a:off x="900113" y="4365625"/>
            <a:ext cx="4103687"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1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51652"/>
                                        </p:tgtEl>
                                        <p:attrNameLst>
                                          <p:attrName>style.visibility</p:attrName>
                                        </p:attrNameLst>
                                      </p:cBhvr>
                                      <p:to>
                                        <p:strVal val="visible"/>
                                      </p:to>
                                    </p:set>
                                    <p:anim calcmode="lin" valueType="num">
                                      <p:cBhvr additive="base">
                                        <p:cTn id="11" dur="500" fill="hold"/>
                                        <p:tgtEl>
                                          <p:spTgt spid="1051652"/>
                                        </p:tgtEl>
                                        <p:attrNameLst>
                                          <p:attrName>ppt_x</p:attrName>
                                        </p:attrNameLst>
                                      </p:cBhvr>
                                      <p:tavLst>
                                        <p:tav tm="0">
                                          <p:val>
                                            <p:strVal val="#ppt_x"/>
                                          </p:val>
                                        </p:tav>
                                        <p:tav tm="100000">
                                          <p:val>
                                            <p:strVal val="#ppt_x"/>
                                          </p:val>
                                        </p:tav>
                                      </p:tavLst>
                                    </p:anim>
                                    <p:anim calcmode="lin" valueType="num">
                                      <p:cBhvr additive="base">
                                        <p:cTn id="12" dur="500" fill="hold"/>
                                        <p:tgtEl>
                                          <p:spTgt spid="1051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2" grpId="0" animBg="1"/>
      <p:bldP spid="1051652"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4294967295"/>
          </p:nvPr>
        </p:nvSpPr>
        <p:spPr>
          <a:xfrm>
            <a:off x="1042988" y="1557338"/>
            <a:ext cx="7783512" cy="4114800"/>
          </a:xfrm>
        </p:spPr>
        <p:txBody>
          <a:bodyPr rtlCol="0">
            <a:normAutofit fontScale="92500" lnSpcReduction="20000"/>
          </a:bodyPr>
          <a:lstStyle/>
          <a:p>
            <a:pPr marL="274320" indent="-274320" eaLnBrk="1" fontAlgn="auto" hangingPunct="1">
              <a:spcAft>
                <a:spcPts val="0"/>
              </a:spcAft>
              <a:buFont typeface="Wingdings" pitchFamily="2" charset="2"/>
              <a:buNone/>
              <a:defRPr/>
            </a:pPr>
            <a:r>
              <a:rPr lang="en-US" altLang="zh-TW" sz="2800" smtClean="0">
                <a:latin typeface="標楷體" pitchFamily="65" charset="-120"/>
              </a:rPr>
              <a:t>96_14</a:t>
            </a:r>
          </a:p>
          <a:p>
            <a:pPr marL="274320" indent="-274320" eaLnBrk="1" fontAlgn="auto" hangingPunct="1">
              <a:spcAft>
                <a:spcPts val="0"/>
              </a:spcAft>
              <a:buFont typeface="Wingdings" pitchFamily="2" charset="2"/>
              <a:buNone/>
              <a:defRPr/>
            </a:pPr>
            <a:r>
              <a:rPr lang="zh-TW" altLang="en-US" sz="2800" smtClean="0">
                <a:latin typeface="標楷體" pitchFamily="65" charset="-120"/>
              </a:rPr>
              <a:t>十四歲的</a:t>
            </a:r>
            <a:r>
              <a:rPr lang="zh-TW" altLang="en-US" sz="2800" u="sng" smtClean="0">
                <a:latin typeface="標楷體" pitchFamily="65" charset="-120"/>
              </a:rPr>
              <a:t>伯翰</a:t>
            </a:r>
            <a:r>
              <a:rPr lang="zh-TW" altLang="en-US" sz="2800" smtClean="0">
                <a:latin typeface="標楷體" pitchFamily="65" charset="-120"/>
              </a:rPr>
              <a:t>，評估自己在數理上的能力很強，</a:t>
            </a:r>
          </a:p>
          <a:p>
            <a:pPr marL="274320" indent="-274320" eaLnBrk="1" fontAlgn="auto" hangingPunct="1">
              <a:spcAft>
                <a:spcPts val="0"/>
              </a:spcAft>
              <a:buFont typeface="Wingdings" pitchFamily="2" charset="2"/>
              <a:buNone/>
              <a:defRPr/>
            </a:pPr>
            <a:r>
              <a:rPr lang="zh-TW" altLang="en-US" sz="2800" smtClean="0">
                <a:latin typeface="標楷體" pitchFamily="65" charset="-120"/>
              </a:rPr>
              <a:t>但運動能力很不好。根據金滋伯</a:t>
            </a:r>
            <a:r>
              <a:rPr lang="en-US" altLang="zh-TW" sz="2800" smtClean="0">
                <a:latin typeface="標楷體" pitchFamily="65" charset="-120"/>
              </a:rPr>
              <a:t>(E. Ginzberg) </a:t>
            </a:r>
          </a:p>
          <a:p>
            <a:pPr marL="274320" indent="-274320" eaLnBrk="1" fontAlgn="auto" hangingPunct="1">
              <a:spcAft>
                <a:spcPts val="0"/>
              </a:spcAft>
              <a:buFont typeface="Wingdings" pitchFamily="2" charset="2"/>
              <a:buNone/>
              <a:defRPr/>
            </a:pPr>
            <a:r>
              <a:rPr lang="zh-TW" altLang="en-US" sz="2800" smtClean="0">
                <a:latin typeface="標楷體" pitchFamily="65" charset="-120"/>
              </a:rPr>
              <a:t>在「發展性生涯選擇理論」</a:t>
            </a:r>
            <a:r>
              <a:rPr lang="en-US" altLang="zh-TW" sz="2800" smtClean="0">
                <a:latin typeface="標楷體" pitchFamily="65" charset="-120"/>
              </a:rPr>
              <a:t>(developmental </a:t>
            </a:r>
          </a:p>
          <a:p>
            <a:pPr marL="274320" indent="-274320" eaLnBrk="1" fontAlgn="auto" hangingPunct="1">
              <a:spcAft>
                <a:spcPts val="0"/>
              </a:spcAft>
              <a:buFont typeface="Wingdings" pitchFamily="2" charset="2"/>
              <a:buNone/>
              <a:defRPr/>
            </a:pPr>
            <a:r>
              <a:rPr lang="en-US" altLang="zh-TW" sz="2800" smtClean="0">
                <a:latin typeface="標楷體" pitchFamily="65" charset="-120"/>
              </a:rPr>
              <a:t>career choice theory)</a:t>
            </a:r>
            <a:r>
              <a:rPr lang="zh-TW" altLang="en-US" sz="2800" smtClean="0">
                <a:latin typeface="標楷體" pitchFamily="65" charset="-120"/>
              </a:rPr>
              <a:t>上的看法，</a:t>
            </a:r>
            <a:r>
              <a:rPr lang="zh-TW" altLang="en-US" sz="2800" u="sng" smtClean="0">
                <a:latin typeface="標楷體" pitchFamily="65" charset="-120"/>
              </a:rPr>
              <a:t>伯翰</a:t>
            </a:r>
            <a:r>
              <a:rPr lang="zh-TW" altLang="en-US" sz="2800" smtClean="0">
                <a:latin typeface="標楷體" pitchFamily="65" charset="-120"/>
              </a:rPr>
              <a:t>是在</a:t>
            </a:r>
          </a:p>
          <a:p>
            <a:pPr marL="274320" indent="-274320" eaLnBrk="1" fontAlgn="auto" hangingPunct="1">
              <a:spcAft>
                <a:spcPts val="0"/>
              </a:spcAft>
              <a:buFont typeface="Wingdings" pitchFamily="2" charset="2"/>
              <a:buNone/>
              <a:defRPr/>
            </a:pPr>
            <a:r>
              <a:rPr lang="zh-TW" altLang="en-US" sz="2800" smtClean="0">
                <a:latin typeface="標楷體" pitchFamily="65" charset="-120"/>
              </a:rPr>
              <a:t>哪一個生涯選擇階段？</a:t>
            </a:r>
          </a:p>
          <a:p>
            <a:pPr marL="274320" indent="-274320" eaLnBrk="1" fontAlgn="auto" hangingPunct="1">
              <a:spcAft>
                <a:spcPts val="0"/>
              </a:spcAft>
              <a:buFont typeface="Wingdings" pitchFamily="2" charset="2"/>
              <a:buNone/>
              <a:defRPr/>
            </a:pPr>
            <a:r>
              <a:rPr lang="en-US" altLang="zh-TW" sz="2800" smtClean="0">
                <a:latin typeface="標楷體" pitchFamily="65" charset="-120"/>
              </a:rPr>
              <a:t>(A)</a:t>
            </a:r>
            <a:r>
              <a:rPr lang="zh-TW" altLang="en-US" sz="2800" smtClean="0">
                <a:latin typeface="標楷體" pitchFamily="65" charset="-120"/>
              </a:rPr>
              <a:t>實現期</a:t>
            </a:r>
          </a:p>
          <a:p>
            <a:pPr marL="274320" indent="-274320" eaLnBrk="1" fontAlgn="auto" hangingPunct="1">
              <a:spcAft>
                <a:spcPts val="0"/>
              </a:spcAft>
              <a:buFont typeface="Wingdings" pitchFamily="2" charset="2"/>
              <a:buNone/>
              <a:defRPr/>
            </a:pPr>
            <a:r>
              <a:rPr lang="en-US" altLang="zh-TW" sz="2800" smtClean="0">
                <a:latin typeface="標楷體" pitchFamily="65" charset="-120"/>
              </a:rPr>
              <a:t>(B)</a:t>
            </a:r>
            <a:r>
              <a:rPr lang="zh-TW" altLang="en-US" sz="2800" smtClean="0">
                <a:latin typeface="標楷體" pitchFamily="65" charset="-120"/>
              </a:rPr>
              <a:t>探索期</a:t>
            </a:r>
          </a:p>
          <a:p>
            <a:pPr marL="274320" indent="-274320" eaLnBrk="1" fontAlgn="auto" hangingPunct="1">
              <a:spcAft>
                <a:spcPts val="0"/>
              </a:spcAft>
              <a:buFont typeface="Wingdings" pitchFamily="2" charset="2"/>
              <a:buNone/>
              <a:defRPr/>
            </a:pPr>
            <a:r>
              <a:rPr lang="en-US" altLang="zh-TW" sz="2800" smtClean="0">
                <a:latin typeface="標楷體" pitchFamily="65" charset="-120"/>
              </a:rPr>
              <a:t>(C)</a:t>
            </a:r>
            <a:r>
              <a:rPr lang="zh-TW" altLang="en-US" sz="2800" smtClean="0">
                <a:latin typeface="標楷體" pitchFamily="65" charset="-120"/>
              </a:rPr>
              <a:t>幻想期</a:t>
            </a:r>
          </a:p>
          <a:p>
            <a:pPr marL="274320" indent="-274320" eaLnBrk="1" fontAlgn="auto" hangingPunct="1">
              <a:spcAft>
                <a:spcPts val="0"/>
              </a:spcAft>
              <a:buFont typeface="Wingdings" pitchFamily="2" charset="2"/>
              <a:buNone/>
              <a:defRPr/>
            </a:pPr>
            <a:r>
              <a:rPr lang="en-US" altLang="zh-TW" sz="2800" smtClean="0">
                <a:latin typeface="標楷體" pitchFamily="65" charset="-120"/>
              </a:rPr>
              <a:t>(D)</a:t>
            </a:r>
            <a:r>
              <a:rPr lang="zh-TW" altLang="en-US" sz="2800" smtClean="0">
                <a:latin typeface="標楷體" pitchFamily="65" charset="-120"/>
              </a:rPr>
              <a:t>理想期</a:t>
            </a:r>
          </a:p>
        </p:txBody>
      </p:sp>
      <p:sp>
        <p:nvSpPr>
          <p:cNvPr id="229378"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F313478F-D0D0-4A2C-B8C4-E29AAE218D99}" type="slidenum">
              <a:rPr lang="en-US" altLang="zh-TW" sz="1000">
                <a:solidFill>
                  <a:schemeClr val="tx2"/>
                </a:solidFill>
              </a:rPr>
              <a:pPr algn="ctr"/>
              <a:t>104</a:t>
            </a:fld>
            <a:endParaRPr lang="en-US" altLang="zh-TW" sz="1000">
              <a:solidFill>
                <a:schemeClr val="tx2"/>
              </a:solidFill>
            </a:endParaRPr>
          </a:p>
        </p:txBody>
      </p:sp>
      <p:sp>
        <p:nvSpPr>
          <p:cNvPr id="229379" name="Rectangle 2"/>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latin typeface="標楷體" pitchFamily="65" charset="-120"/>
              </a:rPr>
              <a:t>生涯輔導</a:t>
            </a:r>
          </a:p>
        </p:txBody>
      </p:sp>
      <p:sp>
        <p:nvSpPr>
          <p:cNvPr id="1051652" name="Rectangle 4"/>
          <p:cNvSpPr>
            <a:spLocks noChangeArrowheads="1"/>
          </p:cNvSpPr>
          <p:nvPr/>
        </p:nvSpPr>
        <p:spPr bwMode="auto">
          <a:xfrm>
            <a:off x="900113" y="4365625"/>
            <a:ext cx="2232025"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1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51652"/>
                                        </p:tgtEl>
                                        <p:attrNameLst>
                                          <p:attrName>style.visibility</p:attrName>
                                        </p:attrNameLst>
                                      </p:cBhvr>
                                      <p:to>
                                        <p:strVal val="visible"/>
                                      </p:to>
                                    </p:set>
                                    <p:anim calcmode="lin" valueType="num">
                                      <p:cBhvr additive="base">
                                        <p:cTn id="11" dur="500" fill="hold"/>
                                        <p:tgtEl>
                                          <p:spTgt spid="1051652"/>
                                        </p:tgtEl>
                                        <p:attrNameLst>
                                          <p:attrName>ppt_x</p:attrName>
                                        </p:attrNameLst>
                                      </p:cBhvr>
                                      <p:tavLst>
                                        <p:tav tm="0">
                                          <p:val>
                                            <p:strVal val="#ppt_x"/>
                                          </p:val>
                                        </p:tav>
                                        <p:tav tm="100000">
                                          <p:val>
                                            <p:strVal val="#ppt_x"/>
                                          </p:val>
                                        </p:tav>
                                      </p:tavLst>
                                    </p:anim>
                                    <p:anim calcmode="lin" valueType="num">
                                      <p:cBhvr additive="base">
                                        <p:cTn id="12" dur="500" fill="hold"/>
                                        <p:tgtEl>
                                          <p:spTgt spid="1051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2" grpId="0" animBg="1"/>
      <p:bldP spid="1051652"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idx="4294967295"/>
          </p:nvPr>
        </p:nvSpPr>
        <p:spPr>
          <a:xfrm>
            <a:off x="900113" y="1989138"/>
            <a:ext cx="7408862" cy="3451225"/>
          </a:xfrm>
        </p:spPr>
        <p:txBody>
          <a:bodyPr/>
          <a:lstStyle/>
          <a:p>
            <a:pPr eaLnBrk="1" hangingPunct="1">
              <a:buFont typeface="Wingdings" pitchFamily="2" charset="2"/>
              <a:buNone/>
            </a:pPr>
            <a:r>
              <a:rPr lang="en-US" altLang="zh-TW" sz="3000" smtClean="0">
                <a:latin typeface="標楷體" pitchFamily="65" charset="-120"/>
              </a:rPr>
              <a:t>95_30</a:t>
            </a:r>
          </a:p>
          <a:p>
            <a:pPr eaLnBrk="1" hangingPunct="1">
              <a:buFont typeface="Wingdings" pitchFamily="2" charset="2"/>
              <a:buChar char=""/>
            </a:pPr>
            <a:r>
              <a:rPr lang="zh-TW" altLang="en-US" sz="2600" smtClean="0">
                <a:latin typeface="標楷體" pitchFamily="65" charset="-120"/>
              </a:rPr>
              <a:t>根據金滋伯</a:t>
            </a:r>
            <a:r>
              <a:rPr lang="en-US" altLang="zh-TW" sz="2600" smtClean="0">
                <a:latin typeface="標楷體" pitchFamily="65" charset="-120"/>
              </a:rPr>
              <a:t>(E. Ginzberg) </a:t>
            </a:r>
            <a:r>
              <a:rPr lang="zh-TW" altLang="en-US" sz="2600" smtClean="0">
                <a:latin typeface="標楷體" pitchFamily="65" charset="-120"/>
              </a:rPr>
              <a:t>之生涯發展理論，十一歲至十八歲的青少年會進入生涯選擇的試驗階段，此階段可再分成四個時期，下列何者正確？</a:t>
            </a:r>
          </a:p>
          <a:p>
            <a:pPr eaLnBrk="1" hangingPunct="1">
              <a:buFont typeface="Wingdings" pitchFamily="2" charset="2"/>
              <a:buNone/>
            </a:pPr>
            <a:r>
              <a:rPr lang="en-US" altLang="zh-TW" sz="2600" smtClean="0">
                <a:solidFill>
                  <a:srgbClr val="FF0066"/>
                </a:solidFill>
                <a:latin typeface="標楷體" pitchFamily="65" charset="-120"/>
              </a:rPr>
              <a:t>(A) </a:t>
            </a:r>
            <a:r>
              <a:rPr lang="zh-TW" altLang="en-US" sz="2600" smtClean="0">
                <a:solidFill>
                  <a:srgbClr val="FF0066"/>
                </a:solidFill>
                <a:latin typeface="標楷體" pitchFamily="65" charset="-120"/>
              </a:rPr>
              <a:t>能力、價值觀、興趣、決定</a:t>
            </a:r>
          </a:p>
          <a:p>
            <a:pPr eaLnBrk="1" hangingPunct="1">
              <a:buFont typeface="Wingdings" pitchFamily="2" charset="2"/>
              <a:buNone/>
            </a:pPr>
            <a:r>
              <a:rPr lang="en-US" altLang="zh-TW" sz="2600" smtClean="0">
                <a:latin typeface="標楷體" pitchFamily="65" charset="-120"/>
              </a:rPr>
              <a:t>(B) </a:t>
            </a:r>
            <a:r>
              <a:rPr lang="zh-TW" altLang="en-US" sz="2600" smtClean="0">
                <a:latin typeface="標楷體" pitchFamily="65" charset="-120"/>
              </a:rPr>
              <a:t>興趣、能力、價值觀、轉換</a:t>
            </a:r>
          </a:p>
          <a:p>
            <a:pPr eaLnBrk="1" hangingPunct="1">
              <a:buFont typeface="Wingdings" pitchFamily="2" charset="2"/>
              <a:buNone/>
            </a:pPr>
            <a:r>
              <a:rPr lang="en-US" altLang="zh-TW" sz="2600" smtClean="0">
                <a:latin typeface="標楷體" pitchFamily="65" charset="-120"/>
              </a:rPr>
              <a:t>(C) </a:t>
            </a:r>
            <a:r>
              <a:rPr lang="zh-TW" altLang="en-US" sz="2600" smtClean="0">
                <a:latin typeface="標楷體" pitchFamily="65" charset="-120"/>
              </a:rPr>
              <a:t>興趣、探索、驗證、轉換</a:t>
            </a:r>
          </a:p>
          <a:p>
            <a:pPr eaLnBrk="1" hangingPunct="1">
              <a:buFont typeface="Wingdings" pitchFamily="2" charset="2"/>
              <a:buNone/>
            </a:pPr>
            <a:r>
              <a:rPr lang="en-US" altLang="zh-TW" sz="2600" smtClean="0">
                <a:latin typeface="標楷體" pitchFamily="65" charset="-120"/>
              </a:rPr>
              <a:t>(D) </a:t>
            </a:r>
            <a:r>
              <a:rPr lang="zh-TW" altLang="en-US" sz="2600" smtClean="0">
                <a:latin typeface="標楷體" pitchFamily="65" charset="-120"/>
              </a:rPr>
              <a:t>價值觀、興趣、能力、評估</a:t>
            </a:r>
          </a:p>
          <a:p>
            <a:pPr eaLnBrk="1" hangingPunct="1">
              <a:buFont typeface="Wingdings" pitchFamily="2" charset="2"/>
              <a:buNone/>
            </a:pPr>
            <a:r>
              <a:rPr lang="zh-TW" altLang="en-US" sz="2300" smtClean="0">
                <a:latin typeface="標楷體" pitchFamily="65" charset="-120"/>
              </a:rPr>
              <a:t>                                                                         </a:t>
            </a:r>
            <a:endParaRPr lang="zh-TW" altLang="en-US" sz="2200" smtClean="0">
              <a:latin typeface="標楷體" pitchFamily="65" charset="-120"/>
            </a:endParaRPr>
          </a:p>
        </p:txBody>
      </p:sp>
      <p:sp>
        <p:nvSpPr>
          <p:cNvPr id="231426"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B52C3C68-E4D4-41B9-8AA1-A04F09179A64}" type="slidenum">
              <a:rPr lang="en-US" altLang="zh-TW" sz="1000">
                <a:solidFill>
                  <a:schemeClr val="tx2"/>
                </a:solidFill>
              </a:rPr>
              <a:pPr algn="ctr"/>
              <a:t>105</a:t>
            </a:fld>
            <a:endParaRPr lang="en-US" altLang="zh-TW" sz="1000">
              <a:solidFill>
                <a:schemeClr val="tx2"/>
              </a:solidFill>
            </a:endParaRPr>
          </a:p>
        </p:txBody>
      </p:sp>
      <p:sp>
        <p:nvSpPr>
          <p:cNvPr id="231427" name="Rectangle 4"/>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latin typeface="標楷體" pitchFamily="65" charset="-120"/>
              </a:rPr>
              <a:t>生涯發展理論</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3"/>
          <p:cNvSpPr>
            <a:spLocks noGrp="1" noChangeArrowheads="1"/>
          </p:cNvSpPr>
          <p:nvPr>
            <p:ph idx="4294967295"/>
          </p:nvPr>
        </p:nvSpPr>
        <p:spPr/>
        <p:txBody>
          <a:bodyPr/>
          <a:lstStyle/>
          <a:p>
            <a:pPr eaLnBrk="1" hangingPunct="1"/>
            <a:r>
              <a:rPr lang="en-US" altLang="zh-TW" smtClean="0">
                <a:latin typeface="標楷體" pitchFamily="65" charset="-120"/>
              </a:rPr>
              <a:t>98-33.</a:t>
            </a:r>
            <a:r>
              <a:rPr lang="zh-TW" altLang="en-US" smtClean="0">
                <a:latin typeface="標楷體" pitchFamily="65" charset="-120"/>
              </a:rPr>
              <a:t>後現代取向的生涯輔導較少使用職涯測驗是基於下列何種概念？ </a:t>
            </a:r>
            <a:endParaRPr lang="en-US" altLang="zh-TW" smtClean="0">
              <a:latin typeface="標楷體" pitchFamily="65" charset="-120"/>
            </a:endParaRPr>
          </a:p>
          <a:p>
            <a:pPr lvl="1" eaLnBrk="1" hangingPunct="1"/>
            <a:r>
              <a:rPr lang="en-US" altLang="zh-TW" smtClean="0">
                <a:latin typeface="標楷體" pitchFamily="65" charset="-120"/>
              </a:rPr>
              <a:t>(A)</a:t>
            </a:r>
            <a:r>
              <a:rPr lang="zh-TW" altLang="en-US" smtClean="0">
                <a:latin typeface="標楷體" pitchFamily="65" charset="-120"/>
              </a:rPr>
              <a:t>強調融入主流文化</a:t>
            </a:r>
          </a:p>
          <a:p>
            <a:pPr lvl="1" eaLnBrk="1" hangingPunct="1"/>
            <a:r>
              <a:rPr lang="en-US" altLang="zh-TW" smtClean="0">
                <a:latin typeface="標楷體" pitchFamily="65" charset="-120"/>
              </a:rPr>
              <a:t>(B)</a:t>
            </a:r>
            <a:r>
              <a:rPr lang="zh-TW" altLang="en-US" smtClean="0">
                <a:latin typeface="標楷體" pitchFamily="65" charset="-120"/>
              </a:rPr>
              <a:t>相信生涯專家指引</a:t>
            </a:r>
          </a:p>
          <a:p>
            <a:pPr lvl="1" eaLnBrk="1" hangingPunct="1"/>
            <a:r>
              <a:rPr lang="en-US" altLang="zh-TW" smtClean="0">
                <a:latin typeface="標楷體" pitchFamily="65" charset="-120"/>
              </a:rPr>
              <a:t>(C)</a:t>
            </a:r>
            <a:r>
              <a:rPr lang="zh-TW" altLang="en-US" smtClean="0">
                <a:latin typeface="標楷體" pitchFamily="65" charset="-120"/>
              </a:rPr>
              <a:t>重視生涯故事敘說</a:t>
            </a:r>
          </a:p>
          <a:p>
            <a:pPr lvl="1" eaLnBrk="1" hangingPunct="1"/>
            <a:r>
              <a:rPr lang="en-US" altLang="zh-TW" smtClean="0">
                <a:latin typeface="標楷體" pitchFamily="65" charset="-120"/>
              </a:rPr>
              <a:t>(D)</a:t>
            </a:r>
            <a:r>
              <a:rPr lang="zh-TW" altLang="en-US" smtClean="0">
                <a:latin typeface="標楷體" pitchFamily="65" charset="-120"/>
              </a:rPr>
              <a:t>藉由測驗找尋適性分配 </a:t>
            </a:r>
          </a:p>
        </p:txBody>
      </p:sp>
      <p:sp>
        <p:nvSpPr>
          <p:cNvPr id="233474"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502E294D-724A-404B-A68B-202558712313}" type="slidenum">
              <a:rPr lang="en-US" altLang="zh-TW" sz="1000">
                <a:solidFill>
                  <a:schemeClr val="tx2"/>
                </a:solidFill>
              </a:rPr>
              <a:pPr algn="ctr"/>
              <a:t>106</a:t>
            </a:fld>
            <a:endParaRPr lang="en-US" altLang="zh-TW" sz="1000">
              <a:solidFill>
                <a:schemeClr val="tx2"/>
              </a:solidFill>
            </a:endParaRPr>
          </a:p>
        </p:txBody>
      </p:sp>
      <p:sp>
        <p:nvSpPr>
          <p:cNvPr id="233475" name="Rectangle 2"/>
          <p:cNvSpPr>
            <a:spLocks noGrp="1" noChangeArrowheads="1"/>
          </p:cNvSpPr>
          <p:nvPr>
            <p:ph type="title" idx="4294967295"/>
          </p:nvPr>
        </p:nvSpPr>
        <p:spPr/>
        <p:txBody>
          <a:bodyPr/>
          <a:lstStyle/>
          <a:p>
            <a:pPr eaLnBrk="1" hangingPunct="1"/>
            <a:r>
              <a:rPr lang="zh-TW" altLang="en-US" smtClean="0">
                <a:latin typeface="標楷體" pitchFamily="65" charset="-120"/>
              </a:rPr>
              <a:t>輔導的內容</a:t>
            </a:r>
            <a:r>
              <a:rPr lang="en-US" altLang="zh-TW" smtClean="0">
                <a:latin typeface="標楷體" pitchFamily="65" charset="-120"/>
              </a:rPr>
              <a:t>—</a:t>
            </a:r>
            <a:r>
              <a:rPr lang="zh-TW" altLang="en-US" smtClean="0">
                <a:latin typeface="標楷體" pitchFamily="65" charset="-120"/>
              </a:rPr>
              <a:t>生涯輔導</a:t>
            </a:r>
          </a:p>
        </p:txBody>
      </p:sp>
      <p:sp>
        <p:nvSpPr>
          <p:cNvPr id="233476" name="Rectangle 4"/>
          <p:cNvSpPr>
            <a:spLocks noChangeArrowheads="1"/>
          </p:cNvSpPr>
          <p:nvPr/>
        </p:nvSpPr>
        <p:spPr bwMode="auto">
          <a:xfrm>
            <a:off x="1476375" y="4292600"/>
            <a:ext cx="3384550" cy="433388"/>
          </a:xfrm>
          <a:prstGeom prst="rect">
            <a:avLst/>
          </a:prstGeom>
          <a:noFill/>
          <a:ln w="25400">
            <a:solidFill>
              <a:srgbClr val="FF66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3"/>
          <p:cNvSpPr>
            <a:spLocks noGrp="1" noChangeArrowheads="1"/>
          </p:cNvSpPr>
          <p:nvPr>
            <p:ph idx="4294967295"/>
          </p:nvPr>
        </p:nvSpPr>
        <p:spPr>
          <a:xfrm>
            <a:off x="900113" y="1600200"/>
            <a:ext cx="7786687" cy="4852988"/>
          </a:xfrm>
        </p:spPr>
        <p:txBody>
          <a:bodyPr/>
          <a:lstStyle/>
          <a:p>
            <a:pPr marL="736600" indent="-736600" eaLnBrk="1" hangingPunct="1">
              <a:lnSpc>
                <a:spcPct val="90000"/>
              </a:lnSpc>
              <a:buClr>
                <a:schemeClr val="tx1"/>
              </a:buClr>
              <a:buFont typeface="Wingdings" pitchFamily="2" charset="2"/>
              <a:buNone/>
            </a:pPr>
            <a:r>
              <a:rPr lang="zh-TW" altLang="en-US" smtClean="0">
                <a:latin typeface="標楷體" pitchFamily="65" charset="-120"/>
              </a:rPr>
              <a:t>金滋伯</a:t>
            </a:r>
            <a:r>
              <a:rPr lang="en-US" altLang="zh-TW" smtClean="0">
                <a:latin typeface="標楷體" pitchFamily="65" charset="-120"/>
              </a:rPr>
              <a:t>(Ginzberg)</a:t>
            </a:r>
          </a:p>
          <a:p>
            <a:pPr marL="736600" indent="-736600" eaLnBrk="1" hangingPunct="1">
              <a:lnSpc>
                <a:spcPct val="90000"/>
              </a:lnSpc>
            </a:pPr>
            <a:r>
              <a:rPr lang="zh-TW" altLang="en-US" sz="2100" smtClean="0">
                <a:latin typeface="標楷體" pitchFamily="65" charset="-120"/>
              </a:rPr>
              <a:t>（</a:t>
            </a:r>
            <a:r>
              <a:rPr lang="en-US" altLang="zh-TW" sz="2100" smtClean="0">
                <a:latin typeface="標楷體" pitchFamily="65" charset="-120"/>
              </a:rPr>
              <a:t>Ginzberg</a:t>
            </a:r>
            <a:r>
              <a:rPr lang="zh-TW" altLang="en-US" sz="2100" smtClean="0">
                <a:latin typeface="標楷體" pitchFamily="65" charset="-120"/>
              </a:rPr>
              <a:t>）的青少年時期生涯發展的暫時性階段理論中認為青少年生涯發展可分為興趣發展時期、能力發展時期、價值觀發展時期以及轉型時期四個時期：</a:t>
            </a:r>
          </a:p>
          <a:p>
            <a:pPr marL="736600" indent="-736600" eaLnBrk="1" hangingPunct="1">
              <a:lnSpc>
                <a:spcPct val="90000"/>
              </a:lnSpc>
            </a:pPr>
            <a:r>
              <a:rPr lang="zh-TW" altLang="en-US" sz="2100" smtClean="0">
                <a:solidFill>
                  <a:srgbClr val="FF0000"/>
                </a:solidFill>
                <a:latin typeface="標楷體" pitchFamily="65" charset="-120"/>
              </a:rPr>
              <a:t>興趣發展時期</a:t>
            </a:r>
            <a:r>
              <a:rPr lang="zh-TW" altLang="en-US" sz="2100" smtClean="0">
                <a:latin typeface="標楷體" pitchFamily="65" charset="-120"/>
              </a:rPr>
              <a:t>：對兒童來說選擇和排斥生涯決定的主要因素是興趣的發展。</a:t>
            </a:r>
          </a:p>
          <a:p>
            <a:pPr marL="736600" indent="-736600" eaLnBrk="1" hangingPunct="1">
              <a:lnSpc>
                <a:spcPct val="90000"/>
              </a:lnSpc>
            </a:pPr>
            <a:r>
              <a:rPr lang="zh-TW" altLang="en-US" sz="2100" smtClean="0">
                <a:solidFill>
                  <a:srgbClr val="FF0000"/>
                </a:solidFill>
                <a:latin typeface="標楷體" pitchFamily="65" charset="-120"/>
              </a:rPr>
              <a:t>能力發展時期</a:t>
            </a:r>
            <a:r>
              <a:rPr lang="zh-TW" altLang="en-US" sz="2100" smtClean="0">
                <a:latin typeface="標楷體" pitchFamily="65" charset="-120"/>
              </a:rPr>
              <a:t>：對於十三、十四歲的青少年初期來說，對自己能力的評估是影響其工作準備的重要因素。</a:t>
            </a:r>
          </a:p>
          <a:p>
            <a:pPr marL="736600" indent="-736600" eaLnBrk="1" hangingPunct="1">
              <a:lnSpc>
                <a:spcPct val="90000"/>
              </a:lnSpc>
            </a:pPr>
            <a:r>
              <a:rPr lang="zh-TW" altLang="en-US" sz="2100" smtClean="0">
                <a:solidFill>
                  <a:srgbClr val="FF0000"/>
                </a:solidFill>
                <a:latin typeface="標楷體" pitchFamily="65" charset="-120"/>
              </a:rPr>
              <a:t>價值觀發展時期</a:t>
            </a:r>
            <a:r>
              <a:rPr lang="zh-TW" altLang="en-US" sz="2100" smtClean="0">
                <a:latin typeface="標楷體" pitchFamily="65" charset="-120"/>
              </a:rPr>
              <a:t>：十五、十六歲的青少年在做生涯決定時，已經能夠將自己的目標和價值觀列入考慮，他們可能不知道要如何衡量自己的興趣、能力和價值觀，可是他們卻知道這些是做選擇時的必要構成條件。</a:t>
            </a:r>
          </a:p>
          <a:p>
            <a:pPr marL="736600" indent="-736600" eaLnBrk="1" hangingPunct="1">
              <a:lnSpc>
                <a:spcPct val="90000"/>
              </a:lnSpc>
            </a:pPr>
            <a:r>
              <a:rPr lang="zh-TW" altLang="en-US" sz="2100" smtClean="0">
                <a:solidFill>
                  <a:srgbClr val="FF0000"/>
                </a:solidFill>
                <a:latin typeface="標楷體" pitchFamily="65" charset="-120"/>
              </a:rPr>
              <a:t>轉型時期</a:t>
            </a:r>
            <a:r>
              <a:rPr lang="zh-TW" altLang="en-US" sz="2100" smtClean="0">
                <a:latin typeface="標楷體" pitchFamily="65" charset="-120"/>
              </a:rPr>
              <a:t>：在十七、十八歲的生涯轉型時期，會因為對外在現實世界的更加認識與瞭解，而在生涯抉擇的過程中考量到現實環境的因素。</a:t>
            </a:r>
          </a:p>
        </p:txBody>
      </p:sp>
      <p:sp>
        <p:nvSpPr>
          <p:cNvPr id="235522"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0E496A28-EE23-4CBD-9AEE-EBB967DC01F6}" type="slidenum">
              <a:rPr lang="en-US" altLang="zh-TW" sz="1000">
                <a:solidFill>
                  <a:schemeClr val="tx2"/>
                </a:solidFill>
              </a:rPr>
              <a:pPr algn="ctr"/>
              <a:t>107</a:t>
            </a:fld>
            <a:endParaRPr lang="en-US" altLang="zh-TW" sz="1000">
              <a:solidFill>
                <a:schemeClr val="tx2"/>
              </a:solidFill>
            </a:endParaRPr>
          </a:p>
        </p:txBody>
      </p:sp>
      <p:sp>
        <p:nvSpPr>
          <p:cNvPr id="235523" name="Rectangle 2"/>
          <p:cNvSpPr>
            <a:spLocks noGrp="1" noChangeArrowheads="1"/>
          </p:cNvSpPr>
          <p:nvPr>
            <p:ph type="title" idx="4294967295"/>
          </p:nvPr>
        </p:nvSpPr>
        <p:spPr/>
        <p:txBody>
          <a:bodyPr/>
          <a:lstStyle/>
          <a:p>
            <a:pPr eaLnBrk="1" hangingPunct="1"/>
            <a:r>
              <a:rPr lang="zh-TW" altLang="en-US" smtClean="0">
                <a:latin typeface="標楷體" pitchFamily="65" charset="-120"/>
              </a:rPr>
              <a:t>生涯發展</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1908175" y="836613"/>
            <a:ext cx="6775450" cy="608012"/>
          </a:xfrm>
        </p:spPr>
        <p:txBody>
          <a:bodyPr rtlCol="0">
            <a:normAutofit fontScale="90000"/>
          </a:bodyPr>
          <a:lstStyle/>
          <a:p>
            <a:pPr eaLnBrk="1" fontAlgn="auto" hangingPunct="1">
              <a:spcAft>
                <a:spcPts val="0"/>
              </a:spcAft>
              <a:defRPr/>
            </a:pPr>
            <a:r>
              <a:rPr lang="zh-TW" altLang="en-US" sz="4000" smtClean="0"/>
              <a:t>發展性生涯選擇理論</a:t>
            </a:r>
          </a:p>
        </p:txBody>
      </p:sp>
      <p:graphicFrame>
        <p:nvGraphicFramePr>
          <p:cNvPr id="1117187" name="Group 3"/>
          <p:cNvGraphicFramePr>
            <a:graphicFrameLocks noGrp="1"/>
          </p:cNvGraphicFramePr>
          <p:nvPr>
            <p:ph type="tbl" idx="4294967295"/>
          </p:nvPr>
        </p:nvGraphicFramePr>
        <p:xfrm>
          <a:off x="468313" y="1844675"/>
          <a:ext cx="8229600" cy="4306888"/>
        </p:xfrm>
        <a:graphic>
          <a:graphicData uri="http://schemas.openxmlformats.org/drawingml/2006/table">
            <a:tbl>
              <a:tblPr/>
              <a:tblGrid>
                <a:gridCol w="1016000"/>
                <a:gridCol w="2451100"/>
                <a:gridCol w="4762500"/>
              </a:tblGrid>
              <a:tr h="4724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時期</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年齡</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特徵</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970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幻想</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兒童</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(11</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歲前</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初為玩樂導向</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未期成為工作導向</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反應對某類活動的興趣</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694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試驗</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青少年初期</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(11-17</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歲</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逐漸認識工作的要求</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分四階段</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     </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興趣、能力、價值、轉換</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776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實際</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青少年中期</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(17-</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成人初期</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能力與興趣的整合</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價值的進一步發展</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分三階段</a:t>
                      </a: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500" b="0" i="0" u="none" strike="noStrike" cap="none" normalizeH="0" baseline="0" smtClean="0">
                          <a:ln>
                            <a:noFill/>
                          </a:ln>
                          <a:solidFill>
                            <a:schemeClr val="tx1"/>
                          </a:solidFill>
                          <a:effectLst/>
                          <a:latin typeface="Verdana" pitchFamily="34" charset="0"/>
                          <a:ea typeface="新細明體" pitchFamily="18" charset="-120"/>
                        </a:rPr>
                        <a:t>   </a:t>
                      </a:r>
                      <a:r>
                        <a:rPr kumimoji="1" lang="zh-TW" altLang="en-US" sz="2500" b="0" i="0" u="none" strike="noStrike" cap="none" normalizeH="0" baseline="0" smtClean="0">
                          <a:ln>
                            <a:noFill/>
                          </a:ln>
                          <a:solidFill>
                            <a:schemeClr val="tx1"/>
                          </a:solidFill>
                          <a:effectLst/>
                          <a:latin typeface="Verdana" pitchFamily="34" charset="0"/>
                          <a:ea typeface="新細明體" pitchFamily="18" charset="-120"/>
                        </a:rPr>
                        <a:t>探索、結晶化、特定化</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92" name="投影片編號版面配置區 5"/>
          <p:cNvSpPr txBox="1">
            <a:spLocks noGrp="1"/>
          </p:cNvSpPr>
          <p:nvPr/>
        </p:nvSpPr>
        <p:spPr bwMode="auto">
          <a:xfrm>
            <a:off x="6553200" y="6248400"/>
            <a:ext cx="2133600" cy="457200"/>
          </a:xfrm>
          <a:prstGeom prst="rect">
            <a:avLst/>
          </a:prstGeom>
          <a:noFill/>
          <a:ln w="9525">
            <a:noFill/>
            <a:miter lim="800000"/>
            <a:headEnd/>
            <a:tailEnd/>
          </a:ln>
        </p:spPr>
        <p:txBody>
          <a:bodyPr anchor="ctr"/>
          <a:lstStyle/>
          <a:p>
            <a:pPr algn="ctr"/>
            <a:fld id="{1DC2B72D-3EA4-4A88-BCF9-DF023F40F474}" type="slidenum">
              <a:rPr lang="en-US" altLang="zh-TW" sz="1000">
                <a:solidFill>
                  <a:schemeClr val="tx2"/>
                </a:solidFill>
              </a:rPr>
              <a:pPr algn="ctr"/>
              <a:t>108</a:t>
            </a:fld>
            <a:endParaRPr lang="en-US" altLang="zh-TW" sz="1000">
              <a:solidFill>
                <a:schemeClr val="tx2"/>
              </a:solidFill>
            </a:endParaRPr>
          </a:p>
        </p:txBody>
      </p:sp>
      <p:sp>
        <p:nvSpPr>
          <p:cNvPr id="237593" name="Text Box 25"/>
          <p:cNvSpPr txBox="1">
            <a:spLocks noChangeArrowheads="1"/>
          </p:cNvSpPr>
          <p:nvPr/>
        </p:nvSpPr>
        <p:spPr bwMode="auto">
          <a:xfrm>
            <a:off x="0" y="188913"/>
            <a:ext cx="6121400" cy="519112"/>
          </a:xfrm>
          <a:prstGeom prst="rect">
            <a:avLst/>
          </a:prstGeom>
          <a:noFill/>
          <a:ln w="9525">
            <a:noFill/>
            <a:miter lim="800000"/>
            <a:headEnd/>
            <a:tailEnd/>
          </a:ln>
        </p:spPr>
        <p:txBody>
          <a:bodyPr>
            <a:spAutoFit/>
          </a:bodyPr>
          <a:lstStyle/>
          <a:p>
            <a:pPr>
              <a:spcBef>
                <a:spcPct val="20000"/>
              </a:spcBef>
            </a:pPr>
            <a:r>
              <a:rPr lang="zh-TW" altLang="en-US" sz="2800">
                <a:solidFill>
                  <a:srgbClr val="800000"/>
                </a:solidFill>
                <a:latin typeface="標楷體" pitchFamily="65" charset="-120"/>
                <a:ea typeface="標楷體" pitchFamily="65" charset="-120"/>
              </a:rPr>
              <a:t>職業選擇過程的三階段或時期</a:t>
            </a:r>
            <a:r>
              <a:rPr lang="en-US" altLang="zh-TW" sz="2800">
                <a:solidFill>
                  <a:srgbClr val="800000"/>
                </a:solidFill>
                <a:latin typeface="標楷體" pitchFamily="65" charset="-120"/>
                <a:ea typeface="標楷體" pitchFamily="65" charset="-120"/>
              </a:rPr>
              <a:t>:</a:t>
            </a:r>
            <a:endParaRPr lang="en-US" altLang="zh-TW" sz="280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Line 2"/>
          <p:cNvSpPr>
            <a:spLocks noChangeShapeType="1"/>
          </p:cNvSpPr>
          <p:nvPr/>
        </p:nvSpPr>
        <p:spPr bwMode="auto">
          <a:xfrm>
            <a:off x="3886200" y="990600"/>
            <a:ext cx="2209800" cy="0"/>
          </a:xfrm>
          <a:prstGeom prst="line">
            <a:avLst/>
          </a:prstGeom>
          <a:noFill/>
          <a:ln w="9525">
            <a:solidFill>
              <a:schemeClr val="tx1"/>
            </a:solidFill>
            <a:miter lim="800000"/>
            <a:headEnd/>
            <a:tailEnd/>
          </a:ln>
        </p:spPr>
        <p:txBody>
          <a:bodyPr wrap="none"/>
          <a:lstStyle/>
          <a:p>
            <a:endParaRPr lang="zh-TW" altLang="en-US"/>
          </a:p>
        </p:txBody>
      </p:sp>
      <p:sp>
        <p:nvSpPr>
          <p:cNvPr id="239618" name="Line 3"/>
          <p:cNvSpPr>
            <a:spLocks noChangeShapeType="1"/>
          </p:cNvSpPr>
          <p:nvPr/>
        </p:nvSpPr>
        <p:spPr bwMode="auto">
          <a:xfrm>
            <a:off x="3962400" y="5029200"/>
            <a:ext cx="2209800" cy="0"/>
          </a:xfrm>
          <a:prstGeom prst="line">
            <a:avLst/>
          </a:prstGeom>
          <a:noFill/>
          <a:ln w="9525">
            <a:solidFill>
              <a:schemeClr val="tx1"/>
            </a:solidFill>
            <a:miter lim="800000"/>
            <a:headEnd/>
            <a:tailEnd/>
          </a:ln>
        </p:spPr>
        <p:txBody>
          <a:bodyPr wrap="none"/>
          <a:lstStyle/>
          <a:p>
            <a:endParaRPr lang="zh-TW" altLang="en-US"/>
          </a:p>
        </p:txBody>
      </p:sp>
      <p:sp>
        <p:nvSpPr>
          <p:cNvPr id="239619" name="Line 4"/>
          <p:cNvSpPr>
            <a:spLocks noChangeShapeType="1"/>
          </p:cNvSpPr>
          <p:nvPr/>
        </p:nvSpPr>
        <p:spPr bwMode="auto">
          <a:xfrm flipH="1" flipV="1">
            <a:off x="2819400" y="3048000"/>
            <a:ext cx="1143000" cy="1981200"/>
          </a:xfrm>
          <a:prstGeom prst="line">
            <a:avLst/>
          </a:prstGeom>
          <a:noFill/>
          <a:ln w="9525">
            <a:solidFill>
              <a:schemeClr val="tx1"/>
            </a:solidFill>
            <a:miter lim="800000"/>
            <a:headEnd/>
            <a:tailEnd/>
          </a:ln>
        </p:spPr>
        <p:txBody>
          <a:bodyPr wrap="none"/>
          <a:lstStyle/>
          <a:p>
            <a:endParaRPr lang="zh-TW" altLang="en-US"/>
          </a:p>
        </p:txBody>
      </p:sp>
      <p:sp>
        <p:nvSpPr>
          <p:cNvPr id="239620" name="Line 5"/>
          <p:cNvSpPr>
            <a:spLocks noChangeShapeType="1"/>
          </p:cNvSpPr>
          <p:nvPr/>
        </p:nvSpPr>
        <p:spPr bwMode="auto">
          <a:xfrm flipH="1" flipV="1">
            <a:off x="6096000" y="990600"/>
            <a:ext cx="1219200" cy="2057400"/>
          </a:xfrm>
          <a:prstGeom prst="line">
            <a:avLst/>
          </a:prstGeom>
          <a:noFill/>
          <a:ln w="9525">
            <a:solidFill>
              <a:schemeClr val="tx1"/>
            </a:solidFill>
            <a:miter lim="800000"/>
            <a:headEnd/>
            <a:tailEnd/>
          </a:ln>
        </p:spPr>
        <p:txBody>
          <a:bodyPr wrap="none"/>
          <a:lstStyle/>
          <a:p>
            <a:endParaRPr lang="zh-TW" altLang="en-US"/>
          </a:p>
        </p:txBody>
      </p:sp>
      <p:sp>
        <p:nvSpPr>
          <p:cNvPr id="239621" name="Line 6"/>
          <p:cNvSpPr>
            <a:spLocks noChangeShapeType="1"/>
          </p:cNvSpPr>
          <p:nvPr/>
        </p:nvSpPr>
        <p:spPr bwMode="auto">
          <a:xfrm flipH="1">
            <a:off x="2819400" y="990600"/>
            <a:ext cx="1066800" cy="2133600"/>
          </a:xfrm>
          <a:prstGeom prst="line">
            <a:avLst/>
          </a:prstGeom>
          <a:noFill/>
          <a:ln w="9525">
            <a:solidFill>
              <a:schemeClr val="tx1"/>
            </a:solidFill>
            <a:miter lim="800000"/>
            <a:headEnd/>
            <a:tailEnd/>
          </a:ln>
        </p:spPr>
        <p:txBody>
          <a:bodyPr wrap="none"/>
          <a:lstStyle/>
          <a:p>
            <a:endParaRPr lang="zh-TW" altLang="en-US"/>
          </a:p>
        </p:txBody>
      </p:sp>
      <p:sp>
        <p:nvSpPr>
          <p:cNvPr id="239622" name="Line 7"/>
          <p:cNvSpPr>
            <a:spLocks noChangeShapeType="1"/>
          </p:cNvSpPr>
          <p:nvPr/>
        </p:nvSpPr>
        <p:spPr bwMode="auto">
          <a:xfrm flipH="1">
            <a:off x="6172200" y="3048000"/>
            <a:ext cx="1143000" cy="1981200"/>
          </a:xfrm>
          <a:prstGeom prst="line">
            <a:avLst/>
          </a:prstGeom>
          <a:noFill/>
          <a:ln w="9525">
            <a:solidFill>
              <a:schemeClr val="tx1"/>
            </a:solidFill>
            <a:miter lim="800000"/>
            <a:headEnd/>
            <a:tailEnd/>
          </a:ln>
        </p:spPr>
        <p:txBody>
          <a:bodyPr wrap="none"/>
          <a:lstStyle/>
          <a:p>
            <a:endParaRPr lang="zh-TW" altLang="en-US"/>
          </a:p>
        </p:txBody>
      </p:sp>
      <p:sp>
        <p:nvSpPr>
          <p:cNvPr id="239623" name="Text Box 8"/>
          <p:cNvSpPr txBox="1">
            <a:spLocks noChangeArrowheads="1"/>
          </p:cNvSpPr>
          <p:nvPr/>
        </p:nvSpPr>
        <p:spPr bwMode="auto">
          <a:xfrm>
            <a:off x="6400800" y="700088"/>
            <a:ext cx="1524000" cy="519112"/>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研究型</a:t>
            </a:r>
            <a:r>
              <a:rPr lang="en-US" altLang="zh-TW" sz="2800">
                <a:latin typeface="Times New Roman" pitchFamily="18" charset="0"/>
                <a:ea typeface="標楷體" pitchFamily="65" charset="-120"/>
              </a:rPr>
              <a:t>I</a:t>
            </a:r>
          </a:p>
        </p:txBody>
      </p:sp>
      <p:sp>
        <p:nvSpPr>
          <p:cNvPr id="239624" name="Text Box 9"/>
          <p:cNvSpPr txBox="1">
            <a:spLocks noChangeArrowheads="1"/>
          </p:cNvSpPr>
          <p:nvPr/>
        </p:nvSpPr>
        <p:spPr bwMode="auto">
          <a:xfrm>
            <a:off x="7391400" y="28194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藝術型</a:t>
            </a:r>
            <a:r>
              <a:rPr lang="en-US" altLang="zh-TW" sz="2800">
                <a:latin typeface="Times New Roman" pitchFamily="18" charset="0"/>
                <a:ea typeface="標楷體" pitchFamily="65" charset="-120"/>
              </a:rPr>
              <a:t>A</a:t>
            </a:r>
          </a:p>
        </p:txBody>
      </p:sp>
      <p:sp>
        <p:nvSpPr>
          <p:cNvPr id="239625" name="Text Box 10"/>
          <p:cNvSpPr txBox="1">
            <a:spLocks noChangeArrowheads="1"/>
          </p:cNvSpPr>
          <p:nvPr/>
        </p:nvSpPr>
        <p:spPr bwMode="auto">
          <a:xfrm>
            <a:off x="6553200" y="50292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社交型</a:t>
            </a:r>
            <a:r>
              <a:rPr lang="en-US" altLang="zh-TW" sz="2800">
                <a:latin typeface="Times New Roman" pitchFamily="18" charset="0"/>
                <a:ea typeface="標楷體" pitchFamily="65" charset="-120"/>
              </a:rPr>
              <a:t>S</a:t>
            </a:r>
          </a:p>
        </p:txBody>
      </p:sp>
      <p:sp>
        <p:nvSpPr>
          <p:cNvPr id="239626" name="Text Box 11"/>
          <p:cNvSpPr txBox="1">
            <a:spLocks noChangeArrowheads="1"/>
          </p:cNvSpPr>
          <p:nvPr/>
        </p:nvSpPr>
        <p:spPr bwMode="auto">
          <a:xfrm>
            <a:off x="2209800" y="51054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商業型</a:t>
            </a:r>
            <a:r>
              <a:rPr lang="en-US" altLang="zh-TW" sz="2800">
                <a:latin typeface="Times New Roman" pitchFamily="18" charset="0"/>
                <a:ea typeface="標楷體" pitchFamily="65" charset="-120"/>
              </a:rPr>
              <a:t>E</a:t>
            </a:r>
          </a:p>
        </p:txBody>
      </p:sp>
      <p:sp>
        <p:nvSpPr>
          <p:cNvPr id="239627" name="Text Box 12"/>
          <p:cNvSpPr txBox="1">
            <a:spLocks noChangeArrowheads="1"/>
          </p:cNvSpPr>
          <p:nvPr/>
        </p:nvSpPr>
        <p:spPr bwMode="auto">
          <a:xfrm>
            <a:off x="1066800" y="28956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事務型</a:t>
            </a:r>
            <a:r>
              <a:rPr lang="en-US" altLang="zh-TW" sz="2800">
                <a:latin typeface="Times New Roman" pitchFamily="18" charset="0"/>
                <a:ea typeface="標楷體" pitchFamily="65" charset="-120"/>
              </a:rPr>
              <a:t>C</a:t>
            </a:r>
          </a:p>
        </p:txBody>
      </p:sp>
      <p:sp>
        <p:nvSpPr>
          <p:cNvPr id="239628" name="Text Box 13"/>
          <p:cNvSpPr txBox="1">
            <a:spLocks noChangeArrowheads="1"/>
          </p:cNvSpPr>
          <p:nvPr/>
        </p:nvSpPr>
        <p:spPr bwMode="auto">
          <a:xfrm>
            <a:off x="1828800" y="7620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務實型</a:t>
            </a:r>
            <a:r>
              <a:rPr lang="en-US" altLang="zh-TW" sz="2800">
                <a:latin typeface="Times New Roman" pitchFamily="18" charset="0"/>
                <a:ea typeface="標楷體" pitchFamily="65" charset="-120"/>
              </a:rPr>
              <a:t>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p:txBody>
          <a:bodyPr/>
          <a:lstStyle/>
          <a:p>
            <a:pPr eaLnBrk="1" hangingPunct="1"/>
            <a:r>
              <a:rPr lang="en-US" altLang="zh-TW" smtClean="0"/>
              <a:t>1.</a:t>
            </a:r>
            <a:r>
              <a:rPr lang="zh-TW" altLang="en-US" smtClean="0"/>
              <a:t>諮商理論或學派</a:t>
            </a:r>
          </a:p>
        </p:txBody>
      </p:sp>
      <p:sp>
        <p:nvSpPr>
          <p:cNvPr id="38914" name="Rectangle 3"/>
          <p:cNvSpPr>
            <a:spLocks noGrp="1"/>
          </p:cNvSpPr>
          <p:nvPr>
            <p:ph type="body" idx="4294967295"/>
          </p:nvPr>
        </p:nvSpPr>
        <p:spPr>
          <a:xfrm>
            <a:off x="871538" y="1989138"/>
            <a:ext cx="7804150" cy="4137025"/>
          </a:xfrm>
        </p:spPr>
        <p:txBody>
          <a:bodyPr/>
          <a:lstStyle/>
          <a:p>
            <a:pPr eaLnBrk="1" hangingPunct="1"/>
            <a:r>
              <a:rPr lang="en-US" altLang="zh-TW" smtClean="0"/>
              <a:t>101-15.</a:t>
            </a:r>
            <a:r>
              <a:rPr lang="zh-TW" altLang="en-US" smtClean="0"/>
              <a:t>許先生是一位諮商師，他運用了「空椅技術」</a:t>
            </a:r>
            <a:r>
              <a:rPr lang="en-US" altLang="zh-TW" smtClean="0"/>
              <a:t>(empty chair technique)</a:t>
            </a:r>
            <a:r>
              <a:rPr lang="zh-TW" altLang="en-US" smtClean="0"/>
              <a:t>來幫助案主進行「對話練習」</a:t>
            </a:r>
            <a:r>
              <a:rPr lang="en-US" altLang="zh-TW" smtClean="0"/>
              <a:t>(dialogue exercise)</a:t>
            </a:r>
            <a:r>
              <a:rPr lang="zh-TW" altLang="en-US" smtClean="0"/>
              <a:t>，以整合案主內心的衝突與矛盾。這是屬於下列哪一種學派的治療方法？</a:t>
            </a:r>
          </a:p>
          <a:p>
            <a:pPr eaLnBrk="1" hangingPunct="1"/>
            <a:r>
              <a:rPr lang="en-US" altLang="zh-TW" smtClean="0">
                <a:solidFill>
                  <a:srgbClr val="FF0066"/>
                </a:solidFill>
              </a:rPr>
              <a:t>(A)</a:t>
            </a:r>
            <a:r>
              <a:rPr lang="zh-TW" altLang="en-US" smtClean="0">
                <a:solidFill>
                  <a:srgbClr val="FF0066"/>
                </a:solidFill>
              </a:rPr>
              <a:t>完形治療法</a:t>
            </a:r>
            <a:r>
              <a:rPr lang="en-US" altLang="zh-TW" smtClean="0">
                <a:solidFill>
                  <a:srgbClr val="FF0066"/>
                </a:solidFill>
              </a:rPr>
              <a:t>(gestalt therapy)</a:t>
            </a:r>
          </a:p>
          <a:p>
            <a:pPr eaLnBrk="1" hangingPunct="1"/>
            <a:r>
              <a:rPr lang="en-US" altLang="zh-TW" smtClean="0"/>
              <a:t>(B)</a:t>
            </a:r>
            <a:r>
              <a:rPr lang="zh-TW" altLang="en-US" smtClean="0"/>
              <a:t>阿德勒治療法</a:t>
            </a:r>
            <a:r>
              <a:rPr lang="en-US" altLang="zh-TW" smtClean="0"/>
              <a:t>(Adlerian therapy)</a:t>
            </a:r>
          </a:p>
          <a:p>
            <a:pPr eaLnBrk="1" hangingPunct="1"/>
            <a:r>
              <a:rPr lang="en-US" altLang="zh-TW" smtClean="0"/>
              <a:t>(C)</a:t>
            </a:r>
            <a:r>
              <a:rPr lang="zh-TW" altLang="en-US" smtClean="0"/>
              <a:t>當事人中心療法</a:t>
            </a:r>
            <a:r>
              <a:rPr lang="en-US" altLang="zh-TW" smtClean="0"/>
              <a:t>(client-centered therapy)</a:t>
            </a:r>
          </a:p>
          <a:p>
            <a:pPr eaLnBrk="1" hangingPunct="1"/>
            <a:r>
              <a:rPr lang="en-US" altLang="zh-TW" smtClean="0"/>
              <a:t>(D)</a:t>
            </a:r>
            <a:r>
              <a:rPr lang="zh-TW" altLang="en-US" smtClean="0"/>
              <a:t>理性情緒治療法</a:t>
            </a:r>
            <a:r>
              <a:rPr lang="en-US" altLang="zh-TW" smtClean="0"/>
              <a:t>(rational-emotive therapy)</a:t>
            </a:r>
            <a:endParaRPr lang="zh-TW" altLang="en-US"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Line 2"/>
          <p:cNvSpPr>
            <a:spLocks noChangeShapeType="1"/>
          </p:cNvSpPr>
          <p:nvPr/>
        </p:nvSpPr>
        <p:spPr bwMode="auto">
          <a:xfrm>
            <a:off x="3886200" y="990600"/>
            <a:ext cx="2209800" cy="0"/>
          </a:xfrm>
          <a:prstGeom prst="line">
            <a:avLst/>
          </a:prstGeom>
          <a:noFill/>
          <a:ln w="9525">
            <a:solidFill>
              <a:srgbClr val="FF0000"/>
            </a:solidFill>
            <a:miter lim="800000"/>
            <a:headEnd/>
            <a:tailEnd/>
          </a:ln>
        </p:spPr>
        <p:txBody>
          <a:bodyPr wrap="none"/>
          <a:lstStyle/>
          <a:p>
            <a:endParaRPr lang="zh-TW" altLang="en-US"/>
          </a:p>
        </p:txBody>
      </p:sp>
      <p:sp>
        <p:nvSpPr>
          <p:cNvPr id="241666" name="Line 3"/>
          <p:cNvSpPr>
            <a:spLocks noChangeShapeType="1"/>
          </p:cNvSpPr>
          <p:nvPr/>
        </p:nvSpPr>
        <p:spPr bwMode="auto">
          <a:xfrm>
            <a:off x="3962400" y="5029200"/>
            <a:ext cx="2209800" cy="0"/>
          </a:xfrm>
          <a:prstGeom prst="line">
            <a:avLst/>
          </a:prstGeom>
          <a:noFill/>
          <a:ln w="9525">
            <a:solidFill>
              <a:srgbClr val="FF0000"/>
            </a:solidFill>
            <a:miter lim="800000"/>
            <a:headEnd/>
            <a:tailEnd/>
          </a:ln>
        </p:spPr>
        <p:txBody>
          <a:bodyPr wrap="none"/>
          <a:lstStyle/>
          <a:p>
            <a:endParaRPr lang="zh-TW" altLang="en-US"/>
          </a:p>
        </p:txBody>
      </p:sp>
      <p:sp>
        <p:nvSpPr>
          <p:cNvPr id="241667" name="Line 4"/>
          <p:cNvSpPr>
            <a:spLocks noChangeShapeType="1"/>
          </p:cNvSpPr>
          <p:nvPr/>
        </p:nvSpPr>
        <p:spPr bwMode="auto">
          <a:xfrm flipH="1" flipV="1">
            <a:off x="2819400" y="3048000"/>
            <a:ext cx="1143000" cy="1981200"/>
          </a:xfrm>
          <a:prstGeom prst="line">
            <a:avLst/>
          </a:prstGeom>
          <a:noFill/>
          <a:ln w="9525">
            <a:solidFill>
              <a:srgbClr val="FF0000"/>
            </a:solidFill>
            <a:miter lim="800000"/>
            <a:headEnd/>
            <a:tailEnd/>
          </a:ln>
        </p:spPr>
        <p:txBody>
          <a:bodyPr wrap="none"/>
          <a:lstStyle/>
          <a:p>
            <a:endParaRPr lang="zh-TW" altLang="en-US"/>
          </a:p>
        </p:txBody>
      </p:sp>
      <p:sp>
        <p:nvSpPr>
          <p:cNvPr id="241668" name="Line 5"/>
          <p:cNvSpPr>
            <a:spLocks noChangeShapeType="1"/>
          </p:cNvSpPr>
          <p:nvPr/>
        </p:nvSpPr>
        <p:spPr bwMode="auto">
          <a:xfrm flipH="1" flipV="1">
            <a:off x="6096000" y="990600"/>
            <a:ext cx="1219200" cy="2057400"/>
          </a:xfrm>
          <a:prstGeom prst="line">
            <a:avLst/>
          </a:prstGeom>
          <a:noFill/>
          <a:ln w="9525">
            <a:solidFill>
              <a:srgbClr val="FF0000"/>
            </a:solidFill>
            <a:miter lim="800000"/>
            <a:headEnd/>
            <a:tailEnd/>
          </a:ln>
        </p:spPr>
        <p:txBody>
          <a:bodyPr wrap="none"/>
          <a:lstStyle/>
          <a:p>
            <a:endParaRPr lang="zh-TW" altLang="en-US"/>
          </a:p>
        </p:txBody>
      </p:sp>
      <p:sp>
        <p:nvSpPr>
          <p:cNvPr id="241669" name="Line 6"/>
          <p:cNvSpPr>
            <a:spLocks noChangeShapeType="1"/>
          </p:cNvSpPr>
          <p:nvPr/>
        </p:nvSpPr>
        <p:spPr bwMode="auto">
          <a:xfrm flipH="1">
            <a:off x="2819400" y="990600"/>
            <a:ext cx="1066800" cy="2057400"/>
          </a:xfrm>
          <a:prstGeom prst="line">
            <a:avLst/>
          </a:prstGeom>
          <a:noFill/>
          <a:ln w="9525">
            <a:solidFill>
              <a:srgbClr val="FF0000"/>
            </a:solidFill>
            <a:miter lim="800000"/>
            <a:headEnd/>
            <a:tailEnd/>
          </a:ln>
        </p:spPr>
        <p:txBody>
          <a:bodyPr wrap="none"/>
          <a:lstStyle/>
          <a:p>
            <a:endParaRPr lang="zh-TW" altLang="en-US"/>
          </a:p>
        </p:txBody>
      </p:sp>
      <p:sp>
        <p:nvSpPr>
          <p:cNvPr id="241670" name="Line 7"/>
          <p:cNvSpPr>
            <a:spLocks noChangeShapeType="1"/>
          </p:cNvSpPr>
          <p:nvPr/>
        </p:nvSpPr>
        <p:spPr bwMode="auto">
          <a:xfrm flipH="1">
            <a:off x="6172200" y="3048000"/>
            <a:ext cx="1143000" cy="1981200"/>
          </a:xfrm>
          <a:prstGeom prst="line">
            <a:avLst/>
          </a:prstGeom>
          <a:noFill/>
          <a:ln w="9525">
            <a:solidFill>
              <a:srgbClr val="FF0000"/>
            </a:solidFill>
            <a:miter lim="800000"/>
            <a:headEnd/>
            <a:tailEnd/>
          </a:ln>
        </p:spPr>
        <p:txBody>
          <a:bodyPr wrap="none"/>
          <a:lstStyle/>
          <a:p>
            <a:endParaRPr lang="zh-TW" altLang="en-US"/>
          </a:p>
        </p:txBody>
      </p:sp>
      <p:sp>
        <p:nvSpPr>
          <p:cNvPr id="241671" name="Text Box 8"/>
          <p:cNvSpPr txBox="1">
            <a:spLocks noChangeArrowheads="1"/>
          </p:cNvSpPr>
          <p:nvPr/>
        </p:nvSpPr>
        <p:spPr bwMode="auto">
          <a:xfrm>
            <a:off x="6477000" y="700088"/>
            <a:ext cx="1600200" cy="519112"/>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研究型</a:t>
            </a:r>
            <a:r>
              <a:rPr lang="en-US" altLang="zh-TW" sz="2800">
                <a:latin typeface="Times New Roman" pitchFamily="18" charset="0"/>
                <a:ea typeface="標楷體" pitchFamily="65" charset="-120"/>
              </a:rPr>
              <a:t>I     </a:t>
            </a:r>
          </a:p>
        </p:txBody>
      </p:sp>
      <p:sp>
        <p:nvSpPr>
          <p:cNvPr id="241672" name="Text Box 9"/>
          <p:cNvSpPr txBox="1">
            <a:spLocks noChangeArrowheads="1"/>
          </p:cNvSpPr>
          <p:nvPr/>
        </p:nvSpPr>
        <p:spPr bwMode="auto">
          <a:xfrm>
            <a:off x="7391400" y="28194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藝術型</a:t>
            </a:r>
            <a:r>
              <a:rPr lang="en-US" altLang="zh-TW" sz="2800">
                <a:latin typeface="Times New Roman" pitchFamily="18" charset="0"/>
                <a:ea typeface="標楷體" pitchFamily="65" charset="-120"/>
              </a:rPr>
              <a:t>A              </a:t>
            </a:r>
          </a:p>
        </p:txBody>
      </p:sp>
      <p:sp>
        <p:nvSpPr>
          <p:cNvPr id="241673" name="Text Box 10"/>
          <p:cNvSpPr txBox="1">
            <a:spLocks noChangeArrowheads="1"/>
          </p:cNvSpPr>
          <p:nvPr/>
        </p:nvSpPr>
        <p:spPr bwMode="auto">
          <a:xfrm>
            <a:off x="6553200" y="5029200"/>
            <a:ext cx="16764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社交型</a:t>
            </a:r>
            <a:r>
              <a:rPr lang="en-US" altLang="zh-TW" sz="2800">
                <a:latin typeface="Times New Roman" pitchFamily="18" charset="0"/>
                <a:ea typeface="標楷體" pitchFamily="65" charset="-120"/>
              </a:rPr>
              <a:t>S           </a:t>
            </a:r>
          </a:p>
        </p:txBody>
      </p:sp>
      <p:sp>
        <p:nvSpPr>
          <p:cNvPr id="241674" name="Text Box 11"/>
          <p:cNvSpPr txBox="1">
            <a:spLocks noChangeArrowheads="1"/>
          </p:cNvSpPr>
          <p:nvPr/>
        </p:nvSpPr>
        <p:spPr bwMode="auto">
          <a:xfrm>
            <a:off x="2209800" y="51054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商業型</a:t>
            </a:r>
            <a:r>
              <a:rPr lang="en-US" altLang="zh-TW" sz="2800">
                <a:latin typeface="Times New Roman" pitchFamily="18" charset="0"/>
                <a:ea typeface="標楷體" pitchFamily="65" charset="-120"/>
              </a:rPr>
              <a:t>E</a:t>
            </a:r>
          </a:p>
        </p:txBody>
      </p:sp>
      <p:sp>
        <p:nvSpPr>
          <p:cNvPr id="241675" name="Text Box 12"/>
          <p:cNvSpPr txBox="1">
            <a:spLocks noChangeArrowheads="1"/>
          </p:cNvSpPr>
          <p:nvPr/>
        </p:nvSpPr>
        <p:spPr bwMode="auto">
          <a:xfrm>
            <a:off x="1066800" y="28956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事務型</a:t>
            </a:r>
            <a:r>
              <a:rPr lang="en-US" altLang="zh-TW" sz="2800">
                <a:latin typeface="Times New Roman" pitchFamily="18" charset="0"/>
                <a:ea typeface="標楷體" pitchFamily="65" charset="-120"/>
              </a:rPr>
              <a:t>C</a:t>
            </a:r>
          </a:p>
        </p:txBody>
      </p:sp>
      <p:sp>
        <p:nvSpPr>
          <p:cNvPr id="241676" name="Text Box 13"/>
          <p:cNvSpPr txBox="1">
            <a:spLocks noChangeArrowheads="1"/>
          </p:cNvSpPr>
          <p:nvPr/>
        </p:nvSpPr>
        <p:spPr bwMode="auto">
          <a:xfrm>
            <a:off x="1371600" y="762000"/>
            <a:ext cx="19812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  務實型</a:t>
            </a:r>
            <a:r>
              <a:rPr lang="en-US" altLang="zh-TW" sz="2800">
                <a:latin typeface="Times New Roman" pitchFamily="18" charset="0"/>
                <a:ea typeface="標楷體" pitchFamily="65" charset="-120"/>
              </a:rPr>
              <a:t>R</a:t>
            </a:r>
          </a:p>
        </p:txBody>
      </p:sp>
      <p:sp>
        <p:nvSpPr>
          <p:cNvPr id="241677" name="Line 14"/>
          <p:cNvSpPr>
            <a:spLocks noChangeShapeType="1"/>
          </p:cNvSpPr>
          <p:nvPr/>
        </p:nvSpPr>
        <p:spPr bwMode="auto">
          <a:xfrm>
            <a:off x="3886200" y="990600"/>
            <a:ext cx="3429000" cy="2057400"/>
          </a:xfrm>
          <a:prstGeom prst="line">
            <a:avLst/>
          </a:prstGeom>
          <a:noFill/>
          <a:ln w="9525">
            <a:solidFill>
              <a:srgbClr val="0000FF"/>
            </a:solidFill>
            <a:miter lim="800000"/>
            <a:headEnd/>
            <a:tailEnd/>
          </a:ln>
        </p:spPr>
        <p:txBody>
          <a:bodyPr wrap="none"/>
          <a:lstStyle/>
          <a:p>
            <a:endParaRPr lang="zh-TW" altLang="en-US"/>
          </a:p>
        </p:txBody>
      </p:sp>
      <p:sp>
        <p:nvSpPr>
          <p:cNvPr id="241678" name="Line 15"/>
          <p:cNvSpPr>
            <a:spLocks noChangeShapeType="1"/>
          </p:cNvSpPr>
          <p:nvPr/>
        </p:nvSpPr>
        <p:spPr bwMode="auto">
          <a:xfrm>
            <a:off x="3886200" y="990600"/>
            <a:ext cx="76200" cy="4038600"/>
          </a:xfrm>
          <a:prstGeom prst="line">
            <a:avLst/>
          </a:prstGeom>
          <a:noFill/>
          <a:ln w="9525">
            <a:solidFill>
              <a:srgbClr val="0000FF"/>
            </a:solidFill>
            <a:miter lim="800000"/>
            <a:headEnd/>
            <a:tailEnd/>
          </a:ln>
        </p:spPr>
        <p:txBody>
          <a:bodyPr wrap="none"/>
          <a:lstStyle/>
          <a:p>
            <a:endParaRPr lang="zh-TW" altLang="en-US"/>
          </a:p>
        </p:txBody>
      </p:sp>
      <p:sp>
        <p:nvSpPr>
          <p:cNvPr id="241679" name="Line 16"/>
          <p:cNvSpPr>
            <a:spLocks noChangeShapeType="1"/>
          </p:cNvSpPr>
          <p:nvPr/>
        </p:nvSpPr>
        <p:spPr bwMode="auto">
          <a:xfrm flipV="1">
            <a:off x="3962400" y="3048000"/>
            <a:ext cx="3352800" cy="1981200"/>
          </a:xfrm>
          <a:prstGeom prst="line">
            <a:avLst/>
          </a:prstGeom>
          <a:noFill/>
          <a:ln w="9525">
            <a:solidFill>
              <a:srgbClr val="0000FF"/>
            </a:solidFill>
            <a:miter lim="800000"/>
            <a:headEnd/>
            <a:tailEnd/>
          </a:ln>
        </p:spPr>
        <p:txBody>
          <a:bodyPr wrap="none"/>
          <a:lstStyle/>
          <a:p>
            <a:endParaRPr lang="zh-TW" altLang="en-US"/>
          </a:p>
        </p:txBody>
      </p:sp>
      <p:sp>
        <p:nvSpPr>
          <p:cNvPr id="241680" name="Line 17"/>
          <p:cNvSpPr>
            <a:spLocks noChangeShapeType="1"/>
          </p:cNvSpPr>
          <p:nvPr/>
        </p:nvSpPr>
        <p:spPr bwMode="auto">
          <a:xfrm flipH="1">
            <a:off x="2895600" y="990600"/>
            <a:ext cx="3200400" cy="2057400"/>
          </a:xfrm>
          <a:prstGeom prst="line">
            <a:avLst/>
          </a:prstGeom>
          <a:noFill/>
          <a:ln w="9525">
            <a:solidFill>
              <a:schemeClr val="tx1"/>
            </a:solidFill>
            <a:miter lim="800000"/>
            <a:headEnd/>
            <a:tailEnd/>
          </a:ln>
        </p:spPr>
        <p:txBody>
          <a:bodyPr wrap="none"/>
          <a:lstStyle/>
          <a:p>
            <a:endParaRPr lang="zh-TW" altLang="en-US"/>
          </a:p>
        </p:txBody>
      </p:sp>
      <p:sp>
        <p:nvSpPr>
          <p:cNvPr id="241681" name="Line 18"/>
          <p:cNvSpPr>
            <a:spLocks noChangeShapeType="1"/>
          </p:cNvSpPr>
          <p:nvPr/>
        </p:nvSpPr>
        <p:spPr bwMode="auto">
          <a:xfrm>
            <a:off x="2819400" y="3048000"/>
            <a:ext cx="3352800" cy="1981200"/>
          </a:xfrm>
          <a:prstGeom prst="line">
            <a:avLst/>
          </a:prstGeom>
          <a:noFill/>
          <a:ln w="9525">
            <a:solidFill>
              <a:schemeClr val="tx1"/>
            </a:solidFill>
            <a:miter lim="800000"/>
            <a:headEnd/>
            <a:tailEnd/>
          </a:ln>
        </p:spPr>
        <p:txBody>
          <a:bodyPr wrap="none"/>
          <a:lstStyle/>
          <a:p>
            <a:endParaRPr lang="zh-TW" altLang="en-US"/>
          </a:p>
        </p:txBody>
      </p:sp>
      <p:sp>
        <p:nvSpPr>
          <p:cNvPr id="241682" name="Line 19"/>
          <p:cNvSpPr>
            <a:spLocks noChangeShapeType="1"/>
          </p:cNvSpPr>
          <p:nvPr/>
        </p:nvSpPr>
        <p:spPr bwMode="auto">
          <a:xfrm>
            <a:off x="6096000" y="990600"/>
            <a:ext cx="76200" cy="4038600"/>
          </a:xfrm>
          <a:prstGeom prst="line">
            <a:avLst/>
          </a:prstGeom>
          <a:noFill/>
          <a:ln w="9525">
            <a:solidFill>
              <a:schemeClr val="tx1"/>
            </a:solidFill>
            <a:miter lim="800000"/>
            <a:headEnd/>
            <a:tailEnd/>
          </a:ln>
        </p:spPr>
        <p:txBody>
          <a:bodyPr wrap="none"/>
          <a:lstStyle/>
          <a:p>
            <a:endParaRPr lang="zh-TW" altLang="en-US"/>
          </a:p>
        </p:txBody>
      </p:sp>
      <p:sp>
        <p:nvSpPr>
          <p:cNvPr id="241683" name="Line 20"/>
          <p:cNvSpPr>
            <a:spLocks noChangeShapeType="1"/>
          </p:cNvSpPr>
          <p:nvPr/>
        </p:nvSpPr>
        <p:spPr bwMode="auto">
          <a:xfrm>
            <a:off x="3886200" y="990600"/>
            <a:ext cx="2286000" cy="4038600"/>
          </a:xfrm>
          <a:prstGeom prst="line">
            <a:avLst/>
          </a:prstGeom>
          <a:noFill/>
          <a:ln w="9525">
            <a:solidFill>
              <a:srgbClr val="008000"/>
            </a:solidFill>
            <a:prstDash val="lgDashDot"/>
            <a:miter lim="800000"/>
            <a:headEnd/>
            <a:tailEnd/>
          </a:ln>
        </p:spPr>
        <p:txBody>
          <a:bodyPr wrap="none"/>
          <a:lstStyle/>
          <a:p>
            <a:endParaRPr lang="zh-TW" altLang="en-US"/>
          </a:p>
        </p:txBody>
      </p:sp>
      <p:sp>
        <p:nvSpPr>
          <p:cNvPr id="241684" name="Line 21"/>
          <p:cNvSpPr>
            <a:spLocks noChangeShapeType="1"/>
          </p:cNvSpPr>
          <p:nvPr/>
        </p:nvSpPr>
        <p:spPr bwMode="auto">
          <a:xfrm flipH="1">
            <a:off x="3962400" y="990600"/>
            <a:ext cx="2133600" cy="4038600"/>
          </a:xfrm>
          <a:prstGeom prst="line">
            <a:avLst/>
          </a:prstGeom>
          <a:noFill/>
          <a:ln w="9525">
            <a:solidFill>
              <a:srgbClr val="008000"/>
            </a:solidFill>
            <a:prstDash val="lgDashDot"/>
            <a:miter lim="800000"/>
            <a:headEnd/>
            <a:tailEnd/>
          </a:ln>
        </p:spPr>
        <p:txBody>
          <a:bodyPr wrap="none"/>
          <a:lstStyle/>
          <a:p>
            <a:endParaRPr lang="zh-TW" altLang="en-US"/>
          </a:p>
        </p:txBody>
      </p:sp>
      <p:sp>
        <p:nvSpPr>
          <p:cNvPr id="241685" name="Line 22"/>
          <p:cNvSpPr>
            <a:spLocks noChangeShapeType="1"/>
          </p:cNvSpPr>
          <p:nvPr/>
        </p:nvSpPr>
        <p:spPr bwMode="auto">
          <a:xfrm>
            <a:off x="2819400" y="3048000"/>
            <a:ext cx="4495800" cy="0"/>
          </a:xfrm>
          <a:prstGeom prst="line">
            <a:avLst/>
          </a:prstGeom>
          <a:noFill/>
          <a:ln w="9525">
            <a:solidFill>
              <a:srgbClr val="008000"/>
            </a:solidFill>
            <a:prstDash val="lgDashDot"/>
            <a:miter lim="800000"/>
            <a:headEnd/>
            <a:tailEnd/>
          </a:ln>
        </p:spPr>
        <p:txBody>
          <a:bodyPr wrap="none"/>
          <a:lstStyle/>
          <a:p>
            <a:endParaRPr lang="zh-TW" altLang="en-US"/>
          </a:p>
        </p:txBody>
      </p:sp>
      <p:sp>
        <p:nvSpPr>
          <p:cNvPr id="241686" name="Text Box 23"/>
          <p:cNvSpPr txBox="1">
            <a:spLocks noChangeArrowheads="1"/>
          </p:cNvSpPr>
          <p:nvPr/>
        </p:nvSpPr>
        <p:spPr bwMode="auto">
          <a:xfrm>
            <a:off x="914400" y="3505200"/>
            <a:ext cx="762000" cy="457200"/>
          </a:xfrm>
          <a:prstGeom prst="rect">
            <a:avLst/>
          </a:prstGeom>
          <a:noFill/>
          <a:ln w="9525">
            <a:noFill/>
            <a:miter lim="800000"/>
            <a:headEnd/>
            <a:tailEnd/>
          </a:ln>
        </p:spPr>
        <p:txBody>
          <a:bodyPr>
            <a:spAutoFit/>
          </a:bodyPr>
          <a:lstStyle/>
          <a:p>
            <a:pPr>
              <a:spcBef>
                <a:spcPct val="50000"/>
              </a:spcBef>
            </a:pPr>
            <a:r>
              <a:rPr lang="zh-TW" altLang="en-US" sz="2400" b="1">
                <a:latin typeface="Times New Roman" pitchFamily="18" charset="0"/>
              </a:rPr>
              <a:t>事</a:t>
            </a:r>
          </a:p>
        </p:txBody>
      </p:sp>
      <p:sp>
        <p:nvSpPr>
          <p:cNvPr id="241687" name="Text Box 24"/>
          <p:cNvSpPr txBox="1">
            <a:spLocks noChangeArrowheads="1"/>
          </p:cNvSpPr>
          <p:nvPr/>
        </p:nvSpPr>
        <p:spPr bwMode="auto">
          <a:xfrm>
            <a:off x="914400" y="1219200"/>
            <a:ext cx="762000" cy="457200"/>
          </a:xfrm>
          <a:prstGeom prst="rect">
            <a:avLst/>
          </a:prstGeom>
          <a:noFill/>
          <a:ln w="9525">
            <a:noFill/>
            <a:miter lim="800000"/>
            <a:headEnd/>
            <a:tailEnd/>
          </a:ln>
        </p:spPr>
        <p:txBody>
          <a:bodyPr>
            <a:spAutoFit/>
          </a:bodyPr>
          <a:lstStyle/>
          <a:p>
            <a:pPr>
              <a:spcBef>
                <a:spcPct val="50000"/>
              </a:spcBef>
            </a:pPr>
            <a:r>
              <a:rPr lang="zh-TW" altLang="en-US" sz="2400" b="1">
                <a:latin typeface="Times New Roman" pitchFamily="18" charset="0"/>
              </a:rPr>
              <a:t>工</a:t>
            </a:r>
          </a:p>
        </p:txBody>
      </p:sp>
      <p:sp>
        <p:nvSpPr>
          <p:cNvPr id="241688" name="Text Box 25"/>
          <p:cNvSpPr txBox="1">
            <a:spLocks noChangeArrowheads="1"/>
          </p:cNvSpPr>
          <p:nvPr/>
        </p:nvSpPr>
        <p:spPr bwMode="auto">
          <a:xfrm>
            <a:off x="7772400" y="1066800"/>
            <a:ext cx="762000" cy="457200"/>
          </a:xfrm>
          <a:prstGeom prst="rect">
            <a:avLst/>
          </a:prstGeom>
          <a:noFill/>
          <a:ln w="9525">
            <a:noFill/>
            <a:miter lim="800000"/>
            <a:headEnd/>
            <a:tailEnd/>
          </a:ln>
        </p:spPr>
        <p:txBody>
          <a:bodyPr>
            <a:spAutoFit/>
          </a:bodyPr>
          <a:lstStyle/>
          <a:p>
            <a:pPr>
              <a:spcBef>
                <a:spcPct val="50000"/>
              </a:spcBef>
            </a:pPr>
            <a:r>
              <a:rPr lang="zh-TW" altLang="en-US" sz="2400" b="1">
                <a:latin typeface="Times New Roman" pitchFamily="18" charset="0"/>
              </a:rPr>
              <a:t>理</a:t>
            </a:r>
          </a:p>
        </p:txBody>
      </p:sp>
      <p:sp>
        <p:nvSpPr>
          <p:cNvPr id="241689" name="Text Box 26"/>
          <p:cNvSpPr txBox="1">
            <a:spLocks noChangeArrowheads="1"/>
          </p:cNvSpPr>
          <p:nvPr/>
        </p:nvSpPr>
        <p:spPr bwMode="auto">
          <a:xfrm>
            <a:off x="8534400" y="3352800"/>
            <a:ext cx="533400" cy="457200"/>
          </a:xfrm>
          <a:prstGeom prst="rect">
            <a:avLst/>
          </a:prstGeom>
          <a:noFill/>
          <a:ln w="9525">
            <a:noFill/>
            <a:miter lim="800000"/>
            <a:headEnd/>
            <a:tailEnd/>
          </a:ln>
        </p:spPr>
        <p:txBody>
          <a:bodyPr>
            <a:spAutoFit/>
          </a:bodyPr>
          <a:lstStyle/>
          <a:p>
            <a:pPr>
              <a:spcBef>
                <a:spcPct val="50000"/>
              </a:spcBef>
            </a:pPr>
            <a:r>
              <a:rPr lang="zh-TW" altLang="en-US" sz="2400" b="1">
                <a:latin typeface="Times New Roman" pitchFamily="18" charset="0"/>
              </a:rPr>
              <a:t>文</a:t>
            </a:r>
          </a:p>
        </p:txBody>
      </p:sp>
      <p:sp>
        <p:nvSpPr>
          <p:cNvPr id="241690" name="Text Box 27"/>
          <p:cNvSpPr txBox="1">
            <a:spLocks noChangeArrowheads="1"/>
          </p:cNvSpPr>
          <p:nvPr/>
        </p:nvSpPr>
        <p:spPr bwMode="auto">
          <a:xfrm>
            <a:off x="7696200" y="5562600"/>
            <a:ext cx="762000" cy="457200"/>
          </a:xfrm>
          <a:prstGeom prst="rect">
            <a:avLst/>
          </a:prstGeom>
          <a:noFill/>
          <a:ln w="9525">
            <a:noFill/>
            <a:miter lim="800000"/>
            <a:headEnd/>
            <a:tailEnd/>
          </a:ln>
        </p:spPr>
        <p:txBody>
          <a:bodyPr>
            <a:spAutoFit/>
          </a:bodyPr>
          <a:lstStyle/>
          <a:p>
            <a:pPr>
              <a:spcBef>
                <a:spcPct val="50000"/>
              </a:spcBef>
            </a:pPr>
            <a:r>
              <a:rPr lang="zh-TW" altLang="en-US" sz="2400" b="1">
                <a:latin typeface="Times New Roman" pitchFamily="18" charset="0"/>
              </a:rPr>
              <a:t>人</a:t>
            </a:r>
          </a:p>
        </p:txBody>
      </p:sp>
      <p:sp>
        <p:nvSpPr>
          <p:cNvPr id="241691" name="Text Box 28"/>
          <p:cNvSpPr txBox="1">
            <a:spLocks noChangeArrowheads="1"/>
          </p:cNvSpPr>
          <p:nvPr/>
        </p:nvSpPr>
        <p:spPr bwMode="auto">
          <a:xfrm>
            <a:off x="1981200" y="5638800"/>
            <a:ext cx="762000" cy="457200"/>
          </a:xfrm>
          <a:prstGeom prst="rect">
            <a:avLst/>
          </a:prstGeom>
          <a:noFill/>
          <a:ln w="9525">
            <a:noFill/>
            <a:miter lim="800000"/>
            <a:headEnd/>
            <a:tailEnd/>
          </a:ln>
        </p:spPr>
        <p:txBody>
          <a:bodyPr>
            <a:spAutoFit/>
          </a:bodyPr>
          <a:lstStyle/>
          <a:p>
            <a:pPr>
              <a:spcBef>
                <a:spcPct val="50000"/>
              </a:spcBef>
            </a:pPr>
            <a:r>
              <a:rPr lang="zh-TW" altLang="en-US" sz="2400" b="1">
                <a:latin typeface="Times New Roman" pitchFamily="18" charset="0"/>
              </a:rPr>
              <a:t>商</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Line 2"/>
          <p:cNvSpPr>
            <a:spLocks noChangeShapeType="1"/>
          </p:cNvSpPr>
          <p:nvPr/>
        </p:nvSpPr>
        <p:spPr bwMode="auto">
          <a:xfrm>
            <a:off x="3886200" y="990600"/>
            <a:ext cx="2209800" cy="0"/>
          </a:xfrm>
          <a:prstGeom prst="line">
            <a:avLst/>
          </a:prstGeom>
          <a:noFill/>
          <a:ln w="9525">
            <a:solidFill>
              <a:schemeClr val="tx1"/>
            </a:solidFill>
            <a:miter lim="800000"/>
            <a:headEnd/>
            <a:tailEnd/>
          </a:ln>
        </p:spPr>
        <p:txBody>
          <a:bodyPr wrap="none"/>
          <a:lstStyle/>
          <a:p>
            <a:endParaRPr lang="zh-TW" altLang="en-US"/>
          </a:p>
        </p:txBody>
      </p:sp>
      <p:sp>
        <p:nvSpPr>
          <p:cNvPr id="243714" name="Line 3"/>
          <p:cNvSpPr>
            <a:spLocks noChangeShapeType="1"/>
          </p:cNvSpPr>
          <p:nvPr/>
        </p:nvSpPr>
        <p:spPr bwMode="auto">
          <a:xfrm>
            <a:off x="3962400" y="5029200"/>
            <a:ext cx="2209800" cy="0"/>
          </a:xfrm>
          <a:prstGeom prst="line">
            <a:avLst/>
          </a:prstGeom>
          <a:noFill/>
          <a:ln w="9525">
            <a:solidFill>
              <a:schemeClr val="tx1"/>
            </a:solidFill>
            <a:miter lim="800000"/>
            <a:headEnd/>
            <a:tailEnd/>
          </a:ln>
        </p:spPr>
        <p:txBody>
          <a:bodyPr wrap="none"/>
          <a:lstStyle/>
          <a:p>
            <a:endParaRPr lang="zh-TW" altLang="en-US"/>
          </a:p>
        </p:txBody>
      </p:sp>
      <p:sp>
        <p:nvSpPr>
          <p:cNvPr id="243715" name="Line 4"/>
          <p:cNvSpPr>
            <a:spLocks noChangeShapeType="1"/>
          </p:cNvSpPr>
          <p:nvPr/>
        </p:nvSpPr>
        <p:spPr bwMode="auto">
          <a:xfrm flipH="1" flipV="1">
            <a:off x="2819400" y="3048000"/>
            <a:ext cx="1143000" cy="1981200"/>
          </a:xfrm>
          <a:prstGeom prst="line">
            <a:avLst/>
          </a:prstGeom>
          <a:noFill/>
          <a:ln w="9525">
            <a:solidFill>
              <a:schemeClr val="tx1"/>
            </a:solidFill>
            <a:miter lim="800000"/>
            <a:headEnd/>
            <a:tailEnd/>
          </a:ln>
        </p:spPr>
        <p:txBody>
          <a:bodyPr wrap="none"/>
          <a:lstStyle/>
          <a:p>
            <a:endParaRPr lang="zh-TW" altLang="en-US"/>
          </a:p>
        </p:txBody>
      </p:sp>
      <p:sp>
        <p:nvSpPr>
          <p:cNvPr id="243716" name="Line 5"/>
          <p:cNvSpPr>
            <a:spLocks noChangeShapeType="1"/>
          </p:cNvSpPr>
          <p:nvPr/>
        </p:nvSpPr>
        <p:spPr bwMode="auto">
          <a:xfrm flipH="1" flipV="1">
            <a:off x="6096000" y="990600"/>
            <a:ext cx="1219200" cy="2057400"/>
          </a:xfrm>
          <a:prstGeom prst="line">
            <a:avLst/>
          </a:prstGeom>
          <a:noFill/>
          <a:ln w="9525">
            <a:solidFill>
              <a:schemeClr val="tx1"/>
            </a:solidFill>
            <a:miter lim="800000"/>
            <a:headEnd/>
            <a:tailEnd/>
          </a:ln>
        </p:spPr>
        <p:txBody>
          <a:bodyPr wrap="none"/>
          <a:lstStyle/>
          <a:p>
            <a:endParaRPr lang="zh-TW" altLang="en-US"/>
          </a:p>
        </p:txBody>
      </p:sp>
      <p:sp>
        <p:nvSpPr>
          <p:cNvPr id="243717" name="Line 6"/>
          <p:cNvSpPr>
            <a:spLocks noChangeShapeType="1"/>
          </p:cNvSpPr>
          <p:nvPr/>
        </p:nvSpPr>
        <p:spPr bwMode="auto">
          <a:xfrm flipH="1">
            <a:off x="2819400" y="990600"/>
            <a:ext cx="1066800" cy="2133600"/>
          </a:xfrm>
          <a:prstGeom prst="line">
            <a:avLst/>
          </a:prstGeom>
          <a:noFill/>
          <a:ln w="9525">
            <a:solidFill>
              <a:schemeClr val="tx1"/>
            </a:solidFill>
            <a:miter lim="800000"/>
            <a:headEnd/>
            <a:tailEnd/>
          </a:ln>
        </p:spPr>
        <p:txBody>
          <a:bodyPr wrap="none"/>
          <a:lstStyle/>
          <a:p>
            <a:endParaRPr lang="zh-TW" altLang="en-US"/>
          </a:p>
        </p:txBody>
      </p:sp>
      <p:sp>
        <p:nvSpPr>
          <p:cNvPr id="243718" name="Line 7"/>
          <p:cNvSpPr>
            <a:spLocks noChangeShapeType="1"/>
          </p:cNvSpPr>
          <p:nvPr/>
        </p:nvSpPr>
        <p:spPr bwMode="auto">
          <a:xfrm flipH="1">
            <a:off x="6172200" y="3048000"/>
            <a:ext cx="1143000" cy="1981200"/>
          </a:xfrm>
          <a:prstGeom prst="line">
            <a:avLst/>
          </a:prstGeom>
          <a:noFill/>
          <a:ln w="9525">
            <a:solidFill>
              <a:schemeClr val="tx1"/>
            </a:solidFill>
            <a:miter lim="800000"/>
            <a:headEnd/>
            <a:tailEnd/>
          </a:ln>
        </p:spPr>
        <p:txBody>
          <a:bodyPr wrap="none"/>
          <a:lstStyle/>
          <a:p>
            <a:endParaRPr lang="zh-TW" altLang="en-US"/>
          </a:p>
        </p:txBody>
      </p:sp>
      <p:sp>
        <p:nvSpPr>
          <p:cNvPr id="243719" name="Text Box 8"/>
          <p:cNvSpPr txBox="1">
            <a:spLocks noChangeArrowheads="1"/>
          </p:cNvSpPr>
          <p:nvPr/>
        </p:nvSpPr>
        <p:spPr bwMode="auto">
          <a:xfrm>
            <a:off x="6400800" y="700088"/>
            <a:ext cx="1524000" cy="519112"/>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研究型</a:t>
            </a:r>
            <a:r>
              <a:rPr lang="en-US" altLang="zh-TW" sz="2800">
                <a:latin typeface="Times New Roman" pitchFamily="18" charset="0"/>
                <a:ea typeface="標楷體" pitchFamily="65" charset="-120"/>
              </a:rPr>
              <a:t>I</a:t>
            </a:r>
          </a:p>
        </p:txBody>
      </p:sp>
      <p:sp>
        <p:nvSpPr>
          <p:cNvPr id="243720" name="Text Box 9"/>
          <p:cNvSpPr txBox="1">
            <a:spLocks noChangeArrowheads="1"/>
          </p:cNvSpPr>
          <p:nvPr/>
        </p:nvSpPr>
        <p:spPr bwMode="auto">
          <a:xfrm>
            <a:off x="7391400" y="28194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藝術型</a:t>
            </a:r>
            <a:r>
              <a:rPr lang="en-US" altLang="zh-TW" sz="2800">
                <a:latin typeface="Times New Roman" pitchFamily="18" charset="0"/>
                <a:ea typeface="標楷體" pitchFamily="65" charset="-120"/>
              </a:rPr>
              <a:t>A</a:t>
            </a:r>
          </a:p>
        </p:txBody>
      </p:sp>
      <p:sp>
        <p:nvSpPr>
          <p:cNvPr id="243721" name="Text Box 10"/>
          <p:cNvSpPr txBox="1">
            <a:spLocks noChangeArrowheads="1"/>
          </p:cNvSpPr>
          <p:nvPr/>
        </p:nvSpPr>
        <p:spPr bwMode="auto">
          <a:xfrm>
            <a:off x="6553200" y="50292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社交型</a:t>
            </a:r>
            <a:r>
              <a:rPr lang="en-US" altLang="zh-TW" sz="2800">
                <a:latin typeface="Times New Roman" pitchFamily="18" charset="0"/>
                <a:ea typeface="標楷體" pitchFamily="65" charset="-120"/>
              </a:rPr>
              <a:t>S</a:t>
            </a:r>
          </a:p>
        </p:txBody>
      </p:sp>
      <p:sp>
        <p:nvSpPr>
          <p:cNvPr id="243722" name="Text Box 11"/>
          <p:cNvSpPr txBox="1">
            <a:spLocks noChangeArrowheads="1"/>
          </p:cNvSpPr>
          <p:nvPr/>
        </p:nvSpPr>
        <p:spPr bwMode="auto">
          <a:xfrm>
            <a:off x="2209800" y="51054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商業型</a:t>
            </a:r>
            <a:r>
              <a:rPr lang="en-US" altLang="zh-TW" sz="2800">
                <a:latin typeface="Times New Roman" pitchFamily="18" charset="0"/>
                <a:ea typeface="標楷體" pitchFamily="65" charset="-120"/>
              </a:rPr>
              <a:t>E</a:t>
            </a:r>
          </a:p>
        </p:txBody>
      </p:sp>
      <p:sp>
        <p:nvSpPr>
          <p:cNvPr id="243723" name="Text Box 12"/>
          <p:cNvSpPr txBox="1">
            <a:spLocks noChangeArrowheads="1"/>
          </p:cNvSpPr>
          <p:nvPr/>
        </p:nvSpPr>
        <p:spPr bwMode="auto">
          <a:xfrm>
            <a:off x="1066800" y="28956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事務型</a:t>
            </a:r>
            <a:r>
              <a:rPr lang="en-US" altLang="zh-TW" sz="2800">
                <a:latin typeface="Times New Roman" pitchFamily="18" charset="0"/>
                <a:ea typeface="標楷體" pitchFamily="65" charset="-120"/>
              </a:rPr>
              <a:t>C</a:t>
            </a:r>
          </a:p>
        </p:txBody>
      </p:sp>
      <p:sp>
        <p:nvSpPr>
          <p:cNvPr id="243724" name="Text Box 13"/>
          <p:cNvSpPr txBox="1">
            <a:spLocks noChangeArrowheads="1"/>
          </p:cNvSpPr>
          <p:nvPr/>
        </p:nvSpPr>
        <p:spPr bwMode="auto">
          <a:xfrm>
            <a:off x="1828800" y="762000"/>
            <a:ext cx="1524000" cy="519113"/>
          </a:xfrm>
          <a:prstGeom prst="rect">
            <a:avLst/>
          </a:prstGeom>
          <a:noFill/>
          <a:ln w="9525">
            <a:noFill/>
            <a:miter lim="800000"/>
            <a:headEnd/>
            <a:tailEnd/>
          </a:ln>
        </p:spPr>
        <p:txBody>
          <a:bodyPr>
            <a:spAutoFit/>
          </a:bodyPr>
          <a:lstStyle/>
          <a:p>
            <a:pPr>
              <a:spcBef>
                <a:spcPct val="50000"/>
              </a:spcBef>
            </a:pPr>
            <a:r>
              <a:rPr lang="zh-TW" altLang="en-US" sz="2800">
                <a:latin typeface="Times New Roman" pitchFamily="18" charset="0"/>
                <a:ea typeface="標楷體" pitchFamily="65" charset="-120"/>
              </a:rPr>
              <a:t>務實型</a:t>
            </a:r>
            <a:r>
              <a:rPr lang="en-US" altLang="zh-TW" sz="2800">
                <a:latin typeface="Times New Roman" pitchFamily="18" charset="0"/>
                <a:ea typeface="標楷體" pitchFamily="65" charset="-120"/>
              </a:rPr>
              <a:t>R</a:t>
            </a:r>
          </a:p>
        </p:txBody>
      </p:sp>
      <p:sp>
        <p:nvSpPr>
          <p:cNvPr id="243725" name="Oval 14"/>
          <p:cNvSpPr>
            <a:spLocks noChangeArrowheads="1"/>
          </p:cNvSpPr>
          <p:nvPr/>
        </p:nvSpPr>
        <p:spPr bwMode="auto">
          <a:xfrm>
            <a:off x="2819400" y="685800"/>
            <a:ext cx="4495800" cy="4648200"/>
          </a:xfrm>
          <a:prstGeom prst="ellipse">
            <a:avLst/>
          </a:prstGeom>
          <a:solidFill>
            <a:srgbClr val="FFFF99"/>
          </a:solidFill>
          <a:ln w="9525">
            <a:solidFill>
              <a:schemeClr val="tx1"/>
            </a:solidFill>
            <a:miter lim="800000"/>
            <a:headEnd/>
            <a:tailEnd/>
          </a:ln>
        </p:spPr>
        <p:txBody>
          <a:bodyPr wrap="none" anchor="ctr"/>
          <a:lstStyle/>
          <a:p>
            <a:endParaRPr lang="zh-TW" altLang="en-US"/>
          </a:p>
        </p:txBody>
      </p:sp>
      <p:sp>
        <p:nvSpPr>
          <p:cNvPr id="243726" name="Line 15"/>
          <p:cNvSpPr>
            <a:spLocks noChangeShapeType="1"/>
          </p:cNvSpPr>
          <p:nvPr/>
        </p:nvSpPr>
        <p:spPr bwMode="auto">
          <a:xfrm>
            <a:off x="3810000" y="1066800"/>
            <a:ext cx="2514600" cy="0"/>
          </a:xfrm>
          <a:prstGeom prst="line">
            <a:avLst/>
          </a:prstGeom>
          <a:noFill/>
          <a:ln w="9525">
            <a:solidFill>
              <a:schemeClr val="tx1"/>
            </a:solidFill>
            <a:miter lim="800000"/>
            <a:headEnd/>
            <a:tailEnd/>
          </a:ln>
        </p:spPr>
        <p:txBody>
          <a:bodyPr wrap="none"/>
          <a:lstStyle/>
          <a:p>
            <a:endParaRPr lang="zh-TW" altLang="en-US"/>
          </a:p>
        </p:txBody>
      </p:sp>
      <p:sp>
        <p:nvSpPr>
          <p:cNvPr id="243727" name="Line 16"/>
          <p:cNvSpPr>
            <a:spLocks noChangeShapeType="1"/>
          </p:cNvSpPr>
          <p:nvPr/>
        </p:nvSpPr>
        <p:spPr bwMode="auto">
          <a:xfrm>
            <a:off x="3810000" y="4953000"/>
            <a:ext cx="2514600" cy="0"/>
          </a:xfrm>
          <a:prstGeom prst="line">
            <a:avLst/>
          </a:prstGeom>
          <a:noFill/>
          <a:ln w="9525">
            <a:solidFill>
              <a:schemeClr val="tx1"/>
            </a:solidFill>
            <a:miter lim="800000"/>
            <a:headEnd/>
            <a:tailEnd/>
          </a:ln>
        </p:spPr>
        <p:txBody>
          <a:bodyPr wrap="none"/>
          <a:lstStyle/>
          <a:p>
            <a:endParaRPr lang="zh-TW" altLang="en-US"/>
          </a:p>
        </p:txBody>
      </p:sp>
      <p:sp>
        <p:nvSpPr>
          <p:cNvPr id="243728" name="Line 17"/>
          <p:cNvSpPr>
            <a:spLocks noChangeShapeType="1"/>
          </p:cNvSpPr>
          <p:nvPr/>
        </p:nvSpPr>
        <p:spPr bwMode="auto">
          <a:xfrm flipH="1">
            <a:off x="2819400" y="1066800"/>
            <a:ext cx="1066800" cy="2057400"/>
          </a:xfrm>
          <a:prstGeom prst="line">
            <a:avLst/>
          </a:prstGeom>
          <a:noFill/>
          <a:ln w="9525">
            <a:solidFill>
              <a:schemeClr val="tx1"/>
            </a:solidFill>
            <a:miter lim="800000"/>
            <a:headEnd/>
            <a:tailEnd/>
          </a:ln>
        </p:spPr>
        <p:txBody>
          <a:bodyPr wrap="none"/>
          <a:lstStyle/>
          <a:p>
            <a:endParaRPr lang="zh-TW" altLang="en-US"/>
          </a:p>
        </p:txBody>
      </p:sp>
      <p:sp>
        <p:nvSpPr>
          <p:cNvPr id="243729" name="Line 18"/>
          <p:cNvSpPr>
            <a:spLocks noChangeShapeType="1"/>
          </p:cNvSpPr>
          <p:nvPr/>
        </p:nvSpPr>
        <p:spPr bwMode="auto">
          <a:xfrm>
            <a:off x="2819400" y="3124200"/>
            <a:ext cx="1066800" cy="1905000"/>
          </a:xfrm>
          <a:prstGeom prst="line">
            <a:avLst/>
          </a:prstGeom>
          <a:noFill/>
          <a:ln w="9525">
            <a:solidFill>
              <a:schemeClr val="tx1"/>
            </a:solidFill>
            <a:miter lim="800000"/>
            <a:headEnd/>
            <a:tailEnd/>
          </a:ln>
        </p:spPr>
        <p:txBody>
          <a:bodyPr wrap="none"/>
          <a:lstStyle/>
          <a:p>
            <a:endParaRPr lang="zh-TW" altLang="en-US"/>
          </a:p>
        </p:txBody>
      </p:sp>
      <p:sp>
        <p:nvSpPr>
          <p:cNvPr id="243730" name="Line 19"/>
          <p:cNvSpPr>
            <a:spLocks noChangeShapeType="1"/>
          </p:cNvSpPr>
          <p:nvPr/>
        </p:nvSpPr>
        <p:spPr bwMode="auto">
          <a:xfrm>
            <a:off x="6324600" y="1066800"/>
            <a:ext cx="990600" cy="1981200"/>
          </a:xfrm>
          <a:prstGeom prst="line">
            <a:avLst/>
          </a:prstGeom>
          <a:noFill/>
          <a:ln w="9525">
            <a:solidFill>
              <a:schemeClr val="tx1"/>
            </a:solidFill>
            <a:miter lim="800000"/>
            <a:headEnd/>
            <a:tailEnd/>
          </a:ln>
        </p:spPr>
        <p:txBody>
          <a:bodyPr wrap="none"/>
          <a:lstStyle/>
          <a:p>
            <a:endParaRPr lang="zh-TW" altLang="en-US"/>
          </a:p>
        </p:txBody>
      </p:sp>
      <p:sp>
        <p:nvSpPr>
          <p:cNvPr id="243731" name="Line 20"/>
          <p:cNvSpPr>
            <a:spLocks noChangeShapeType="1"/>
          </p:cNvSpPr>
          <p:nvPr/>
        </p:nvSpPr>
        <p:spPr bwMode="auto">
          <a:xfrm flipH="1">
            <a:off x="6324600" y="3048000"/>
            <a:ext cx="990600" cy="1905000"/>
          </a:xfrm>
          <a:prstGeom prst="line">
            <a:avLst/>
          </a:prstGeom>
          <a:noFill/>
          <a:ln w="9525">
            <a:solidFill>
              <a:schemeClr val="tx1"/>
            </a:solidFill>
            <a:miter lim="800000"/>
            <a:headEnd/>
            <a:tailEnd/>
          </a:ln>
        </p:spPr>
        <p:txBody>
          <a:bodyPr wrap="none"/>
          <a:lstStyle/>
          <a:p>
            <a:endParaRPr lang="zh-TW" altLang="en-US"/>
          </a:p>
        </p:txBody>
      </p:sp>
      <p:sp>
        <p:nvSpPr>
          <p:cNvPr id="243732" name="Text Box 21"/>
          <p:cNvSpPr txBox="1">
            <a:spLocks noChangeArrowheads="1"/>
          </p:cNvSpPr>
          <p:nvPr/>
        </p:nvSpPr>
        <p:spPr bwMode="auto">
          <a:xfrm>
            <a:off x="3733800" y="1143000"/>
            <a:ext cx="990600" cy="457200"/>
          </a:xfrm>
          <a:prstGeom prst="rect">
            <a:avLst/>
          </a:prstGeom>
          <a:noFill/>
          <a:ln w="9525">
            <a:noFill/>
            <a:miter lim="800000"/>
            <a:headEnd/>
            <a:tailEnd/>
          </a:ln>
        </p:spPr>
        <p:txBody>
          <a:bodyPr>
            <a:spAutoFit/>
          </a:bodyPr>
          <a:lstStyle/>
          <a:p>
            <a:pPr>
              <a:spcBef>
                <a:spcPct val="50000"/>
              </a:spcBef>
            </a:pPr>
            <a:r>
              <a:rPr lang="zh-TW" altLang="en-US" sz="2400">
                <a:latin typeface="Times New Roman" pitchFamily="18" charset="0"/>
              </a:rPr>
              <a:t>實做</a:t>
            </a:r>
          </a:p>
        </p:txBody>
      </p:sp>
      <p:sp>
        <p:nvSpPr>
          <p:cNvPr id="243733" name="Text Box 22"/>
          <p:cNvSpPr txBox="1">
            <a:spLocks noChangeArrowheads="1"/>
          </p:cNvSpPr>
          <p:nvPr/>
        </p:nvSpPr>
        <p:spPr bwMode="auto">
          <a:xfrm>
            <a:off x="5638800" y="4419600"/>
            <a:ext cx="990600" cy="457200"/>
          </a:xfrm>
          <a:prstGeom prst="rect">
            <a:avLst/>
          </a:prstGeom>
          <a:noFill/>
          <a:ln w="9525">
            <a:noFill/>
            <a:miter lim="800000"/>
            <a:headEnd/>
            <a:tailEnd/>
          </a:ln>
        </p:spPr>
        <p:txBody>
          <a:bodyPr>
            <a:spAutoFit/>
          </a:bodyPr>
          <a:lstStyle/>
          <a:p>
            <a:pPr>
              <a:spcBef>
                <a:spcPct val="50000"/>
              </a:spcBef>
            </a:pPr>
            <a:r>
              <a:rPr lang="zh-TW" altLang="en-US" sz="2400">
                <a:latin typeface="Times New Roman" pitchFamily="18" charset="0"/>
              </a:rPr>
              <a:t>討論</a:t>
            </a:r>
          </a:p>
        </p:txBody>
      </p:sp>
      <p:sp>
        <p:nvSpPr>
          <p:cNvPr id="243734" name="Text Box 23"/>
          <p:cNvSpPr txBox="1">
            <a:spLocks noChangeArrowheads="1"/>
          </p:cNvSpPr>
          <p:nvPr/>
        </p:nvSpPr>
        <p:spPr bwMode="auto">
          <a:xfrm>
            <a:off x="3810000" y="4419600"/>
            <a:ext cx="990600" cy="457200"/>
          </a:xfrm>
          <a:prstGeom prst="rect">
            <a:avLst/>
          </a:prstGeom>
          <a:noFill/>
          <a:ln w="9525">
            <a:noFill/>
            <a:miter lim="800000"/>
            <a:headEnd/>
            <a:tailEnd/>
          </a:ln>
        </p:spPr>
        <p:txBody>
          <a:bodyPr>
            <a:spAutoFit/>
          </a:bodyPr>
          <a:lstStyle/>
          <a:p>
            <a:pPr>
              <a:spcBef>
                <a:spcPct val="50000"/>
              </a:spcBef>
            </a:pPr>
            <a:r>
              <a:rPr lang="zh-TW" altLang="en-US" sz="2400">
                <a:latin typeface="Times New Roman" pitchFamily="18" charset="0"/>
              </a:rPr>
              <a:t>實現</a:t>
            </a:r>
          </a:p>
        </p:txBody>
      </p:sp>
      <p:sp>
        <p:nvSpPr>
          <p:cNvPr id="243735" name="Text Box 24"/>
          <p:cNvSpPr txBox="1">
            <a:spLocks noChangeArrowheads="1"/>
          </p:cNvSpPr>
          <p:nvPr/>
        </p:nvSpPr>
        <p:spPr bwMode="auto">
          <a:xfrm>
            <a:off x="2971800" y="2895600"/>
            <a:ext cx="990600" cy="457200"/>
          </a:xfrm>
          <a:prstGeom prst="rect">
            <a:avLst/>
          </a:prstGeom>
          <a:noFill/>
          <a:ln w="9525">
            <a:noFill/>
            <a:miter lim="800000"/>
            <a:headEnd/>
            <a:tailEnd/>
          </a:ln>
        </p:spPr>
        <p:txBody>
          <a:bodyPr>
            <a:spAutoFit/>
          </a:bodyPr>
          <a:lstStyle/>
          <a:p>
            <a:pPr>
              <a:spcBef>
                <a:spcPct val="50000"/>
              </a:spcBef>
            </a:pPr>
            <a:r>
              <a:rPr lang="zh-TW" altLang="en-US" sz="2400">
                <a:latin typeface="Times New Roman" pitchFamily="18" charset="0"/>
              </a:rPr>
              <a:t>遵循</a:t>
            </a:r>
          </a:p>
        </p:txBody>
      </p:sp>
      <p:sp>
        <p:nvSpPr>
          <p:cNvPr id="243736" name="Text Box 25"/>
          <p:cNvSpPr txBox="1">
            <a:spLocks noChangeArrowheads="1"/>
          </p:cNvSpPr>
          <p:nvPr/>
        </p:nvSpPr>
        <p:spPr bwMode="auto">
          <a:xfrm>
            <a:off x="5638800" y="1143000"/>
            <a:ext cx="990600" cy="457200"/>
          </a:xfrm>
          <a:prstGeom prst="rect">
            <a:avLst/>
          </a:prstGeom>
          <a:noFill/>
          <a:ln w="9525">
            <a:noFill/>
            <a:miter lim="800000"/>
            <a:headEnd/>
            <a:tailEnd/>
          </a:ln>
        </p:spPr>
        <p:txBody>
          <a:bodyPr>
            <a:spAutoFit/>
          </a:bodyPr>
          <a:lstStyle/>
          <a:p>
            <a:pPr>
              <a:spcBef>
                <a:spcPct val="50000"/>
              </a:spcBef>
            </a:pPr>
            <a:r>
              <a:rPr lang="zh-TW" altLang="en-US" sz="2400">
                <a:latin typeface="Times New Roman" pitchFamily="18" charset="0"/>
              </a:rPr>
              <a:t>研究</a:t>
            </a:r>
          </a:p>
        </p:txBody>
      </p:sp>
      <p:sp>
        <p:nvSpPr>
          <p:cNvPr id="243737" name="Text Box 26"/>
          <p:cNvSpPr txBox="1">
            <a:spLocks noChangeArrowheads="1"/>
          </p:cNvSpPr>
          <p:nvPr/>
        </p:nvSpPr>
        <p:spPr bwMode="auto">
          <a:xfrm>
            <a:off x="6400800" y="2819400"/>
            <a:ext cx="990600" cy="457200"/>
          </a:xfrm>
          <a:prstGeom prst="rect">
            <a:avLst/>
          </a:prstGeom>
          <a:noFill/>
          <a:ln w="9525">
            <a:noFill/>
            <a:miter lim="800000"/>
            <a:headEnd/>
            <a:tailEnd/>
          </a:ln>
        </p:spPr>
        <p:txBody>
          <a:bodyPr>
            <a:spAutoFit/>
          </a:bodyPr>
          <a:lstStyle/>
          <a:p>
            <a:pPr>
              <a:spcBef>
                <a:spcPct val="50000"/>
              </a:spcBef>
            </a:pPr>
            <a:r>
              <a:rPr lang="zh-TW" altLang="en-US" sz="2400">
                <a:latin typeface="Times New Roman" pitchFamily="18" charset="0"/>
              </a:rPr>
              <a:t>創造</a:t>
            </a:r>
          </a:p>
        </p:txBody>
      </p:sp>
      <p:sp>
        <p:nvSpPr>
          <p:cNvPr id="243738" name="Text Box 27"/>
          <p:cNvSpPr txBox="1">
            <a:spLocks noChangeArrowheads="1"/>
          </p:cNvSpPr>
          <p:nvPr/>
        </p:nvSpPr>
        <p:spPr bwMode="auto">
          <a:xfrm>
            <a:off x="4648200" y="152400"/>
            <a:ext cx="838200" cy="457200"/>
          </a:xfrm>
          <a:prstGeom prst="rect">
            <a:avLst/>
          </a:prstGeom>
          <a:solidFill>
            <a:srgbClr val="CCFFFF"/>
          </a:solidFill>
          <a:ln w="9525">
            <a:noFill/>
            <a:miter lim="800000"/>
            <a:headEnd/>
            <a:tailEnd/>
          </a:ln>
        </p:spPr>
        <p:txBody>
          <a:bodyPr>
            <a:spAutoFit/>
          </a:bodyPr>
          <a:lstStyle/>
          <a:p>
            <a:pPr>
              <a:spcBef>
                <a:spcPct val="50000"/>
              </a:spcBef>
            </a:pPr>
            <a:r>
              <a:rPr lang="zh-TW" altLang="en-US" sz="2400">
                <a:latin typeface="Times New Roman" pitchFamily="18" charset="0"/>
              </a:rPr>
              <a:t>事物</a:t>
            </a:r>
          </a:p>
        </p:txBody>
      </p:sp>
      <p:sp>
        <p:nvSpPr>
          <p:cNvPr id="243739" name="Text Box 28"/>
          <p:cNvSpPr txBox="1">
            <a:spLocks noChangeArrowheads="1"/>
          </p:cNvSpPr>
          <p:nvPr/>
        </p:nvSpPr>
        <p:spPr bwMode="auto">
          <a:xfrm>
            <a:off x="2057400" y="1676400"/>
            <a:ext cx="838200" cy="457200"/>
          </a:xfrm>
          <a:prstGeom prst="rect">
            <a:avLst/>
          </a:prstGeom>
          <a:solidFill>
            <a:srgbClr val="CCFFFF"/>
          </a:solidFill>
          <a:ln w="9525">
            <a:noFill/>
            <a:miter lim="800000"/>
            <a:headEnd/>
            <a:tailEnd/>
          </a:ln>
        </p:spPr>
        <p:txBody>
          <a:bodyPr>
            <a:spAutoFit/>
          </a:bodyPr>
          <a:lstStyle/>
          <a:p>
            <a:pPr>
              <a:spcBef>
                <a:spcPct val="50000"/>
              </a:spcBef>
            </a:pPr>
            <a:r>
              <a:rPr lang="zh-TW" altLang="en-US" sz="2400">
                <a:latin typeface="Times New Roman" pitchFamily="18" charset="0"/>
              </a:rPr>
              <a:t>秩序</a:t>
            </a:r>
          </a:p>
        </p:txBody>
      </p:sp>
      <p:sp>
        <p:nvSpPr>
          <p:cNvPr id="243740" name="Text Box 29"/>
          <p:cNvSpPr txBox="1">
            <a:spLocks noChangeArrowheads="1"/>
          </p:cNvSpPr>
          <p:nvPr/>
        </p:nvSpPr>
        <p:spPr bwMode="auto">
          <a:xfrm>
            <a:off x="2057400" y="3962400"/>
            <a:ext cx="914400" cy="457200"/>
          </a:xfrm>
          <a:prstGeom prst="rect">
            <a:avLst/>
          </a:prstGeom>
          <a:solidFill>
            <a:srgbClr val="CCFFFF"/>
          </a:solidFill>
          <a:ln w="9525">
            <a:noFill/>
            <a:miter lim="800000"/>
            <a:headEnd/>
            <a:tailEnd/>
          </a:ln>
        </p:spPr>
        <p:txBody>
          <a:bodyPr>
            <a:spAutoFit/>
          </a:bodyPr>
          <a:lstStyle/>
          <a:p>
            <a:pPr>
              <a:spcBef>
                <a:spcPct val="50000"/>
              </a:spcBef>
            </a:pPr>
            <a:r>
              <a:rPr lang="zh-TW" altLang="en-US" sz="2400">
                <a:latin typeface="Times New Roman" pitchFamily="18" charset="0"/>
              </a:rPr>
              <a:t>工作</a:t>
            </a:r>
          </a:p>
        </p:txBody>
      </p:sp>
      <p:sp>
        <p:nvSpPr>
          <p:cNvPr id="243741" name="Text Box 30"/>
          <p:cNvSpPr txBox="1">
            <a:spLocks noChangeArrowheads="1"/>
          </p:cNvSpPr>
          <p:nvPr/>
        </p:nvSpPr>
        <p:spPr bwMode="auto">
          <a:xfrm>
            <a:off x="4724400" y="5410200"/>
            <a:ext cx="914400" cy="457200"/>
          </a:xfrm>
          <a:prstGeom prst="rect">
            <a:avLst/>
          </a:prstGeom>
          <a:solidFill>
            <a:srgbClr val="CCFFFF"/>
          </a:solidFill>
          <a:ln w="9525">
            <a:noFill/>
            <a:miter lim="800000"/>
            <a:headEnd/>
            <a:tailEnd/>
          </a:ln>
        </p:spPr>
        <p:txBody>
          <a:bodyPr>
            <a:spAutoFit/>
          </a:bodyPr>
          <a:lstStyle/>
          <a:p>
            <a:pPr>
              <a:spcBef>
                <a:spcPct val="50000"/>
              </a:spcBef>
            </a:pPr>
            <a:r>
              <a:rPr lang="zh-TW" altLang="en-US" sz="2400">
                <a:latin typeface="Times New Roman" pitchFamily="18" charset="0"/>
              </a:rPr>
              <a:t>領導</a:t>
            </a:r>
          </a:p>
        </p:txBody>
      </p:sp>
      <p:sp>
        <p:nvSpPr>
          <p:cNvPr id="243742" name="Text Box 31"/>
          <p:cNvSpPr txBox="1">
            <a:spLocks noChangeArrowheads="1"/>
          </p:cNvSpPr>
          <p:nvPr/>
        </p:nvSpPr>
        <p:spPr bwMode="auto">
          <a:xfrm>
            <a:off x="7162800" y="3962400"/>
            <a:ext cx="838200" cy="457200"/>
          </a:xfrm>
          <a:prstGeom prst="rect">
            <a:avLst/>
          </a:prstGeom>
          <a:solidFill>
            <a:srgbClr val="CCFFFF"/>
          </a:solidFill>
          <a:ln w="9525">
            <a:noFill/>
            <a:miter lim="800000"/>
            <a:headEnd/>
            <a:tailEnd/>
          </a:ln>
        </p:spPr>
        <p:txBody>
          <a:bodyPr>
            <a:spAutoFit/>
          </a:bodyPr>
          <a:lstStyle/>
          <a:p>
            <a:pPr>
              <a:spcBef>
                <a:spcPct val="50000"/>
              </a:spcBef>
            </a:pPr>
            <a:r>
              <a:rPr lang="zh-TW" altLang="en-US" sz="2400">
                <a:latin typeface="Times New Roman" pitchFamily="18" charset="0"/>
              </a:rPr>
              <a:t>感覺</a:t>
            </a:r>
          </a:p>
        </p:txBody>
      </p:sp>
      <p:sp>
        <p:nvSpPr>
          <p:cNvPr id="243743" name="Text Box 32"/>
          <p:cNvSpPr txBox="1">
            <a:spLocks noChangeArrowheads="1"/>
          </p:cNvSpPr>
          <p:nvPr/>
        </p:nvSpPr>
        <p:spPr bwMode="auto">
          <a:xfrm>
            <a:off x="7162800" y="1752600"/>
            <a:ext cx="838200" cy="457200"/>
          </a:xfrm>
          <a:prstGeom prst="rect">
            <a:avLst/>
          </a:prstGeom>
          <a:solidFill>
            <a:srgbClr val="CCFFFF"/>
          </a:solidFill>
          <a:ln w="9525">
            <a:noFill/>
            <a:miter lim="800000"/>
            <a:headEnd/>
            <a:tailEnd/>
          </a:ln>
        </p:spPr>
        <p:txBody>
          <a:bodyPr>
            <a:spAutoFit/>
          </a:bodyPr>
          <a:lstStyle/>
          <a:p>
            <a:pPr>
              <a:spcBef>
                <a:spcPct val="50000"/>
              </a:spcBef>
            </a:pPr>
            <a:r>
              <a:rPr lang="zh-TW" altLang="en-US" sz="2400">
                <a:latin typeface="Times New Roman" pitchFamily="18" charset="0"/>
              </a:rPr>
              <a:t>概念</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p:cNvSpPr>
          <p:nvPr>
            <p:ph type="title" idx="4294967295"/>
          </p:nvPr>
        </p:nvSpPr>
        <p:spPr>
          <a:xfrm>
            <a:off x="1370013" y="301625"/>
            <a:ext cx="7313612" cy="1143000"/>
          </a:xfrm>
        </p:spPr>
        <p:txBody>
          <a:bodyPr/>
          <a:lstStyle/>
          <a:p>
            <a:pPr eaLnBrk="1" hangingPunct="1"/>
            <a:r>
              <a:rPr lang="en-US" altLang="zh-TW" sz="4000" smtClean="0"/>
              <a:t>Gottfredson </a:t>
            </a:r>
            <a:r>
              <a:rPr lang="zh-TW" altLang="en-US" sz="4000" smtClean="0"/>
              <a:t>設限與妥協理論</a:t>
            </a:r>
          </a:p>
        </p:txBody>
      </p:sp>
      <p:sp>
        <p:nvSpPr>
          <p:cNvPr id="245762" name="Rectangle 3"/>
          <p:cNvSpPr>
            <a:spLocks noGrp="1"/>
          </p:cNvSpPr>
          <p:nvPr>
            <p:ph type="body" idx="4294967295"/>
          </p:nvPr>
        </p:nvSpPr>
        <p:spPr>
          <a:xfrm>
            <a:off x="684213" y="2708275"/>
            <a:ext cx="7408862" cy="3451225"/>
          </a:xfrm>
        </p:spPr>
        <p:txBody>
          <a:bodyPr/>
          <a:lstStyle/>
          <a:p>
            <a:pPr eaLnBrk="1" hangingPunct="1"/>
            <a:r>
              <a:rPr lang="en-US" altLang="zh-TW" smtClean="0"/>
              <a:t>Gottfredson</a:t>
            </a:r>
            <a:r>
              <a:rPr lang="zh-TW" altLang="en-US" smtClean="0"/>
              <a:t>（</a:t>
            </a:r>
            <a:r>
              <a:rPr lang="en-US" altLang="zh-TW" smtClean="0"/>
              <a:t>1981</a:t>
            </a:r>
            <a:r>
              <a:rPr lang="zh-TW" altLang="en-US" smtClean="0"/>
              <a:t>）以設限（</a:t>
            </a:r>
            <a:r>
              <a:rPr lang="en-US" altLang="zh-TW" smtClean="0"/>
              <a:t>circumscription</a:t>
            </a:r>
            <a:r>
              <a:rPr lang="zh-TW" altLang="en-US" smtClean="0"/>
              <a:t>）和妥協</a:t>
            </a:r>
            <a:r>
              <a:rPr lang="en-US" altLang="zh-TW" smtClean="0"/>
              <a:t>(compromise)</a:t>
            </a:r>
            <a:r>
              <a:rPr lang="zh-TW" altLang="en-US" smtClean="0"/>
              <a:t>的觀點來探究生涯發展。</a:t>
            </a:r>
            <a:r>
              <a:rPr lang="en-US" altLang="zh-TW" smtClean="0"/>
              <a:t>Gottfredson</a:t>
            </a:r>
            <a:r>
              <a:rPr lang="zh-TW" altLang="en-US" smtClean="0"/>
              <a:t>（</a:t>
            </a:r>
            <a:r>
              <a:rPr lang="en-US" altLang="zh-TW" smtClean="0"/>
              <a:t>1981</a:t>
            </a:r>
            <a:r>
              <a:rPr lang="zh-TW" altLang="en-US" smtClean="0"/>
              <a:t>）認為自我概念（</a:t>
            </a:r>
            <a:r>
              <a:rPr lang="en-US" altLang="zh-TW" smtClean="0"/>
              <a:t>self-concept</a:t>
            </a:r>
            <a:r>
              <a:rPr lang="zh-TW" altLang="en-US" smtClean="0"/>
              <a:t>）是選擇生涯的主要因素，而自我概念發展受到個人的社會化階段、智力以及性別類型的經驗之影響。職業偏好（</a:t>
            </a:r>
            <a:r>
              <a:rPr lang="en-US" altLang="zh-TW" smtClean="0"/>
              <a:t>vocational preference</a:t>
            </a:r>
            <a:r>
              <a:rPr lang="zh-TW" altLang="en-US" smtClean="0"/>
              <a:t>）的主要決定因素是在自我概念發展過程中逐漸增加的抱負限制（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p:cNvSpPr>
          <p:nvPr>
            <p:ph type="title" idx="4294967295"/>
          </p:nvPr>
        </p:nvSpPr>
        <p:spPr>
          <a:xfrm>
            <a:off x="1370013" y="301625"/>
            <a:ext cx="7313612" cy="1143000"/>
          </a:xfrm>
        </p:spPr>
        <p:txBody>
          <a:bodyPr rtlCol="0">
            <a:normAutofit fontScale="90000"/>
          </a:bodyPr>
          <a:lstStyle/>
          <a:p>
            <a:pPr eaLnBrk="1" fontAlgn="auto" hangingPunct="1">
              <a:spcAft>
                <a:spcPts val="0"/>
              </a:spcAft>
              <a:defRPr/>
            </a:pPr>
            <a:r>
              <a:rPr lang="en-US" altLang="zh-TW" sz="3600" smtClean="0"/>
              <a:t>Gottfredson </a:t>
            </a:r>
            <a:r>
              <a:rPr lang="zh-TW" altLang="en-US" sz="3600" smtClean="0"/>
              <a:t>設限與妥協理論 發展分期</a:t>
            </a:r>
          </a:p>
        </p:txBody>
      </p:sp>
      <p:sp>
        <p:nvSpPr>
          <p:cNvPr id="247810" name="Rectangle 3"/>
          <p:cNvSpPr>
            <a:spLocks noGrp="1"/>
          </p:cNvSpPr>
          <p:nvPr>
            <p:ph type="body" idx="4294967295"/>
          </p:nvPr>
        </p:nvSpPr>
        <p:spPr>
          <a:xfrm>
            <a:off x="468313" y="2205038"/>
            <a:ext cx="7991475" cy="3887787"/>
          </a:xfrm>
        </p:spPr>
        <p:txBody>
          <a:bodyPr/>
          <a:lstStyle/>
          <a:p>
            <a:pPr marL="722313" lvl="1" indent="-419100" eaLnBrk="1" hangingPunct="1">
              <a:lnSpc>
                <a:spcPct val="90000"/>
              </a:lnSpc>
            </a:pPr>
            <a:r>
              <a:rPr lang="zh-TW" altLang="en-US" sz="2000" smtClean="0"/>
              <a:t>第一期（</a:t>
            </a:r>
            <a:r>
              <a:rPr lang="en-US" altLang="zh-TW" sz="2000" smtClean="0"/>
              <a:t>3-5</a:t>
            </a:r>
            <a:r>
              <a:rPr lang="zh-TW" altLang="en-US" sz="2000" smtClean="0"/>
              <a:t>歲）：此時期藉由成人的協助將所接觸到的世界具體化。</a:t>
            </a:r>
          </a:p>
          <a:p>
            <a:pPr marL="722313" lvl="1" indent="-419100" eaLnBrk="1" hangingPunct="1">
              <a:lnSpc>
                <a:spcPct val="90000"/>
              </a:lnSpc>
            </a:pPr>
            <a:r>
              <a:rPr lang="zh-TW" altLang="en-US" sz="2000" smtClean="0"/>
              <a:t>第二期（</a:t>
            </a:r>
            <a:r>
              <a:rPr lang="en-US" altLang="zh-TW" sz="2000" smtClean="0"/>
              <a:t>6-8</a:t>
            </a:r>
            <a:r>
              <a:rPr lang="zh-TW" altLang="en-US" sz="2000" smtClean="0"/>
              <a:t>歲）：依據他們對性別角色之認知與對工作世界之概念來選擇職業，此時期個體會特別意識到男女性別角色之不同而特意選擇不同的性質的工作，會以性別考量由大多數性別宰制的工作，例如大多數男生當卡車司機或礦工；大多數女生當教師或服務生。</a:t>
            </a:r>
          </a:p>
          <a:p>
            <a:pPr marL="722313" lvl="1" indent="-419100" eaLnBrk="1" hangingPunct="1">
              <a:lnSpc>
                <a:spcPct val="90000"/>
              </a:lnSpc>
            </a:pPr>
            <a:r>
              <a:rPr lang="zh-TW" altLang="en-US" sz="2000" smtClean="0"/>
              <a:t>第三期（</a:t>
            </a:r>
            <a:r>
              <a:rPr lang="en-US" altLang="zh-TW" sz="2000" smtClean="0"/>
              <a:t>9-13</a:t>
            </a:r>
            <a:r>
              <a:rPr lang="zh-TW" altLang="en-US" sz="2000" smtClean="0"/>
              <a:t>歲）：此時期個體會依據不同工作呈現之社會價值與社經地位來選擇適合自己的工作。</a:t>
            </a:r>
          </a:p>
          <a:p>
            <a:pPr marL="722313" lvl="1" indent="-419100" eaLnBrk="1" hangingPunct="1">
              <a:lnSpc>
                <a:spcPct val="90000"/>
              </a:lnSpc>
            </a:pPr>
            <a:r>
              <a:rPr lang="zh-TW" altLang="en-US" sz="2000" smtClean="0"/>
              <a:t>第四期（</a:t>
            </a:r>
            <a:r>
              <a:rPr lang="en-US" altLang="zh-TW" sz="2000" smtClean="0"/>
              <a:t>14</a:t>
            </a:r>
            <a:r>
              <a:rPr lang="zh-TW" altLang="en-US" sz="2000" smtClean="0"/>
              <a:t>歲以上）：個體依據對內在與獨特的自我進行職業選擇，他們以興趣、天分、工作需要而選擇職業，性別與社會價值之影響力在這階段漸漸消失。</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idx="4294967295"/>
          </p:nvPr>
        </p:nvSpPr>
        <p:spPr/>
        <p:txBody>
          <a:bodyPr rtlCol="0">
            <a:normAutofit fontScale="92500" lnSpcReduction="10000"/>
          </a:bodyPr>
          <a:lstStyle/>
          <a:p>
            <a:pPr marL="274320" indent="-274320" eaLnBrk="1" fontAlgn="auto" hangingPunct="1">
              <a:lnSpc>
                <a:spcPct val="80000"/>
              </a:lnSpc>
              <a:spcAft>
                <a:spcPts val="0"/>
              </a:spcAft>
              <a:defRPr/>
            </a:pPr>
            <a:r>
              <a:rPr lang="zh-TW" altLang="en-US" sz="2500" dirty="0" smtClean="0"/>
              <a:t>後現代思潮不認為有真實和客觀、並推動對原先所建立的知識的解構。諮商的後現代取向認為來談的</a:t>
            </a:r>
            <a:r>
              <a:rPr lang="zh-TW" altLang="en-US" sz="2500" dirty="0" smtClean="0">
                <a:solidFill>
                  <a:srgbClr val="C63406"/>
                </a:solidFill>
              </a:rPr>
              <a:t>當事人才是自己問題的專家</a:t>
            </a:r>
            <a:r>
              <a:rPr lang="zh-TW" altLang="en-US" sz="2500" dirty="0" smtClean="0"/>
              <a:t>，顛覆所謂的</a:t>
            </a:r>
            <a:r>
              <a:rPr lang="en-US" altLang="zh-TW" sz="2500" dirty="0" smtClean="0"/>
              <a:t>｢</a:t>
            </a:r>
            <a:r>
              <a:rPr lang="zh-TW" altLang="en-US" sz="2500" dirty="0" smtClean="0"/>
              <a:t>心理菁英</a:t>
            </a:r>
            <a:r>
              <a:rPr lang="en-US" altLang="zh-TW" sz="2500" dirty="0" smtClean="0"/>
              <a:t>｣</a:t>
            </a:r>
            <a:r>
              <a:rPr lang="zh-TW" altLang="en-US" sz="2500" dirty="0" smtClean="0"/>
              <a:t>、</a:t>
            </a:r>
            <a:r>
              <a:rPr lang="en-US" altLang="zh-TW" sz="2500" dirty="0" smtClean="0"/>
              <a:t>｢</a:t>
            </a:r>
            <a:r>
              <a:rPr lang="zh-TW" altLang="en-US" sz="2500" dirty="0" smtClean="0"/>
              <a:t>諮商專家</a:t>
            </a:r>
            <a:r>
              <a:rPr lang="en-US" altLang="zh-TW" sz="2500" dirty="0" smtClean="0"/>
              <a:t>｣</a:t>
            </a:r>
            <a:r>
              <a:rPr lang="zh-TW" altLang="en-US" sz="2500" dirty="0" smtClean="0"/>
              <a:t>等；</a:t>
            </a:r>
          </a:p>
          <a:p>
            <a:pPr marL="274320" indent="-274320" eaLnBrk="1" fontAlgn="auto" hangingPunct="1">
              <a:lnSpc>
                <a:spcPct val="80000"/>
              </a:lnSpc>
              <a:spcAft>
                <a:spcPts val="0"/>
              </a:spcAft>
              <a:defRPr/>
            </a:pPr>
            <a:r>
              <a:rPr lang="zh-TW" altLang="en-US" sz="2500" dirty="0" smtClean="0"/>
              <a:t>後現代取向的焦點不在問題起源或確切本質，而在於對事件的詮釋與賦予意義。　　</a:t>
            </a:r>
          </a:p>
          <a:p>
            <a:pPr marL="274320" indent="-274320" eaLnBrk="1" fontAlgn="auto" hangingPunct="1">
              <a:lnSpc>
                <a:spcPct val="80000"/>
              </a:lnSpc>
              <a:spcAft>
                <a:spcPts val="0"/>
              </a:spcAft>
              <a:defRPr/>
            </a:pPr>
            <a:r>
              <a:rPr lang="zh-TW" altLang="en-US" sz="2500" dirty="0" smtClean="0"/>
              <a:t>諮商的後現代取向相信人們運用語言主觀地建構他們對現實的觀點，因此諮商的後現代取向提供基礎讓案主創造自己的故事。而個人問題是個人所敘述的故事．當前的問題植基於過去的故事，且影響目前的選擇和行為。</a:t>
            </a:r>
            <a:br>
              <a:rPr lang="zh-TW" altLang="en-US" sz="2500" dirty="0" smtClean="0"/>
            </a:br>
            <a:endParaRPr lang="zh-TW" altLang="en-US" sz="2500" dirty="0" smtClean="0"/>
          </a:p>
        </p:txBody>
      </p:sp>
      <p:sp>
        <p:nvSpPr>
          <p:cNvPr id="249858"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8FB56BEA-9144-48AF-8D8D-3017FB87ED3D}" type="slidenum">
              <a:rPr lang="en-US" altLang="zh-TW" sz="1000">
                <a:solidFill>
                  <a:schemeClr val="tx2"/>
                </a:solidFill>
              </a:rPr>
              <a:pPr algn="ctr"/>
              <a:t>114</a:t>
            </a:fld>
            <a:endParaRPr lang="en-US" altLang="zh-TW" sz="1000">
              <a:solidFill>
                <a:schemeClr val="tx2"/>
              </a:solidFill>
            </a:endParaRPr>
          </a:p>
        </p:txBody>
      </p:sp>
      <p:sp>
        <p:nvSpPr>
          <p:cNvPr id="249859" name="Rectangle 2"/>
          <p:cNvSpPr>
            <a:spLocks noGrp="1" noChangeArrowheads="1"/>
          </p:cNvSpPr>
          <p:nvPr>
            <p:ph type="title" idx="4294967295"/>
          </p:nvPr>
        </p:nvSpPr>
        <p:spPr/>
        <p:txBody>
          <a:bodyPr/>
          <a:lstStyle/>
          <a:p>
            <a:pPr eaLnBrk="1" hangingPunct="1"/>
            <a:r>
              <a:rPr lang="zh-TW" altLang="en-US" smtClean="0"/>
              <a:t>後現代的諮商輔導取向</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3"/>
          <p:cNvSpPr>
            <a:spLocks noGrp="1" noChangeArrowheads="1"/>
          </p:cNvSpPr>
          <p:nvPr>
            <p:ph idx="4294967295"/>
          </p:nvPr>
        </p:nvSpPr>
        <p:spPr>
          <a:xfrm>
            <a:off x="468313" y="1916113"/>
            <a:ext cx="8083550" cy="5181600"/>
          </a:xfrm>
        </p:spPr>
        <p:txBody>
          <a:bodyPr/>
          <a:lstStyle/>
          <a:p>
            <a:pPr eaLnBrk="1" hangingPunct="1">
              <a:lnSpc>
                <a:spcPct val="80000"/>
              </a:lnSpc>
            </a:pPr>
            <a:r>
              <a:rPr lang="zh-TW" altLang="en-US" sz="2100" smtClean="0">
                <a:latin typeface="標楷體" pitchFamily="65" charset="-120"/>
              </a:rPr>
              <a:t>以輔導之內涵分類</a:t>
            </a:r>
          </a:p>
          <a:p>
            <a:pPr eaLnBrk="1" hangingPunct="1">
              <a:lnSpc>
                <a:spcPct val="80000"/>
              </a:lnSpc>
            </a:pPr>
            <a:r>
              <a:rPr lang="en-US" altLang="zh-TW" sz="2100" smtClean="0">
                <a:latin typeface="標楷體" pitchFamily="65" charset="-120"/>
              </a:rPr>
              <a:t>1.</a:t>
            </a:r>
            <a:r>
              <a:rPr lang="zh-TW" altLang="en-US" sz="2100" smtClean="0">
                <a:latin typeface="標楷體" pitchFamily="65" charset="-120"/>
              </a:rPr>
              <a:t>生活輔導</a:t>
            </a:r>
            <a:r>
              <a:rPr lang="en-US" altLang="zh-TW" sz="2100" smtClean="0">
                <a:latin typeface="標楷體" pitchFamily="65" charset="-120"/>
              </a:rPr>
              <a:t>(life guidance or personnel work</a:t>
            </a:r>
            <a:r>
              <a:rPr lang="zh-TW" altLang="en-US" sz="2100" smtClean="0">
                <a:latin typeface="標楷體" pitchFamily="65" charset="-120"/>
              </a:rPr>
              <a:t>）：包括對當事人之日常生活、健康生活、社交生活、休閒生活、經濟生活、家庭生活亦包括品德或宗教方面之輔導，其目的在幫助學生在家庭、學校及社會生活中有良好之適應。</a:t>
            </a:r>
          </a:p>
          <a:p>
            <a:pPr eaLnBrk="1" hangingPunct="1">
              <a:lnSpc>
                <a:spcPct val="80000"/>
              </a:lnSpc>
            </a:pPr>
            <a:r>
              <a:rPr lang="en-US" altLang="zh-TW" sz="2100" smtClean="0">
                <a:latin typeface="標楷體" pitchFamily="65" charset="-120"/>
              </a:rPr>
              <a:t>2.</a:t>
            </a:r>
            <a:r>
              <a:rPr lang="zh-TW" altLang="en-US" sz="2100" smtClean="0">
                <a:latin typeface="標楷體" pitchFamily="65" charset="-120"/>
              </a:rPr>
              <a:t>教育輔導</a:t>
            </a:r>
            <a:r>
              <a:rPr lang="en-US" altLang="zh-TW" sz="2100" smtClean="0">
                <a:latin typeface="標楷體" pitchFamily="65" charset="-120"/>
              </a:rPr>
              <a:t>(education guidance) </a:t>
            </a:r>
            <a:r>
              <a:rPr lang="zh-TW" altLang="en-US" sz="2100" smtClean="0">
                <a:latin typeface="標楷體" pitchFamily="65" charset="-120"/>
              </a:rPr>
              <a:t>：狹義方面為學業輔導，廣義方面則指凡應用輔導工作於教育方面，協助學生於教育之適應及發展，如始業輔導、課程銜接輔導、學習輔導、升學輔導、特殊學生輔導、活動輔導課程皆屬於教育輔導。</a:t>
            </a:r>
          </a:p>
          <a:p>
            <a:pPr eaLnBrk="1" hangingPunct="1">
              <a:lnSpc>
                <a:spcPct val="80000"/>
              </a:lnSpc>
            </a:pPr>
            <a:r>
              <a:rPr lang="en-US" altLang="zh-TW" sz="2100" smtClean="0">
                <a:latin typeface="標楷體" pitchFamily="65" charset="-120"/>
              </a:rPr>
              <a:t>3.</a:t>
            </a:r>
            <a:r>
              <a:rPr lang="zh-TW" altLang="en-US" sz="2100" smtClean="0">
                <a:latin typeface="標楷體" pitchFamily="65" charset="-120"/>
              </a:rPr>
              <a:t>生涯輔導</a:t>
            </a:r>
            <a:r>
              <a:rPr lang="en-US" altLang="zh-TW" sz="2100" smtClean="0">
                <a:latin typeface="標楷體" pitchFamily="65" charset="-120"/>
              </a:rPr>
              <a:t>( vocational career guidance) </a:t>
            </a:r>
            <a:r>
              <a:rPr lang="zh-TW" altLang="en-US" sz="2100" smtClean="0">
                <a:latin typeface="標楷體" pitchFamily="65" charset="-120"/>
              </a:rPr>
              <a:t>：包括如何協助學生未來畢業之就業或繼續升學，進而探討協助學生自我探索以增進自我瞭解其興趣、性向、價值觀，探索其生涯發展之任務、環境、機會，以協助當事人探索其生涯目標及做適切之生涯抉擇。</a:t>
            </a:r>
          </a:p>
        </p:txBody>
      </p:sp>
      <p:sp>
        <p:nvSpPr>
          <p:cNvPr id="251906"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5AEA5FB3-16F0-4C19-97EB-3FC9045CEB98}" type="slidenum">
              <a:rPr lang="en-US" altLang="zh-TW" sz="1000">
                <a:solidFill>
                  <a:schemeClr val="tx2"/>
                </a:solidFill>
              </a:rPr>
              <a:pPr algn="ctr"/>
              <a:t>115</a:t>
            </a:fld>
            <a:endParaRPr lang="en-US" altLang="zh-TW" sz="1000">
              <a:solidFill>
                <a:schemeClr val="tx2"/>
              </a:solidFill>
            </a:endParaRPr>
          </a:p>
        </p:txBody>
      </p:sp>
      <p:sp>
        <p:nvSpPr>
          <p:cNvPr id="251907" name="Rectangle 2"/>
          <p:cNvSpPr>
            <a:spLocks noGrp="1" noChangeArrowheads="1"/>
          </p:cNvSpPr>
          <p:nvPr>
            <p:ph type="title" idx="4294967295"/>
          </p:nvPr>
        </p:nvSpPr>
        <p:spPr/>
        <p:txBody>
          <a:bodyPr/>
          <a:lstStyle/>
          <a:p>
            <a:pPr eaLnBrk="1" hangingPunct="1"/>
            <a:r>
              <a:rPr lang="zh-TW" altLang="en-US" smtClean="0">
                <a:latin typeface="標楷體" pitchFamily="65" charset="-120"/>
              </a:rPr>
              <a:t>輔導的內容</a:t>
            </a:r>
            <a:r>
              <a:rPr lang="zh-TW" altLang="en-US" sz="1600" smtClean="0">
                <a:latin typeface="標楷體" pitchFamily="65" charset="-120"/>
              </a:rPr>
              <a:t>（</a:t>
            </a:r>
            <a:r>
              <a:rPr lang="zh-TW" altLang="en-US" sz="1600" b="1" smtClean="0">
                <a:latin typeface="標楷體" pitchFamily="65" charset="-120"/>
              </a:rPr>
              <a:t>劉焜輝主編</a:t>
            </a:r>
            <a:r>
              <a:rPr lang="en-US" altLang="en-US" sz="1600" b="1" smtClean="0">
                <a:latin typeface="標楷體" pitchFamily="65" charset="-120"/>
                <a:ea typeface="標楷體" pitchFamily="65" charset="-120"/>
              </a:rPr>
              <a:t>，</a:t>
            </a:r>
            <a:r>
              <a:rPr lang="en-US" altLang="zh-TW" sz="1600" b="1" smtClean="0">
                <a:latin typeface="標楷體" pitchFamily="65" charset="-120"/>
              </a:rPr>
              <a:t>2007)</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3"/>
          <p:cNvSpPr>
            <a:spLocks noGrp="1" noChangeArrowheads="1"/>
          </p:cNvSpPr>
          <p:nvPr>
            <p:ph idx="4294967295"/>
          </p:nvPr>
        </p:nvSpPr>
        <p:spPr>
          <a:xfrm>
            <a:off x="900113" y="1600200"/>
            <a:ext cx="7786687" cy="4852988"/>
          </a:xfrm>
        </p:spPr>
        <p:txBody>
          <a:bodyPr/>
          <a:lstStyle/>
          <a:p>
            <a:pPr marL="736600" indent="-736600" eaLnBrk="1" hangingPunct="1">
              <a:lnSpc>
                <a:spcPct val="90000"/>
              </a:lnSpc>
              <a:buClr>
                <a:schemeClr val="tx1"/>
              </a:buClr>
              <a:buFont typeface="Wingdings" pitchFamily="2" charset="2"/>
              <a:buNone/>
            </a:pPr>
            <a:r>
              <a:rPr lang="zh-TW" altLang="en-US" smtClean="0">
                <a:latin typeface="標楷體" pitchFamily="65" charset="-120"/>
              </a:rPr>
              <a:t>金滋伯</a:t>
            </a:r>
            <a:r>
              <a:rPr lang="en-US" altLang="zh-TW" smtClean="0">
                <a:latin typeface="標楷體" pitchFamily="65" charset="-120"/>
              </a:rPr>
              <a:t>(Ginzberg)</a:t>
            </a:r>
          </a:p>
          <a:p>
            <a:pPr marL="736600" indent="-736600" eaLnBrk="1" hangingPunct="1">
              <a:lnSpc>
                <a:spcPct val="90000"/>
              </a:lnSpc>
            </a:pPr>
            <a:r>
              <a:rPr lang="zh-TW" altLang="en-US" sz="2100" smtClean="0">
                <a:latin typeface="標楷體" pitchFamily="65" charset="-120"/>
              </a:rPr>
              <a:t>（</a:t>
            </a:r>
            <a:r>
              <a:rPr lang="en-US" altLang="zh-TW" sz="2100" smtClean="0">
                <a:latin typeface="標楷體" pitchFamily="65" charset="-120"/>
              </a:rPr>
              <a:t>Ginzberg</a:t>
            </a:r>
            <a:r>
              <a:rPr lang="zh-TW" altLang="en-US" sz="2100" smtClean="0">
                <a:latin typeface="標楷體" pitchFamily="65" charset="-120"/>
              </a:rPr>
              <a:t>）的青少年時期生涯發展的暫時性階段理論中認為青少年生涯發展可分為興趣發展時期、能力發展時期、價值觀發展時期以及轉型時期四個時期：</a:t>
            </a:r>
          </a:p>
          <a:p>
            <a:pPr marL="736600" indent="-736600" eaLnBrk="1" hangingPunct="1">
              <a:lnSpc>
                <a:spcPct val="90000"/>
              </a:lnSpc>
            </a:pPr>
            <a:r>
              <a:rPr lang="zh-TW" altLang="en-US" sz="2100" smtClean="0">
                <a:solidFill>
                  <a:srgbClr val="FF0000"/>
                </a:solidFill>
                <a:latin typeface="標楷體" pitchFamily="65" charset="-120"/>
              </a:rPr>
              <a:t>興趣發展時期</a:t>
            </a:r>
            <a:r>
              <a:rPr lang="zh-TW" altLang="en-US" sz="2100" smtClean="0">
                <a:latin typeface="標楷體" pitchFamily="65" charset="-120"/>
              </a:rPr>
              <a:t>：對兒童來說選擇和排斥生涯決定的主要因素是興趣的發展。</a:t>
            </a:r>
          </a:p>
          <a:p>
            <a:pPr marL="736600" indent="-736600" eaLnBrk="1" hangingPunct="1">
              <a:lnSpc>
                <a:spcPct val="90000"/>
              </a:lnSpc>
            </a:pPr>
            <a:r>
              <a:rPr lang="zh-TW" altLang="en-US" sz="2100" smtClean="0">
                <a:solidFill>
                  <a:srgbClr val="FF0000"/>
                </a:solidFill>
                <a:latin typeface="標楷體" pitchFamily="65" charset="-120"/>
              </a:rPr>
              <a:t>能力發展時期</a:t>
            </a:r>
            <a:r>
              <a:rPr lang="zh-TW" altLang="en-US" sz="2100" smtClean="0">
                <a:latin typeface="標楷體" pitchFamily="65" charset="-120"/>
              </a:rPr>
              <a:t>：對於十三、十四歲的青少年初期來說，對自己能力的評估是影響其工作準備的重要因素。</a:t>
            </a:r>
          </a:p>
          <a:p>
            <a:pPr marL="736600" indent="-736600" eaLnBrk="1" hangingPunct="1">
              <a:lnSpc>
                <a:spcPct val="90000"/>
              </a:lnSpc>
            </a:pPr>
            <a:r>
              <a:rPr lang="zh-TW" altLang="en-US" sz="2100" smtClean="0">
                <a:solidFill>
                  <a:srgbClr val="FF0000"/>
                </a:solidFill>
                <a:latin typeface="標楷體" pitchFamily="65" charset="-120"/>
              </a:rPr>
              <a:t>價值觀發展時期</a:t>
            </a:r>
            <a:r>
              <a:rPr lang="zh-TW" altLang="en-US" sz="2100" smtClean="0">
                <a:latin typeface="標楷體" pitchFamily="65" charset="-120"/>
              </a:rPr>
              <a:t>：十五、十六歲的青少年在做生涯決定時，已經能夠將自己的目標和價值觀列入考慮，他們可能不知道要如何衡量自己的興趣、能力和價值觀，可是他們卻知道這些是做選擇時的必要構成條件。</a:t>
            </a:r>
          </a:p>
          <a:p>
            <a:pPr marL="736600" indent="-736600" eaLnBrk="1" hangingPunct="1">
              <a:lnSpc>
                <a:spcPct val="90000"/>
              </a:lnSpc>
            </a:pPr>
            <a:r>
              <a:rPr lang="zh-TW" altLang="en-US" sz="2100" smtClean="0">
                <a:solidFill>
                  <a:srgbClr val="FF0000"/>
                </a:solidFill>
                <a:latin typeface="標楷體" pitchFamily="65" charset="-120"/>
              </a:rPr>
              <a:t>轉型時期</a:t>
            </a:r>
            <a:r>
              <a:rPr lang="zh-TW" altLang="en-US" sz="2100" smtClean="0">
                <a:latin typeface="標楷體" pitchFamily="65" charset="-120"/>
              </a:rPr>
              <a:t>：在十七、十八歲的生涯轉型時期，會因為對外在現實世界的更加認識與瞭解，而在生涯抉擇的過程中考量到現實環境的因素。</a:t>
            </a:r>
          </a:p>
        </p:txBody>
      </p:sp>
      <p:sp>
        <p:nvSpPr>
          <p:cNvPr id="253954"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5EDD0987-372A-4B51-9DBE-9CA580FC4FCA}" type="slidenum">
              <a:rPr lang="en-US" altLang="zh-TW" sz="1000">
                <a:solidFill>
                  <a:schemeClr val="tx2"/>
                </a:solidFill>
              </a:rPr>
              <a:pPr algn="ctr"/>
              <a:t>116</a:t>
            </a:fld>
            <a:endParaRPr lang="en-US" altLang="zh-TW" sz="1000">
              <a:solidFill>
                <a:schemeClr val="tx2"/>
              </a:solidFill>
            </a:endParaRPr>
          </a:p>
        </p:txBody>
      </p:sp>
      <p:sp>
        <p:nvSpPr>
          <p:cNvPr id="253955" name="Rectangle 2"/>
          <p:cNvSpPr>
            <a:spLocks noGrp="1" noChangeArrowheads="1"/>
          </p:cNvSpPr>
          <p:nvPr>
            <p:ph type="title" idx="4294967295"/>
          </p:nvPr>
        </p:nvSpPr>
        <p:spPr/>
        <p:txBody>
          <a:bodyPr/>
          <a:lstStyle/>
          <a:p>
            <a:pPr eaLnBrk="1" hangingPunct="1"/>
            <a:r>
              <a:rPr lang="zh-TW" altLang="en-US" smtClean="0">
                <a:latin typeface="標楷體" pitchFamily="65" charset="-120"/>
              </a:rPr>
              <a:t>生涯發展</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4294967295"/>
          </p:nvPr>
        </p:nvSpPr>
        <p:spPr/>
        <p:txBody>
          <a:bodyPr rtlCol="0">
            <a:normAutofit lnSpcReduction="10000"/>
          </a:bodyPr>
          <a:lstStyle/>
          <a:p>
            <a:pPr marL="274320" indent="-274320" eaLnBrk="1" fontAlgn="auto" hangingPunct="1">
              <a:lnSpc>
                <a:spcPct val="90000"/>
              </a:lnSpc>
              <a:spcAft>
                <a:spcPts val="0"/>
              </a:spcAft>
              <a:defRPr/>
            </a:pPr>
            <a:r>
              <a:rPr lang="zh-TW" altLang="en-US" sz="2500" smtClean="0">
                <a:latin typeface="標楷體" pitchFamily="65" charset="-120"/>
              </a:rPr>
              <a:t>近年行為治療亦謂和了人文主義對人性的看法有下列三種趨勢：</a:t>
            </a:r>
          </a:p>
          <a:p>
            <a:pPr marL="274320" indent="-274320" eaLnBrk="1" fontAlgn="auto" hangingPunct="1">
              <a:lnSpc>
                <a:spcPct val="90000"/>
              </a:lnSpc>
              <a:spcAft>
                <a:spcPts val="0"/>
              </a:spcAft>
              <a:defRPr/>
            </a:pPr>
            <a:r>
              <a:rPr lang="en-US" altLang="zh-TW" sz="2500" smtClean="0">
                <a:latin typeface="標楷體" pitchFamily="65" charset="-120"/>
              </a:rPr>
              <a:t>1.</a:t>
            </a:r>
            <a:r>
              <a:rPr lang="zh-TW" altLang="en-US" sz="2500" b="1" smtClean="0">
                <a:latin typeface="標楷體" pitchFamily="65" charset="-120"/>
              </a:rPr>
              <a:t>治療採行動取向</a:t>
            </a:r>
            <a:r>
              <a:rPr lang="en-US" altLang="zh-TW" sz="2500" smtClean="0">
                <a:latin typeface="標楷體" pitchFamily="65" charset="-120"/>
              </a:rPr>
              <a:t>:</a:t>
            </a:r>
            <a:r>
              <a:rPr lang="zh-TW" altLang="en-US" sz="2500" smtClean="0">
                <a:latin typeface="標楷體" pitchFamily="65" charset="-120"/>
              </a:rPr>
              <a:t>個案不再只是被動反應而已，而是主動的對自己的問題加以改進，故整個治療不僅是談話而已，亦包含各種行動。</a:t>
            </a:r>
          </a:p>
          <a:p>
            <a:pPr marL="274320" indent="-274320" eaLnBrk="1" fontAlgn="auto" hangingPunct="1">
              <a:lnSpc>
                <a:spcPct val="90000"/>
              </a:lnSpc>
              <a:spcAft>
                <a:spcPts val="0"/>
              </a:spcAft>
              <a:defRPr/>
            </a:pPr>
            <a:r>
              <a:rPr lang="en-US" altLang="zh-TW" sz="2500" smtClean="0">
                <a:latin typeface="標楷體" pitchFamily="65" charset="-120"/>
              </a:rPr>
              <a:t>2.</a:t>
            </a:r>
            <a:r>
              <a:rPr lang="zh-TW" altLang="en-US" sz="2500" b="1" smtClean="0">
                <a:latin typeface="標楷體" pitchFamily="65" charset="-120"/>
              </a:rPr>
              <a:t>強調認知與再認知</a:t>
            </a:r>
            <a:r>
              <a:rPr lang="en-US" altLang="zh-TW" sz="2500" b="1" smtClean="0">
                <a:latin typeface="標楷體" pitchFamily="65" charset="-120"/>
              </a:rPr>
              <a:t>:</a:t>
            </a:r>
            <a:r>
              <a:rPr lang="zh-TW" altLang="en-US" sz="2500" smtClean="0">
                <a:latin typeface="標楷體" pitchFamily="65" charset="-120"/>
              </a:rPr>
              <a:t>行為不僅是受刺激加以反應，而是經過個體的認知，加以反應。因此治療亦著重個案的再認知。</a:t>
            </a:r>
            <a:endParaRPr lang="zh-TW" altLang="en-US" sz="2500" b="1" smtClean="0">
              <a:latin typeface="標楷體" pitchFamily="65" charset="-120"/>
            </a:endParaRPr>
          </a:p>
          <a:p>
            <a:pPr marL="274320" indent="-274320" eaLnBrk="1" fontAlgn="auto" hangingPunct="1">
              <a:lnSpc>
                <a:spcPct val="90000"/>
              </a:lnSpc>
              <a:spcAft>
                <a:spcPts val="0"/>
              </a:spcAft>
              <a:defRPr/>
            </a:pPr>
            <a:r>
              <a:rPr lang="en-US" altLang="zh-TW" sz="2500" b="1" smtClean="0">
                <a:latin typeface="標楷體" pitchFamily="65" charset="-120"/>
              </a:rPr>
              <a:t>3.</a:t>
            </a:r>
            <a:r>
              <a:rPr lang="zh-TW" altLang="en-US" sz="2500" b="1" smtClean="0">
                <a:latin typeface="標楷體" pitchFamily="65" charset="-120"/>
              </a:rPr>
              <a:t>強調個案對自己負責任</a:t>
            </a:r>
            <a:r>
              <a:rPr lang="en-US" altLang="zh-TW" sz="2500" b="1" smtClean="0">
                <a:latin typeface="標楷體" pitchFamily="65" charset="-120"/>
              </a:rPr>
              <a:t>:</a:t>
            </a:r>
            <a:r>
              <a:rPr lang="zh-TW" altLang="en-US" sz="2500" smtClean="0">
                <a:latin typeface="標楷體" pitchFamily="65" charset="-120"/>
              </a:rPr>
              <a:t>個案有能力自己改變他的生活，能對自己行為負責。</a:t>
            </a:r>
          </a:p>
        </p:txBody>
      </p:sp>
      <p:sp>
        <p:nvSpPr>
          <p:cNvPr id="256002"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F45F0952-AC7B-4972-B44E-EA7764CF9A9F}" type="slidenum">
              <a:rPr lang="en-US" altLang="zh-TW" sz="1000">
                <a:solidFill>
                  <a:schemeClr val="tx2"/>
                </a:solidFill>
              </a:rPr>
              <a:pPr algn="ctr"/>
              <a:t>117</a:t>
            </a:fld>
            <a:endParaRPr lang="en-US" altLang="zh-TW" sz="1000">
              <a:solidFill>
                <a:schemeClr val="tx2"/>
              </a:solidFill>
            </a:endParaRPr>
          </a:p>
        </p:txBody>
      </p:sp>
      <p:sp>
        <p:nvSpPr>
          <p:cNvPr id="256003" name="Rectangle 2"/>
          <p:cNvSpPr>
            <a:spLocks noGrp="1" noChangeArrowheads="1"/>
          </p:cNvSpPr>
          <p:nvPr>
            <p:ph type="title" idx="4294967295"/>
          </p:nvPr>
        </p:nvSpPr>
        <p:spPr/>
        <p:txBody>
          <a:bodyPr/>
          <a:lstStyle/>
          <a:p>
            <a:pPr eaLnBrk="1" hangingPunct="1"/>
            <a:r>
              <a:rPr lang="zh-TW" altLang="en-US" smtClean="0">
                <a:latin typeface="標楷體" pitchFamily="65" charset="-120"/>
              </a:rPr>
              <a:t>行為治療近年之趨勢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內容版面配置區 1"/>
          <p:cNvSpPr>
            <a:spLocks noGrp="1"/>
          </p:cNvSpPr>
          <p:nvPr>
            <p:ph idx="4294967295"/>
          </p:nvPr>
        </p:nvSpPr>
        <p:spPr/>
        <p:txBody>
          <a:bodyPr/>
          <a:lstStyle/>
          <a:p>
            <a:pPr eaLnBrk="1" hangingPunct="1"/>
            <a:r>
              <a:rPr lang="en-US" altLang="zh-TW" smtClean="0"/>
              <a:t>100-16.</a:t>
            </a:r>
            <a:r>
              <a:rPr lang="zh-TW" altLang="en-US" smtClean="0"/>
              <a:t>在團體輔導過程中，領導者鼓勵成員給予彼此回饋，下列有關回饋的敘述，何者最為適當？</a:t>
            </a:r>
          </a:p>
          <a:p>
            <a:pPr eaLnBrk="1" hangingPunct="1"/>
            <a:r>
              <a:rPr lang="en-US" altLang="zh-TW" smtClean="0"/>
              <a:t>(A)</a:t>
            </a:r>
            <a:r>
              <a:rPr lang="zh-TW" altLang="en-US" smtClean="0"/>
              <a:t>他的作為讓我覺得不舒服	</a:t>
            </a:r>
            <a:endParaRPr lang="en-US" altLang="zh-TW" smtClean="0"/>
          </a:p>
          <a:p>
            <a:pPr eaLnBrk="1" hangingPunct="1"/>
            <a:r>
              <a:rPr lang="en-US" altLang="zh-TW" smtClean="0">
                <a:solidFill>
                  <a:srgbClr val="FF0000"/>
                </a:solidFill>
              </a:rPr>
              <a:t>(B)</a:t>
            </a:r>
            <a:r>
              <a:rPr lang="zh-TW" altLang="en-US" smtClean="0">
                <a:solidFill>
                  <a:srgbClr val="FF0000"/>
                </a:solidFill>
              </a:rPr>
              <a:t>你說話的語氣非常地柔和</a:t>
            </a:r>
            <a:endParaRPr lang="en-US" altLang="zh-TW" smtClean="0">
              <a:solidFill>
                <a:srgbClr val="FF0000"/>
              </a:solidFill>
            </a:endParaRPr>
          </a:p>
          <a:p>
            <a:pPr eaLnBrk="1" hangingPunct="1"/>
            <a:r>
              <a:rPr lang="en-US" altLang="zh-TW" smtClean="0"/>
              <a:t>(C)</a:t>
            </a:r>
            <a:r>
              <a:rPr lang="zh-TW" altLang="en-US" smtClean="0"/>
              <a:t>當時你不看我而且也不說話	</a:t>
            </a:r>
            <a:endParaRPr lang="en-US" altLang="zh-TW" smtClean="0"/>
          </a:p>
          <a:p>
            <a:pPr eaLnBrk="1" hangingPunct="1"/>
            <a:r>
              <a:rPr lang="en-US" altLang="zh-TW" smtClean="0"/>
              <a:t>(D)</a:t>
            </a:r>
            <a:r>
              <a:rPr lang="zh-TW" altLang="en-US" smtClean="0"/>
              <a:t>他沒有認真看待角色扮演的問題</a:t>
            </a:r>
          </a:p>
          <a:p>
            <a:pPr eaLnBrk="1" hangingPunct="1"/>
            <a:endParaRPr lang="zh-TW" altLang="en-US" smtClean="0"/>
          </a:p>
        </p:txBody>
      </p:sp>
      <p:sp>
        <p:nvSpPr>
          <p:cNvPr id="258050" name="投影片編號版面配置區 2"/>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E7F75738-798D-4612-A932-2B78BAAFF594}" type="slidenum">
              <a:rPr lang="en-US" altLang="zh-TW" sz="1000">
                <a:solidFill>
                  <a:schemeClr val="tx2"/>
                </a:solidFill>
              </a:rPr>
              <a:pPr algn="ctr"/>
              <a:t>118</a:t>
            </a:fld>
            <a:endParaRPr lang="en-US" altLang="zh-TW" sz="1000">
              <a:solidFill>
                <a:schemeClr val="tx2"/>
              </a:solidFill>
            </a:endParaRPr>
          </a:p>
        </p:txBody>
      </p:sp>
      <p:sp>
        <p:nvSpPr>
          <p:cNvPr id="258051" name="標題 3"/>
          <p:cNvSpPr>
            <a:spLocks noGrp="1"/>
          </p:cNvSpPr>
          <p:nvPr>
            <p:ph type="title" idx="4294967295"/>
          </p:nvPr>
        </p:nvSpPr>
        <p:spPr/>
        <p:txBody>
          <a:bodyPr/>
          <a:lstStyle/>
          <a:p>
            <a:pPr eaLnBrk="1" hangingPunct="1"/>
            <a:r>
              <a:rPr lang="en-US" altLang="zh-TW" smtClean="0"/>
              <a:t>4.</a:t>
            </a:r>
            <a:r>
              <a:rPr lang="zh-TW" altLang="en-US" smtClean="0"/>
              <a:t>輔導的類型</a:t>
            </a:r>
            <a:r>
              <a:rPr lang="en-US" altLang="zh-TW" smtClean="0"/>
              <a:t>--</a:t>
            </a:r>
            <a:r>
              <a:rPr lang="zh-TW" altLang="en-US" smtClean="0"/>
              <a:t>團體輔導概念</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內容版面配置區 1"/>
          <p:cNvSpPr>
            <a:spLocks noGrp="1"/>
          </p:cNvSpPr>
          <p:nvPr>
            <p:ph idx="4294967295"/>
          </p:nvPr>
        </p:nvSpPr>
        <p:spPr/>
        <p:txBody>
          <a:bodyPr/>
          <a:lstStyle/>
          <a:p>
            <a:pPr eaLnBrk="1" hangingPunct="1"/>
            <a:r>
              <a:rPr lang="en-US" altLang="zh-TW" smtClean="0"/>
              <a:t>100-16.</a:t>
            </a:r>
            <a:r>
              <a:rPr lang="zh-TW" altLang="en-US" smtClean="0"/>
              <a:t>在團體輔導過程中，領導者鼓勵成員給予彼此回饋，下列有關回饋的敘述，何者最為適當？</a:t>
            </a:r>
          </a:p>
          <a:p>
            <a:pPr eaLnBrk="1" hangingPunct="1"/>
            <a:r>
              <a:rPr lang="en-US" altLang="zh-TW" smtClean="0"/>
              <a:t>(A)</a:t>
            </a:r>
            <a:r>
              <a:rPr lang="zh-TW" altLang="en-US" smtClean="0"/>
              <a:t>他的作為讓我覺得不舒服	</a:t>
            </a:r>
            <a:endParaRPr lang="en-US" altLang="zh-TW" smtClean="0"/>
          </a:p>
          <a:p>
            <a:pPr eaLnBrk="1" hangingPunct="1"/>
            <a:r>
              <a:rPr lang="en-US" altLang="zh-TW" smtClean="0">
                <a:solidFill>
                  <a:srgbClr val="FF0000"/>
                </a:solidFill>
              </a:rPr>
              <a:t>(B)</a:t>
            </a:r>
            <a:r>
              <a:rPr lang="zh-TW" altLang="en-US" smtClean="0">
                <a:solidFill>
                  <a:srgbClr val="FF0000"/>
                </a:solidFill>
              </a:rPr>
              <a:t>你說話的語氣非常地柔和</a:t>
            </a:r>
            <a:endParaRPr lang="en-US" altLang="zh-TW" smtClean="0">
              <a:solidFill>
                <a:srgbClr val="FF0000"/>
              </a:solidFill>
            </a:endParaRPr>
          </a:p>
          <a:p>
            <a:pPr eaLnBrk="1" hangingPunct="1"/>
            <a:r>
              <a:rPr lang="en-US" altLang="zh-TW" smtClean="0"/>
              <a:t>(C)</a:t>
            </a:r>
            <a:r>
              <a:rPr lang="zh-TW" altLang="en-US" smtClean="0"/>
              <a:t>當時你不看我而且也不說話	</a:t>
            </a:r>
            <a:endParaRPr lang="en-US" altLang="zh-TW" smtClean="0"/>
          </a:p>
          <a:p>
            <a:pPr eaLnBrk="1" hangingPunct="1"/>
            <a:r>
              <a:rPr lang="en-US" altLang="zh-TW" smtClean="0"/>
              <a:t>(D)</a:t>
            </a:r>
            <a:r>
              <a:rPr lang="zh-TW" altLang="en-US" smtClean="0"/>
              <a:t>他沒有認真看待角色扮演的問題</a:t>
            </a:r>
          </a:p>
          <a:p>
            <a:pPr eaLnBrk="1" hangingPunct="1"/>
            <a:endParaRPr lang="zh-TW" altLang="en-US" smtClean="0"/>
          </a:p>
        </p:txBody>
      </p:sp>
      <p:sp>
        <p:nvSpPr>
          <p:cNvPr id="260098" name="投影片編號版面配置區 2"/>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DFC28EB5-A2B9-4158-9C3E-2DB93A9A60D7}" type="slidenum">
              <a:rPr lang="en-US" altLang="zh-TW" sz="1000">
                <a:solidFill>
                  <a:schemeClr val="tx2"/>
                </a:solidFill>
              </a:rPr>
              <a:pPr algn="ctr"/>
              <a:t>119</a:t>
            </a:fld>
            <a:endParaRPr lang="en-US" altLang="zh-TW" sz="1000">
              <a:solidFill>
                <a:schemeClr val="tx2"/>
              </a:solidFill>
            </a:endParaRPr>
          </a:p>
        </p:txBody>
      </p:sp>
      <p:sp>
        <p:nvSpPr>
          <p:cNvPr id="260099" name="標題 3"/>
          <p:cNvSpPr>
            <a:spLocks noGrp="1"/>
          </p:cNvSpPr>
          <p:nvPr>
            <p:ph type="title" idx="4294967295"/>
          </p:nvPr>
        </p:nvSpPr>
        <p:spPr/>
        <p:txBody>
          <a:bodyPr/>
          <a:lstStyle/>
          <a:p>
            <a:pPr eaLnBrk="1" hangingPunct="1"/>
            <a:r>
              <a:rPr lang="en-US" altLang="zh-TW" smtClean="0"/>
              <a:t>4.</a:t>
            </a:r>
            <a:r>
              <a:rPr lang="zh-TW" altLang="en-US" smtClean="0"/>
              <a:t>輔導的類型</a:t>
            </a:r>
            <a:r>
              <a:rPr lang="en-US" altLang="zh-TW" smtClean="0"/>
              <a:t>--</a:t>
            </a:r>
            <a:r>
              <a:rPr lang="zh-TW" altLang="en-US" smtClean="0"/>
              <a:t>團體輔導概念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內容版面配置區 1"/>
          <p:cNvSpPr>
            <a:spLocks noGrp="1"/>
          </p:cNvSpPr>
          <p:nvPr>
            <p:ph idx="4294967295"/>
          </p:nvPr>
        </p:nvSpPr>
        <p:spPr>
          <a:xfrm>
            <a:off x="871538" y="1700213"/>
            <a:ext cx="7408862" cy="4425950"/>
          </a:xfrm>
        </p:spPr>
        <p:txBody>
          <a:bodyPr/>
          <a:lstStyle/>
          <a:p>
            <a:pPr eaLnBrk="1" hangingPunct="1"/>
            <a:r>
              <a:rPr lang="en-US" altLang="zh-TW" smtClean="0"/>
              <a:t>100-13.</a:t>
            </a:r>
            <a:r>
              <a:rPr lang="zh-TW" altLang="en-US" smtClean="0"/>
              <a:t>老師對學生說：「雖然朋友不斷影響你、慫恿你，你還是把多年的菸癮戒掉了，哇！真了不起，你是怎麼做到的？」。這是焦點解決短期治療的哪一種問句？</a:t>
            </a:r>
          </a:p>
          <a:p>
            <a:pPr eaLnBrk="1" hangingPunct="1"/>
            <a:r>
              <a:rPr lang="en-US" altLang="zh-TW" smtClean="0"/>
              <a:t>(A)</a:t>
            </a:r>
            <a:r>
              <a:rPr lang="zh-TW" altLang="en-US" smtClean="0"/>
              <a:t>評量問句	</a:t>
            </a:r>
            <a:endParaRPr lang="en-US" altLang="zh-TW" smtClean="0"/>
          </a:p>
          <a:p>
            <a:pPr eaLnBrk="1" hangingPunct="1"/>
            <a:r>
              <a:rPr lang="en-US" altLang="zh-TW" smtClean="0">
                <a:solidFill>
                  <a:srgbClr val="FFC000"/>
                </a:solidFill>
              </a:rPr>
              <a:t>(B)</a:t>
            </a:r>
            <a:r>
              <a:rPr lang="zh-TW" altLang="en-US" smtClean="0">
                <a:solidFill>
                  <a:srgbClr val="FFC000"/>
                </a:solidFill>
              </a:rPr>
              <a:t>例外問句</a:t>
            </a:r>
            <a:r>
              <a:rPr lang="zh-TW" altLang="en-US" smtClean="0"/>
              <a:t>	</a:t>
            </a:r>
            <a:endParaRPr lang="en-US" altLang="zh-TW" smtClean="0"/>
          </a:p>
          <a:p>
            <a:pPr eaLnBrk="1" hangingPunct="1"/>
            <a:r>
              <a:rPr lang="en-US" altLang="zh-TW" smtClean="0"/>
              <a:t>(C)</a:t>
            </a:r>
            <a:r>
              <a:rPr lang="zh-TW" altLang="en-US" smtClean="0"/>
              <a:t>差異問句	</a:t>
            </a:r>
            <a:endParaRPr lang="en-US" altLang="zh-TW" smtClean="0"/>
          </a:p>
          <a:p>
            <a:pPr eaLnBrk="1" hangingPunct="1"/>
            <a:r>
              <a:rPr lang="en-US" altLang="zh-TW" smtClean="0"/>
              <a:t>(D)</a:t>
            </a:r>
            <a:r>
              <a:rPr lang="zh-TW" altLang="en-US" smtClean="0"/>
              <a:t>奇蹟問句</a:t>
            </a:r>
          </a:p>
          <a:p>
            <a:pPr eaLnBrk="1" hangingPunct="1"/>
            <a:endParaRPr lang="zh-TW" altLang="en-US" smtClean="0"/>
          </a:p>
        </p:txBody>
      </p:sp>
      <p:sp>
        <p:nvSpPr>
          <p:cNvPr id="40962" name="投影片編號版面配置區 2"/>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A729503A-6B28-4233-9FFA-2874D4480D39}" type="slidenum">
              <a:rPr lang="en-US" altLang="zh-TW" sz="1000">
                <a:solidFill>
                  <a:schemeClr val="tx2"/>
                </a:solidFill>
              </a:rPr>
              <a:pPr algn="ctr"/>
              <a:t>12</a:t>
            </a:fld>
            <a:endParaRPr lang="en-US" altLang="zh-TW" sz="1000">
              <a:solidFill>
                <a:schemeClr val="tx2"/>
              </a:solidFill>
            </a:endParaRPr>
          </a:p>
        </p:txBody>
      </p:sp>
      <p:sp>
        <p:nvSpPr>
          <p:cNvPr id="40963" name="標題 3"/>
          <p:cNvSpPr>
            <a:spLocks noGrp="1"/>
          </p:cNvSpPr>
          <p:nvPr>
            <p:ph type="title" idx="4294967295"/>
          </p:nvPr>
        </p:nvSpPr>
        <p:spPr>
          <a:xfrm>
            <a:off x="468313" y="260350"/>
            <a:ext cx="8229600" cy="1252538"/>
          </a:xfrm>
        </p:spPr>
        <p:txBody>
          <a:bodyPr/>
          <a:lstStyle/>
          <a:p>
            <a:pPr eaLnBrk="1" hangingPunct="1"/>
            <a:r>
              <a:rPr lang="en-US" altLang="zh-TW" smtClean="0"/>
              <a:t>1.</a:t>
            </a:r>
            <a:r>
              <a:rPr lang="zh-TW" altLang="en-US" smtClean="0"/>
              <a:t>諮商理論或學派</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3"/>
          <p:cNvSpPr>
            <a:spLocks noGrp="1" noChangeArrowheads="1"/>
          </p:cNvSpPr>
          <p:nvPr>
            <p:ph idx="4294967295"/>
          </p:nvPr>
        </p:nvSpPr>
        <p:spPr>
          <a:xfrm>
            <a:off x="755650" y="1827213"/>
            <a:ext cx="7927975" cy="4625975"/>
          </a:xfrm>
        </p:spPr>
        <p:txBody>
          <a:bodyPr/>
          <a:lstStyle/>
          <a:p>
            <a:pPr eaLnBrk="1" hangingPunct="1">
              <a:buFont typeface="Wingdings" pitchFamily="2" charset="2"/>
              <a:buNone/>
            </a:pPr>
            <a:r>
              <a:rPr lang="en-US" altLang="zh-TW" sz="2800" smtClean="0">
                <a:latin typeface="標楷體" pitchFamily="65" charset="-120"/>
              </a:rPr>
              <a:t>96_22</a:t>
            </a:r>
          </a:p>
          <a:p>
            <a:pPr eaLnBrk="1" hangingPunct="1">
              <a:buFont typeface="Wingdings" pitchFamily="2" charset="2"/>
              <a:buNone/>
            </a:pPr>
            <a:r>
              <a:rPr lang="zh-TW" altLang="en-US" sz="2800" u="sng" smtClean="0">
                <a:latin typeface="標楷體" pitchFamily="65" charset="-120"/>
              </a:rPr>
              <a:t>佑心</a:t>
            </a:r>
            <a:r>
              <a:rPr lang="zh-TW" altLang="en-US" sz="2800" smtClean="0">
                <a:latin typeface="標楷體" pitchFamily="65" charset="-120"/>
              </a:rPr>
              <a:t>是國中輔導老師，她帶領一個「國中生</a:t>
            </a:r>
          </a:p>
          <a:p>
            <a:pPr eaLnBrk="1" hangingPunct="1">
              <a:buFont typeface="Wingdings" pitchFamily="2" charset="2"/>
              <a:buNone/>
            </a:pPr>
            <a:r>
              <a:rPr lang="zh-TW" altLang="en-US" sz="2800" smtClean="0">
                <a:latin typeface="標楷體" pitchFamily="65" charset="-120"/>
              </a:rPr>
              <a:t>涯探索」團體，下列何者是該團體輔導轉換</a:t>
            </a:r>
          </a:p>
          <a:p>
            <a:pPr eaLnBrk="1" hangingPunct="1">
              <a:buFont typeface="Wingdings" pitchFamily="2" charset="2"/>
              <a:buNone/>
            </a:pPr>
            <a:r>
              <a:rPr lang="zh-TW" altLang="en-US" sz="2800" smtClean="0">
                <a:latin typeface="標楷體" pitchFamily="65" charset="-120"/>
              </a:rPr>
              <a:t>階段的主要任務？</a:t>
            </a:r>
          </a:p>
          <a:p>
            <a:pPr eaLnBrk="1" hangingPunct="1">
              <a:buFont typeface="Wingdings" pitchFamily="2" charset="2"/>
              <a:buNone/>
            </a:pPr>
            <a:r>
              <a:rPr lang="en-US" altLang="zh-TW" sz="2800" smtClean="0">
                <a:latin typeface="標楷體" pitchFamily="65" charset="-120"/>
              </a:rPr>
              <a:t>(A)</a:t>
            </a:r>
            <a:r>
              <a:rPr lang="zh-TW" altLang="en-US" sz="2800" smtClean="0">
                <a:latin typeface="標楷體" pitchFamily="65" charset="-120"/>
              </a:rPr>
              <a:t>協助成員建立初步的認識</a:t>
            </a:r>
          </a:p>
          <a:p>
            <a:pPr eaLnBrk="1" hangingPunct="1">
              <a:buFont typeface="Wingdings" pitchFamily="2" charset="2"/>
              <a:buNone/>
            </a:pPr>
            <a:r>
              <a:rPr lang="en-US" altLang="zh-TW" sz="2800" smtClean="0">
                <a:latin typeface="標楷體" pitchFamily="65" charset="-120"/>
              </a:rPr>
              <a:t>(B)</a:t>
            </a:r>
            <a:r>
              <a:rPr lang="zh-TW" altLang="en-US" sz="2800" smtClean="0">
                <a:latin typeface="標楷體" pitchFamily="65" charset="-120"/>
              </a:rPr>
              <a:t>凝聚成員對團體的向心力</a:t>
            </a:r>
          </a:p>
          <a:p>
            <a:pPr eaLnBrk="1" hangingPunct="1">
              <a:buFont typeface="Wingdings" pitchFamily="2" charset="2"/>
              <a:buNone/>
            </a:pPr>
            <a:r>
              <a:rPr lang="en-US" altLang="zh-TW" sz="2800" smtClean="0">
                <a:latin typeface="標楷體" pitchFamily="65" charset="-120"/>
              </a:rPr>
              <a:t>(C)</a:t>
            </a:r>
            <a:r>
              <a:rPr lang="zh-TW" altLang="en-US" sz="2800" smtClean="0">
                <a:latin typeface="標楷體" pitchFamily="65" charset="-120"/>
              </a:rPr>
              <a:t>討論團體規約</a:t>
            </a:r>
          </a:p>
          <a:p>
            <a:pPr eaLnBrk="1" hangingPunct="1">
              <a:buFont typeface="Wingdings" pitchFamily="2" charset="2"/>
              <a:buNone/>
            </a:pPr>
            <a:r>
              <a:rPr lang="en-US" altLang="zh-TW" sz="2800" smtClean="0">
                <a:latin typeface="標楷體" pitchFamily="65" charset="-120"/>
              </a:rPr>
              <a:t>(D)</a:t>
            </a:r>
            <a:r>
              <a:rPr lang="zh-TW" altLang="en-US" sz="2800" smtClean="0">
                <a:latin typeface="標楷體" pitchFamily="65" charset="-120"/>
              </a:rPr>
              <a:t>解決成員困擾</a:t>
            </a:r>
            <a:endParaRPr lang="zh-TW" altLang="en-US" sz="2800" u="sng" smtClean="0">
              <a:latin typeface="標楷體" pitchFamily="65" charset="-120"/>
            </a:endParaRPr>
          </a:p>
        </p:txBody>
      </p:sp>
      <p:sp>
        <p:nvSpPr>
          <p:cNvPr id="262146"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E52C8653-F884-4692-AD4B-4E73E6C5CC39}" type="slidenum">
              <a:rPr lang="en-US" altLang="zh-TW" sz="1000">
                <a:solidFill>
                  <a:schemeClr val="tx2"/>
                </a:solidFill>
              </a:rPr>
              <a:pPr algn="ctr"/>
              <a:t>120</a:t>
            </a:fld>
            <a:endParaRPr lang="en-US" altLang="zh-TW" sz="1000">
              <a:solidFill>
                <a:schemeClr val="tx2"/>
              </a:solidFill>
            </a:endParaRPr>
          </a:p>
        </p:txBody>
      </p:sp>
      <p:sp>
        <p:nvSpPr>
          <p:cNvPr id="262147" name="Rectangle 2"/>
          <p:cNvSpPr>
            <a:spLocks noGrp="1" noChangeArrowheads="1"/>
          </p:cNvSpPr>
          <p:nvPr>
            <p:ph type="title" idx="4294967295"/>
          </p:nvPr>
        </p:nvSpPr>
        <p:spPr/>
        <p:txBody>
          <a:bodyPr/>
          <a:lstStyle/>
          <a:p>
            <a:pPr eaLnBrk="1" hangingPunct="1"/>
            <a:r>
              <a:rPr lang="en-US" altLang="zh-TW" smtClean="0"/>
              <a:t>4.</a:t>
            </a:r>
            <a:r>
              <a:rPr lang="zh-TW" altLang="en-US" smtClean="0"/>
              <a:t>輔導的類型</a:t>
            </a:r>
            <a:r>
              <a:rPr lang="en-US" altLang="zh-TW" smtClean="0"/>
              <a:t>--</a:t>
            </a:r>
            <a:r>
              <a:rPr lang="zh-TW" altLang="en-US" smtClean="0">
                <a:latin typeface="標楷體" pitchFamily="65" charset="-120"/>
              </a:rPr>
              <a:t>團體輔導概念</a:t>
            </a:r>
          </a:p>
        </p:txBody>
      </p:sp>
      <p:sp>
        <p:nvSpPr>
          <p:cNvPr id="1022980" name="Rectangle 4"/>
          <p:cNvSpPr>
            <a:spLocks noChangeArrowheads="1"/>
          </p:cNvSpPr>
          <p:nvPr/>
        </p:nvSpPr>
        <p:spPr bwMode="auto">
          <a:xfrm>
            <a:off x="684213" y="4941888"/>
            <a:ext cx="5616575" cy="576262"/>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29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22980"/>
                                        </p:tgtEl>
                                        <p:attrNameLst>
                                          <p:attrName>style.visibility</p:attrName>
                                        </p:attrNameLst>
                                      </p:cBhvr>
                                      <p:to>
                                        <p:strVal val="visible"/>
                                      </p:to>
                                    </p:set>
                                    <p:anim calcmode="lin" valueType="num">
                                      <p:cBhvr additive="base">
                                        <p:cTn id="11" dur="500" fill="hold"/>
                                        <p:tgtEl>
                                          <p:spTgt spid="1022980"/>
                                        </p:tgtEl>
                                        <p:attrNameLst>
                                          <p:attrName>ppt_x</p:attrName>
                                        </p:attrNameLst>
                                      </p:cBhvr>
                                      <p:tavLst>
                                        <p:tav tm="0">
                                          <p:val>
                                            <p:strVal val="#ppt_x"/>
                                          </p:val>
                                        </p:tav>
                                        <p:tav tm="100000">
                                          <p:val>
                                            <p:strVal val="#ppt_x"/>
                                          </p:val>
                                        </p:tav>
                                      </p:tavLst>
                                    </p:anim>
                                    <p:anim calcmode="lin" valueType="num">
                                      <p:cBhvr additive="base">
                                        <p:cTn id="12" dur="500" fill="hold"/>
                                        <p:tgtEl>
                                          <p:spTgt spid="102298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1022980"/>
                                        </p:tgtEl>
                                        <p:attrNameLst>
                                          <p:attrName>style.visibility</p:attrName>
                                        </p:attrNameLst>
                                      </p:cBhvr>
                                      <p:to>
                                        <p:strVal val="visible"/>
                                      </p:to>
                                    </p:set>
                                    <p:anim calcmode="lin" valueType="num">
                                      <p:cBhvr additive="base">
                                        <p:cTn id="17" dur="500" fill="hold"/>
                                        <p:tgtEl>
                                          <p:spTgt spid="1022980"/>
                                        </p:tgtEl>
                                        <p:attrNameLst>
                                          <p:attrName>ppt_x</p:attrName>
                                        </p:attrNameLst>
                                      </p:cBhvr>
                                      <p:tavLst>
                                        <p:tav tm="0">
                                          <p:val>
                                            <p:strVal val="#ppt_x"/>
                                          </p:val>
                                        </p:tav>
                                        <p:tav tm="100000">
                                          <p:val>
                                            <p:strVal val="#ppt_x"/>
                                          </p:val>
                                        </p:tav>
                                      </p:tavLst>
                                    </p:anim>
                                    <p:anim calcmode="lin" valueType="num">
                                      <p:cBhvr additive="base">
                                        <p:cTn id="18" dur="500" fill="hold"/>
                                        <p:tgtEl>
                                          <p:spTgt spid="10229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0" grpId="0" animBg="1"/>
      <p:bldP spid="1022980" grpId="1" animBg="1"/>
      <p:bldP spid="1022980" grpId="2"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3"/>
          <p:cNvSpPr>
            <a:spLocks noGrp="1" noChangeArrowheads="1"/>
          </p:cNvSpPr>
          <p:nvPr>
            <p:ph idx="4294967295"/>
          </p:nvPr>
        </p:nvSpPr>
        <p:spPr/>
        <p:txBody>
          <a:bodyPr/>
          <a:lstStyle/>
          <a:p>
            <a:pPr eaLnBrk="1" hangingPunct="1">
              <a:lnSpc>
                <a:spcPct val="90000"/>
              </a:lnSpc>
            </a:pPr>
            <a:r>
              <a:rPr lang="en-US" altLang="zh-TW" smtClean="0">
                <a:latin typeface="標楷體" pitchFamily="65" charset="-120"/>
              </a:rPr>
              <a:t>98-21.</a:t>
            </a:r>
            <a:r>
              <a:rPr lang="zh-TW" altLang="en-US" smtClean="0">
                <a:latin typeface="標楷體" pitchFamily="65" charset="-120"/>
              </a:rPr>
              <a:t>用以協助成員增加在團體中有意義的互動，包括協助成員釐清目標和討論行動計畫、協助成員帶動團體方向、教導成員將重點置於自己來談、以及協助成員表達等，主要是屬於下列何項技巧？ </a:t>
            </a:r>
          </a:p>
          <a:p>
            <a:pPr lvl="1" eaLnBrk="1" hangingPunct="1">
              <a:lnSpc>
                <a:spcPct val="90000"/>
              </a:lnSpc>
            </a:pPr>
            <a:r>
              <a:rPr lang="en-US" altLang="zh-TW" smtClean="0">
                <a:latin typeface="標楷體" pitchFamily="65" charset="-120"/>
              </a:rPr>
              <a:t>(A)</a:t>
            </a:r>
            <a:r>
              <a:rPr lang="zh-TW" altLang="en-US" smtClean="0">
                <a:latin typeface="標楷體" pitchFamily="65" charset="-120"/>
              </a:rPr>
              <a:t>催化 </a:t>
            </a:r>
          </a:p>
          <a:p>
            <a:pPr lvl="1" eaLnBrk="1" hangingPunct="1">
              <a:lnSpc>
                <a:spcPct val="90000"/>
              </a:lnSpc>
            </a:pPr>
            <a:r>
              <a:rPr lang="en-US" altLang="zh-TW" smtClean="0">
                <a:latin typeface="標楷體" pitchFamily="65" charset="-120"/>
              </a:rPr>
              <a:t>(B)</a:t>
            </a:r>
            <a:r>
              <a:rPr lang="zh-TW" altLang="en-US" smtClean="0">
                <a:latin typeface="標楷體" pitchFamily="65" charset="-120"/>
              </a:rPr>
              <a:t>開啟 </a:t>
            </a:r>
          </a:p>
          <a:p>
            <a:pPr lvl="1" eaLnBrk="1" hangingPunct="1">
              <a:lnSpc>
                <a:spcPct val="90000"/>
              </a:lnSpc>
            </a:pPr>
            <a:r>
              <a:rPr lang="en-US" altLang="zh-TW" smtClean="0">
                <a:latin typeface="標楷體" pitchFamily="65" charset="-120"/>
              </a:rPr>
              <a:t>(C)</a:t>
            </a:r>
            <a:r>
              <a:rPr lang="zh-TW" altLang="en-US" smtClean="0">
                <a:latin typeface="標楷體" pitchFamily="65" charset="-120"/>
              </a:rPr>
              <a:t>同理心 </a:t>
            </a:r>
          </a:p>
          <a:p>
            <a:pPr lvl="1" eaLnBrk="1" hangingPunct="1">
              <a:lnSpc>
                <a:spcPct val="90000"/>
              </a:lnSpc>
            </a:pPr>
            <a:r>
              <a:rPr lang="en-US" altLang="zh-TW" smtClean="0">
                <a:latin typeface="標楷體" pitchFamily="65" charset="-120"/>
              </a:rPr>
              <a:t>(D)</a:t>
            </a:r>
            <a:r>
              <a:rPr lang="zh-TW" altLang="en-US" smtClean="0">
                <a:latin typeface="標楷體" pitchFamily="65" charset="-120"/>
              </a:rPr>
              <a:t>訂立目標 </a:t>
            </a:r>
          </a:p>
        </p:txBody>
      </p:sp>
      <p:sp>
        <p:nvSpPr>
          <p:cNvPr id="264194"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8F9D5E64-0209-4558-9CCE-9355B06FFDC6}" type="slidenum">
              <a:rPr lang="en-US" altLang="zh-TW" sz="1000">
                <a:solidFill>
                  <a:schemeClr val="tx2"/>
                </a:solidFill>
              </a:rPr>
              <a:pPr algn="ctr"/>
              <a:t>121</a:t>
            </a:fld>
            <a:endParaRPr lang="en-US" altLang="zh-TW" sz="1000">
              <a:solidFill>
                <a:schemeClr val="tx2"/>
              </a:solidFill>
            </a:endParaRPr>
          </a:p>
        </p:txBody>
      </p:sp>
      <p:sp>
        <p:nvSpPr>
          <p:cNvPr id="264195" name="Rectangle 2"/>
          <p:cNvSpPr>
            <a:spLocks noGrp="1" noChangeArrowheads="1"/>
          </p:cNvSpPr>
          <p:nvPr>
            <p:ph type="title" idx="4294967295"/>
          </p:nvPr>
        </p:nvSpPr>
        <p:spPr/>
        <p:txBody>
          <a:bodyPr/>
          <a:lstStyle/>
          <a:p>
            <a:pPr eaLnBrk="1" hangingPunct="1"/>
            <a:r>
              <a:rPr lang="en-US" altLang="zh-TW" smtClean="0"/>
              <a:t>4.</a:t>
            </a:r>
            <a:r>
              <a:rPr lang="zh-TW" altLang="en-US" smtClean="0"/>
              <a:t>輔導的類型</a:t>
            </a:r>
            <a:r>
              <a:rPr lang="en-US" altLang="zh-TW" smtClean="0"/>
              <a:t>--</a:t>
            </a:r>
            <a:r>
              <a:rPr lang="zh-TW" altLang="en-US" smtClean="0">
                <a:latin typeface="標楷體" pitchFamily="65" charset="-120"/>
              </a:rPr>
              <a:t>團體輔導概念</a:t>
            </a:r>
            <a:endParaRPr lang="zh-TW" altLang="zh-TW" smtClean="0">
              <a:latin typeface="標楷體" pitchFamily="65" charset="-120"/>
            </a:endParaRPr>
          </a:p>
        </p:txBody>
      </p:sp>
      <p:sp>
        <p:nvSpPr>
          <p:cNvPr id="264196" name="Rectangle 6"/>
          <p:cNvSpPr>
            <a:spLocks noChangeArrowheads="1"/>
          </p:cNvSpPr>
          <p:nvPr/>
        </p:nvSpPr>
        <p:spPr bwMode="auto">
          <a:xfrm>
            <a:off x="1403350" y="4076700"/>
            <a:ext cx="1582738"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4294967295"/>
          </p:nvPr>
        </p:nvSpPr>
        <p:spPr>
          <a:xfrm>
            <a:off x="755650" y="1827213"/>
            <a:ext cx="7927975" cy="4625975"/>
          </a:xfrm>
        </p:spPr>
        <p:txBody>
          <a:bodyPr rtlCol="0">
            <a:normAutofit lnSpcReduction="10000"/>
          </a:bodyPr>
          <a:lstStyle/>
          <a:p>
            <a:pPr marL="274320" indent="-274320" eaLnBrk="1" fontAlgn="auto" hangingPunct="1">
              <a:spcAft>
                <a:spcPts val="0"/>
              </a:spcAft>
              <a:buFont typeface="Wingdings" pitchFamily="2" charset="2"/>
              <a:buNone/>
              <a:defRPr/>
            </a:pPr>
            <a:r>
              <a:rPr lang="en-US" altLang="zh-TW" sz="3200" smtClean="0">
                <a:latin typeface="標楷體" pitchFamily="65" charset="-120"/>
              </a:rPr>
              <a:t>96_22</a:t>
            </a:r>
          </a:p>
          <a:p>
            <a:pPr marL="274320" indent="-274320" eaLnBrk="1" fontAlgn="auto" hangingPunct="1">
              <a:spcAft>
                <a:spcPts val="0"/>
              </a:spcAft>
              <a:buFont typeface="Wingdings" pitchFamily="2" charset="2"/>
              <a:buNone/>
              <a:defRPr/>
            </a:pPr>
            <a:r>
              <a:rPr lang="zh-TW" altLang="en-US" sz="3200" u="sng" smtClean="0">
                <a:latin typeface="標楷體" pitchFamily="65" charset="-120"/>
              </a:rPr>
              <a:t>佑心</a:t>
            </a:r>
            <a:r>
              <a:rPr lang="zh-TW" altLang="en-US" sz="3200" smtClean="0">
                <a:latin typeface="標楷體" pitchFamily="65" charset="-120"/>
              </a:rPr>
              <a:t>是國中輔導老師，她帶領一個「國中生</a:t>
            </a:r>
          </a:p>
          <a:p>
            <a:pPr marL="274320" indent="-274320" eaLnBrk="1" fontAlgn="auto" hangingPunct="1">
              <a:spcAft>
                <a:spcPts val="0"/>
              </a:spcAft>
              <a:buFont typeface="Wingdings" pitchFamily="2" charset="2"/>
              <a:buNone/>
              <a:defRPr/>
            </a:pPr>
            <a:r>
              <a:rPr lang="zh-TW" altLang="en-US" sz="3200" smtClean="0">
                <a:latin typeface="標楷體" pitchFamily="65" charset="-120"/>
              </a:rPr>
              <a:t>涯探索」團體，下列何者是該團體輔導轉換</a:t>
            </a:r>
          </a:p>
          <a:p>
            <a:pPr marL="274320" indent="-274320" eaLnBrk="1" fontAlgn="auto" hangingPunct="1">
              <a:spcAft>
                <a:spcPts val="0"/>
              </a:spcAft>
              <a:buFont typeface="Wingdings" pitchFamily="2" charset="2"/>
              <a:buNone/>
              <a:defRPr/>
            </a:pPr>
            <a:r>
              <a:rPr lang="zh-TW" altLang="en-US" sz="3200" smtClean="0">
                <a:latin typeface="標楷體" pitchFamily="65" charset="-120"/>
              </a:rPr>
              <a:t>階段的主要任務？</a:t>
            </a:r>
          </a:p>
          <a:p>
            <a:pPr marL="274320" indent="-274320" eaLnBrk="1" fontAlgn="auto" hangingPunct="1">
              <a:spcAft>
                <a:spcPts val="0"/>
              </a:spcAft>
              <a:buFont typeface="Wingdings" pitchFamily="2" charset="2"/>
              <a:buNone/>
              <a:defRPr/>
            </a:pPr>
            <a:r>
              <a:rPr lang="en-US" altLang="zh-TW" sz="3200" smtClean="0">
                <a:latin typeface="標楷體" pitchFamily="65" charset="-120"/>
              </a:rPr>
              <a:t>(A)</a:t>
            </a:r>
            <a:r>
              <a:rPr lang="zh-TW" altLang="en-US" sz="3200" smtClean="0">
                <a:latin typeface="標楷體" pitchFamily="65" charset="-120"/>
              </a:rPr>
              <a:t>協助成員建立初步的認識</a:t>
            </a:r>
          </a:p>
          <a:p>
            <a:pPr marL="274320" indent="-274320" eaLnBrk="1" fontAlgn="auto" hangingPunct="1">
              <a:spcAft>
                <a:spcPts val="0"/>
              </a:spcAft>
              <a:buFont typeface="Wingdings" pitchFamily="2" charset="2"/>
              <a:buNone/>
              <a:defRPr/>
            </a:pPr>
            <a:r>
              <a:rPr lang="en-US" altLang="zh-TW" sz="3200" smtClean="0">
                <a:latin typeface="標楷體" pitchFamily="65" charset="-120"/>
              </a:rPr>
              <a:t>(B)</a:t>
            </a:r>
            <a:r>
              <a:rPr lang="zh-TW" altLang="en-US" sz="3200" smtClean="0">
                <a:latin typeface="標楷體" pitchFamily="65" charset="-120"/>
              </a:rPr>
              <a:t>凝聚成員對團體的向心力</a:t>
            </a:r>
          </a:p>
          <a:p>
            <a:pPr marL="274320" indent="-274320" eaLnBrk="1" fontAlgn="auto" hangingPunct="1">
              <a:spcAft>
                <a:spcPts val="0"/>
              </a:spcAft>
              <a:buFont typeface="Wingdings" pitchFamily="2" charset="2"/>
              <a:buNone/>
              <a:defRPr/>
            </a:pPr>
            <a:r>
              <a:rPr lang="en-US" altLang="zh-TW" sz="3200" smtClean="0">
                <a:latin typeface="標楷體" pitchFamily="65" charset="-120"/>
              </a:rPr>
              <a:t>(C)</a:t>
            </a:r>
            <a:r>
              <a:rPr lang="zh-TW" altLang="en-US" sz="3200" smtClean="0">
                <a:latin typeface="標楷體" pitchFamily="65" charset="-120"/>
              </a:rPr>
              <a:t>討論團體規約</a:t>
            </a:r>
          </a:p>
          <a:p>
            <a:pPr marL="274320" indent="-274320" eaLnBrk="1" fontAlgn="auto" hangingPunct="1">
              <a:spcAft>
                <a:spcPts val="0"/>
              </a:spcAft>
              <a:buFont typeface="Wingdings" pitchFamily="2" charset="2"/>
              <a:buNone/>
              <a:defRPr/>
            </a:pPr>
            <a:r>
              <a:rPr lang="en-US" altLang="zh-TW" sz="3200" smtClean="0">
                <a:latin typeface="標楷體" pitchFamily="65" charset="-120"/>
              </a:rPr>
              <a:t>(D)</a:t>
            </a:r>
            <a:r>
              <a:rPr lang="zh-TW" altLang="en-US" sz="3200" smtClean="0">
                <a:latin typeface="標楷體" pitchFamily="65" charset="-120"/>
              </a:rPr>
              <a:t>解決成員困擾</a:t>
            </a:r>
            <a:endParaRPr lang="zh-TW" altLang="en-US" sz="3200" u="sng" smtClean="0">
              <a:latin typeface="標楷體" pitchFamily="65" charset="-120"/>
            </a:endParaRPr>
          </a:p>
        </p:txBody>
      </p:sp>
      <p:sp>
        <p:nvSpPr>
          <p:cNvPr id="266242"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A9A0ABDE-8316-4D81-BAFC-3F68F9A7AA47}" type="slidenum">
              <a:rPr lang="en-US" altLang="zh-TW" sz="1000">
                <a:solidFill>
                  <a:schemeClr val="tx2"/>
                </a:solidFill>
              </a:rPr>
              <a:pPr algn="ctr"/>
              <a:t>122</a:t>
            </a:fld>
            <a:endParaRPr lang="en-US" altLang="zh-TW" sz="1000">
              <a:solidFill>
                <a:schemeClr val="tx2"/>
              </a:solidFill>
            </a:endParaRPr>
          </a:p>
        </p:txBody>
      </p:sp>
      <p:sp>
        <p:nvSpPr>
          <p:cNvPr id="266243" name="Rectangle 2"/>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輔導的類型</a:t>
            </a:r>
            <a:r>
              <a:rPr lang="en-US" altLang="zh-TW" smtClean="0">
                <a:latin typeface="標楷體" pitchFamily="65" charset="-120"/>
              </a:rPr>
              <a:t>—</a:t>
            </a:r>
            <a:r>
              <a:rPr lang="zh-TW" altLang="en-US" smtClean="0">
                <a:latin typeface="標楷體" pitchFamily="65" charset="-120"/>
              </a:rPr>
              <a:t>團體輔導</a:t>
            </a:r>
          </a:p>
        </p:txBody>
      </p:sp>
      <p:sp>
        <p:nvSpPr>
          <p:cNvPr id="1033220" name="Rectangle 4"/>
          <p:cNvSpPr>
            <a:spLocks noChangeArrowheads="1"/>
          </p:cNvSpPr>
          <p:nvPr/>
        </p:nvSpPr>
        <p:spPr bwMode="auto">
          <a:xfrm>
            <a:off x="827088" y="4508500"/>
            <a:ext cx="5616575" cy="5762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3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33220"/>
                                        </p:tgtEl>
                                        <p:attrNameLst>
                                          <p:attrName>style.visibility</p:attrName>
                                        </p:attrNameLst>
                                      </p:cBhvr>
                                      <p:to>
                                        <p:strVal val="visible"/>
                                      </p:to>
                                    </p:set>
                                    <p:anim calcmode="lin" valueType="num">
                                      <p:cBhvr additive="base">
                                        <p:cTn id="11" dur="500" fill="hold"/>
                                        <p:tgtEl>
                                          <p:spTgt spid="1033220"/>
                                        </p:tgtEl>
                                        <p:attrNameLst>
                                          <p:attrName>ppt_x</p:attrName>
                                        </p:attrNameLst>
                                      </p:cBhvr>
                                      <p:tavLst>
                                        <p:tav tm="0">
                                          <p:val>
                                            <p:strVal val="#ppt_x"/>
                                          </p:val>
                                        </p:tav>
                                        <p:tav tm="100000">
                                          <p:val>
                                            <p:strVal val="#ppt_x"/>
                                          </p:val>
                                        </p:tav>
                                      </p:tavLst>
                                    </p:anim>
                                    <p:anim calcmode="lin" valueType="num">
                                      <p:cBhvr additive="base">
                                        <p:cTn id="12" dur="500" fill="hold"/>
                                        <p:tgtEl>
                                          <p:spTgt spid="103322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1033220"/>
                                        </p:tgtEl>
                                        <p:attrNameLst>
                                          <p:attrName>style.visibility</p:attrName>
                                        </p:attrNameLst>
                                      </p:cBhvr>
                                      <p:to>
                                        <p:strVal val="visible"/>
                                      </p:to>
                                    </p:set>
                                    <p:anim calcmode="lin" valueType="num">
                                      <p:cBhvr additive="base">
                                        <p:cTn id="17" dur="500" fill="hold"/>
                                        <p:tgtEl>
                                          <p:spTgt spid="1033220"/>
                                        </p:tgtEl>
                                        <p:attrNameLst>
                                          <p:attrName>ppt_x</p:attrName>
                                        </p:attrNameLst>
                                      </p:cBhvr>
                                      <p:tavLst>
                                        <p:tav tm="0">
                                          <p:val>
                                            <p:strVal val="#ppt_x"/>
                                          </p:val>
                                        </p:tav>
                                        <p:tav tm="100000">
                                          <p:val>
                                            <p:strVal val="#ppt_x"/>
                                          </p:val>
                                        </p:tav>
                                      </p:tavLst>
                                    </p:anim>
                                    <p:anim calcmode="lin" valueType="num">
                                      <p:cBhvr additive="base">
                                        <p:cTn id="18" dur="500" fill="hold"/>
                                        <p:tgtEl>
                                          <p:spTgt spid="1033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20" grpId="0" animBg="1"/>
      <p:bldP spid="1033220" grpId="1" animBg="1"/>
      <p:bldP spid="1033220" grpId="2"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內容版面配置區 1"/>
          <p:cNvSpPr>
            <a:spLocks noGrp="1"/>
          </p:cNvSpPr>
          <p:nvPr>
            <p:ph idx="4294967295"/>
          </p:nvPr>
        </p:nvSpPr>
        <p:spPr/>
        <p:txBody>
          <a:bodyPr/>
          <a:lstStyle/>
          <a:p>
            <a:pPr eaLnBrk="1" hangingPunct="1"/>
            <a:r>
              <a:rPr lang="en-US" altLang="zh-TW" smtClean="0"/>
              <a:t>100-2.</a:t>
            </a:r>
            <a:r>
              <a:rPr lang="zh-TW" altLang="en-US" smtClean="0"/>
              <a:t>當家長對國中孩子的行為問題不知道如何處理時，請學校輔導老師提供輔導知能，這是屬於下列何種服務？</a:t>
            </a:r>
          </a:p>
          <a:p>
            <a:pPr eaLnBrk="1" hangingPunct="1"/>
            <a:r>
              <a:rPr lang="en-US" altLang="zh-TW" smtClean="0">
                <a:solidFill>
                  <a:srgbClr val="FFC000"/>
                </a:solidFill>
              </a:rPr>
              <a:t>(A)</a:t>
            </a:r>
            <a:r>
              <a:rPr lang="zh-TW" altLang="en-US" smtClean="0">
                <a:solidFill>
                  <a:srgbClr val="FFC000"/>
                </a:solidFill>
              </a:rPr>
              <a:t>諮詢</a:t>
            </a:r>
            <a:r>
              <a:rPr lang="zh-TW" altLang="en-US" smtClean="0"/>
              <a:t>	</a:t>
            </a:r>
            <a:endParaRPr lang="en-US" altLang="zh-TW" smtClean="0"/>
          </a:p>
          <a:p>
            <a:pPr eaLnBrk="1" hangingPunct="1"/>
            <a:r>
              <a:rPr lang="en-US" altLang="zh-TW" smtClean="0"/>
              <a:t>(B)</a:t>
            </a:r>
            <a:r>
              <a:rPr lang="zh-TW" altLang="en-US" smtClean="0"/>
              <a:t>諮商	</a:t>
            </a:r>
            <a:endParaRPr lang="en-US" altLang="zh-TW" smtClean="0"/>
          </a:p>
          <a:p>
            <a:pPr eaLnBrk="1" hangingPunct="1"/>
            <a:r>
              <a:rPr lang="en-US" altLang="zh-TW" smtClean="0"/>
              <a:t>(C)</a:t>
            </a:r>
            <a:r>
              <a:rPr lang="zh-TW" altLang="en-US" smtClean="0"/>
              <a:t>治療	</a:t>
            </a:r>
            <a:endParaRPr lang="en-US" altLang="zh-TW" smtClean="0"/>
          </a:p>
          <a:p>
            <a:pPr eaLnBrk="1" hangingPunct="1"/>
            <a:r>
              <a:rPr lang="en-US" altLang="zh-TW" smtClean="0"/>
              <a:t>(D)</a:t>
            </a:r>
            <a:r>
              <a:rPr lang="zh-TW" altLang="en-US" smtClean="0"/>
              <a:t>轉介</a:t>
            </a:r>
          </a:p>
          <a:p>
            <a:pPr eaLnBrk="1" hangingPunct="1"/>
            <a:endParaRPr lang="zh-TW" altLang="en-US" smtClean="0"/>
          </a:p>
        </p:txBody>
      </p:sp>
      <p:sp>
        <p:nvSpPr>
          <p:cNvPr id="268290" name="投影片編號版面配置區 2"/>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4080E99D-73AF-4C38-A35E-C2DAF1415296}" type="slidenum">
              <a:rPr lang="en-US" altLang="zh-TW" sz="1000">
                <a:solidFill>
                  <a:schemeClr val="tx2"/>
                </a:solidFill>
              </a:rPr>
              <a:pPr algn="ctr"/>
              <a:t>123</a:t>
            </a:fld>
            <a:endParaRPr lang="en-US" altLang="zh-TW" sz="1000">
              <a:solidFill>
                <a:schemeClr val="tx2"/>
              </a:solidFill>
            </a:endParaRPr>
          </a:p>
        </p:txBody>
      </p:sp>
      <p:sp>
        <p:nvSpPr>
          <p:cNvPr id="268291" name="標題 3"/>
          <p:cNvSpPr>
            <a:spLocks noGrp="1"/>
          </p:cNvSpPr>
          <p:nvPr>
            <p:ph type="title" idx="4294967295"/>
          </p:nvPr>
        </p:nvSpPr>
        <p:spPr/>
        <p:txBody>
          <a:bodyPr/>
          <a:lstStyle/>
          <a:p>
            <a:pPr eaLnBrk="1" hangingPunct="1"/>
            <a:r>
              <a:rPr lang="en-US" altLang="zh-TW" smtClean="0"/>
              <a:t>4.</a:t>
            </a:r>
            <a:r>
              <a:rPr lang="zh-TW" altLang="en-US" smtClean="0"/>
              <a:t>輔導的內容</a:t>
            </a:r>
            <a:r>
              <a:rPr lang="en-US" altLang="zh-TW" smtClean="0"/>
              <a:t>—</a:t>
            </a:r>
            <a:r>
              <a:rPr lang="zh-TW" altLang="en-US" smtClean="0"/>
              <a:t>團體輔導</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投影片編號版面配置區 3"/>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61274CFD-B80C-46D2-8A32-09C635F70248}" type="slidenum">
              <a:rPr lang="en-US" altLang="zh-TW" sz="1000">
                <a:solidFill>
                  <a:schemeClr val="tx2"/>
                </a:solidFill>
              </a:rPr>
              <a:pPr algn="ctr"/>
              <a:t>124</a:t>
            </a:fld>
            <a:endParaRPr lang="en-US" altLang="zh-TW" sz="1000">
              <a:solidFill>
                <a:schemeClr val="tx2"/>
              </a:solidFill>
            </a:endParaRPr>
          </a:p>
        </p:txBody>
      </p:sp>
      <p:sp>
        <p:nvSpPr>
          <p:cNvPr id="270338" name="標題 1"/>
          <p:cNvSpPr>
            <a:spLocks noGrp="1"/>
          </p:cNvSpPr>
          <p:nvPr>
            <p:ph type="title" idx="4294967295"/>
          </p:nvPr>
        </p:nvSpPr>
        <p:spPr>
          <a:xfrm>
            <a:off x="468313" y="333375"/>
            <a:ext cx="7772400" cy="1143000"/>
          </a:xfrm>
        </p:spPr>
        <p:txBody>
          <a:bodyPr/>
          <a:lstStyle/>
          <a:p>
            <a:pPr eaLnBrk="1" hangingPunct="1"/>
            <a:r>
              <a:rPr lang="zh-TW" altLang="en-US" smtClean="0">
                <a:solidFill>
                  <a:schemeClr val="tx1"/>
                </a:solidFill>
                <a:latin typeface="標楷體" pitchFamily="65" charset="-120"/>
              </a:rPr>
              <a:t>團體發展階段</a:t>
            </a:r>
            <a:r>
              <a:rPr lang="en-US" altLang="zh-TW" smtClean="0">
                <a:solidFill>
                  <a:schemeClr val="tx1"/>
                </a:solidFill>
                <a:latin typeface="標楷體" pitchFamily="65" charset="-120"/>
              </a:rPr>
              <a:t>(</a:t>
            </a:r>
            <a:r>
              <a:rPr lang="zh-TW" altLang="en-US" smtClean="0">
                <a:solidFill>
                  <a:schemeClr val="tx1"/>
                </a:solidFill>
                <a:latin typeface="標楷體" pitchFamily="65" charset="-120"/>
              </a:rPr>
              <a:t>一</a:t>
            </a:r>
            <a:r>
              <a:rPr lang="en-US" altLang="zh-TW" smtClean="0">
                <a:solidFill>
                  <a:schemeClr val="tx1"/>
                </a:solidFill>
                <a:latin typeface="標楷體" pitchFamily="65" charset="-120"/>
              </a:rPr>
              <a:t>)</a:t>
            </a:r>
            <a:br>
              <a:rPr lang="en-US" altLang="zh-TW" smtClean="0">
                <a:solidFill>
                  <a:schemeClr val="tx1"/>
                </a:solidFill>
                <a:latin typeface="標楷體" pitchFamily="65" charset="-120"/>
              </a:rPr>
            </a:br>
            <a:endParaRPr lang="en-US" altLang="zh-TW" sz="900" smtClean="0">
              <a:solidFill>
                <a:schemeClr val="tx1"/>
              </a:solidFill>
              <a:latin typeface="標楷體" pitchFamily="65" charset="-120"/>
            </a:endParaRPr>
          </a:p>
        </p:txBody>
      </p:sp>
      <p:sp>
        <p:nvSpPr>
          <p:cNvPr id="270339" name="內容版面配置區 2"/>
          <p:cNvSpPr>
            <a:spLocks noGrp="1"/>
          </p:cNvSpPr>
          <p:nvPr>
            <p:ph idx="4294967295"/>
          </p:nvPr>
        </p:nvSpPr>
        <p:spPr>
          <a:xfrm>
            <a:off x="539750" y="1785938"/>
            <a:ext cx="8143875" cy="5072062"/>
          </a:xfrm>
        </p:spPr>
        <p:txBody>
          <a:bodyPr/>
          <a:lstStyle/>
          <a:p>
            <a:pPr eaLnBrk="1" hangingPunct="1"/>
            <a:r>
              <a:rPr lang="zh-TW" altLang="en-US" smtClean="0">
                <a:latin typeface="標楷體" pitchFamily="65" charset="-120"/>
              </a:rPr>
              <a:t>初期階段</a:t>
            </a:r>
            <a:r>
              <a:rPr lang="en-US" altLang="zh-TW" smtClean="0">
                <a:latin typeface="標楷體" pitchFamily="65" charset="-120"/>
              </a:rPr>
              <a:t>—</a:t>
            </a:r>
            <a:r>
              <a:rPr lang="zh-TW" altLang="en-US" smtClean="0">
                <a:latin typeface="標楷體" pitchFamily="65" charset="-120"/>
              </a:rPr>
              <a:t>定向與探索</a:t>
            </a:r>
          </a:p>
          <a:p>
            <a:pPr eaLnBrk="1" hangingPunct="1">
              <a:buFont typeface="Wingdings" pitchFamily="2" charset="2"/>
              <a:buNone/>
            </a:pPr>
            <a:r>
              <a:rPr lang="zh-TW" altLang="en-US" smtClean="0">
                <a:latin typeface="標楷體" pitchFamily="65" charset="-120"/>
              </a:rPr>
              <a:t>    </a:t>
            </a:r>
            <a:r>
              <a:rPr lang="zh-TW" altLang="en-US" sz="2100" smtClean="0">
                <a:latin typeface="標楷體" pitchFamily="65" charset="-120"/>
              </a:rPr>
              <a:t>◎階段特點：團體初階段是一個定向和探索的時期；</a:t>
            </a:r>
            <a:br>
              <a:rPr lang="zh-TW" altLang="en-US" sz="2100" smtClean="0">
                <a:latin typeface="標楷體" pitchFamily="65" charset="-120"/>
              </a:rPr>
            </a:br>
            <a:r>
              <a:rPr lang="zh-TW" altLang="en-US" sz="2100" smtClean="0">
                <a:latin typeface="標楷體" pitchFamily="65" charset="-120"/>
              </a:rPr>
              <a:t>     確定團體的結構，相互熟悉，並探討團體成員們的</a:t>
            </a:r>
            <a:br>
              <a:rPr lang="zh-TW" altLang="en-US" sz="2100" smtClean="0">
                <a:latin typeface="標楷體" pitchFamily="65" charset="-120"/>
              </a:rPr>
            </a:br>
            <a:r>
              <a:rPr lang="zh-TW" altLang="en-US" sz="2100" smtClean="0">
                <a:latin typeface="標楷體" pitchFamily="65" charset="-120"/>
              </a:rPr>
              <a:t>     期望，故此階段獲得接納和認同是重要的工作。</a:t>
            </a:r>
          </a:p>
          <a:p>
            <a:pPr eaLnBrk="1" hangingPunct="1"/>
            <a:r>
              <a:rPr lang="zh-TW" altLang="en-US" smtClean="0">
                <a:latin typeface="標楷體" pitchFamily="65" charset="-120"/>
              </a:rPr>
              <a:t>轉換階段</a:t>
            </a:r>
            <a:r>
              <a:rPr lang="en-US" altLang="zh-TW" smtClean="0">
                <a:latin typeface="標楷體" pitchFamily="65" charset="-120"/>
              </a:rPr>
              <a:t>—</a:t>
            </a:r>
            <a:r>
              <a:rPr lang="zh-TW" altLang="en-US" smtClean="0">
                <a:latin typeface="標楷體" pitchFamily="65" charset="-120"/>
              </a:rPr>
              <a:t>處理抗拒</a:t>
            </a:r>
          </a:p>
          <a:p>
            <a:pPr eaLnBrk="1" hangingPunct="1">
              <a:buFont typeface="Wingdings" pitchFamily="2" charset="2"/>
              <a:buNone/>
            </a:pPr>
            <a:r>
              <a:rPr lang="zh-TW" altLang="en-US" smtClean="0">
                <a:latin typeface="標楷體" pitchFamily="65" charset="-120"/>
              </a:rPr>
              <a:t>   </a:t>
            </a:r>
            <a:r>
              <a:rPr lang="zh-TW" altLang="en-US" sz="2100" smtClean="0">
                <a:latin typeface="標楷體" pitchFamily="65" charset="-120"/>
              </a:rPr>
              <a:t>◎階段特點：在開始從事有成效工作之前，通常都會</a:t>
            </a:r>
            <a:br>
              <a:rPr lang="zh-TW" altLang="en-US" sz="2100" smtClean="0">
                <a:latin typeface="標楷體" pitchFamily="65" charset="-120"/>
              </a:rPr>
            </a:br>
            <a:r>
              <a:rPr lang="zh-TW" altLang="en-US" sz="2100" smtClean="0">
                <a:latin typeface="標楷體" pitchFamily="65" charset="-120"/>
              </a:rPr>
              <a:t>   經歷一個相當艱難的轉型階段，成員需面臨他們的焦</a:t>
            </a:r>
            <a:br>
              <a:rPr lang="zh-TW" altLang="en-US" sz="2100" smtClean="0">
                <a:latin typeface="標楷體" pitchFamily="65" charset="-120"/>
              </a:rPr>
            </a:br>
            <a:r>
              <a:rPr lang="zh-TW" altLang="en-US" sz="2100" smtClean="0">
                <a:latin typeface="標楷體" pitchFamily="65" charset="-120"/>
              </a:rPr>
              <a:t>   慮、抗拒以及矛盾衝突，領導者幫助他們了解如何著</a:t>
            </a:r>
            <a:br>
              <a:rPr lang="zh-TW" altLang="en-US" sz="2100" smtClean="0">
                <a:latin typeface="標楷體" pitchFamily="65" charset="-120"/>
              </a:rPr>
            </a:br>
            <a:r>
              <a:rPr lang="zh-TW" altLang="en-US" sz="2100" smtClean="0">
                <a:latin typeface="標楷體" pitchFamily="65" charset="-120"/>
              </a:rPr>
              <a:t>   手處理他們的問題。</a:t>
            </a:r>
          </a:p>
          <a:p>
            <a:pPr eaLnBrk="1" hangingPunct="1"/>
            <a:endParaRPr lang="en-US" altLang="zh-TW" smtClean="0">
              <a:latin typeface="標楷體" pitchFamily="65" charset="-120"/>
            </a:endParaRPr>
          </a:p>
        </p:txBody>
      </p:sp>
      <p:sp>
        <p:nvSpPr>
          <p:cNvPr id="4" name="向右箭號 3">
            <a:hlinkClick r:id="rId3" action="ppaction://hlinksldjump"/>
          </p:cNvPr>
          <p:cNvSpPr/>
          <p:nvPr/>
        </p:nvSpPr>
        <p:spPr bwMode="auto">
          <a:xfrm>
            <a:off x="7715250" y="5857875"/>
            <a:ext cx="714375" cy="5715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zh-TW" altLang="en-US" sz="3200">
              <a:solidFill>
                <a:schemeClr val="tx2"/>
              </a:solidFill>
              <a:effectLst>
                <a:outerShdw blurRad="38100" dist="38100" dir="2700000" algn="tl">
                  <a:srgbClr val="000000">
                    <a:alpha val="43137"/>
                  </a:srgbClr>
                </a:outerShdw>
              </a:effectLst>
              <a:latin typeface="Times New Roman" pitchFamily="18" charset="0"/>
              <a:ea typeface="新細明體" pitchFamily="18" charset="-12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投影片編號版面配置區 3"/>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A7A38A70-FF77-4C2C-B859-6E0E11BD0CB9}" type="slidenum">
              <a:rPr lang="en-US" altLang="zh-TW" sz="1000">
                <a:solidFill>
                  <a:schemeClr val="tx2"/>
                </a:solidFill>
              </a:rPr>
              <a:pPr algn="ctr"/>
              <a:t>125</a:t>
            </a:fld>
            <a:endParaRPr lang="en-US" altLang="zh-TW" sz="1000">
              <a:solidFill>
                <a:schemeClr val="tx2"/>
              </a:solidFill>
            </a:endParaRPr>
          </a:p>
        </p:txBody>
      </p:sp>
      <p:sp>
        <p:nvSpPr>
          <p:cNvPr id="272386" name="標題 1"/>
          <p:cNvSpPr>
            <a:spLocks noGrp="1"/>
          </p:cNvSpPr>
          <p:nvPr>
            <p:ph type="title" idx="4294967295"/>
          </p:nvPr>
        </p:nvSpPr>
        <p:spPr>
          <a:xfrm>
            <a:off x="0" y="404813"/>
            <a:ext cx="7313613" cy="1143000"/>
          </a:xfrm>
        </p:spPr>
        <p:txBody>
          <a:bodyPr/>
          <a:lstStyle/>
          <a:p>
            <a:pPr eaLnBrk="1" hangingPunct="1"/>
            <a:r>
              <a:rPr lang="zh-TW" altLang="en-US" smtClean="0">
                <a:solidFill>
                  <a:schemeClr val="tx1"/>
                </a:solidFill>
                <a:latin typeface="標楷體" pitchFamily="65" charset="-120"/>
              </a:rPr>
              <a:t>團體發展階段</a:t>
            </a:r>
            <a:r>
              <a:rPr lang="en-US" altLang="zh-TW" smtClean="0">
                <a:solidFill>
                  <a:schemeClr val="tx1"/>
                </a:solidFill>
                <a:latin typeface="標楷體" pitchFamily="65" charset="-120"/>
              </a:rPr>
              <a:t>(</a:t>
            </a:r>
            <a:r>
              <a:rPr lang="zh-TW" altLang="en-US" smtClean="0">
                <a:solidFill>
                  <a:schemeClr val="tx1"/>
                </a:solidFill>
                <a:latin typeface="標楷體" pitchFamily="65" charset="-120"/>
              </a:rPr>
              <a:t>二</a:t>
            </a:r>
            <a:r>
              <a:rPr lang="en-US" altLang="zh-TW" smtClean="0">
                <a:solidFill>
                  <a:schemeClr val="tx1"/>
                </a:solidFill>
                <a:latin typeface="標楷體" pitchFamily="65" charset="-120"/>
              </a:rPr>
              <a:t>)</a:t>
            </a:r>
            <a:endParaRPr lang="en-US" altLang="zh-TW" sz="900" smtClean="0">
              <a:solidFill>
                <a:schemeClr val="tx1"/>
              </a:solidFill>
              <a:latin typeface="標楷體" pitchFamily="65" charset="-120"/>
            </a:endParaRPr>
          </a:p>
        </p:txBody>
      </p:sp>
      <p:sp>
        <p:nvSpPr>
          <p:cNvPr id="272387" name="內容版面配置區 2"/>
          <p:cNvSpPr>
            <a:spLocks noGrp="1"/>
          </p:cNvSpPr>
          <p:nvPr>
            <p:ph idx="4294967295"/>
          </p:nvPr>
        </p:nvSpPr>
        <p:spPr>
          <a:xfrm>
            <a:off x="1114425" y="1981200"/>
            <a:ext cx="8029575" cy="4114800"/>
          </a:xfrm>
        </p:spPr>
        <p:txBody>
          <a:bodyPr/>
          <a:lstStyle/>
          <a:p>
            <a:pPr eaLnBrk="1" hangingPunct="1"/>
            <a:r>
              <a:rPr lang="zh-TW" altLang="en-US" smtClean="0">
                <a:latin typeface="標楷體" pitchFamily="65" charset="-120"/>
              </a:rPr>
              <a:t>工作階段</a:t>
            </a:r>
            <a:r>
              <a:rPr lang="en-US" altLang="zh-TW" smtClean="0">
                <a:latin typeface="標楷體" pitchFamily="65" charset="-120"/>
              </a:rPr>
              <a:t>—</a:t>
            </a:r>
            <a:r>
              <a:rPr lang="zh-TW" altLang="en-US" smtClean="0">
                <a:latin typeface="標楷體" pitchFamily="65" charset="-120"/>
              </a:rPr>
              <a:t>凝聚力與效能</a:t>
            </a:r>
          </a:p>
          <a:p>
            <a:pPr eaLnBrk="1" hangingPunct="1">
              <a:buFont typeface="Wingdings" pitchFamily="2" charset="2"/>
              <a:buNone/>
            </a:pPr>
            <a:r>
              <a:rPr lang="zh-TW" altLang="en-US" sz="2100" smtClean="0">
                <a:latin typeface="標楷體" pitchFamily="65" charset="-120"/>
              </a:rPr>
              <a:t>     ◎階段特點：探索重大問題和採取有效行動，以促成</a:t>
            </a:r>
            <a:br>
              <a:rPr lang="zh-TW" altLang="en-US" sz="2100" smtClean="0">
                <a:latin typeface="標楷體" pitchFamily="65" charset="-120"/>
              </a:rPr>
            </a:br>
            <a:r>
              <a:rPr lang="zh-TW" altLang="en-US" sz="2100" smtClean="0">
                <a:latin typeface="標楷體" pitchFamily="65" charset="-120"/>
              </a:rPr>
              <a:t>    理想行為改變，成員需要認識到自己生活責任，此</a:t>
            </a:r>
            <a:br>
              <a:rPr lang="zh-TW" altLang="en-US" sz="2100" smtClean="0">
                <a:latin typeface="標楷體" pitchFamily="65" charset="-120"/>
              </a:rPr>
            </a:br>
            <a:r>
              <a:rPr lang="zh-TW" altLang="en-US" sz="2100" smtClean="0">
                <a:latin typeface="標楷體" pitchFamily="65" charset="-120"/>
              </a:rPr>
              <a:t>    階段的三個主要方面為：自我表露、面質、回饋。</a:t>
            </a:r>
          </a:p>
          <a:p>
            <a:pPr eaLnBrk="1" hangingPunct="1"/>
            <a:r>
              <a:rPr lang="zh-TW" altLang="en-US" smtClean="0">
                <a:latin typeface="標楷體" pitchFamily="65" charset="-120"/>
              </a:rPr>
              <a:t>最後階段</a:t>
            </a:r>
            <a:r>
              <a:rPr lang="en-US" altLang="zh-TW" smtClean="0">
                <a:latin typeface="標楷體" pitchFamily="65" charset="-120"/>
              </a:rPr>
              <a:t>—</a:t>
            </a:r>
            <a:r>
              <a:rPr lang="zh-TW" altLang="en-US" smtClean="0">
                <a:latin typeface="標楷體" pitchFamily="65" charset="-120"/>
              </a:rPr>
              <a:t>鞏固與終結</a:t>
            </a:r>
          </a:p>
          <a:p>
            <a:pPr eaLnBrk="1" hangingPunct="1">
              <a:buFont typeface="Wingdings" pitchFamily="2" charset="2"/>
              <a:buNone/>
            </a:pPr>
            <a:r>
              <a:rPr lang="zh-TW" altLang="en-US" smtClean="0">
                <a:latin typeface="標楷體" pitchFamily="65" charset="-120"/>
              </a:rPr>
              <a:t>    </a:t>
            </a:r>
            <a:r>
              <a:rPr lang="zh-TW" altLang="en-US" sz="2100" smtClean="0">
                <a:latin typeface="標楷體" pitchFamily="65" charset="-120"/>
              </a:rPr>
              <a:t>◎階段特點：幫助成員將學習轉化到團體外，將學習</a:t>
            </a:r>
            <a:br>
              <a:rPr lang="zh-TW" altLang="en-US" sz="2100" smtClean="0">
                <a:latin typeface="標楷體" pitchFamily="65" charset="-120"/>
              </a:rPr>
            </a:br>
            <a:r>
              <a:rPr lang="zh-TW" altLang="en-US" sz="2100" smtClean="0">
                <a:latin typeface="標楷體" pitchFamily="65" charset="-120"/>
              </a:rPr>
              <a:t>    內容鞏固、將團體經驗作總結。</a:t>
            </a:r>
          </a:p>
        </p:txBody>
      </p:sp>
      <p:sp>
        <p:nvSpPr>
          <p:cNvPr id="4" name="AutoShape 4">
            <a:hlinkClick r:id="rId3" action="ppaction://hlinksldjump" highlightClick="1"/>
          </p:cNvPr>
          <p:cNvSpPr>
            <a:spLocks noChangeArrowheads="1"/>
          </p:cNvSpPr>
          <p:nvPr/>
        </p:nvSpPr>
        <p:spPr bwMode="auto">
          <a:xfrm>
            <a:off x="7924800" y="6096000"/>
            <a:ext cx="457200" cy="457200"/>
          </a:xfrm>
          <a:prstGeom prst="actionButtonHome">
            <a:avLst/>
          </a:prstGeom>
          <a:solidFill>
            <a:schemeClr val="accent1"/>
          </a:solidFill>
          <a:ln w="9525">
            <a:solidFill>
              <a:schemeClr val="tx1"/>
            </a:solidFill>
            <a:miter lim="800000"/>
            <a:headEnd/>
            <a:tailEnd/>
          </a:ln>
          <a:effectLst/>
        </p:spPr>
        <p:txBody>
          <a:bodyPr wrap="none" anchor="ctr"/>
          <a:lstStyle/>
          <a:p>
            <a:pPr>
              <a:defRPr/>
            </a:pPr>
            <a:endParaRPr lang="zh-TW" altLang="en-US" sz="3200">
              <a:solidFill>
                <a:schemeClr val="tx2"/>
              </a:solidFill>
              <a:effectLst>
                <a:outerShdw blurRad="38100" dist="38100" dir="2700000" algn="tl">
                  <a:srgbClr val="000000">
                    <a:alpha val="43137"/>
                  </a:srgbClr>
                </a:outerShdw>
              </a:effectLst>
              <a:latin typeface="Times New Roman" pitchFamily="18" charset="0"/>
              <a:ea typeface="新細明體" pitchFamily="18" charset="-12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投影片編號版面配置區 3"/>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602598CB-D684-46A2-8CB2-BC7C1379E9FB}" type="slidenum">
              <a:rPr lang="en-US" altLang="zh-TW" sz="1000">
                <a:solidFill>
                  <a:schemeClr val="tx2"/>
                </a:solidFill>
              </a:rPr>
              <a:pPr algn="ctr"/>
              <a:t>126</a:t>
            </a:fld>
            <a:endParaRPr lang="en-US" altLang="zh-TW" sz="1000">
              <a:solidFill>
                <a:schemeClr val="tx2"/>
              </a:solidFill>
            </a:endParaRPr>
          </a:p>
        </p:txBody>
      </p:sp>
      <p:sp>
        <p:nvSpPr>
          <p:cNvPr id="274434" name="標題 1"/>
          <p:cNvSpPr>
            <a:spLocks noGrp="1"/>
          </p:cNvSpPr>
          <p:nvPr>
            <p:ph type="title" idx="4294967295"/>
          </p:nvPr>
        </p:nvSpPr>
        <p:spPr>
          <a:xfrm>
            <a:off x="1371600" y="285750"/>
            <a:ext cx="7772400" cy="1143000"/>
          </a:xfrm>
        </p:spPr>
        <p:txBody>
          <a:bodyPr/>
          <a:lstStyle/>
          <a:p>
            <a:pPr eaLnBrk="1" hangingPunct="1"/>
            <a:r>
              <a:rPr lang="zh-TW" altLang="en-US" smtClean="0">
                <a:solidFill>
                  <a:schemeClr val="tx1"/>
                </a:solidFill>
                <a:latin typeface="標楷體" pitchFamily="65" charset="-120"/>
              </a:rPr>
              <a:t>團體發展階段</a:t>
            </a:r>
            <a:r>
              <a:rPr lang="en-US" altLang="zh-TW" smtClean="0">
                <a:solidFill>
                  <a:schemeClr val="tx1"/>
                </a:solidFill>
                <a:latin typeface="標楷體" pitchFamily="65" charset="-120"/>
              </a:rPr>
              <a:t>(</a:t>
            </a:r>
            <a:r>
              <a:rPr lang="zh-TW" altLang="en-US" smtClean="0">
                <a:solidFill>
                  <a:schemeClr val="tx1"/>
                </a:solidFill>
                <a:latin typeface="標楷體" pitchFamily="65" charset="-120"/>
              </a:rPr>
              <a:t>一</a:t>
            </a:r>
            <a:r>
              <a:rPr lang="en-US" altLang="zh-TW" smtClean="0">
                <a:solidFill>
                  <a:schemeClr val="tx1"/>
                </a:solidFill>
                <a:latin typeface="標楷體" pitchFamily="65" charset="-120"/>
              </a:rPr>
              <a:t>)</a:t>
            </a:r>
            <a:br>
              <a:rPr lang="en-US" altLang="zh-TW" smtClean="0">
                <a:solidFill>
                  <a:schemeClr val="tx1"/>
                </a:solidFill>
                <a:latin typeface="標楷體" pitchFamily="65" charset="-120"/>
              </a:rPr>
            </a:br>
            <a:endParaRPr lang="en-US" altLang="zh-TW" sz="900" smtClean="0">
              <a:solidFill>
                <a:schemeClr val="tx1"/>
              </a:solidFill>
              <a:latin typeface="標楷體" pitchFamily="65" charset="-120"/>
            </a:endParaRPr>
          </a:p>
        </p:txBody>
      </p:sp>
      <p:sp>
        <p:nvSpPr>
          <p:cNvPr id="274435" name="內容版面配置區 2"/>
          <p:cNvSpPr>
            <a:spLocks noGrp="1"/>
          </p:cNvSpPr>
          <p:nvPr>
            <p:ph idx="4294967295"/>
          </p:nvPr>
        </p:nvSpPr>
        <p:spPr>
          <a:xfrm>
            <a:off x="1000125" y="1484313"/>
            <a:ext cx="8143875" cy="5072062"/>
          </a:xfrm>
        </p:spPr>
        <p:txBody>
          <a:bodyPr/>
          <a:lstStyle/>
          <a:p>
            <a:pPr eaLnBrk="1" hangingPunct="1"/>
            <a:r>
              <a:rPr lang="zh-TW" altLang="en-US" smtClean="0">
                <a:latin typeface="標楷體" pitchFamily="65" charset="-120"/>
              </a:rPr>
              <a:t>初期階段</a:t>
            </a:r>
            <a:r>
              <a:rPr lang="en-US" altLang="zh-TW" smtClean="0">
                <a:latin typeface="標楷體" pitchFamily="65" charset="-120"/>
              </a:rPr>
              <a:t>—</a:t>
            </a:r>
            <a:r>
              <a:rPr lang="zh-TW" altLang="en-US" smtClean="0">
                <a:latin typeface="標楷體" pitchFamily="65" charset="-120"/>
              </a:rPr>
              <a:t>定向與探索</a:t>
            </a:r>
          </a:p>
          <a:p>
            <a:pPr eaLnBrk="1" hangingPunct="1">
              <a:buFont typeface="Wingdings" pitchFamily="2" charset="2"/>
              <a:buNone/>
            </a:pPr>
            <a:r>
              <a:rPr lang="zh-TW" altLang="en-US" smtClean="0">
                <a:latin typeface="標楷體" pitchFamily="65" charset="-120"/>
              </a:rPr>
              <a:t>    </a:t>
            </a:r>
            <a:r>
              <a:rPr lang="zh-TW" altLang="en-US" sz="2100" smtClean="0">
                <a:latin typeface="標楷體" pitchFamily="65" charset="-120"/>
              </a:rPr>
              <a:t>◎階段特點：團體初階段是一個定向和探索的時期；</a:t>
            </a:r>
            <a:br>
              <a:rPr lang="zh-TW" altLang="en-US" sz="2100" smtClean="0">
                <a:latin typeface="標楷體" pitchFamily="65" charset="-120"/>
              </a:rPr>
            </a:br>
            <a:r>
              <a:rPr lang="zh-TW" altLang="en-US" sz="2100" smtClean="0">
                <a:latin typeface="標楷體" pitchFamily="65" charset="-120"/>
              </a:rPr>
              <a:t>     確定團體的結構，相互熟悉，並探討團體成員們的</a:t>
            </a:r>
            <a:br>
              <a:rPr lang="zh-TW" altLang="en-US" sz="2100" smtClean="0">
                <a:latin typeface="標楷體" pitchFamily="65" charset="-120"/>
              </a:rPr>
            </a:br>
            <a:r>
              <a:rPr lang="zh-TW" altLang="en-US" sz="2100" smtClean="0">
                <a:latin typeface="標楷體" pitchFamily="65" charset="-120"/>
              </a:rPr>
              <a:t>     期望，故此階段獲得接納和認同是重要的工作。</a:t>
            </a:r>
          </a:p>
          <a:p>
            <a:pPr eaLnBrk="1" hangingPunct="1"/>
            <a:r>
              <a:rPr lang="zh-TW" altLang="en-US" smtClean="0">
                <a:latin typeface="標楷體" pitchFamily="65" charset="-120"/>
              </a:rPr>
              <a:t>轉換階段</a:t>
            </a:r>
            <a:r>
              <a:rPr lang="en-US" altLang="zh-TW" smtClean="0">
                <a:latin typeface="標楷體" pitchFamily="65" charset="-120"/>
              </a:rPr>
              <a:t>—</a:t>
            </a:r>
            <a:r>
              <a:rPr lang="zh-TW" altLang="en-US" smtClean="0">
                <a:latin typeface="標楷體" pitchFamily="65" charset="-120"/>
              </a:rPr>
              <a:t>處理抗拒</a:t>
            </a:r>
          </a:p>
          <a:p>
            <a:pPr eaLnBrk="1" hangingPunct="1">
              <a:buFont typeface="Wingdings" pitchFamily="2" charset="2"/>
              <a:buNone/>
            </a:pPr>
            <a:r>
              <a:rPr lang="zh-TW" altLang="en-US" smtClean="0">
                <a:latin typeface="標楷體" pitchFamily="65" charset="-120"/>
              </a:rPr>
              <a:t>   </a:t>
            </a:r>
            <a:r>
              <a:rPr lang="zh-TW" altLang="en-US" sz="2100" smtClean="0">
                <a:latin typeface="標楷體" pitchFamily="65" charset="-120"/>
              </a:rPr>
              <a:t>◎階段特點：在開始從事有成效工作之前，通常都會</a:t>
            </a:r>
            <a:br>
              <a:rPr lang="zh-TW" altLang="en-US" sz="2100" smtClean="0">
                <a:latin typeface="標楷體" pitchFamily="65" charset="-120"/>
              </a:rPr>
            </a:br>
            <a:r>
              <a:rPr lang="zh-TW" altLang="en-US" sz="2100" smtClean="0">
                <a:latin typeface="標楷體" pitchFamily="65" charset="-120"/>
              </a:rPr>
              <a:t>   經歷一個相當艱難的轉型階段，成員需面臨他們的焦</a:t>
            </a:r>
            <a:br>
              <a:rPr lang="zh-TW" altLang="en-US" sz="2100" smtClean="0">
                <a:latin typeface="標楷體" pitchFamily="65" charset="-120"/>
              </a:rPr>
            </a:br>
            <a:r>
              <a:rPr lang="zh-TW" altLang="en-US" sz="2100" smtClean="0">
                <a:latin typeface="標楷體" pitchFamily="65" charset="-120"/>
              </a:rPr>
              <a:t>   慮、抗拒以及矛盾衝突，領導者幫助他們了解如何著</a:t>
            </a:r>
            <a:br>
              <a:rPr lang="zh-TW" altLang="en-US" sz="2100" smtClean="0">
                <a:latin typeface="標楷體" pitchFamily="65" charset="-120"/>
              </a:rPr>
            </a:br>
            <a:r>
              <a:rPr lang="zh-TW" altLang="en-US" sz="2100" smtClean="0">
                <a:latin typeface="標楷體" pitchFamily="65" charset="-120"/>
              </a:rPr>
              <a:t>   手處理他們的問題。</a:t>
            </a:r>
          </a:p>
          <a:p>
            <a:pPr eaLnBrk="1" hangingPunct="1"/>
            <a:endParaRPr lang="en-US" altLang="zh-TW" smtClean="0">
              <a:latin typeface="標楷體" pitchFamily="65" charset="-120"/>
            </a:endParaRPr>
          </a:p>
        </p:txBody>
      </p:sp>
      <p:sp>
        <p:nvSpPr>
          <p:cNvPr id="4" name="向右箭號 3">
            <a:hlinkClick r:id="rId3" action="ppaction://hlinksldjump"/>
          </p:cNvPr>
          <p:cNvSpPr/>
          <p:nvPr/>
        </p:nvSpPr>
        <p:spPr bwMode="auto">
          <a:xfrm>
            <a:off x="7715250" y="5857875"/>
            <a:ext cx="714375" cy="5715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zh-TW" altLang="en-US" sz="3200">
              <a:solidFill>
                <a:schemeClr val="tx2"/>
              </a:solidFill>
              <a:effectLst>
                <a:outerShdw blurRad="38100" dist="38100" dir="2700000" algn="tl">
                  <a:srgbClr val="000000">
                    <a:alpha val="43137"/>
                  </a:srgbClr>
                </a:outerShdw>
              </a:effectLst>
              <a:latin typeface="Times New Roman" pitchFamily="18" charset="0"/>
              <a:ea typeface="新細明體" pitchFamily="18" charset="-12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投影片編號版面配置區 3"/>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DF1715C1-260C-4056-8464-8F7C506F2F24}" type="slidenum">
              <a:rPr lang="en-US" altLang="zh-TW" sz="1000">
                <a:solidFill>
                  <a:schemeClr val="tx2"/>
                </a:solidFill>
              </a:rPr>
              <a:pPr algn="ctr"/>
              <a:t>127</a:t>
            </a:fld>
            <a:endParaRPr lang="en-US" altLang="zh-TW" sz="1000">
              <a:solidFill>
                <a:schemeClr val="tx2"/>
              </a:solidFill>
            </a:endParaRPr>
          </a:p>
        </p:txBody>
      </p:sp>
      <p:sp>
        <p:nvSpPr>
          <p:cNvPr id="276482" name="標題 1"/>
          <p:cNvSpPr>
            <a:spLocks noGrp="1"/>
          </p:cNvSpPr>
          <p:nvPr>
            <p:ph type="title" idx="4294967295"/>
          </p:nvPr>
        </p:nvSpPr>
        <p:spPr>
          <a:xfrm>
            <a:off x="0" y="404813"/>
            <a:ext cx="7313613" cy="1143000"/>
          </a:xfrm>
        </p:spPr>
        <p:txBody>
          <a:bodyPr/>
          <a:lstStyle/>
          <a:p>
            <a:pPr eaLnBrk="1" hangingPunct="1"/>
            <a:r>
              <a:rPr lang="zh-TW" altLang="en-US" smtClean="0">
                <a:solidFill>
                  <a:schemeClr val="tx1"/>
                </a:solidFill>
                <a:latin typeface="標楷體" pitchFamily="65" charset="-120"/>
              </a:rPr>
              <a:t>團體發展階段</a:t>
            </a:r>
            <a:r>
              <a:rPr lang="en-US" altLang="zh-TW" smtClean="0">
                <a:solidFill>
                  <a:schemeClr val="tx1"/>
                </a:solidFill>
                <a:latin typeface="標楷體" pitchFamily="65" charset="-120"/>
              </a:rPr>
              <a:t>(</a:t>
            </a:r>
            <a:r>
              <a:rPr lang="zh-TW" altLang="en-US" smtClean="0">
                <a:solidFill>
                  <a:schemeClr val="tx1"/>
                </a:solidFill>
                <a:latin typeface="標楷體" pitchFamily="65" charset="-120"/>
              </a:rPr>
              <a:t>二</a:t>
            </a:r>
            <a:r>
              <a:rPr lang="en-US" altLang="zh-TW" smtClean="0">
                <a:solidFill>
                  <a:schemeClr val="tx1"/>
                </a:solidFill>
                <a:latin typeface="標楷體" pitchFamily="65" charset="-120"/>
              </a:rPr>
              <a:t>)</a:t>
            </a:r>
            <a:endParaRPr lang="en-US" altLang="zh-TW" sz="900" smtClean="0">
              <a:solidFill>
                <a:schemeClr val="tx1"/>
              </a:solidFill>
              <a:latin typeface="標楷體" pitchFamily="65" charset="-120"/>
            </a:endParaRPr>
          </a:p>
        </p:txBody>
      </p:sp>
      <p:sp>
        <p:nvSpPr>
          <p:cNvPr id="276483" name="內容版面配置區 2"/>
          <p:cNvSpPr>
            <a:spLocks noGrp="1"/>
          </p:cNvSpPr>
          <p:nvPr>
            <p:ph idx="4294967295"/>
          </p:nvPr>
        </p:nvSpPr>
        <p:spPr>
          <a:xfrm>
            <a:off x="1114425" y="1981200"/>
            <a:ext cx="8029575" cy="4114800"/>
          </a:xfrm>
        </p:spPr>
        <p:txBody>
          <a:bodyPr/>
          <a:lstStyle/>
          <a:p>
            <a:pPr eaLnBrk="1" hangingPunct="1"/>
            <a:r>
              <a:rPr lang="zh-TW" altLang="en-US" smtClean="0">
                <a:latin typeface="標楷體" pitchFamily="65" charset="-120"/>
              </a:rPr>
              <a:t>工作階段</a:t>
            </a:r>
            <a:r>
              <a:rPr lang="en-US" altLang="zh-TW" smtClean="0">
                <a:latin typeface="標楷體" pitchFamily="65" charset="-120"/>
              </a:rPr>
              <a:t>—</a:t>
            </a:r>
            <a:r>
              <a:rPr lang="zh-TW" altLang="en-US" smtClean="0">
                <a:latin typeface="標楷體" pitchFamily="65" charset="-120"/>
              </a:rPr>
              <a:t>凝聚力與效能</a:t>
            </a:r>
          </a:p>
          <a:p>
            <a:pPr eaLnBrk="1" hangingPunct="1">
              <a:buFont typeface="Wingdings" pitchFamily="2" charset="2"/>
              <a:buNone/>
            </a:pPr>
            <a:r>
              <a:rPr lang="zh-TW" altLang="en-US" sz="2100" smtClean="0">
                <a:latin typeface="標楷體" pitchFamily="65" charset="-120"/>
              </a:rPr>
              <a:t>     ◎階段特點：探索重大問題和採取有效行動，以促成</a:t>
            </a:r>
            <a:br>
              <a:rPr lang="zh-TW" altLang="en-US" sz="2100" smtClean="0">
                <a:latin typeface="標楷體" pitchFamily="65" charset="-120"/>
              </a:rPr>
            </a:br>
            <a:r>
              <a:rPr lang="zh-TW" altLang="en-US" sz="2100" smtClean="0">
                <a:latin typeface="標楷體" pitchFamily="65" charset="-120"/>
              </a:rPr>
              <a:t>    理想行為改變，成員需要認識到自己生活責任，此</a:t>
            </a:r>
            <a:br>
              <a:rPr lang="zh-TW" altLang="en-US" sz="2100" smtClean="0">
                <a:latin typeface="標楷體" pitchFamily="65" charset="-120"/>
              </a:rPr>
            </a:br>
            <a:r>
              <a:rPr lang="zh-TW" altLang="en-US" sz="2100" smtClean="0">
                <a:latin typeface="標楷體" pitchFamily="65" charset="-120"/>
              </a:rPr>
              <a:t>    階段的三個主要方面為：自我表露、面質、回饋。</a:t>
            </a:r>
          </a:p>
          <a:p>
            <a:pPr eaLnBrk="1" hangingPunct="1"/>
            <a:r>
              <a:rPr lang="zh-TW" altLang="en-US" smtClean="0">
                <a:latin typeface="標楷體" pitchFamily="65" charset="-120"/>
              </a:rPr>
              <a:t>最後階段</a:t>
            </a:r>
            <a:r>
              <a:rPr lang="en-US" altLang="zh-TW" smtClean="0">
                <a:latin typeface="標楷體" pitchFamily="65" charset="-120"/>
              </a:rPr>
              <a:t>—</a:t>
            </a:r>
            <a:r>
              <a:rPr lang="zh-TW" altLang="en-US" smtClean="0">
                <a:latin typeface="標楷體" pitchFamily="65" charset="-120"/>
              </a:rPr>
              <a:t>鞏固與終結</a:t>
            </a:r>
          </a:p>
          <a:p>
            <a:pPr eaLnBrk="1" hangingPunct="1">
              <a:buFont typeface="Wingdings" pitchFamily="2" charset="2"/>
              <a:buNone/>
            </a:pPr>
            <a:r>
              <a:rPr lang="zh-TW" altLang="en-US" smtClean="0">
                <a:latin typeface="標楷體" pitchFamily="65" charset="-120"/>
              </a:rPr>
              <a:t>    </a:t>
            </a:r>
            <a:r>
              <a:rPr lang="zh-TW" altLang="en-US" sz="2100" smtClean="0">
                <a:latin typeface="標楷體" pitchFamily="65" charset="-120"/>
              </a:rPr>
              <a:t>◎階段特點：幫助成員將學習轉化到團體外，將學習</a:t>
            </a:r>
            <a:br>
              <a:rPr lang="zh-TW" altLang="en-US" sz="2100" smtClean="0">
                <a:latin typeface="標楷體" pitchFamily="65" charset="-120"/>
              </a:rPr>
            </a:br>
            <a:r>
              <a:rPr lang="zh-TW" altLang="en-US" sz="2100" smtClean="0">
                <a:latin typeface="標楷體" pitchFamily="65" charset="-120"/>
              </a:rPr>
              <a:t>    內容鞏固、將團體經驗作總結。</a:t>
            </a:r>
          </a:p>
        </p:txBody>
      </p:sp>
      <p:sp>
        <p:nvSpPr>
          <p:cNvPr id="4" name="AutoShape 4">
            <a:hlinkClick r:id="rId3" action="ppaction://hlinksldjump" highlightClick="1"/>
          </p:cNvPr>
          <p:cNvSpPr>
            <a:spLocks noChangeArrowheads="1"/>
          </p:cNvSpPr>
          <p:nvPr/>
        </p:nvSpPr>
        <p:spPr bwMode="auto">
          <a:xfrm>
            <a:off x="7924800" y="6096000"/>
            <a:ext cx="457200" cy="457200"/>
          </a:xfrm>
          <a:prstGeom prst="actionButtonHome">
            <a:avLst/>
          </a:prstGeom>
          <a:solidFill>
            <a:schemeClr val="accent1"/>
          </a:solidFill>
          <a:ln w="9525">
            <a:solidFill>
              <a:schemeClr val="tx1"/>
            </a:solidFill>
            <a:miter lim="800000"/>
            <a:headEnd/>
            <a:tailEnd/>
          </a:ln>
          <a:effectLst/>
        </p:spPr>
        <p:txBody>
          <a:bodyPr wrap="none" anchor="ctr"/>
          <a:lstStyle/>
          <a:p>
            <a:pPr>
              <a:defRPr/>
            </a:pPr>
            <a:endParaRPr lang="zh-TW" altLang="en-US" sz="3200">
              <a:solidFill>
                <a:schemeClr val="tx2"/>
              </a:solidFill>
              <a:effectLst>
                <a:outerShdw blurRad="38100" dist="38100" dir="2700000" algn="tl">
                  <a:srgbClr val="000000">
                    <a:alpha val="43137"/>
                  </a:srgbClr>
                </a:outerShdw>
              </a:effectLst>
              <a:latin typeface="Times New Roman" pitchFamily="18" charset="0"/>
              <a:ea typeface="新細明體" pitchFamily="18" charset="-12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3"/>
          <p:cNvSpPr>
            <a:spLocks noGrp="1" noChangeArrowheads="1"/>
          </p:cNvSpPr>
          <p:nvPr>
            <p:ph idx="1"/>
          </p:nvPr>
        </p:nvSpPr>
        <p:spPr>
          <a:xfrm>
            <a:off x="1042988" y="1773238"/>
            <a:ext cx="7867650" cy="4724400"/>
          </a:xfrm>
        </p:spPr>
        <p:txBody>
          <a:bodyPr/>
          <a:lstStyle/>
          <a:p>
            <a:pPr eaLnBrk="1" hangingPunct="1">
              <a:lnSpc>
                <a:spcPct val="80000"/>
              </a:lnSpc>
            </a:pPr>
            <a:r>
              <a:rPr lang="zh-TW" altLang="en-US" sz="2000" smtClean="0">
                <a:latin typeface="標楷體" pitchFamily="65" charset="-120"/>
              </a:rPr>
              <a:t>依服務性質分類</a:t>
            </a:r>
          </a:p>
          <a:p>
            <a:pPr eaLnBrk="1" hangingPunct="1">
              <a:lnSpc>
                <a:spcPct val="80000"/>
              </a:lnSpc>
            </a:pPr>
            <a:r>
              <a:rPr lang="en-US" altLang="zh-TW" sz="2000" smtClean="0">
                <a:latin typeface="標楷體" pitchFamily="65" charset="-120"/>
              </a:rPr>
              <a:t>1.</a:t>
            </a:r>
            <a:r>
              <a:rPr lang="zh-TW" altLang="en-US" sz="2000" smtClean="0">
                <a:solidFill>
                  <a:srgbClr val="FF0066"/>
                </a:solidFill>
                <a:latin typeface="標楷體" pitchFamily="65" charset="-120"/>
              </a:rPr>
              <a:t>衡鑑服務</a:t>
            </a:r>
            <a:r>
              <a:rPr lang="zh-TW" altLang="en-US" sz="2000" smtClean="0">
                <a:latin typeface="標楷體" pitchFamily="65" charset="-120"/>
              </a:rPr>
              <a:t> </a:t>
            </a:r>
            <a:r>
              <a:rPr lang="en-US" altLang="zh-TW" sz="2000" smtClean="0">
                <a:latin typeface="標楷體" pitchFamily="65" charset="-120"/>
              </a:rPr>
              <a:t>(appraisals service) </a:t>
            </a:r>
            <a:r>
              <a:rPr lang="zh-TW" altLang="en-US" sz="2000" smtClean="0">
                <a:latin typeface="標楷體" pitchFamily="65" charset="-120"/>
              </a:rPr>
              <a:t>：藉各種客觀與專業評估之方法如測驗、問卷、觀察、晤談、家庭訪視、社會計量</a:t>
            </a:r>
            <a:r>
              <a:rPr lang="en-US" altLang="zh-TW" sz="2000" smtClean="0">
                <a:latin typeface="標楷體" pitchFamily="65" charset="-120"/>
              </a:rPr>
              <a:t>......</a:t>
            </a:r>
            <a:r>
              <a:rPr lang="zh-TW" altLang="en-US" sz="2000" smtClean="0">
                <a:latin typeface="標楷體" pitchFamily="65" charset="-120"/>
              </a:rPr>
              <a:t>等方法，收集有關學生個人、家庭、友伴輔導有關之資料，以協助當事人增進對其自我覺察之輔導服務。</a:t>
            </a:r>
          </a:p>
          <a:p>
            <a:pPr eaLnBrk="1" hangingPunct="1">
              <a:lnSpc>
                <a:spcPct val="80000"/>
              </a:lnSpc>
            </a:pPr>
            <a:r>
              <a:rPr lang="en-US" altLang="zh-TW" sz="2000" smtClean="0">
                <a:latin typeface="標楷體" pitchFamily="65" charset="-120"/>
              </a:rPr>
              <a:t>2.</a:t>
            </a:r>
            <a:r>
              <a:rPr lang="zh-TW" altLang="en-US" sz="2000" smtClean="0">
                <a:latin typeface="標楷體" pitchFamily="65" charset="-120"/>
              </a:rPr>
              <a:t>資訊服務</a:t>
            </a:r>
            <a:r>
              <a:rPr lang="en-US" altLang="zh-TW" sz="2000" smtClean="0">
                <a:latin typeface="標楷體" pitchFamily="65" charset="-120"/>
              </a:rPr>
              <a:t>( information service) </a:t>
            </a:r>
            <a:r>
              <a:rPr lang="zh-TW" altLang="en-US" sz="2000" smtClean="0">
                <a:latin typeface="標楷體" pitchFamily="65" charset="-120"/>
              </a:rPr>
              <a:t>：重點在協助當事人收集或提供與其輔導問題所需之資訊，以協助當事人做有效之抉擇。</a:t>
            </a:r>
          </a:p>
          <a:p>
            <a:pPr eaLnBrk="1" hangingPunct="1">
              <a:lnSpc>
                <a:spcPct val="80000"/>
              </a:lnSpc>
            </a:pPr>
            <a:r>
              <a:rPr lang="en-US" altLang="zh-TW" sz="2000" smtClean="0">
                <a:latin typeface="標楷體" pitchFamily="65" charset="-120"/>
              </a:rPr>
              <a:t>3.</a:t>
            </a:r>
            <a:r>
              <a:rPr lang="zh-TW" altLang="en-US" sz="2000" smtClean="0">
                <a:latin typeface="標楷體" pitchFamily="65" charset="-120"/>
              </a:rPr>
              <a:t>諮商服務</a:t>
            </a:r>
            <a:r>
              <a:rPr lang="en-US" altLang="zh-TW" sz="2000" smtClean="0">
                <a:latin typeface="標楷體" pitchFamily="65" charset="-120"/>
              </a:rPr>
              <a:t>( counseling service ) </a:t>
            </a:r>
            <a:r>
              <a:rPr lang="zh-TW" altLang="en-US" sz="2000" smtClean="0">
                <a:latin typeface="標楷體" pitchFamily="65" charset="-120"/>
              </a:rPr>
              <a:t>：此為輔導之重點服務，即以個別或小團體諮商方式為當事人之問題提供諮商服務，協助當事人解決問題。</a:t>
            </a:r>
          </a:p>
          <a:p>
            <a:pPr eaLnBrk="1" hangingPunct="1">
              <a:lnSpc>
                <a:spcPct val="80000"/>
              </a:lnSpc>
            </a:pPr>
            <a:r>
              <a:rPr lang="en-US" altLang="zh-TW" sz="2000" smtClean="0">
                <a:latin typeface="標楷體" pitchFamily="65" charset="-120"/>
              </a:rPr>
              <a:t>4.</a:t>
            </a:r>
            <a:r>
              <a:rPr lang="zh-TW" altLang="en-US" sz="2000" smtClean="0">
                <a:latin typeface="標楷體" pitchFamily="65" charset="-120"/>
              </a:rPr>
              <a:t>諮詢服務</a:t>
            </a:r>
            <a:r>
              <a:rPr lang="en-US" altLang="zh-TW" sz="2000" smtClean="0">
                <a:latin typeface="標楷體" pitchFamily="65" charset="-120"/>
              </a:rPr>
              <a:t>(consultation service) </a:t>
            </a:r>
            <a:r>
              <a:rPr lang="zh-TW" altLang="en-US" sz="2000" smtClean="0">
                <a:latin typeface="標楷體" pitchFamily="65" charset="-120"/>
              </a:rPr>
              <a:t>：即對當事人、其關鍵人物或機構，提供技術性協助之歷程有別於諮商之直接服務，為一種間接性之服務，如提供轉介單位</a:t>
            </a:r>
            <a:r>
              <a:rPr lang="en-US" altLang="zh-TW" sz="2000" smtClean="0">
                <a:latin typeface="標楷體" pitchFamily="65" charset="-120"/>
              </a:rPr>
              <a:t>;</a:t>
            </a:r>
            <a:r>
              <a:rPr lang="zh-TW" altLang="en-US" sz="2000" smtClean="0">
                <a:latin typeface="標楷體" pitchFamily="65" charset="-120"/>
              </a:rPr>
              <a:t>擔任資源提供者提供解決問題之方式</a:t>
            </a:r>
            <a:r>
              <a:rPr lang="en-US" altLang="zh-TW" sz="2000" smtClean="0">
                <a:latin typeface="標楷體" pitchFamily="65" charset="-120"/>
              </a:rPr>
              <a:t>;</a:t>
            </a:r>
            <a:r>
              <a:rPr lang="zh-TW" altLang="en-US" sz="2000" smtClean="0">
                <a:latin typeface="標楷體" pitchFamily="65" charset="-120"/>
              </a:rPr>
              <a:t>或協助需求諮詢者發展出一套解決問題之計畫</a:t>
            </a:r>
            <a:r>
              <a:rPr lang="en-US" altLang="zh-TW" sz="2000" smtClean="0">
                <a:latin typeface="標楷體" pitchFamily="65" charset="-120"/>
              </a:rPr>
              <a:t>;</a:t>
            </a:r>
            <a:r>
              <a:rPr lang="zh-TW" altLang="en-US" sz="2000" smtClean="0">
                <a:latin typeface="標楷體" pitchFamily="65" charset="-120"/>
              </a:rPr>
              <a:t>亦有諮詢者意識到需求諮詢者之問題，加以界定、收集資料、決定適當之介人途徑，然後再找與問題有關的人共同收集解決問題。</a:t>
            </a:r>
          </a:p>
        </p:txBody>
      </p:sp>
      <p:sp>
        <p:nvSpPr>
          <p:cNvPr id="27853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4D3955-3E05-4CD4-B183-9D5D7161102E}" type="slidenum">
              <a:rPr lang="en-US" altLang="zh-TW" smtClean="0">
                <a:ea typeface="新細明體" charset="-120"/>
              </a:rPr>
              <a:pPr/>
              <a:t>128</a:t>
            </a:fld>
            <a:endParaRPr lang="en-US" altLang="zh-TW" smtClean="0">
              <a:ea typeface="新細明體" charset="-120"/>
            </a:endParaRPr>
          </a:p>
        </p:txBody>
      </p:sp>
      <p:sp>
        <p:nvSpPr>
          <p:cNvPr id="278531" name="Rectangle 2"/>
          <p:cNvSpPr>
            <a:spLocks noGrp="1" noChangeArrowheads="1"/>
          </p:cNvSpPr>
          <p:nvPr>
            <p:ph type="title"/>
          </p:nvPr>
        </p:nvSpPr>
        <p:spPr/>
        <p:txBody>
          <a:bodyPr/>
          <a:lstStyle/>
          <a:p>
            <a:pPr eaLnBrk="1" hangingPunct="1"/>
            <a:r>
              <a:rPr lang="zh-TW" altLang="en-US" smtClean="0">
                <a:latin typeface="標楷體" pitchFamily="65" charset="-120"/>
              </a:rPr>
              <a:t>輔導的內容</a:t>
            </a:r>
            <a:r>
              <a:rPr lang="zh-TW" altLang="en-US" sz="1600" smtClean="0">
                <a:latin typeface="標楷體" pitchFamily="65" charset="-120"/>
              </a:rPr>
              <a:t>（</a:t>
            </a:r>
            <a:r>
              <a:rPr lang="zh-TW" altLang="en-US" sz="1600" b="1" smtClean="0">
                <a:latin typeface="標楷體" pitchFamily="65" charset="-120"/>
              </a:rPr>
              <a:t>劉焜輝主編</a:t>
            </a:r>
            <a:r>
              <a:rPr lang="en-US" altLang="en-US" sz="1600" b="1" smtClean="0">
                <a:latin typeface="標楷體" pitchFamily="65" charset="-120"/>
                <a:ea typeface="標楷體" pitchFamily="65" charset="-120"/>
              </a:rPr>
              <a:t>，</a:t>
            </a:r>
            <a:r>
              <a:rPr lang="en-US" altLang="zh-TW" sz="1600" b="1" smtClean="0">
                <a:latin typeface="標楷體" pitchFamily="65" charset="-120"/>
              </a:rPr>
              <a:t>2007)</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p:txBody>
          <a:bodyPr rtlCol="0">
            <a:normAutofit lnSpcReduction="10000"/>
          </a:bodyPr>
          <a:lstStyle/>
          <a:p>
            <a:pPr marL="274320" indent="-274320" eaLnBrk="1" fontAlgn="auto" hangingPunct="1">
              <a:lnSpc>
                <a:spcPct val="80000"/>
              </a:lnSpc>
              <a:spcAft>
                <a:spcPts val="0"/>
              </a:spcAft>
              <a:defRPr/>
            </a:pPr>
            <a:r>
              <a:rPr lang="en-US" altLang="zh-TW" sz="1900" smtClean="0">
                <a:latin typeface="標楷體" pitchFamily="65" charset="-120"/>
              </a:rPr>
              <a:t>5.</a:t>
            </a:r>
            <a:r>
              <a:rPr lang="zh-TW" altLang="en-US" sz="1900" smtClean="0">
                <a:latin typeface="標楷體" pitchFamily="65" charset="-120"/>
              </a:rPr>
              <a:t>定向服務</a:t>
            </a:r>
            <a:r>
              <a:rPr lang="en-US" altLang="zh-TW" sz="1900" smtClean="0">
                <a:latin typeface="標楷體" pitchFamily="65" charset="-120"/>
              </a:rPr>
              <a:t>(orientation service) </a:t>
            </a:r>
            <a:r>
              <a:rPr lang="zh-TW" altLang="en-US" sz="1900" smtClean="0">
                <a:latin typeface="標楷體" pitchFamily="65" charset="-120"/>
              </a:rPr>
              <a:t>：於學校之新生或企業之新進員工，對於初人陌生之學習或工作環境之導向輔導如新生訓練或新進員工訓練，有些學校對於轉學生或中輟再回學之學生亦提供如「小天使」或「小老師」之關懷協助制度皆屬於定向輔導。</a:t>
            </a:r>
          </a:p>
          <a:p>
            <a:pPr marL="274320" indent="-274320" eaLnBrk="1" fontAlgn="auto" hangingPunct="1">
              <a:lnSpc>
                <a:spcPct val="80000"/>
              </a:lnSpc>
              <a:spcAft>
                <a:spcPts val="0"/>
              </a:spcAft>
              <a:defRPr/>
            </a:pPr>
            <a:r>
              <a:rPr lang="en-US" altLang="zh-TW" sz="1900" smtClean="0">
                <a:latin typeface="標楷體" pitchFamily="65" charset="-120"/>
              </a:rPr>
              <a:t>6.</a:t>
            </a:r>
            <a:r>
              <a:rPr lang="zh-TW" altLang="en-US" sz="1900" smtClean="0">
                <a:latin typeface="標楷體" pitchFamily="65" charset="-120"/>
              </a:rPr>
              <a:t>安置服務</a:t>
            </a:r>
            <a:r>
              <a:rPr lang="en-US" altLang="zh-TW" sz="1900" smtClean="0">
                <a:latin typeface="標楷體" pitchFamily="65" charset="-120"/>
              </a:rPr>
              <a:t>(placement service) </a:t>
            </a:r>
            <a:r>
              <a:rPr lang="zh-TW" altLang="en-US" sz="1900" smtClean="0">
                <a:latin typeface="標楷體" pitchFamily="65" charset="-120"/>
              </a:rPr>
              <a:t>：廣義之安置包括校內之學習安置如編班、選課輔導，校外之工讀，實習教學之安排，畢業之升學或就業之輔導以協助當事人適才適所。</a:t>
            </a:r>
          </a:p>
          <a:p>
            <a:pPr marL="274320" indent="-274320" eaLnBrk="1" fontAlgn="auto" hangingPunct="1">
              <a:lnSpc>
                <a:spcPct val="80000"/>
              </a:lnSpc>
              <a:spcAft>
                <a:spcPts val="0"/>
              </a:spcAft>
              <a:defRPr/>
            </a:pPr>
            <a:r>
              <a:rPr lang="en-US" altLang="zh-TW" sz="1900" smtClean="0">
                <a:latin typeface="標楷體" pitchFamily="65" charset="-120"/>
              </a:rPr>
              <a:t>7.</a:t>
            </a:r>
            <a:r>
              <a:rPr lang="zh-TW" altLang="en-US" sz="1900" smtClean="0">
                <a:latin typeface="標楷體" pitchFamily="65" charset="-120"/>
              </a:rPr>
              <a:t>延續服務 </a:t>
            </a:r>
            <a:r>
              <a:rPr lang="en-US" altLang="zh-TW" sz="1900" smtClean="0">
                <a:latin typeface="標楷體" pitchFamily="65" charset="-120"/>
              </a:rPr>
              <a:t>(follow up service) </a:t>
            </a:r>
            <a:r>
              <a:rPr lang="zh-TW" altLang="en-US" sz="1900" smtClean="0">
                <a:latin typeface="標楷體" pitchFamily="65" charset="-120"/>
              </a:rPr>
              <a:t>：輔導對於所輔導之當事人於結案或轉介皆需適切之追蹤輔導，以期幫忙幫到底，提供必要之協助。</a:t>
            </a:r>
          </a:p>
          <a:p>
            <a:pPr marL="274320" indent="-274320" eaLnBrk="1" fontAlgn="auto" hangingPunct="1">
              <a:lnSpc>
                <a:spcPct val="80000"/>
              </a:lnSpc>
              <a:spcAft>
                <a:spcPts val="0"/>
              </a:spcAft>
              <a:defRPr/>
            </a:pPr>
            <a:r>
              <a:rPr lang="en-US" altLang="zh-TW" sz="1900" smtClean="0">
                <a:latin typeface="標楷體" pitchFamily="65" charset="-120"/>
              </a:rPr>
              <a:t>8.</a:t>
            </a:r>
            <a:r>
              <a:rPr lang="zh-TW" altLang="en-US" sz="1900" smtClean="0">
                <a:latin typeface="標楷體" pitchFamily="65" charset="-120"/>
              </a:rPr>
              <a:t>研究服務</a:t>
            </a:r>
            <a:r>
              <a:rPr lang="en-US" altLang="zh-TW" sz="1900" smtClean="0">
                <a:latin typeface="標楷體" pitchFamily="65" charset="-120"/>
              </a:rPr>
              <a:t>( research service) </a:t>
            </a:r>
            <a:r>
              <a:rPr lang="zh-TW" altLang="en-US" sz="1900" smtClean="0">
                <a:latin typeface="標楷體" pitchFamily="65" charset="-120"/>
              </a:rPr>
              <a:t>：輔導工作為維護當事人之權益，必須定時督導、</a:t>
            </a:r>
            <a:r>
              <a:rPr lang="en-US" altLang="zh-TW" sz="1900" smtClean="0">
                <a:latin typeface="標楷體" pitchFamily="65" charset="-120"/>
              </a:rPr>
              <a:t>1</a:t>
            </a:r>
            <a:r>
              <a:rPr lang="zh-TW" altLang="en-US" sz="1900" smtClean="0">
                <a:latin typeface="標楷體" pitchFamily="65" charset="-120"/>
              </a:rPr>
              <a:t>評鑑以瞭解輔導之效果，以檢討職前訓練之成效及甄選輔導人員之效標，並提供必須之在職訓練，或進行個窠研討或個案研究皆為輔導之研究工作。</a:t>
            </a:r>
          </a:p>
          <a:p>
            <a:pPr marL="274320" indent="-274320" eaLnBrk="1" fontAlgn="auto" hangingPunct="1">
              <a:lnSpc>
                <a:spcPct val="80000"/>
              </a:lnSpc>
              <a:spcAft>
                <a:spcPts val="0"/>
              </a:spcAft>
              <a:defRPr/>
            </a:pPr>
            <a:endParaRPr lang="en-US" altLang="zh-TW" sz="1900" smtClean="0">
              <a:latin typeface="標楷體" pitchFamily="65" charset="-120"/>
            </a:endParaRPr>
          </a:p>
        </p:txBody>
      </p:sp>
      <p:sp>
        <p:nvSpPr>
          <p:cNvPr id="28057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CD52903-F5CF-482D-80CD-EB52846DA22D}" type="slidenum">
              <a:rPr lang="en-US" altLang="zh-TW" smtClean="0">
                <a:ea typeface="新細明體" charset="-120"/>
              </a:rPr>
              <a:pPr/>
              <a:t>129</a:t>
            </a:fld>
            <a:endParaRPr lang="en-US" altLang="zh-TW" smtClean="0">
              <a:ea typeface="新細明體" charset="-120"/>
            </a:endParaRPr>
          </a:p>
        </p:txBody>
      </p:sp>
      <p:sp>
        <p:nvSpPr>
          <p:cNvPr id="280579" name="Rectangle 2"/>
          <p:cNvSpPr>
            <a:spLocks noGrp="1" noChangeArrowheads="1"/>
          </p:cNvSpPr>
          <p:nvPr>
            <p:ph type="title"/>
          </p:nvPr>
        </p:nvSpPr>
        <p:spPr/>
        <p:txBody>
          <a:bodyPr/>
          <a:lstStyle/>
          <a:p>
            <a:pPr eaLnBrk="1" hangingPunct="1"/>
            <a:r>
              <a:rPr lang="zh-TW" altLang="en-US" smtClean="0">
                <a:latin typeface="標楷體" pitchFamily="65" charset="-120"/>
              </a:rPr>
              <a:t>輔導的內涵</a:t>
            </a:r>
            <a:r>
              <a:rPr lang="zh-TW" altLang="en-US" sz="1600" smtClean="0">
                <a:latin typeface="標楷體" pitchFamily="65" charset="-120"/>
              </a:rPr>
              <a:t>（</a:t>
            </a:r>
            <a:r>
              <a:rPr lang="zh-TW" altLang="en-US" sz="1600" b="1" smtClean="0">
                <a:latin typeface="標楷體" pitchFamily="65" charset="-120"/>
              </a:rPr>
              <a:t>劉焜輝主編</a:t>
            </a:r>
            <a:r>
              <a:rPr lang="en-US" altLang="en-US" sz="1600" b="1" smtClean="0">
                <a:latin typeface="標楷體" pitchFamily="65" charset="-120"/>
                <a:ea typeface="標楷體" pitchFamily="65" charset="-120"/>
              </a:rPr>
              <a:t>，</a:t>
            </a:r>
            <a:r>
              <a:rPr lang="en-US" altLang="zh-TW" sz="1600" b="1" smtClean="0">
                <a:latin typeface="標楷體" pitchFamily="65" charset="-120"/>
              </a:rPr>
              <a:t>2007)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內容版面配置區 1"/>
          <p:cNvSpPr>
            <a:spLocks noGrp="1"/>
          </p:cNvSpPr>
          <p:nvPr>
            <p:ph idx="4294967295"/>
          </p:nvPr>
        </p:nvSpPr>
        <p:spPr>
          <a:xfrm>
            <a:off x="827088" y="2133600"/>
            <a:ext cx="7408862" cy="3449638"/>
          </a:xfrm>
        </p:spPr>
        <p:txBody>
          <a:bodyPr/>
          <a:lstStyle/>
          <a:p>
            <a:pPr eaLnBrk="1" hangingPunct="1"/>
            <a:r>
              <a:rPr lang="en-US" altLang="zh-TW" smtClean="0"/>
              <a:t>100-1</a:t>
            </a:r>
            <a:r>
              <a:rPr lang="zh-TW" altLang="en-US" smtClean="0"/>
              <a:t> </a:t>
            </a:r>
            <a:endParaRPr lang="en-US" altLang="zh-TW" smtClean="0"/>
          </a:p>
          <a:p>
            <a:pPr eaLnBrk="1" hangingPunct="1"/>
            <a:r>
              <a:rPr lang="en-US" altLang="zh-TW" smtClean="0"/>
              <a:t>1.</a:t>
            </a:r>
            <a:r>
              <a:rPr lang="zh-TW" altLang="en-US" smtClean="0"/>
              <a:t>個人中心理論認為諮商者須具備一些特別的條件，下列哪一項錯誤？</a:t>
            </a:r>
          </a:p>
          <a:p>
            <a:pPr eaLnBrk="1" hangingPunct="1"/>
            <a:r>
              <a:rPr lang="en-US" altLang="zh-TW" smtClean="0"/>
              <a:t>(A)</a:t>
            </a:r>
            <a:r>
              <a:rPr lang="zh-TW" altLang="en-US" smtClean="0"/>
              <a:t>真誠與一致性		</a:t>
            </a:r>
            <a:endParaRPr lang="en-US" altLang="zh-TW" smtClean="0"/>
          </a:p>
          <a:p>
            <a:pPr eaLnBrk="1" hangingPunct="1"/>
            <a:r>
              <a:rPr lang="en-US" altLang="zh-TW" smtClean="0"/>
              <a:t>(B)</a:t>
            </a:r>
            <a:r>
              <a:rPr lang="zh-TW" altLang="en-US" smtClean="0"/>
              <a:t>正確的同理心</a:t>
            </a:r>
          </a:p>
          <a:p>
            <a:pPr eaLnBrk="1" hangingPunct="1"/>
            <a:r>
              <a:rPr lang="en-US" altLang="zh-TW" smtClean="0">
                <a:solidFill>
                  <a:srgbClr val="FFC000"/>
                </a:solidFill>
              </a:rPr>
              <a:t>(C)</a:t>
            </a:r>
            <a:r>
              <a:rPr lang="zh-TW" altLang="en-US" smtClean="0">
                <a:solidFill>
                  <a:srgbClr val="FFC000"/>
                </a:solidFill>
              </a:rPr>
              <a:t>系統規劃的能力</a:t>
            </a:r>
            <a:r>
              <a:rPr lang="zh-TW" altLang="en-US" smtClean="0"/>
              <a:t>		</a:t>
            </a:r>
            <a:endParaRPr lang="en-US" altLang="zh-TW" smtClean="0"/>
          </a:p>
          <a:p>
            <a:pPr eaLnBrk="1" hangingPunct="1"/>
            <a:r>
              <a:rPr lang="en-US" altLang="zh-TW" smtClean="0"/>
              <a:t>(D)</a:t>
            </a:r>
            <a:r>
              <a:rPr lang="zh-TW" altLang="en-US" smtClean="0"/>
              <a:t>無條件的正向關懷</a:t>
            </a:r>
          </a:p>
          <a:p>
            <a:pPr eaLnBrk="1" hangingPunct="1"/>
            <a:endParaRPr lang="zh-TW" altLang="en-US" smtClean="0"/>
          </a:p>
        </p:txBody>
      </p:sp>
      <p:sp>
        <p:nvSpPr>
          <p:cNvPr id="43010" name="投影片編號版面配置區 2"/>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FD46D9B4-8799-4B0E-B96B-002DEAA276F1}" type="slidenum">
              <a:rPr lang="en-US" altLang="zh-TW" sz="1000">
                <a:solidFill>
                  <a:schemeClr val="tx2"/>
                </a:solidFill>
              </a:rPr>
              <a:pPr algn="ctr"/>
              <a:t>13</a:t>
            </a:fld>
            <a:endParaRPr lang="en-US" altLang="zh-TW" sz="1000">
              <a:solidFill>
                <a:schemeClr val="tx2"/>
              </a:solidFill>
            </a:endParaRPr>
          </a:p>
        </p:txBody>
      </p:sp>
      <p:sp>
        <p:nvSpPr>
          <p:cNvPr id="43011" name="標題 3"/>
          <p:cNvSpPr>
            <a:spLocks noGrp="1"/>
          </p:cNvSpPr>
          <p:nvPr>
            <p:ph type="title" idx="4294967295"/>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p:txBody>
          <a:bodyPr rtlCol="0">
            <a:normAutofit lnSpcReduction="10000"/>
          </a:bodyPr>
          <a:lstStyle/>
          <a:p>
            <a:pPr marL="274320" indent="-274320" eaLnBrk="1" fontAlgn="auto" hangingPunct="1">
              <a:lnSpc>
                <a:spcPct val="80000"/>
              </a:lnSpc>
              <a:spcAft>
                <a:spcPts val="0"/>
              </a:spcAft>
              <a:defRPr/>
            </a:pPr>
            <a:r>
              <a:rPr lang="zh-TW" altLang="en-US" sz="2500" smtClean="0">
                <a:latin typeface="標楷體" pitchFamily="65" charset="-120"/>
              </a:rPr>
              <a:t>三、依輔導方式分類</a:t>
            </a:r>
          </a:p>
          <a:p>
            <a:pPr marL="274320" indent="-274320" eaLnBrk="1" fontAlgn="auto" hangingPunct="1">
              <a:lnSpc>
                <a:spcPct val="80000"/>
              </a:lnSpc>
              <a:spcAft>
                <a:spcPts val="0"/>
              </a:spcAft>
              <a:defRPr/>
            </a:pPr>
            <a:r>
              <a:rPr lang="en-US" altLang="zh-TW" sz="2500" smtClean="0">
                <a:latin typeface="標楷體" pitchFamily="65" charset="-120"/>
              </a:rPr>
              <a:t>1.</a:t>
            </a:r>
            <a:r>
              <a:rPr lang="zh-TW" altLang="en-US" sz="2500" smtClean="0">
                <a:latin typeface="標楷體" pitchFamily="65" charset="-120"/>
              </a:rPr>
              <a:t>個別輔導</a:t>
            </a:r>
            <a:r>
              <a:rPr lang="en-US" altLang="zh-TW" sz="2500" smtClean="0">
                <a:latin typeface="標楷體" pitchFamily="65" charset="-120"/>
              </a:rPr>
              <a:t>(individual guidance) </a:t>
            </a:r>
            <a:r>
              <a:rPr lang="zh-TW" altLang="en-US" sz="2500" smtClean="0">
                <a:latin typeface="標楷體" pitchFamily="65" charset="-120"/>
              </a:rPr>
              <a:t>：主要以一對一之個別晤談方式，運用專業知能對當事人進行個別諮商或個案研究，以持續之方式，協助當事人決其問題。</a:t>
            </a:r>
          </a:p>
          <a:p>
            <a:pPr marL="274320" indent="-274320" eaLnBrk="1" fontAlgn="auto" hangingPunct="1">
              <a:lnSpc>
                <a:spcPct val="80000"/>
              </a:lnSpc>
              <a:spcAft>
                <a:spcPts val="0"/>
              </a:spcAft>
              <a:defRPr/>
            </a:pPr>
            <a:r>
              <a:rPr lang="en-US" altLang="zh-TW" sz="2500" smtClean="0">
                <a:latin typeface="標楷體" pitchFamily="65" charset="-120"/>
              </a:rPr>
              <a:t>2.</a:t>
            </a:r>
            <a:r>
              <a:rPr lang="zh-TW" altLang="en-US" sz="2500" smtClean="0">
                <a:latin typeface="標楷體" pitchFamily="65" charset="-120"/>
              </a:rPr>
              <a:t>團體輔導</a:t>
            </a:r>
            <a:r>
              <a:rPr lang="en-US" altLang="zh-TW" sz="2500" smtClean="0">
                <a:latin typeface="標楷體" pitchFamily="65" charset="-120"/>
              </a:rPr>
              <a:t>(group guidance) </a:t>
            </a:r>
            <a:r>
              <a:rPr lang="zh-TW" altLang="en-US" sz="2500" smtClean="0">
                <a:latin typeface="標楷體" pitchFamily="65" charset="-120"/>
              </a:rPr>
              <a:t>：通常視性質而決定合適之人數約為八到十五人之小團體之方式，運用團體活動如課外活動，團體討論如對某一主題之腦力激盪法進行討論，團體輔導如成長團體，團體諮商某一類共同問題之個案進行團體諮商，以團體之方式協助當事人成長或解決問題。</a:t>
            </a:r>
          </a:p>
        </p:txBody>
      </p:sp>
      <p:sp>
        <p:nvSpPr>
          <p:cNvPr id="28262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DB46839-B3C3-4ED8-967A-029F5113CD89}" type="slidenum">
              <a:rPr lang="en-US" altLang="zh-TW" smtClean="0">
                <a:ea typeface="新細明體" charset="-120"/>
              </a:rPr>
              <a:pPr/>
              <a:t>130</a:t>
            </a:fld>
            <a:endParaRPr lang="en-US" altLang="zh-TW" smtClean="0">
              <a:ea typeface="新細明體" charset="-120"/>
            </a:endParaRPr>
          </a:p>
        </p:txBody>
      </p:sp>
      <p:sp>
        <p:nvSpPr>
          <p:cNvPr id="282627" name="Rectangle 2"/>
          <p:cNvSpPr>
            <a:spLocks noGrp="1" noChangeArrowheads="1"/>
          </p:cNvSpPr>
          <p:nvPr>
            <p:ph type="title"/>
          </p:nvPr>
        </p:nvSpPr>
        <p:spPr/>
        <p:txBody>
          <a:bodyPr/>
          <a:lstStyle/>
          <a:p>
            <a:pPr eaLnBrk="1" hangingPunct="1"/>
            <a:r>
              <a:rPr lang="zh-TW" altLang="en-US" smtClean="0">
                <a:latin typeface="標楷體" pitchFamily="65" charset="-120"/>
              </a:rPr>
              <a:t>輔導的內容</a:t>
            </a:r>
            <a:r>
              <a:rPr lang="zh-TW" altLang="en-US" sz="1600" smtClean="0">
                <a:latin typeface="標楷體" pitchFamily="65" charset="-120"/>
              </a:rPr>
              <a:t>（</a:t>
            </a:r>
            <a:r>
              <a:rPr lang="zh-TW" altLang="en-US" sz="1600" b="1" smtClean="0">
                <a:latin typeface="標楷體" pitchFamily="65" charset="-120"/>
              </a:rPr>
              <a:t>劉焜輝主編</a:t>
            </a:r>
            <a:r>
              <a:rPr lang="en-US" altLang="en-US" sz="1600" b="1" smtClean="0">
                <a:latin typeface="標楷體" pitchFamily="65" charset="-120"/>
                <a:ea typeface="標楷體" pitchFamily="65" charset="-120"/>
              </a:rPr>
              <a:t>，</a:t>
            </a:r>
            <a:r>
              <a:rPr lang="en-US" altLang="zh-TW" sz="1600" b="1" smtClean="0">
                <a:latin typeface="標楷體" pitchFamily="65" charset="-120"/>
              </a:rPr>
              <a:t>2007)</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3"/>
          <p:cNvSpPr>
            <a:spLocks noGrp="1" noChangeArrowheads="1"/>
          </p:cNvSpPr>
          <p:nvPr>
            <p:ph idx="1"/>
          </p:nvPr>
        </p:nvSpPr>
        <p:spPr>
          <a:xfrm>
            <a:off x="684213" y="1916113"/>
            <a:ext cx="8083550" cy="5181600"/>
          </a:xfrm>
        </p:spPr>
        <p:txBody>
          <a:bodyPr/>
          <a:lstStyle/>
          <a:p>
            <a:pPr eaLnBrk="1" hangingPunct="1">
              <a:lnSpc>
                <a:spcPct val="80000"/>
              </a:lnSpc>
            </a:pPr>
            <a:r>
              <a:rPr lang="zh-TW" altLang="en-US" sz="2100" smtClean="0">
                <a:latin typeface="標楷體" pitchFamily="65" charset="-120"/>
              </a:rPr>
              <a:t>以輔導之內涵分類</a:t>
            </a:r>
          </a:p>
          <a:p>
            <a:pPr eaLnBrk="1" hangingPunct="1">
              <a:lnSpc>
                <a:spcPct val="80000"/>
              </a:lnSpc>
            </a:pPr>
            <a:r>
              <a:rPr lang="en-US" altLang="zh-TW" sz="2100" smtClean="0">
                <a:latin typeface="標楷體" pitchFamily="65" charset="-120"/>
              </a:rPr>
              <a:t>1.</a:t>
            </a:r>
            <a:r>
              <a:rPr lang="zh-TW" altLang="en-US" sz="2100" smtClean="0">
                <a:solidFill>
                  <a:srgbClr val="FF0066"/>
                </a:solidFill>
                <a:latin typeface="標楷體" pitchFamily="65" charset="-120"/>
              </a:rPr>
              <a:t>生活輔導</a:t>
            </a:r>
            <a:r>
              <a:rPr lang="en-US" altLang="zh-TW" sz="2100" smtClean="0">
                <a:latin typeface="標楷體" pitchFamily="65" charset="-120"/>
              </a:rPr>
              <a:t>(life guidance or personnel work</a:t>
            </a:r>
            <a:r>
              <a:rPr lang="zh-TW" altLang="en-US" sz="2100" smtClean="0">
                <a:latin typeface="標楷體" pitchFamily="65" charset="-120"/>
              </a:rPr>
              <a:t>）：包括對當事人之日常生活、健康生活、社交生活、休閒生活、經濟生活、家庭生活亦包括品德或宗教方面之輔導，其目的在幫助學生在家庭、學校及社會生活中有良好之適應。</a:t>
            </a:r>
          </a:p>
          <a:p>
            <a:pPr eaLnBrk="1" hangingPunct="1">
              <a:lnSpc>
                <a:spcPct val="80000"/>
              </a:lnSpc>
            </a:pPr>
            <a:r>
              <a:rPr lang="en-US" altLang="zh-TW" sz="2100" smtClean="0">
                <a:latin typeface="標楷體" pitchFamily="65" charset="-120"/>
              </a:rPr>
              <a:t>2.</a:t>
            </a:r>
            <a:r>
              <a:rPr lang="zh-TW" altLang="en-US" sz="2100" smtClean="0">
                <a:solidFill>
                  <a:srgbClr val="FF0066"/>
                </a:solidFill>
                <a:latin typeface="標楷體" pitchFamily="65" charset="-120"/>
              </a:rPr>
              <a:t>教育輔導</a:t>
            </a:r>
            <a:r>
              <a:rPr lang="en-US" altLang="zh-TW" sz="2100" smtClean="0">
                <a:latin typeface="標楷體" pitchFamily="65" charset="-120"/>
              </a:rPr>
              <a:t>(education guidance) </a:t>
            </a:r>
            <a:r>
              <a:rPr lang="zh-TW" altLang="en-US" sz="2100" smtClean="0">
                <a:latin typeface="標楷體" pitchFamily="65" charset="-120"/>
              </a:rPr>
              <a:t>：狹義方面為學業輔導，廣義方面則指凡應用輔導工作於教育方面，協助學生於教育之適應及發展，如始業輔導、課程銜接輔導、學習輔導、升學輔導、特殊學生輔導、活動輔導課程皆屬於教育輔導。</a:t>
            </a:r>
          </a:p>
          <a:p>
            <a:pPr eaLnBrk="1" hangingPunct="1">
              <a:lnSpc>
                <a:spcPct val="80000"/>
              </a:lnSpc>
            </a:pPr>
            <a:r>
              <a:rPr lang="en-US" altLang="zh-TW" sz="2100" smtClean="0">
                <a:latin typeface="標楷體" pitchFamily="65" charset="-120"/>
              </a:rPr>
              <a:t>3.</a:t>
            </a:r>
            <a:r>
              <a:rPr lang="zh-TW" altLang="en-US" sz="2100" smtClean="0">
                <a:solidFill>
                  <a:srgbClr val="FF0066"/>
                </a:solidFill>
                <a:latin typeface="標楷體" pitchFamily="65" charset="-120"/>
              </a:rPr>
              <a:t>生涯輔導</a:t>
            </a:r>
            <a:r>
              <a:rPr lang="en-US" altLang="zh-TW" sz="2100" smtClean="0">
                <a:latin typeface="標楷體" pitchFamily="65" charset="-120"/>
              </a:rPr>
              <a:t>( vocational career guidance) </a:t>
            </a:r>
            <a:r>
              <a:rPr lang="zh-TW" altLang="en-US" sz="2100" smtClean="0">
                <a:latin typeface="標楷體" pitchFamily="65" charset="-120"/>
              </a:rPr>
              <a:t>：包括如何協助學生未來畢業之就業或繼續升學，進而探討協助學生自我探索以增進自我瞭解其興趣、性向、價值觀，探索其生涯發展之任務、環境、機會，以協助當事人探索其生涯目標及做適切之生涯抉擇。</a:t>
            </a:r>
          </a:p>
        </p:txBody>
      </p:sp>
      <p:sp>
        <p:nvSpPr>
          <p:cNvPr id="28467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C1C2A6E-8AF3-4B8A-9C4C-A689031E458E}" type="slidenum">
              <a:rPr lang="en-US" altLang="zh-TW" smtClean="0">
                <a:ea typeface="新細明體" charset="-120"/>
              </a:rPr>
              <a:pPr/>
              <a:t>131</a:t>
            </a:fld>
            <a:endParaRPr lang="en-US" altLang="zh-TW" smtClean="0">
              <a:ea typeface="新細明體" charset="-120"/>
            </a:endParaRPr>
          </a:p>
        </p:txBody>
      </p:sp>
      <p:sp>
        <p:nvSpPr>
          <p:cNvPr id="284675" name="Rectangle 2"/>
          <p:cNvSpPr>
            <a:spLocks noGrp="1" noChangeArrowheads="1"/>
          </p:cNvSpPr>
          <p:nvPr>
            <p:ph type="title"/>
          </p:nvPr>
        </p:nvSpPr>
        <p:spPr/>
        <p:txBody>
          <a:bodyPr/>
          <a:lstStyle/>
          <a:p>
            <a:pPr eaLnBrk="1" hangingPunct="1"/>
            <a:r>
              <a:rPr lang="zh-TW" altLang="en-US" smtClean="0">
                <a:latin typeface="標楷體" pitchFamily="65" charset="-120"/>
              </a:rPr>
              <a:t>輔導的內容</a:t>
            </a:r>
            <a:r>
              <a:rPr lang="zh-TW" altLang="en-US" sz="1600" smtClean="0">
                <a:latin typeface="標楷體" pitchFamily="65" charset="-120"/>
              </a:rPr>
              <a:t>（</a:t>
            </a:r>
            <a:r>
              <a:rPr lang="zh-TW" altLang="en-US" sz="1600" b="1" smtClean="0">
                <a:latin typeface="標楷體" pitchFamily="65" charset="-120"/>
              </a:rPr>
              <a:t>劉焜輝主編</a:t>
            </a:r>
            <a:r>
              <a:rPr lang="en-US" altLang="en-US" sz="1600" b="1" smtClean="0">
                <a:latin typeface="標楷體" pitchFamily="65" charset="-120"/>
                <a:ea typeface="標楷體" pitchFamily="65" charset="-120"/>
              </a:rPr>
              <a:t>，</a:t>
            </a:r>
            <a:r>
              <a:rPr lang="en-US" altLang="zh-TW" sz="1600" b="1" smtClean="0">
                <a:latin typeface="標楷體" pitchFamily="65" charset="-120"/>
              </a:rPr>
              <a:t>2007)</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p:cNvSpPr>
          <p:nvPr>
            <p:ph type="title"/>
          </p:nvPr>
        </p:nvSpPr>
        <p:spPr/>
        <p:txBody>
          <a:bodyPr/>
          <a:lstStyle/>
          <a:p>
            <a:pPr eaLnBrk="1" hangingPunct="1"/>
            <a:r>
              <a:rPr lang="en-US" altLang="zh-TW" smtClean="0"/>
              <a:t>5.</a:t>
            </a:r>
            <a:r>
              <a:rPr lang="zh-TW" altLang="en-US" smtClean="0"/>
              <a:t>行為輔導策略</a:t>
            </a:r>
          </a:p>
        </p:txBody>
      </p:sp>
      <p:sp>
        <p:nvSpPr>
          <p:cNvPr id="286722" name="Rectangle 3"/>
          <p:cNvSpPr>
            <a:spLocks noGrp="1"/>
          </p:cNvSpPr>
          <p:nvPr>
            <p:ph type="body" idx="1"/>
          </p:nvPr>
        </p:nvSpPr>
        <p:spPr/>
        <p:txBody>
          <a:bodyPr/>
          <a:lstStyle/>
          <a:p>
            <a:pPr eaLnBrk="1" hangingPunct="1"/>
            <a:r>
              <a:rPr lang="en-US" altLang="zh-TW" smtClean="0"/>
              <a:t>101-3.</a:t>
            </a:r>
            <a:r>
              <a:rPr lang="zh-TW" altLang="en-US" smtClean="0"/>
              <a:t>瑞明對於某老師有恐懼與焦慮，試述如何用系統減敏感法幫助他降低對這位老師的恐懼與焦慮？</a:t>
            </a:r>
            <a:r>
              <a:rPr lang="en-US" altLang="zh-TW" smtClean="0"/>
              <a:t>(</a:t>
            </a:r>
            <a:r>
              <a:rPr lang="zh-TW" altLang="en-US" smtClean="0"/>
              <a:t>行為學派</a:t>
            </a:r>
            <a:r>
              <a:rPr lang="en-US" altLang="zh-TW" smtClean="0"/>
              <a: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p:txBody>
          <a:bodyPr rtlCol="0">
            <a:normAutofit fontScale="92500" lnSpcReduction="10000"/>
          </a:bodyPr>
          <a:lstStyle/>
          <a:p>
            <a:pPr marL="274320" indent="-274320" eaLnBrk="1" fontAlgn="auto" hangingPunct="1">
              <a:spcAft>
                <a:spcPts val="0"/>
              </a:spcAft>
              <a:defRPr/>
            </a:pPr>
            <a:r>
              <a:rPr lang="en-US" altLang="zh-TW" dirty="0" smtClean="0"/>
              <a:t>100-23</a:t>
            </a:r>
            <a:r>
              <a:rPr lang="en-US" altLang="zh-TW" dirty="0"/>
              <a:t>.</a:t>
            </a:r>
            <a:r>
              <a:rPr lang="zh-TW" altLang="en-US" dirty="0"/>
              <a:t>一位國中生向輔導老師抱怨：「不是我愛計較，但有的老師總是偏愛長得漂亮的同學，他們總是可以拿高分，而我認真準備卻只及格」。下列何者是輔導老師最為適當的同理回應？</a:t>
            </a:r>
          </a:p>
          <a:p>
            <a:pPr marL="274320" indent="-274320" eaLnBrk="1" fontAlgn="auto" hangingPunct="1">
              <a:spcAft>
                <a:spcPts val="0"/>
              </a:spcAft>
              <a:defRPr/>
            </a:pPr>
            <a:r>
              <a:rPr lang="en-US" altLang="zh-TW" dirty="0" smtClean="0"/>
              <a:t>(</a:t>
            </a:r>
            <a:r>
              <a:rPr lang="en-US" altLang="zh-TW" dirty="0"/>
              <a:t>A)</a:t>
            </a:r>
            <a:r>
              <a:rPr lang="zh-TW" altLang="en-US" dirty="0"/>
              <a:t>老師那樣的評分標準，實在令人生氣</a:t>
            </a:r>
          </a:p>
          <a:p>
            <a:pPr marL="274320" indent="-274320" eaLnBrk="1" fontAlgn="auto" hangingPunct="1">
              <a:spcAft>
                <a:spcPts val="0"/>
              </a:spcAft>
              <a:defRPr/>
            </a:pPr>
            <a:r>
              <a:rPr lang="en-US" altLang="zh-TW" dirty="0" smtClean="0">
                <a:solidFill>
                  <a:srgbClr val="FF0000"/>
                </a:solidFill>
              </a:rPr>
              <a:t>(</a:t>
            </a:r>
            <a:r>
              <a:rPr lang="en-US" altLang="zh-TW" dirty="0">
                <a:solidFill>
                  <a:srgbClr val="FF0000"/>
                </a:solidFill>
              </a:rPr>
              <a:t>B)</a:t>
            </a:r>
            <a:r>
              <a:rPr lang="zh-TW" altLang="en-US" dirty="0">
                <a:solidFill>
                  <a:srgbClr val="FF0000"/>
                </a:solidFill>
              </a:rPr>
              <a:t>你的努力沒有得到期望的結果，心情相當沮喪</a:t>
            </a:r>
          </a:p>
          <a:p>
            <a:pPr marL="274320" indent="-274320" eaLnBrk="1" fontAlgn="auto" hangingPunct="1">
              <a:spcAft>
                <a:spcPts val="0"/>
              </a:spcAft>
              <a:defRPr/>
            </a:pPr>
            <a:r>
              <a:rPr lang="en-US" altLang="zh-TW" dirty="0" smtClean="0"/>
              <a:t>(</a:t>
            </a:r>
            <a:r>
              <a:rPr lang="en-US" altLang="zh-TW" dirty="0"/>
              <a:t>C)</a:t>
            </a:r>
            <a:r>
              <a:rPr lang="zh-TW" altLang="en-US" dirty="0"/>
              <a:t>每個老師有自己的評分標準，也許你可以問一下老師，別太快做結論</a:t>
            </a:r>
          </a:p>
          <a:p>
            <a:pPr marL="274320" indent="-274320" eaLnBrk="1" fontAlgn="auto" hangingPunct="1">
              <a:spcAft>
                <a:spcPts val="0"/>
              </a:spcAft>
              <a:defRPr/>
            </a:pPr>
            <a:r>
              <a:rPr lang="en-US" altLang="zh-TW" dirty="0" smtClean="0"/>
              <a:t>(</a:t>
            </a:r>
            <a:r>
              <a:rPr lang="en-US" altLang="zh-TW" dirty="0"/>
              <a:t>D)</a:t>
            </a:r>
            <a:r>
              <a:rPr lang="zh-TW" altLang="en-US" dirty="0"/>
              <a:t>沒關係，路遙知馬力，外表不會是永遠的，實力最重要，你清楚自己的錯誤就好了</a:t>
            </a:r>
          </a:p>
          <a:p>
            <a:pPr marL="274320" indent="-274320" eaLnBrk="1" fontAlgn="auto" hangingPunct="1">
              <a:spcAft>
                <a:spcPts val="0"/>
              </a:spcAft>
              <a:defRPr/>
            </a:pPr>
            <a:endParaRPr lang="zh-TW" altLang="en-US" dirty="0"/>
          </a:p>
        </p:txBody>
      </p:sp>
      <p:sp>
        <p:nvSpPr>
          <p:cNvPr id="288770" name="投影片編號版面配置區 2"/>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ECA98811-1D74-42A1-8AA6-B0DDD150A383}" type="slidenum">
              <a:rPr lang="en-US" altLang="zh-TW" sz="1000">
                <a:solidFill>
                  <a:schemeClr val="tx2"/>
                </a:solidFill>
              </a:rPr>
              <a:pPr algn="ctr"/>
              <a:t>133</a:t>
            </a:fld>
            <a:endParaRPr lang="en-US" altLang="zh-TW" sz="1000">
              <a:solidFill>
                <a:schemeClr val="tx2"/>
              </a:solidFill>
            </a:endParaRPr>
          </a:p>
        </p:txBody>
      </p:sp>
      <p:sp>
        <p:nvSpPr>
          <p:cNvPr id="288771" name="標題 3"/>
          <p:cNvSpPr>
            <a:spLocks noGrp="1"/>
          </p:cNvSpPr>
          <p:nvPr>
            <p:ph type="title" idx="4294967295"/>
          </p:nvPr>
        </p:nvSpPr>
        <p:spPr/>
        <p:txBody>
          <a:bodyPr/>
          <a:lstStyle/>
          <a:p>
            <a:pPr eaLnBrk="1" hangingPunct="1"/>
            <a:r>
              <a:rPr lang="en-US" altLang="zh-TW" smtClean="0"/>
              <a:t>5.</a:t>
            </a:r>
            <a:r>
              <a:rPr lang="zh-TW" altLang="en-US" smtClean="0"/>
              <a:t>行為輔導策略</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p:cNvSpPr>
          <p:nvPr>
            <p:ph type="title"/>
          </p:nvPr>
        </p:nvSpPr>
        <p:spPr/>
        <p:txBody>
          <a:bodyPr/>
          <a:lstStyle/>
          <a:p>
            <a:pPr eaLnBrk="1" hangingPunct="1"/>
            <a:r>
              <a:rPr lang="en-US" altLang="zh-TW" smtClean="0"/>
              <a:t>5.</a:t>
            </a:r>
            <a:r>
              <a:rPr lang="zh-TW" altLang="en-US" smtClean="0"/>
              <a:t>行為輔導策略</a:t>
            </a:r>
          </a:p>
        </p:txBody>
      </p:sp>
      <p:sp>
        <p:nvSpPr>
          <p:cNvPr id="290818" name="Rectangle 3"/>
          <p:cNvSpPr>
            <a:spLocks noGrp="1"/>
          </p:cNvSpPr>
          <p:nvPr>
            <p:ph type="body" idx="1"/>
          </p:nvPr>
        </p:nvSpPr>
        <p:spPr/>
        <p:txBody>
          <a:bodyPr/>
          <a:lstStyle/>
          <a:p>
            <a:pPr eaLnBrk="1" hangingPunct="1"/>
            <a:r>
              <a:rPr lang="en-US" altLang="zh-TW" smtClean="0"/>
              <a:t>101-17.</a:t>
            </a:r>
            <a:r>
              <a:rPr lang="zh-TW" altLang="en-US" smtClean="0"/>
              <a:t>團體成員甲：「團體中有些人真靠不住。」領導者：「我不清楚你的意思，可不可以說清楚點。」試問領導者的回應技術為下列何者？</a:t>
            </a:r>
          </a:p>
          <a:p>
            <a:pPr eaLnBrk="1" hangingPunct="1"/>
            <a:r>
              <a:rPr lang="en-US" altLang="zh-TW" smtClean="0"/>
              <a:t>(A)</a:t>
            </a:r>
            <a:r>
              <a:rPr lang="zh-TW" altLang="en-US" smtClean="0"/>
              <a:t>面質	</a:t>
            </a:r>
            <a:r>
              <a:rPr lang="en-US" altLang="zh-TW" smtClean="0">
                <a:solidFill>
                  <a:srgbClr val="FF0066"/>
                </a:solidFill>
              </a:rPr>
              <a:t>(B)</a:t>
            </a:r>
            <a:r>
              <a:rPr lang="zh-TW" altLang="en-US" smtClean="0">
                <a:solidFill>
                  <a:srgbClr val="FF0066"/>
                </a:solidFill>
              </a:rPr>
              <a:t>具體化</a:t>
            </a:r>
            <a:r>
              <a:rPr lang="zh-TW" altLang="en-US" smtClean="0"/>
              <a:t>	</a:t>
            </a:r>
            <a:r>
              <a:rPr lang="en-US" altLang="zh-TW" smtClean="0"/>
              <a:t>(C)</a:t>
            </a:r>
            <a:r>
              <a:rPr lang="zh-TW" altLang="en-US" smtClean="0"/>
              <a:t>同理心	</a:t>
            </a:r>
            <a:r>
              <a:rPr lang="en-US" altLang="zh-TW" smtClean="0"/>
              <a:t>(D)</a:t>
            </a:r>
            <a:r>
              <a:rPr lang="zh-TW" altLang="en-US" smtClean="0"/>
              <a:t>立即性</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p:cNvSpPr>
          <p:nvPr>
            <p:ph type="title"/>
          </p:nvPr>
        </p:nvSpPr>
        <p:spPr/>
        <p:txBody>
          <a:bodyPr/>
          <a:lstStyle/>
          <a:p>
            <a:pPr eaLnBrk="1" hangingPunct="1"/>
            <a:r>
              <a:rPr lang="en-US" altLang="zh-TW" smtClean="0"/>
              <a:t>5.</a:t>
            </a:r>
            <a:r>
              <a:rPr lang="zh-TW" altLang="en-US" smtClean="0"/>
              <a:t>行為輔導策略</a:t>
            </a:r>
          </a:p>
        </p:txBody>
      </p:sp>
      <p:sp>
        <p:nvSpPr>
          <p:cNvPr id="292866" name="Rectangle 3"/>
          <p:cNvSpPr>
            <a:spLocks noGrp="1"/>
          </p:cNvSpPr>
          <p:nvPr>
            <p:ph type="body" idx="1"/>
          </p:nvPr>
        </p:nvSpPr>
        <p:spPr/>
        <p:txBody>
          <a:bodyPr/>
          <a:lstStyle/>
          <a:p>
            <a:pPr eaLnBrk="1" hangingPunct="1"/>
            <a:r>
              <a:rPr lang="en-US" altLang="zh-TW" smtClean="0"/>
              <a:t>101-6.</a:t>
            </a:r>
            <a:r>
              <a:rPr lang="zh-TW" altLang="en-US" smtClean="0"/>
              <a:t>陳老師輔導不喜歡上學的王生，他與王生保持合作和夥伴關係，就如同兩人乘坐獨木舟，如果雙人一起划槳，船將很順利前行。陳老師採用哪一種技術建立諮商關係？</a:t>
            </a:r>
          </a:p>
          <a:p>
            <a:pPr eaLnBrk="1" hangingPunct="1"/>
            <a:r>
              <a:rPr lang="en-US" altLang="zh-TW" smtClean="0"/>
              <a:t>(A)</a:t>
            </a:r>
            <a:r>
              <a:rPr lang="zh-TW" altLang="en-US" smtClean="0"/>
              <a:t>溫暖	              </a:t>
            </a:r>
            <a:r>
              <a:rPr lang="en-US" altLang="zh-TW" smtClean="0"/>
              <a:t>(B)</a:t>
            </a:r>
            <a:r>
              <a:rPr lang="zh-TW" altLang="en-US" smtClean="0"/>
              <a:t>真誠	</a:t>
            </a:r>
          </a:p>
          <a:p>
            <a:pPr eaLnBrk="1" hangingPunct="1"/>
            <a:r>
              <a:rPr lang="en-US" altLang="zh-TW" smtClean="0">
                <a:solidFill>
                  <a:srgbClr val="FF0066"/>
                </a:solidFill>
              </a:rPr>
              <a:t>(C)</a:t>
            </a:r>
            <a:r>
              <a:rPr lang="zh-TW" altLang="en-US" smtClean="0">
                <a:solidFill>
                  <a:srgbClr val="FF0066"/>
                </a:solidFill>
              </a:rPr>
              <a:t>工作同盟</a:t>
            </a:r>
            <a:r>
              <a:rPr lang="zh-TW" altLang="en-US" smtClean="0"/>
              <a:t>	</a:t>
            </a:r>
            <a:r>
              <a:rPr lang="en-US" altLang="zh-TW" smtClean="0"/>
              <a:t>(D)</a:t>
            </a:r>
            <a:r>
              <a:rPr lang="zh-TW" altLang="en-US" smtClean="0"/>
              <a:t>無條件的正向關注</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內容版面配置區 1"/>
          <p:cNvSpPr>
            <a:spLocks noGrp="1"/>
          </p:cNvSpPr>
          <p:nvPr>
            <p:ph idx="4294967295"/>
          </p:nvPr>
        </p:nvSpPr>
        <p:spPr/>
        <p:txBody>
          <a:bodyPr/>
          <a:lstStyle/>
          <a:p>
            <a:pPr eaLnBrk="1" hangingPunct="1"/>
            <a:r>
              <a:rPr lang="en-US" altLang="zh-TW" smtClean="0"/>
              <a:t>100-22.</a:t>
            </a:r>
            <a:r>
              <a:rPr lang="zh-TW" altLang="en-US" smtClean="0"/>
              <a:t>輔導老師與來談的學生相談甚歡，且已超過預訂的時間，輔導老師顧慮可能對諮商關係有不良影響，而不急著終止晤談，此時輔導老師最可能忘了使用下列何種諮商技術？</a:t>
            </a:r>
          </a:p>
          <a:p>
            <a:pPr eaLnBrk="1" hangingPunct="1"/>
            <a:r>
              <a:rPr lang="en-US" altLang="zh-TW" smtClean="0"/>
              <a:t>(A)</a:t>
            </a:r>
            <a:r>
              <a:rPr lang="zh-TW" altLang="en-US" smtClean="0"/>
              <a:t>澄清技術</a:t>
            </a:r>
            <a:r>
              <a:rPr lang="en-US" altLang="zh-TW" smtClean="0"/>
              <a:t>(clarification)	</a:t>
            </a:r>
          </a:p>
          <a:p>
            <a:pPr eaLnBrk="1" hangingPunct="1"/>
            <a:r>
              <a:rPr lang="en-US" altLang="zh-TW" smtClean="0"/>
              <a:t>(B)</a:t>
            </a:r>
            <a:r>
              <a:rPr lang="zh-TW" altLang="en-US" smtClean="0"/>
              <a:t>面質技術</a:t>
            </a:r>
            <a:r>
              <a:rPr lang="en-US" altLang="zh-TW" smtClean="0"/>
              <a:t>(confrontation)</a:t>
            </a:r>
          </a:p>
          <a:p>
            <a:pPr eaLnBrk="1" hangingPunct="1"/>
            <a:r>
              <a:rPr lang="en-US" altLang="zh-TW" smtClean="0"/>
              <a:t>(C)</a:t>
            </a:r>
            <a:r>
              <a:rPr lang="zh-TW" altLang="en-US" smtClean="0"/>
              <a:t>具體化技術</a:t>
            </a:r>
            <a:r>
              <a:rPr lang="en-US" altLang="zh-TW" smtClean="0"/>
              <a:t>(concretion)	</a:t>
            </a:r>
          </a:p>
          <a:p>
            <a:pPr eaLnBrk="1" hangingPunct="1"/>
            <a:r>
              <a:rPr lang="en-US" altLang="zh-TW" smtClean="0">
                <a:solidFill>
                  <a:srgbClr val="FF0000"/>
                </a:solidFill>
              </a:rPr>
              <a:t>(D)</a:t>
            </a:r>
            <a:r>
              <a:rPr lang="zh-TW" altLang="en-US" smtClean="0">
                <a:solidFill>
                  <a:srgbClr val="FF0000"/>
                </a:solidFill>
              </a:rPr>
              <a:t>結構化技術</a:t>
            </a:r>
            <a:r>
              <a:rPr lang="en-US" altLang="zh-TW" smtClean="0">
                <a:solidFill>
                  <a:srgbClr val="FF0000"/>
                </a:solidFill>
              </a:rPr>
              <a:t>(structuring)</a:t>
            </a:r>
          </a:p>
          <a:p>
            <a:pPr eaLnBrk="1" hangingPunct="1"/>
            <a:endParaRPr lang="zh-TW" altLang="en-US" smtClean="0"/>
          </a:p>
        </p:txBody>
      </p:sp>
      <p:sp>
        <p:nvSpPr>
          <p:cNvPr id="294914" name="投影片編號版面配置區 2"/>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854D02BA-A65A-4430-8526-8FC924F9B623}" type="slidenum">
              <a:rPr lang="en-US" altLang="zh-TW" sz="1000">
                <a:solidFill>
                  <a:schemeClr val="tx2"/>
                </a:solidFill>
              </a:rPr>
              <a:pPr algn="ctr"/>
              <a:t>136</a:t>
            </a:fld>
            <a:endParaRPr lang="en-US" altLang="zh-TW" sz="1000">
              <a:solidFill>
                <a:schemeClr val="tx2"/>
              </a:solidFill>
            </a:endParaRPr>
          </a:p>
        </p:txBody>
      </p:sp>
      <p:sp>
        <p:nvSpPr>
          <p:cNvPr id="294915" name="標題 3"/>
          <p:cNvSpPr>
            <a:spLocks noGrp="1"/>
          </p:cNvSpPr>
          <p:nvPr>
            <p:ph type="title" idx="4294967295"/>
          </p:nvPr>
        </p:nvSpPr>
        <p:spPr/>
        <p:txBody>
          <a:bodyPr/>
          <a:lstStyle/>
          <a:p>
            <a:pPr eaLnBrk="1" hangingPunct="1"/>
            <a:r>
              <a:rPr lang="en-US" altLang="zh-TW" smtClean="0"/>
              <a:t>5.</a:t>
            </a:r>
            <a:r>
              <a:rPr lang="zh-TW" altLang="en-US" smtClean="0"/>
              <a:t>行為輔導策略</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內容版面配置區 1"/>
          <p:cNvSpPr>
            <a:spLocks noGrp="1"/>
          </p:cNvSpPr>
          <p:nvPr>
            <p:ph idx="1"/>
          </p:nvPr>
        </p:nvSpPr>
        <p:spPr/>
        <p:txBody>
          <a:bodyPr/>
          <a:lstStyle/>
          <a:p>
            <a:pPr eaLnBrk="1" hangingPunct="1"/>
            <a:r>
              <a:rPr lang="en-US" altLang="zh-TW" smtClean="0"/>
              <a:t>100-15.</a:t>
            </a:r>
            <a:r>
              <a:rPr lang="zh-TW" altLang="en-US" smtClean="0"/>
              <a:t>大雄是經常逃家的中輟學生，與輔導老師晤談中他表示很喜歡家人，輔導老師問他：「你說你很喜歡家人，但是為什麼不想回家？」這種指出大雄思考邏輯的不一致，是下列何種諮商技巧？</a:t>
            </a:r>
          </a:p>
          <a:p>
            <a:pPr eaLnBrk="1" hangingPunct="1"/>
            <a:r>
              <a:rPr lang="en-US" altLang="zh-TW" smtClean="0">
                <a:solidFill>
                  <a:srgbClr val="FF0000"/>
                </a:solidFill>
              </a:rPr>
              <a:t>(A)</a:t>
            </a:r>
            <a:r>
              <a:rPr lang="zh-TW" altLang="en-US" smtClean="0">
                <a:solidFill>
                  <a:srgbClr val="FF0000"/>
                </a:solidFill>
              </a:rPr>
              <a:t>面質</a:t>
            </a:r>
            <a:r>
              <a:rPr lang="zh-TW" altLang="en-US" smtClean="0"/>
              <a:t>	</a:t>
            </a:r>
            <a:endParaRPr lang="en-US" altLang="zh-TW" smtClean="0"/>
          </a:p>
          <a:p>
            <a:pPr eaLnBrk="1" hangingPunct="1"/>
            <a:r>
              <a:rPr lang="en-US" altLang="zh-TW" smtClean="0"/>
              <a:t>(B)</a:t>
            </a:r>
            <a:r>
              <a:rPr lang="zh-TW" altLang="en-US" smtClean="0"/>
              <a:t>專注	</a:t>
            </a:r>
            <a:endParaRPr lang="en-US" altLang="zh-TW" smtClean="0"/>
          </a:p>
          <a:p>
            <a:pPr eaLnBrk="1" hangingPunct="1"/>
            <a:r>
              <a:rPr lang="en-US" altLang="zh-TW" smtClean="0"/>
              <a:t>(C)</a:t>
            </a:r>
            <a:r>
              <a:rPr lang="zh-TW" altLang="en-US" smtClean="0"/>
              <a:t>同理心	</a:t>
            </a:r>
            <a:endParaRPr lang="en-US" altLang="zh-TW" smtClean="0"/>
          </a:p>
          <a:p>
            <a:pPr eaLnBrk="1" hangingPunct="1"/>
            <a:r>
              <a:rPr lang="en-US" altLang="zh-TW" smtClean="0"/>
              <a:t>(D)</a:t>
            </a:r>
            <a:r>
              <a:rPr lang="zh-TW" altLang="en-US" smtClean="0"/>
              <a:t>立即性</a:t>
            </a:r>
          </a:p>
          <a:p>
            <a:pPr eaLnBrk="1" hangingPunct="1"/>
            <a:endParaRPr lang="zh-TW" altLang="en-US" smtClean="0"/>
          </a:p>
        </p:txBody>
      </p:sp>
      <p:sp>
        <p:nvSpPr>
          <p:cNvPr id="296962"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D1C42AB-D8D0-4FBF-A711-40BDC909D8BF}" type="slidenum">
              <a:rPr lang="en-US" altLang="zh-TW" smtClean="0">
                <a:ea typeface="新細明體" charset="-120"/>
              </a:rPr>
              <a:pPr/>
              <a:t>137</a:t>
            </a:fld>
            <a:endParaRPr lang="en-US" altLang="zh-TW" smtClean="0">
              <a:ea typeface="新細明體" charset="-120"/>
            </a:endParaRPr>
          </a:p>
        </p:txBody>
      </p:sp>
      <p:sp>
        <p:nvSpPr>
          <p:cNvPr id="296963" name="標題 3"/>
          <p:cNvSpPr>
            <a:spLocks noGrp="1"/>
          </p:cNvSpPr>
          <p:nvPr>
            <p:ph type="title"/>
          </p:nvPr>
        </p:nvSpPr>
        <p:spPr/>
        <p:txBody>
          <a:bodyPr/>
          <a:lstStyle/>
          <a:p>
            <a:pPr eaLnBrk="1" hangingPunct="1"/>
            <a:r>
              <a:rPr lang="en-US" altLang="zh-TW" smtClean="0"/>
              <a:t>5.</a:t>
            </a:r>
            <a:r>
              <a:rPr lang="zh-TW" altLang="en-US" smtClean="0"/>
              <a:t>行為輔導策略</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3"/>
          <p:cNvSpPr>
            <a:spLocks noGrp="1" noChangeArrowheads="1"/>
          </p:cNvSpPr>
          <p:nvPr>
            <p:ph idx="4294967295"/>
          </p:nvPr>
        </p:nvSpPr>
        <p:spPr/>
        <p:txBody>
          <a:bodyPr/>
          <a:lstStyle/>
          <a:p>
            <a:pPr eaLnBrk="1" hangingPunct="1">
              <a:lnSpc>
                <a:spcPct val="90000"/>
              </a:lnSpc>
            </a:pPr>
            <a:r>
              <a:rPr lang="en-US" altLang="zh-TW" smtClean="0"/>
              <a:t>99-18.</a:t>
            </a:r>
            <a:r>
              <a:rPr lang="zh-TW" altLang="en-US" smtClean="0"/>
              <a:t>王老師與高一的美華有良好的晤談關係，最近他發現美華特別依賴此一晤談關係， 王老師覺得這樣不妥，於是與美華討論此種依賴關係。採用下列哪一種治療技巧較適當？ </a:t>
            </a:r>
          </a:p>
          <a:p>
            <a:pPr eaLnBrk="1" hangingPunct="1">
              <a:lnSpc>
                <a:spcPct val="90000"/>
              </a:lnSpc>
            </a:pPr>
            <a:r>
              <a:rPr lang="en-US" altLang="zh-TW" smtClean="0"/>
              <a:t>(A)</a:t>
            </a:r>
            <a:r>
              <a:rPr lang="zh-TW" altLang="en-US" smtClean="0"/>
              <a:t>面質</a:t>
            </a:r>
          </a:p>
          <a:p>
            <a:pPr eaLnBrk="1" hangingPunct="1">
              <a:lnSpc>
                <a:spcPct val="90000"/>
              </a:lnSpc>
            </a:pPr>
            <a:r>
              <a:rPr lang="en-US" altLang="zh-TW" smtClean="0"/>
              <a:t>(B)</a:t>
            </a:r>
            <a:r>
              <a:rPr lang="zh-TW" altLang="en-US" smtClean="0"/>
              <a:t>詢問 </a:t>
            </a:r>
          </a:p>
          <a:p>
            <a:pPr eaLnBrk="1" hangingPunct="1">
              <a:lnSpc>
                <a:spcPct val="90000"/>
              </a:lnSpc>
            </a:pPr>
            <a:r>
              <a:rPr lang="en-US" altLang="zh-TW" smtClean="0">
                <a:solidFill>
                  <a:srgbClr val="FF0000"/>
                </a:solidFill>
              </a:rPr>
              <a:t>(C)</a:t>
            </a:r>
            <a:r>
              <a:rPr lang="zh-TW" altLang="en-US" smtClean="0">
                <a:solidFill>
                  <a:srgbClr val="FF0000"/>
                </a:solidFill>
              </a:rPr>
              <a:t>立即性</a:t>
            </a:r>
            <a:r>
              <a:rPr lang="zh-TW" altLang="en-US" smtClean="0"/>
              <a:t> </a:t>
            </a:r>
          </a:p>
          <a:p>
            <a:pPr eaLnBrk="1" hangingPunct="1">
              <a:lnSpc>
                <a:spcPct val="90000"/>
              </a:lnSpc>
            </a:pPr>
            <a:r>
              <a:rPr lang="en-US" altLang="zh-TW" smtClean="0"/>
              <a:t>(D)</a:t>
            </a:r>
            <a:r>
              <a:rPr lang="zh-TW" altLang="en-US" smtClean="0"/>
              <a:t>具體化 </a:t>
            </a:r>
          </a:p>
          <a:p>
            <a:pPr eaLnBrk="1" hangingPunct="1">
              <a:lnSpc>
                <a:spcPct val="90000"/>
              </a:lnSpc>
            </a:pPr>
            <a:endParaRPr lang="en-US" altLang="zh-TW" smtClean="0"/>
          </a:p>
        </p:txBody>
      </p:sp>
      <p:sp>
        <p:nvSpPr>
          <p:cNvPr id="299010"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342695E1-08A2-466B-8A59-1DDACF35BB25}" type="slidenum">
              <a:rPr lang="en-US" altLang="zh-TW" sz="1000">
                <a:solidFill>
                  <a:schemeClr val="tx2"/>
                </a:solidFill>
              </a:rPr>
              <a:pPr algn="ctr"/>
              <a:t>138</a:t>
            </a:fld>
            <a:endParaRPr lang="en-US" altLang="zh-TW" sz="1000">
              <a:solidFill>
                <a:schemeClr val="tx2"/>
              </a:solidFill>
            </a:endParaRPr>
          </a:p>
        </p:txBody>
      </p:sp>
      <p:sp>
        <p:nvSpPr>
          <p:cNvPr id="299011" name="Rectangle 2"/>
          <p:cNvSpPr>
            <a:spLocks noGrp="1" noChangeArrowheads="1"/>
          </p:cNvSpPr>
          <p:nvPr>
            <p:ph type="title" idx="4294967295"/>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rtlCol="0">
            <a:normAutofit fontScale="92500" lnSpcReduction="20000"/>
          </a:bodyPr>
          <a:lstStyle/>
          <a:p>
            <a:pPr marL="274320" indent="-274320" eaLnBrk="1" fontAlgn="auto" hangingPunct="1">
              <a:spcAft>
                <a:spcPts val="0"/>
              </a:spcAft>
              <a:defRPr/>
            </a:pPr>
            <a:r>
              <a:rPr lang="en-US" altLang="zh-TW" dirty="0" smtClean="0"/>
              <a:t>100-18</a:t>
            </a:r>
            <a:r>
              <a:rPr lang="en-US" altLang="zh-TW" dirty="0"/>
              <a:t>.</a:t>
            </a:r>
            <a:r>
              <a:rPr lang="zh-TW" altLang="en-US" dirty="0"/>
              <a:t>一名國中的導師抱怨班上的陳同學上課時總是動來動去，干擾別人上課，也經常打斷老師的問話，考試又粗心常出錯，無法控制自己的脾氣，容易跟同學起衝突，所以班上的同學們都開始排斥他。為了協助陳同學改善情況，下列給導師的建議何者最適當？</a:t>
            </a:r>
          </a:p>
          <a:p>
            <a:pPr marL="274320" indent="-274320" eaLnBrk="1" fontAlgn="auto" hangingPunct="1">
              <a:spcAft>
                <a:spcPts val="0"/>
              </a:spcAft>
              <a:defRPr/>
            </a:pPr>
            <a:r>
              <a:rPr lang="en-US" altLang="zh-TW" dirty="0" smtClean="0"/>
              <a:t>(</a:t>
            </a:r>
            <a:r>
              <a:rPr lang="en-US" altLang="zh-TW" dirty="0"/>
              <a:t>A)</a:t>
            </a:r>
            <a:r>
              <a:rPr lang="zh-TW" altLang="en-US" dirty="0"/>
              <a:t>請導師嚴加管教，以免情況越來越糟</a:t>
            </a:r>
          </a:p>
          <a:p>
            <a:pPr marL="274320" indent="-274320" eaLnBrk="1" fontAlgn="auto" hangingPunct="1">
              <a:spcAft>
                <a:spcPts val="0"/>
              </a:spcAft>
              <a:defRPr/>
            </a:pPr>
            <a:r>
              <a:rPr lang="en-US" altLang="zh-TW" dirty="0" smtClean="0"/>
              <a:t>(</a:t>
            </a:r>
            <a:r>
              <a:rPr lang="en-US" altLang="zh-TW" dirty="0"/>
              <a:t>B)</a:t>
            </a:r>
            <a:r>
              <a:rPr lang="zh-TW" altLang="en-US" dirty="0"/>
              <a:t>將學生轉介至資源班就讀，以免影響其他同學上課</a:t>
            </a:r>
          </a:p>
          <a:p>
            <a:pPr marL="274320" indent="-274320" eaLnBrk="1" fontAlgn="auto" hangingPunct="1">
              <a:spcAft>
                <a:spcPts val="0"/>
              </a:spcAft>
              <a:defRPr/>
            </a:pPr>
            <a:r>
              <a:rPr lang="en-US" altLang="zh-TW" dirty="0" smtClean="0"/>
              <a:t>(</a:t>
            </a:r>
            <a:r>
              <a:rPr lang="en-US" altLang="zh-TW" dirty="0"/>
              <a:t>C)</a:t>
            </a:r>
            <a:r>
              <a:rPr lang="zh-TW" altLang="en-US" dirty="0"/>
              <a:t>這位學生可能是過動兒，請老師要多忍耐，等成人後自然就會變好</a:t>
            </a:r>
          </a:p>
          <a:p>
            <a:pPr marL="274320" indent="-274320" eaLnBrk="1" fontAlgn="auto" hangingPunct="1">
              <a:spcAft>
                <a:spcPts val="0"/>
              </a:spcAft>
              <a:defRPr/>
            </a:pPr>
            <a:r>
              <a:rPr lang="en-US" altLang="zh-TW" dirty="0" smtClean="0">
                <a:solidFill>
                  <a:srgbClr val="FF0000"/>
                </a:solidFill>
              </a:rPr>
              <a:t>(</a:t>
            </a:r>
            <a:r>
              <a:rPr lang="en-US" altLang="zh-TW" dirty="0">
                <a:solidFill>
                  <a:srgbClr val="FF0000"/>
                </a:solidFill>
              </a:rPr>
              <a:t>D)</a:t>
            </a:r>
            <a:r>
              <a:rPr lang="zh-TW" altLang="en-US" dirty="0">
                <a:solidFill>
                  <a:srgbClr val="FF0000"/>
                </a:solidFill>
              </a:rPr>
              <a:t>與家長溝通先帶學生到醫院做過動評估，然後根據診斷結果提出適切的輔導策略</a:t>
            </a:r>
          </a:p>
          <a:p>
            <a:pPr marL="274320" indent="-274320" eaLnBrk="1" fontAlgn="auto" hangingPunct="1">
              <a:spcAft>
                <a:spcPts val="0"/>
              </a:spcAft>
              <a:defRPr/>
            </a:pPr>
            <a:endParaRPr lang="zh-TW" altLang="en-US" dirty="0"/>
          </a:p>
        </p:txBody>
      </p:sp>
      <p:sp>
        <p:nvSpPr>
          <p:cNvPr id="301058"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5C0A2F7-9C2E-4815-A00E-957D45431D5E}" type="slidenum">
              <a:rPr lang="en-US" altLang="zh-TW" smtClean="0">
                <a:ea typeface="新細明體" charset="-120"/>
              </a:rPr>
              <a:pPr/>
              <a:t>139</a:t>
            </a:fld>
            <a:endParaRPr lang="en-US" altLang="zh-TW" smtClean="0">
              <a:ea typeface="新細明體" charset="-120"/>
            </a:endParaRPr>
          </a:p>
        </p:txBody>
      </p:sp>
      <p:sp>
        <p:nvSpPr>
          <p:cNvPr id="301059" name="標題 3"/>
          <p:cNvSpPr>
            <a:spLocks noGrp="1"/>
          </p:cNvSpPr>
          <p:nvPr>
            <p:ph type="title"/>
          </p:nvPr>
        </p:nvSpPr>
        <p:spPr/>
        <p:txBody>
          <a:bodyPr/>
          <a:lstStyle/>
          <a:p>
            <a:pPr eaLnBrk="1" hangingPunct="1"/>
            <a:r>
              <a:rPr lang="en-US" altLang="zh-TW" smtClean="0"/>
              <a:t>5.</a:t>
            </a:r>
            <a:r>
              <a:rPr lang="zh-TW" altLang="en-US" smtClean="0"/>
              <a:t>行為輔導策略</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idx="4294967295"/>
          </p:nvPr>
        </p:nvSpPr>
        <p:spPr/>
        <p:txBody>
          <a:bodyPr/>
          <a:lstStyle/>
          <a:p>
            <a:pPr eaLnBrk="1" hangingPunct="1"/>
            <a:r>
              <a:rPr lang="en-US" altLang="zh-TW" smtClean="0">
                <a:latin typeface="標楷體" pitchFamily="65" charset="-120"/>
              </a:rPr>
              <a:t>98-20.</a:t>
            </a:r>
            <a:r>
              <a:rPr lang="zh-TW" altLang="en-US" smtClean="0">
                <a:latin typeface="標楷體" pitchFamily="65" charset="-120"/>
              </a:rPr>
              <a:t>對青少年生涯輔導採個人中心論的描述，下列何者正確？ </a:t>
            </a:r>
          </a:p>
          <a:p>
            <a:pPr lvl="1" eaLnBrk="1" hangingPunct="1"/>
            <a:r>
              <a:rPr lang="en-US" altLang="zh-TW" smtClean="0">
                <a:latin typeface="標楷體" pitchFamily="65" charset="-120"/>
              </a:rPr>
              <a:t>(A)</a:t>
            </a:r>
            <a:r>
              <a:rPr lang="zh-TW" altLang="en-US" smtClean="0">
                <a:latin typeface="標楷體" pitchFamily="65" charset="-120"/>
              </a:rPr>
              <a:t>受現象學和存在主義影響 </a:t>
            </a:r>
          </a:p>
          <a:p>
            <a:pPr lvl="1" eaLnBrk="1" hangingPunct="1"/>
            <a:r>
              <a:rPr lang="en-US" altLang="zh-TW" smtClean="0">
                <a:latin typeface="標楷體" pitchFamily="65" charset="-120"/>
              </a:rPr>
              <a:t>(B)</a:t>
            </a:r>
            <a:r>
              <a:rPr lang="zh-TW" altLang="en-US" smtClean="0">
                <a:latin typeface="標楷體" pitchFamily="65" charset="-120"/>
              </a:rPr>
              <a:t>此中心理論屬規範性取向研究</a:t>
            </a:r>
          </a:p>
          <a:p>
            <a:pPr lvl="1" eaLnBrk="1" hangingPunct="1"/>
            <a:r>
              <a:rPr lang="en-US" altLang="zh-TW" smtClean="0">
                <a:latin typeface="標楷體" pitchFamily="65" charset="-120"/>
              </a:rPr>
              <a:t>(C)</a:t>
            </a:r>
            <a:r>
              <a:rPr lang="zh-TW" altLang="en-US" smtClean="0">
                <a:latin typeface="標楷體" pitchFamily="65" charset="-120"/>
              </a:rPr>
              <a:t>最適合當事人受困於選擇太多</a:t>
            </a:r>
          </a:p>
          <a:p>
            <a:pPr lvl="1" eaLnBrk="1" hangingPunct="1"/>
            <a:r>
              <a:rPr lang="en-US" altLang="zh-TW" smtClean="0">
                <a:latin typeface="標楷體" pitchFamily="65" charset="-120"/>
              </a:rPr>
              <a:t>(D)</a:t>
            </a:r>
            <a:r>
              <a:rPr lang="zh-TW" altLang="en-US" smtClean="0">
                <a:latin typeface="標楷體" pitchFamily="65" charset="-120"/>
              </a:rPr>
              <a:t>認為做決定是調整再調整的歷程 </a:t>
            </a:r>
          </a:p>
        </p:txBody>
      </p:sp>
      <p:sp>
        <p:nvSpPr>
          <p:cNvPr id="45058"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8B1DF5E4-1515-4324-880F-1E666A08EFA5}" type="slidenum">
              <a:rPr lang="en-US" altLang="zh-TW" sz="1000">
                <a:solidFill>
                  <a:schemeClr val="tx2"/>
                </a:solidFill>
              </a:rPr>
              <a:pPr algn="ctr"/>
              <a:t>14</a:t>
            </a:fld>
            <a:endParaRPr lang="en-US" altLang="zh-TW" sz="1000">
              <a:solidFill>
                <a:schemeClr val="tx2"/>
              </a:solidFill>
            </a:endParaRPr>
          </a:p>
        </p:txBody>
      </p:sp>
      <p:sp>
        <p:nvSpPr>
          <p:cNvPr id="45059" name="Rectangle 2"/>
          <p:cNvSpPr>
            <a:spLocks noGrp="1" noChangeArrowheads="1"/>
          </p:cNvSpPr>
          <p:nvPr>
            <p:ph type="title" idx="4294967295"/>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endParaRPr lang="zh-TW" altLang="zh-TW" smtClean="0">
              <a:latin typeface="標楷體" pitchFamily="65" charset="-120"/>
            </a:endParaRPr>
          </a:p>
        </p:txBody>
      </p:sp>
      <p:sp>
        <p:nvSpPr>
          <p:cNvPr id="1051652" name="Rectangle 4"/>
          <p:cNvSpPr>
            <a:spLocks noChangeArrowheads="1"/>
          </p:cNvSpPr>
          <p:nvPr/>
        </p:nvSpPr>
        <p:spPr bwMode="auto">
          <a:xfrm>
            <a:off x="1476375" y="3500438"/>
            <a:ext cx="3887788" cy="360362"/>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1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51652"/>
                                        </p:tgtEl>
                                        <p:attrNameLst>
                                          <p:attrName>style.visibility</p:attrName>
                                        </p:attrNameLst>
                                      </p:cBhvr>
                                      <p:to>
                                        <p:strVal val="visible"/>
                                      </p:to>
                                    </p:set>
                                    <p:anim calcmode="lin" valueType="num">
                                      <p:cBhvr additive="base">
                                        <p:cTn id="11" dur="500" fill="hold"/>
                                        <p:tgtEl>
                                          <p:spTgt spid="1051652"/>
                                        </p:tgtEl>
                                        <p:attrNameLst>
                                          <p:attrName>ppt_x</p:attrName>
                                        </p:attrNameLst>
                                      </p:cBhvr>
                                      <p:tavLst>
                                        <p:tav tm="0">
                                          <p:val>
                                            <p:strVal val="#ppt_x"/>
                                          </p:val>
                                        </p:tav>
                                        <p:tav tm="100000">
                                          <p:val>
                                            <p:strVal val="#ppt_x"/>
                                          </p:val>
                                        </p:tav>
                                      </p:tavLst>
                                    </p:anim>
                                    <p:anim calcmode="lin" valueType="num">
                                      <p:cBhvr additive="base">
                                        <p:cTn id="12" dur="500" fill="hold"/>
                                        <p:tgtEl>
                                          <p:spTgt spid="1051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2" grpId="0" animBg="1"/>
      <p:bldP spid="1051652" grpId="1"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內容版面配置區 1"/>
          <p:cNvSpPr>
            <a:spLocks noGrp="1"/>
          </p:cNvSpPr>
          <p:nvPr>
            <p:ph idx="1"/>
          </p:nvPr>
        </p:nvSpPr>
        <p:spPr/>
        <p:txBody>
          <a:bodyPr/>
          <a:lstStyle/>
          <a:p>
            <a:pPr eaLnBrk="1" hangingPunct="1"/>
            <a:r>
              <a:rPr lang="en-US" altLang="zh-TW" smtClean="0"/>
              <a:t>100-3.</a:t>
            </a:r>
            <a:r>
              <a:rPr lang="zh-TW" altLang="en-US" smtClean="0"/>
              <a:t>某中學訂有學生銷過的辦法，使學生藉由良好或熱心服務的行為來申請銷過。這是下列哪一種輔導策略？</a:t>
            </a:r>
          </a:p>
          <a:p>
            <a:pPr eaLnBrk="1" hangingPunct="1"/>
            <a:r>
              <a:rPr lang="en-US" altLang="zh-TW" smtClean="0"/>
              <a:t>(A)</a:t>
            </a:r>
            <a:r>
              <a:rPr lang="zh-TW" altLang="en-US" smtClean="0"/>
              <a:t>懲罰	</a:t>
            </a:r>
            <a:endParaRPr lang="en-US" altLang="zh-TW" smtClean="0"/>
          </a:p>
          <a:p>
            <a:pPr eaLnBrk="1" hangingPunct="1"/>
            <a:r>
              <a:rPr lang="en-US" altLang="zh-TW" smtClean="0"/>
              <a:t>(B)</a:t>
            </a:r>
            <a:r>
              <a:rPr lang="zh-TW" altLang="en-US" smtClean="0"/>
              <a:t>隔離	</a:t>
            </a:r>
            <a:endParaRPr lang="en-US" altLang="zh-TW" smtClean="0"/>
          </a:p>
          <a:p>
            <a:pPr eaLnBrk="1" hangingPunct="1"/>
            <a:r>
              <a:rPr lang="en-US" altLang="zh-TW" smtClean="0">
                <a:solidFill>
                  <a:srgbClr val="FFC000"/>
                </a:solidFill>
              </a:rPr>
              <a:t>(C)</a:t>
            </a:r>
            <a:r>
              <a:rPr lang="zh-TW" altLang="en-US" smtClean="0">
                <a:solidFill>
                  <a:srgbClr val="FFC000"/>
                </a:solidFill>
              </a:rPr>
              <a:t>負增強	</a:t>
            </a:r>
            <a:endParaRPr lang="en-US" altLang="zh-TW" smtClean="0">
              <a:solidFill>
                <a:srgbClr val="FFC000"/>
              </a:solidFill>
            </a:endParaRPr>
          </a:p>
          <a:p>
            <a:pPr eaLnBrk="1" hangingPunct="1"/>
            <a:r>
              <a:rPr lang="en-US" altLang="zh-TW" smtClean="0"/>
              <a:t>(D)</a:t>
            </a:r>
            <a:r>
              <a:rPr lang="zh-TW" altLang="en-US" smtClean="0"/>
              <a:t>正增強</a:t>
            </a:r>
          </a:p>
          <a:p>
            <a:pPr eaLnBrk="1" hangingPunct="1"/>
            <a:endParaRPr lang="zh-TW" altLang="en-US" smtClean="0"/>
          </a:p>
        </p:txBody>
      </p:sp>
      <p:sp>
        <p:nvSpPr>
          <p:cNvPr id="303106"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3A6E6CB-DB05-4265-B207-8023AEF0B692}" type="slidenum">
              <a:rPr lang="en-US" altLang="zh-TW" smtClean="0">
                <a:ea typeface="新細明體" charset="-120"/>
              </a:rPr>
              <a:pPr/>
              <a:t>140</a:t>
            </a:fld>
            <a:endParaRPr lang="en-US" altLang="zh-TW" smtClean="0">
              <a:ea typeface="新細明體" charset="-120"/>
            </a:endParaRPr>
          </a:p>
        </p:txBody>
      </p:sp>
      <p:sp>
        <p:nvSpPr>
          <p:cNvPr id="303107" name="標題 3"/>
          <p:cNvSpPr>
            <a:spLocks noGrp="1"/>
          </p:cNvSpPr>
          <p:nvPr>
            <p:ph type="title"/>
          </p:nvPr>
        </p:nvSpPr>
        <p:spPr/>
        <p:txBody>
          <a:bodyPr/>
          <a:lstStyle/>
          <a:p>
            <a:pPr eaLnBrk="1" hangingPunct="1"/>
            <a:r>
              <a:rPr lang="en-US" altLang="zh-TW" smtClean="0"/>
              <a:t>5.</a:t>
            </a:r>
            <a:r>
              <a:rPr lang="zh-TW" altLang="en-US" smtClean="0"/>
              <a:t>行為輔導策略</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3"/>
          <p:cNvSpPr>
            <a:spLocks noGrp="1" noChangeArrowheads="1"/>
          </p:cNvSpPr>
          <p:nvPr>
            <p:ph idx="1"/>
          </p:nvPr>
        </p:nvSpPr>
        <p:spPr/>
        <p:txBody>
          <a:bodyPr/>
          <a:lstStyle/>
          <a:p>
            <a:pPr eaLnBrk="1" hangingPunct="1"/>
            <a:r>
              <a:rPr lang="en-US" altLang="zh-TW" smtClean="0">
                <a:latin typeface="標楷體" pitchFamily="65" charset="-120"/>
              </a:rPr>
              <a:t>99-16.</a:t>
            </a:r>
            <a:r>
              <a:rPr lang="zh-TW" altLang="en-US" smtClean="0">
                <a:latin typeface="標楷體" pitchFamily="65" charset="-120"/>
              </a:rPr>
              <a:t>教師協助案主進行自我探索時，下列哪一項</a:t>
            </a:r>
            <a:r>
              <a:rPr lang="zh-TW" altLang="en-US" u="sng" smtClean="0">
                <a:latin typeface="標楷體" pitchFamily="65" charset="-120"/>
              </a:rPr>
              <a:t>不是</a:t>
            </a:r>
            <a:r>
              <a:rPr lang="zh-TW" altLang="en-US" smtClean="0">
                <a:latin typeface="標楷體" pitchFamily="65" charset="-120"/>
              </a:rPr>
              <a:t>協助案主自我探索的技巧？ </a:t>
            </a:r>
          </a:p>
          <a:p>
            <a:pPr eaLnBrk="1" hangingPunct="1"/>
            <a:r>
              <a:rPr lang="en-US" altLang="zh-TW" smtClean="0">
                <a:latin typeface="標楷體" pitchFamily="65" charset="-120"/>
              </a:rPr>
              <a:t>(A)</a:t>
            </a:r>
            <a:r>
              <a:rPr lang="zh-TW" altLang="en-US" smtClean="0">
                <a:latin typeface="標楷體" pitchFamily="65" charset="-120"/>
              </a:rPr>
              <a:t>仔細傾聽</a:t>
            </a:r>
          </a:p>
          <a:p>
            <a:pPr eaLnBrk="1" hangingPunct="1"/>
            <a:r>
              <a:rPr lang="en-US" altLang="zh-TW" smtClean="0">
                <a:solidFill>
                  <a:srgbClr val="FF0000"/>
                </a:solidFill>
                <a:latin typeface="標楷體" pitchFamily="65" charset="-120"/>
              </a:rPr>
              <a:t>(B)</a:t>
            </a:r>
            <a:r>
              <a:rPr lang="zh-TW" altLang="en-US" smtClean="0">
                <a:solidFill>
                  <a:srgbClr val="FF0000"/>
                </a:solidFill>
                <a:latin typeface="標楷體" pitchFamily="65" charset="-120"/>
              </a:rPr>
              <a:t>給案主最佳的建議</a:t>
            </a:r>
            <a:r>
              <a:rPr lang="zh-TW" altLang="en-US" smtClean="0">
                <a:latin typeface="標楷體" pitchFamily="65" charset="-120"/>
              </a:rPr>
              <a:t> </a:t>
            </a:r>
          </a:p>
          <a:p>
            <a:pPr eaLnBrk="1" hangingPunct="1"/>
            <a:r>
              <a:rPr lang="en-US" altLang="zh-TW" smtClean="0">
                <a:latin typeface="標楷體" pitchFamily="65" charset="-120"/>
              </a:rPr>
              <a:t>(C)</a:t>
            </a:r>
            <a:r>
              <a:rPr lang="zh-TW" altLang="en-US" smtClean="0">
                <a:latin typeface="標楷體" pitchFamily="65" charset="-120"/>
              </a:rPr>
              <a:t>晤談時以案主本人為焦點</a:t>
            </a:r>
          </a:p>
          <a:p>
            <a:pPr eaLnBrk="1" hangingPunct="1"/>
            <a:r>
              <a:rPr lang="en-US" altLang="zh-TW" smtClean="0">
                <a:latin typeface="標楷體" pitchFamily="65" charset="-120"/>
              </a:rPr>
              <a:t>(D)</a:t>
            </a:r>
            <a:r>
              <a:rPr lang="zh-TW" altLang="en-US" smtClean="0">
                <a:latin typeface="標楷體" pitchFamily="65" charset="-120"/>
              </a:rPr>
              <a:t>協助案主將談話內容具體化 </a:t>
            </a:r>
          </a:p>
          <a:p>
            <a:pPr eaLnBrk="1" hangingPunct="1"/>
            <a:endParaRPr lang="en-US" altLang="zh-TW" smtClean="0">
              <a:latin typeface="標楷體" pitchFamily="65" charset="-120"/>
            </a:endParaRPr>
          </a:p>
        </p:txBody>
      </p:sp>
      <p:sp>
        <p:nvSpPr>
          <p:cNvPr id="30515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920CECC-4A79-4BAB-8479-70854426DE1D}" type="slidenum">
              <a:rPr lang="en-US" altLang="zh-TW" smtClean="0">
                <a:ea typeface="新細明體" charset="-120"/>
              </a:rPr>
              <a:pPr/>
              <a:t>141</a:t>
            </a:fld>
            <a:endParaRPr lang="en-US" altLang="zh-TW" smtClean="0">
              <a:ea typeface="新細明體" charset="-120"/>
            </a:endParaRPr>
          </a:p>
        </p:txBody>
      </p:sp>
      <p:sp>
        <p:nvSpPr>
          <p:cNvPr id="305155" name="Rectangle 2"/>
          <p:cNvSpPr>
            <a:spLocks noGrp="1" noChangeArrowheads="1"/>
          </p:cNvSpPr>
          <p:nvPr>
            <p:ph type="title"/>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3"/>
          <p:cNvSpPr>
            <a:spLocks noGrp="1" noChangeArrowheads="1"/>
          </p:cNvSpPr>
          <p:nvPr>
            <p:ph idx="1"/>
          </p:nvPr>
        </p:nvSpPr>
        <p:spPr/>
        <p:txBody>
          <a:bodyPr/>
          <a:lstStyle/>
          <a:p>
            <a:pPr eaLnBrk="1" hangingPunct="1"/>
            <a:r>
              <a:rPr lang="en-US" altLang="zh-TW" smtClean="0">
                <a:latin typeface="標楷體" pitchFamily="65" charset="-120"/>
              </a:rPr>
              <a:t>99-32.</a:t>
            </a:r>
            <a:r>
              <a:rPr lang="zh-TW" altLang="en-US" smtClean="0">
                <a:latin typeface="標楷體" pitchFamily="65" charset="-120"/>
              </a:rPr>
              <a:t>國一的阿肯點鞭炮驚嚇家中的小花貓，父親看見後大聲斥責：「這星期罰你禁足！」試問父親對他採用何種管教方式？ </a:t>
            </a:r>
          </a:p>
          <a:p>
            <a:pPr eaLnBrk="1" hangingPunct="1"/>
            <a:r>
              <a:rPr lang="en-US" altLang="zh-TW" smtClean="0">
                <a:latin typeface="標楷體" pitchFamily="65" charset="-120"/>
              </a:rPr>
              <a:t>(A)</a:t>
            </a:r>
            <a:r>
              <a:rPr lang="zh-TW" altLang="en-US" smtClean="0">
                <a:latin typeface="標楷體" pitchFamily="65" charset="-120"/>
              </a:rPr>
              <a:t>權威法 </a:t>
            </a:r>
          </a:p>
          <a:p>
            <a:pPr eaLnBrk="1" hangingPunct="1"/>
            <a:r>
              <a:rPr lang="en-US" altLang="zh-TW" smtClean="0">
                <a:latin typeface="標楷體" pitchFamily="65" charset="-120"/>
              </a:rPr>
              <a:t>(B)</a:t>
            </a:r>
            <a:r>
              <a:rPr lang="zh-TW" altLang="en-US" smtClean="0">
                <a:latin typeface="標楷體" pitchFamily="65" charset="-120"/>
              </a:rPr>
              <a:t>放任法 </a:t>
            </a:r>
          </a:p>
          <a:p>
            <a:pPr eaLnBrk="1" hangingPunct="1"/>
            <a:r>
              <a:rPr lang="en-US" altLang="zh-TW" smtClean="0">
                <a:latin typeface="標楷體" pitchFamily="65" charset="-120"/>
              </a:rPr>
              <a:t>(C)</a:t>
            </a:r>
            <a:r>
              <a:rPr lang="zh-TW" altLang="en-US" smtClean="0">
                <a:latin typeface="標楷體" pitchFamily="65" charset="-120"/>
              </a:rPr>
              <a:t>誘導法 </a:t>
            </a:r>
          </a:p>
          <a:p>
            <a:pPr eaLnBrk="1" hangingPunct="1"/>
            <a:r>
              <a:rPr lang="en-US" altLang="zh-TW" smtClean="0">
                <a:latin typeface="標楷體" pitchFamily="65" charset="-120"/>
              </a:rPr>
              <a:t>(D)</a:t>
            </a:r>
            <a:r>
              <a:rPr lang="zh-TW" altLang="en-US" smtClean="0">
                <a:latin typeface="標楷體" pitchFamily="65" charset="-120"/>
              </a:rPr>
              <a:t>撤回關愛法 </a:t>
            </a:r>
          </a:p>
        </p:txBody>
      </p:sp>
      <p:sp>
        <p:nvSpPr>
          <p:cNvPr id="30720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6148354-D7BF-4105-A6B3-242455CA5EB3}" type="slidenum">
              <a:rPr lang="en-US" altLang="zh-TW" smtClean="0">
                <a:ea typeface="新細明體" charset="-120"/>
              </a:rPr>
              <a:pPr/>
              <a:t>142</a:t>
            </a:fld>
            <a:endParaRPr lang="en-US" altLang="zh-TW" smtClean="0">
              <a:ea typeface="新細明體" charset="-120"/>
            </a:endParaRPr>
          </a:p>
        </p:txBody>
      </p:sp>
      <p:sp>
        <p:nvSpPr>
          <p:cNvPr id="307203" name="Rectangle 2"/>
          <p:cNvSpPr>
            <a:spLocks noGrp="1" noChangeArrowheads="1"/>
          </p:cNvSpPr>
          <p:nvPr>
            <p:ph type="title"/>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p>
        </p:txBody>
      </p:sp>
      <p:sp>
        <p:nvSpPr>
          <p:cNvPr id="374788" name="Rectangle 4"/>
          <p:cNvSpPr>
            <a:spLocks noChangeArrowheads="1"/>
          </p:cNvSpPr>
          <p:nvPr/>
        </p:nvSpPr>
        <p:spPr bwMode="auto">
          <a:xfrm>
            <a:off x="1187450" y="3860800"/>
            <a:ext cx="1728788" cy="431800"/>
          </a:xfrm>
          <a:prstGeom prst="rect">
            <a:avLst/>
          </a:prstGeom>
          <a:noFill/>
          <a:ln w="25400" algn="ctr">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3"/>
          <p:cNvSpPr>
            <a:spLocks noGrp="1" noChangeArrowheads="1"/>
          </p:cNvSpPr>
          <p:nvPr>
            <p:ph idx="1"/>
          </p:nvPr>
        </p:nvSpPr>
        <p:spPr>
          <a:xfrm>
            <a:off x="971550" y="1628775"/>
            <a:ext cx="7645400" cy="4895850"/>
          </a:xfrm>
        </p:spPr>
        <p:txBody>
          <a:bodyPr/>
          <a:lstStyle/>
          <a:p>
            <a:pPr eaLnBrk="1" hangingPunct="1">
              <a:buFont typeface="Wingdings" pitchFamily="2" charset="2"/>
              <a:buNone/>
            </a:pPr>
            <a:r>
              <a:rPr lang="en-US" altLang="zh-TW" sz="2500" smtClean="0">
                <a:latin typeface="標楷體" pitchFamily="65" charset="-120"/>
              </a:rPr>
              <a:t>95_21</a:t>
            </a:r>
          </a:p>
          <a:p>
            <a:pPr eaLnBrk="1" hangingPunct="1">
              <a:buFont typeface="Wingdings" pitchFamily="2" charset="2"/>
              <a:buNone/>
            </a:pPr>
            <a:r>
              <a:rPr lang="zh-TW" altLang="en-US" sz="2500" smtClean="0">
                <a:latin typeface="標楷體" pitchFamily="65" charset="-120"/>
              </a:rPr>
              <a:t>為了協助建樺克服考試的焦慮，老師一方面協助他分</a:t>
            </a:r>
          </a:p>
          <a:p>
            <a:pPr eaLnBrk="1" hangingPunct="1">
              <a:buFont typeface="Wingdings" pitchFamily="2" charset="2"/>
              <a:buNone/>
            </a:pPr>
            <a:r>
              <a:rPr lang="zh-TW" altLang="en-US" sz="2500" smtClean="0">
                <a:latin typeface="標楷體" pitchFamily="65" charset="-120"/>
              </a:rPr>
              <a:t>析在不同時間點及不同類型的考試下的焦慮程度，另</a:t>
            </a:r>
          </a:p>
          <a:p>
            <a:pPr eaLnBrk="1" hangingPunct="1">
              <a:buFont typeface="Wingdings" pitchFamily="2" charset="2"/>
              <a:buNone/>
            </a:pPr>
            <a:r>
              <a:rPr lang="zh-TW" altLang="en-US" sz="2500" smtClean="0">
                <a:latin typeface="標楷體" pitchFamily="65" charset="-120"/>
              </a:rPr>
              <a:t>一方面指導他肌肉放鬆的方法。在建樺的身體完全放</a:t>
            </a:r>
          </a:p>
          <a:p>
            <a:pPr eaLnBrk="1" hangingPunct="1">
              <a:buFont typeface="Wingdings" pitchFamily="2" charset="2"/>
              <a:buNone/>
            </a:pPr>
            <a:r>
              <a:rPr lang="zh-TW" altLang="en-US" sz="2500" smtClean="0">
                <a:latin typeface="標楷體" pitchFamily="65" charset="-120"/>
              </a:rPr>
              <a:t>鬆時，在引導他從引發焦慮程度最低的考試情境想像</a:t>
            </a:r>
          </a:p>
          <a:p>
            <a:pPr eaLnBrk="1" hangingPunct="1">
              <a:buFont typeface="Wingdings" pitchFamily="2" charset="2"/>
              <a:buNone/>
            </a:pPr>
            <a:r>
              <a:rPr lang="zh-TW" altLang="en-US" sz="2500" smtClean="0">
                <a:latin typeface="標楷體" pitchFamily="65" charset="-120"/>
              </a:rPr>
              <a:t>起，逐級而上。這類做法是屬於何種輔導方法？ </a:t>
            </a:r>
          </a:p>
          <a:p>
            <a:pPr eaLnBrk="1" hangingPunct="1">
              <a:buFont typeface="Wingdings" pitchFamily="2" charset="2"/>
              <a:buNone/>
            </a:pPr>
            <a:r>
              <a:rPr lang="en-US" altLang="zh-TW" sz="2500" smtClean="0">
                <a:latin typeface="標楷體" pitchFamily="65" charset="-120"/>
              </a:rPr>
              <a:t>(A)</a:t>
            </a:r>
            <a:r>
              <a:rPr lang="zh-TW" altLang="en-US" sz="2500" smtClean="0">
                <a:latin typeface="標楷體" pitchFamily="65" charset="-120"/>
              </a:rPr>
              <a:t>系統減敏法（</a:t>
            </a:r>
            <a:r>
              <a:rPr lang="en-US" altLang="zh-TW" sz="2500" smtClean="0">
                <a:latin typeface="標楷體" pitchFamily="65" charset="-120"/>
              </a:rPr>
              <a:t>systematic desensitization</a:t>
            </a:r>
            <a:r>
              <a:rPr lang="zh-TW" altLang="en-US" sz="2500" smtClean="0">
                <a:latin typeface="標楷體" pitchFamily="65" charset="-120"/>
              </a:rPr>
              <a:t>） </a:t>
            </a:r>
          </a:p>
          <a:p>
            <a:pPr eaLnBrk="1" hangingPunct="1">
              <a:buFont typeface="Wingdings" pitchFamily="2" charset="2"/>
              <a:buNone/>
            </a:pPr>
            <a:r>
              <a:rPr lang="en-US" altLang="zh-TW" sz="2500" smtClean="0">
                <a:latin typeface="標楷體" pitchFamily="65" charset="-120"/>
              </a:rPr>
              <a:t>(B)</a:t>
            </a:r>
            <a:r>
              <a:rPr lang="zh-TW" altLang="en-US" sz="2500" smtClean="0">
                <a:latin typeface="標楷體" pitchFamily="65" charset="-120"/>
              </a:rPr>
              <a:t>情感反映法</a:t>
            </a:r>
            <a:r>
              <a:rPr lang="en-US" altLang="zh-TW" sz="2500" smtClean="0">
                <a:latin typeface="標楷體" pitchFamily="65" charset="-120"/>
              </a:rPr>
              <a:t>(affective reflection) </a:t>
            </a:r>
          </a:p>
          <a:p>
            <a:pPr eaLnBrk="1" hangingPunct="1">
              <a:buFont typeface="Wingdings" pitchFamily="2" charset="2"/>
              <a:buNone/>
            </a:pPr>
            <a:r>
              <a:rPr lang="en-US" altLang="zh-TW" sz="2500" smtClean="0">
                <a:latin typeface="標楷體" pitchFamily="65" charset="-120"/>
              </a:rPr>
              <a:t>(C)</a:t>
            </a:r>
            <a:r>
              <a:rPr lang="zh-TW" altLang="en-US" sz="2500" smtClean="0">
                <a:latin typeface="標楷體" pitchFamily="65" charset="-120"/>
              </a:rPr>
              <a:t>操作法</a:t>
            </a:r>
            <a:r>
              <a:rPr lang="en-US" altLang="zh-TW" sz="2500" smtClean="0">
                <a:latin typeface="標楷體" pitchFamily="65" charset="-120"/>
              </a:rPr>
              <a:t>(operational procedures) </a:t>
            </a:r>
          </a:p>
          <a:p>
            <a:pPr eaLnBrk="1" hangingPunct="1">
              <a:buFont typeface="Wingdings" pitchFamily="2" charset="2"/>
              <a:buNone/>
            </a:pPr>
            <a:r>
              <a:rPr lang="en-US" altLang="zh-TW" sz="2500" smtClean="0">
                <a:latin typeface="標楷體" pitchFamily="65" charset="-120"/>
              </a:rPr>
              <a:t>(D)</a:t>
            </a:r>
            <a:r>
              <a:rPr lang="zh-TW" altLang="en-US" sz="2500" smtClean="0">
                <a:latin typeface="標楷體" pitchFamily="65" charset="-120"/>
              </a:rPr>
              <a:t>交互抑制法</a:t>
            </a:r>
            <a:r>
              <a:rPr lang="en-US" altLang="zh-TW" sz="2500" smtClean="0">
                <a:latin typeface="標楷體" pitchFamily="65" charset="-120"/>
              </a:rPr>
              <a:t>(counter inhibition) </a:t>
            </a:r>
          </a:p>
        </p:txBody>
      </p:sp>
      <p:sp>
        <p:nvSpPr>
          <p:cNvPr id="30925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4CB029B-AF5F-436C-98EA-371B1BA24FDE}" type="slidenum">
              <a:rPr lang="en-US" altLang="zh-TW" smtClean="0">
                <a:ea typeface="新細明體" charset="-120"/>
              </a:rPr>
              <a:pPr/>
              <a:t>143</a:t>
            </a:fld>
            <a:endParaRPr lang="en-US" altLang="zh-TW" smtClean="0">
              <a:ea typeface="新細明體" charset="-120"/>
            </a:endParaRPr>
          </a:p>
        </p:txBody>
      </p:sp>
      <p:sp>
        <p:nvSpPr>
          <p:cNvPr id="309251" name="Rectangle 2"/>
          <p:cNvSpPr>
            <a:spLocks noGrp="1" noChangeArrowheads="1"/>
          </p:cNvSpPr>
          <p:nvPr>
            <p:ph type="title"/>
          </p:nvPr>
        </p:nvSpPr>
        <p:spPr>
          <a:xfrm>
            <a:off x="1571625" y="433388"/>
            <a:ext cx="6907213" cy="946150"/>
          </a:xfrm>
        </p:spPr>
        <p:txBody>
          <a:bodyPr/>
          <a:lstStyle/>
          <a:p>
            <a:pPr eaLnBrk="1" hangingPunct="1"/>
            <a:r>
              <a:rPr lang="en-US" altLang="zh-TW" smtClean="0">
                <a:latin typeface="標楷體" pitchFamily="65" charset="-120"/>
              </a:rPr>
              <a:t>5.</a:t>
            </a:r>
            <a:r>
              <a:rPr lang="zh-TW" altLang="en-US" smtClean="0">
                <a:latin typeface="標楷體" pitchFamily="65" charset="-120"/>
              </a:rPr>
              <a:t>行為輔導的策略</a:t>
            </a:r>
          </a:p>
        </p:txBody>
      </p:sp>
      <p:sp>
        <p:nvSpPr>
          <p:cNvPr id="374788" name="Rectangle 4"/>
          <p:cNvSpPr>
            <a:spLocks noChangeArrowheads="1"/>
          </p:cNvSpPr>
          <p:nvPr/>
        </p:nvSpPr>
        <p:spPr bwMode="auto">
          <a:xfrm>
            <a:off x="971550" y="4437063"/>
            <a:ext cx="6264275" cy="431800"/>
          </a:xfrm>
          <a:prstGeom prst="rect">
            <a:avLst/>
          </a:prstGeom>
          <a:noFill/>
          <a:ln w="25400" algn="ctr">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3"/>
          <p:cNvSpPr>
            <a:spLocks noGrp="1" noChangeArrowheads="1"/>
          </p:cNvSpPr>
          <p:nvPr>
            <p:ph idx="4294967295"/>
          </p:nvPr>
        </p:nvSpPr>
        <p:spPr>
          <a:xfrm>
            <a:off x="900113" y="1989138"/>
            <a:ext cx="8064500" cy="4475162"/>
          </a:xfrm>
        </p:spPr>
        <p:txBody>
          <a:bodyPr/>
          <a:lstStyle/>
          <a:p>
            <a:pPr eaLnBrk="1" hangingPunct="1">
              <a:buFont typeface="Wingdings" pitchFamily="2" charset="2"/>
              <a:buNone/>
            </a:pPr>
            <a:r>
              <a:rPr lang="en-US" altLang="zh-TW" smtClean="0">
                <a:latin typeface="標楷體" pitchFamily="65" charset="-120"/>
              </a:rPr>
              <a:t>    96_4</a:t>
            </a:r>
          </a:p>
          <a:p>
            <a:pPr eaLnBrk="1" hangingPunct="1">
              <a:buFont typeface="Wingdings" pitchFamily="2" charset="2"/>
              <a:buNone/>
            </a:pPr>
            <a:r>
              <a:rPr lang="zh-TW" altLang="en-US" smtClean="0">
                <a:latin typeface="標楷體" pitchFamily="65" charset="-120"/>
              </a:rPr>
              <a:t>下列何者</a:t>
            </a:r>
            <a:r>
              <a:rPr lang="zh-TW" altLang="en-US" u="sng" smtClean="0">
                <a:latin typeface="標楷體" pitchFamily="65" charset="-120"/>
              </a:rPr>
              <a:t>不是</a:t>
            </a:r>
            <a:r>
              <a:rPr lang="zh-TW" altLang="en-US" smtClean="0">
                <a:latin typeface="標楷體" pitchFamily="65" charset="-120"/>
              </a:rPr>
              <a:t>正式進行系統減敏法</a:t>
            </a:r>
            <a:r>
              <a:rPr lang="en-US" altLang="zh-TW" smtClean="0">
                <a:latin typeface="標楷體" pitchFamily="65" charset="-120"/>
              </a:rPr>
              <a:t>(systematic desensitization)</a:t>
            </a:r>
            <a:r>
              <a:rPr lang="zh-TW" altLang="en-US" smtClean="0">
                <a:latin typeface="標楷體" pitchFamily="65" charset="-120"/>
              </a:rPr>
              <a:t>之前的準備工作？</a:t>
            </a:r>
          </a:p>
          <a:p>
            <a:pPr eaLnBrk="1" hangingPunct="1">
              <a:buFont typeface="Wingdings" pitchFamily="2" charset="2"/>
              <a:buNone/>
            </a:pPr>
            <a:r>
              <a:rPr lang="en-US" altLang="zh-TW" smtClean="0">
                <a:latin typeface="標楷體" pitchFamily="65" charset="-120"/>
              </a:rPr>
              <a:t>(A)</a:t>
            </a:r>
            <a:r>
              <a:rPr lang="zh-TW" altLang="en-US" smtClean="0">
                <a:latin typeface="標楷體" pitchFamily="65" charset="-120"/>
              </a:rPr>
              <a:t>建立焦慮層次表</a:t>
            </a:r>
          </a:p>
          <a:p>
            <a:pPr eaLnBrk="1" hangingPunct="1">
              <a:buFont typeface="Wingdings" pitchFamily="2" charset="2"/>
              <a:buNone/>
            </a:pPr>
            <a:r>
              <a:rPr lang="en-US" altLang="zh-TW" smtClean="0">
                <a:latin typeface="標楷體" pitchFamily="65" charset="-120"/>
              </a:rPr>
              <a:t>(B)</a:t>
            </a:r>
            <a:r>
              <a:rPr lang="zh-TW" altLang="en-US" smtClean="0">
                <a:latin typeface="標楷體" pitchFamily="65" charset="-120"/>
              </a:rPr>
              <a:t>讓個案接受肌肉放鬆訓練</a:t>
            </a:r>
          </a:p>
          <a:p>
            <a:pPr eaLnBrk="1" hangingPunct="1">
              <a:buFont typeface="Wingdings" pitchFamily="2" charset="2"/>
              <a:buNone/>
            </a:pPr>
            <a:r>
              <a:rPr lang="en-US" altLang="zh-TW" smtClean="0">
                <a:latin typeface="標楷體" pitchFamily="65" charset="-120"/>
              </a:rPr>
              <a:t>(C)</a:t>
            </a:r>
            <a:r>
              <a:rPr lang="zh-TW" altLang="en-US" smtClean="0">
                <a:latin typeface="標楷體" pitchFamily="65" charset="-120"/>
              </a:rPr>
              <a:t>引導個案想像不同焦慮情境，配合鬆弛訓練</a:t>
            </a:r>
          </a:p>
          <a:p>
            <a:pPr eaLnBrk="1" hangingPunct="1">
              <a:buFont typeface="Wingdings" pitchFamily="2" charset="2"/>
              <a:buNone/>
            </a:pPr>
            <a:r>
              <a:rPr lang="en-US" altLang="zh-TW" smtClean="0">
                <a:solidFill>
                  <a:srgbClr val="FF0066"/>
                </a:solidFill>
                <a:latin typeface="標楷體" pitchFamily="65" charset="-120"/>
              </a:rPr>
              <a:t>(D)</a:t>
            </a:r>
            <a:r>
              <a:rPr lang="zh-TW" altLang="en-US" smtClean="0">
                <a:solidFill>
                  <a:srgbClr val="FF0066"/>
                </a:solidFill>
                <a:latin typeface="標楷體" pitchFamily="65" charset="-120"/>
              </a:rPr>
              <a:t>熟悉操作膚電反應（生理回饋）記錄器</a:t>
            </a:r>
          </a:p>
          <a:p>
            <a:pPr eaLnBrk="1" hangingPunct="1">
              <a:buFont typeface="Wingdings" pitchFamily="2" charset="2"/>
              <a:buNone/>
            </a:pPr>
            <a:endParaRPr lang="zh-TW" altLang="en-US" smtClean="0">
              <a:solidFill>
                <a:srgbClr val="FF0066"/>
              </a:solidFill>
              <a:latin typeface="標楷體" pitchFamily="65" charset="-120"/>
            </a:endParaRPr>
          </a:p>
          <a:p>
            <a:pPr eaLnBrk="1" hangingPunct="1">
              <a:buFont typeface="Wingdings" pitchFamily="2" charset="2"/>
              <a:buNone/>
            </a:pPr>
            <a:endParaRPr lang="en-US" altLang="zh-TW" sz="1900" smtClean="0">
              <a:latin typeface="標楷體" pitchFamily="65" charset="-120"/>
            </a:endParaRPr>
          </a:p>
        </p:txBody>
      </p:sp>
      <p:sp>
        <p:nvSpPr>
          <p:cNvPr id="311298"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ADF1D5C2-0DE3-4F5F-A0BA-0A8DEF215396}" type="slidenum">
              <a:rPr lang="en-US" altLang="zh-TW" sz="1000">
                <a:solidFill>
                  <a:schemeClr val="tx2"/>
                </a:solidFill>
              </a:rPr>
              <a:pPr algn="ctr"/>
              <a:t>144</a:t>
            </a:fld>
            <a:endParaRPr lang="en-US" altLang="zh-TW" sz="1000">
              <a:solidFill>
                <a:schemeClr val="tx2"/>
              </a:solidFill>
            </a:endParaRPr>
          </a:p>
        </p:txBody>
      </p:sp>
      <p:sp>
        <p:nvSpPr>
          <p:cNvPr id="311299" name="Rectangle 2"/>
          <p:cNvSpPr>
            <a:spLocks noGrp="1" noChangeArrowheads="1"/>
          </p:cNvSpPr>
          <p:nvPr>
            <p:ph type="title" idx="4294967295"/>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行為輔導的策略</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3"/>
          <p:cNvSpPr>
            <a:spLocks noGrp="1" noChangeArrowheads="1"/>
          </p:cNvSpPr>
          <p:nvPr>
            <p:ph idx="1"/>
          </p:nvPr>
        </p:nvSpPr>
        <p:spPr>
          <a:xfrm>
            <a:off x="1331913" y="1700213"/>
            <a:ext cx="7285037" cy="4608512"/>
          </a:xfrm>
        </p:spPr>
        <p:txBody>
          <a:bodyPr/>
          <a:lstStyle/>
          <a:p>
            <a:pPr eaLnBrk="1" hangingPunct="1">
              <a:lnSpc>
                <a:spcPct val="90000"/>
              </a:lnSpc>
              <a:buFont typeface="Wingdings" pitchFamily="2" charset="2"/>
              <a:buNone/>
            </a:pPr>
            <a:r>
              <a:rPr lang="en-US" altLang="zh-TW" smtClean="0">
                <a:latin typeface="標楷體" pitchFamily="65" charset="-120"/>
              </a:rPr>
              <a:t>94_47</a:t>
            </a:r>
          </a:p>
          <a:p>
            <a:pPr eaLnBrk="1" hangingPunct="1">
              <a:lnSpc>
                <a:spcPct val="90000"/>
              </a:lnSpc>
              <a:buFont typeface="Wingdings" pitchFamily="2" charset="2"/>
              <a:buNone/>
            </a:pPr>
            <a:r>
              <a:rPr lang="zh-TW" altLang="en-US" smtClean="0">
                <a:latin typeface="標楷體" pitchFamily="65" charset="-120"/>
              </a:rPr>
              <a:t>為了降低</a:t>
            </a:r>
            <a:r>
              <a:rPr lang="zh-TW" altLang="en-US" u="sng" smtClean="0">
                <a:latin typeface="標楷體" pitchFamily="65" charset="-120"/>
              </a:rPr>
              <a:t>小芬</a:t>
            </a:r>
            <a:r>
              <a:rPr lang="zh-TW" altLang="en-US" smtClean="0">
                <a:latin typeface="標楷體" pitchFamily="65" charset="-120"/>
              </a:rPr>
              <a:t>對於白老鼠的恐懼，在短時間</a:t>
            </a:r>
          </a:p>
          <a:p>
            <a:pPr eaLnBrk="1" hangingPunct="1">
              <a:lnSpc>
                <a:spcPct val="90000"/>
              </a:lnSpc>
              <a:buFont typeface="Wingdings" pitchFamily="2" charset="2"/>
              <a:buNone/>
            </a:pPr>
            <a:r>
              <a:rPr lang="zh-TW" altLang="en-US" smtClean="0">
                <a:latin typeface="標楷體" pitchFamily="65" charset="-120"/>
              </a:rPr>
              <a:t>內把許多可愛的白老鼠呈現在</a:t>
            </a:r>
            <a:r>
              <a:rPr lang="zh-TW" altLang="en-US" u="sng" smtClean="0">
                <a:latin typeface="標楷體" pitchFamily="65" charset="-120"/>
              </a:rPr>
              <a:t>小芬</a:t>
            </a:r>
            <a:r>
              <a:rPr lang="zh-TW" altLang="en-US" smtClean="0">
                <a:latin typeface="標楷體" pitchFamily="65" charset="-120"/>
              </a:rPr>
              <a:t>週遭，使</a:t>
            </a:r>
          </a:p>
          <a:p>
            <a:pPr eaLnBrk="1" hangingPunct="1">
              <a:lnSpc>
                <a:spcPct val="90000"/>
              </a:lnSpc>
              <a:buFont typeface="Wingdings" pitchFamily="2" charset="2"/>
              <a:buNone/>
            </a:pPr>
            <a:r>
              <a:rPr lang="zh-TW" altLang="en-US" smtClean="0">
                <a:latin typeface="標楷體" pitchFamily="65" charset="-120"/>
              </a:rPr>
              <a:t>她漸漸地習慣白老鼠，不再感到害怕。這樣</a:t>
            </a:r>
          </a:p>
          <a:p>
            <a:pPr eaLnBrk="1" hangingPunct="1">
              <a:lnSpc>
                <a:spcPct val="90000"/>
              </a:lnSpc>
              <a:buFont typeface="Wingdings" pitchFamily="2" charset="2"/>
              <a:buNone/>
            </a:pPr>
            <a:r>
              <a:rPr lang="zh-TW" altLang="en-US" smtClean="0">
                <a:latin typeface="標楷體" pitchFamily="65" charset="-120"/>
              </a:rPr>
              <a:t>減低負向情緒的行為輔導策略稱為</a:t>
            </a:r>
          </a:p>
          <a:p>
            <a:pPr eaLnBrk="1" hangingPunct="1">
              <a:lnSpc>
                <a:spcPct val="90000"/>
              </a:lnSpc>
              <a:buFont typeface="Wingdings" pitchFamily="2" charset="2"/>
              <a:buNone/>
            </a:pPr>
            <a:r>
              <a:rPr lang="en-US" altLang="zh-TW" smtClean="0">
                <a:latin typeface="標楷體" pitchFamily="65" charset="-120"/>
              </a:rPr>
              <a:t>(A)</a:t>
            </a:r>
            <a:r>
              <a:rPr lang="zh-TW" altLang="en-US" smtClean="0">
                <a:latin typeface="標楷體" pitchFamily="65" charset="-120"/>
              </a:rPr>
              <a:t>系統減敏感法 </a:t>
            </a:r>
          </a:p>
          <a:p>
            <a:pPr eaLnBrk="1" hangingPunct="1">
              <a:lnSpc>
                <a:spcPct val="90000"/>
              </a:lnSpc>
              <a:buFont typeface="Wingdings" pitchFamily="2" charset="2"/>
              <a:buNone/>
            </a:pPr>
            <a:r>
              <a:rPr lang="en-US" altLang="zh-TW" smtClean="0">
                <a:latin typeface="標楷體" pitchFamily="65" charset="-120"/>
              </a:rPr>
              <a:t>(B)</a:t>
            </a:r>
            <a:r>
              <a:rPr lang="zh-TW" altLang="en-US" smtClean="0">
                <a:latin typeface="標楷體" pitchFamily="65" charset="-120"/>
              </a:rPr>
              <a:t>操作制約 </a:t>
            </a:r>
          </a:p>
          <a:p>
            <a:pPr eaLnBrk="1" hangingPunct="1">
              <a:lnSpc>
                <a:spcPct val="90000"/>
              </a:lnSpc>
              <a:buFont typeface="Wingdings" pitchFamily="2" charset="2"/>
              <a:buNone/>
            </a:pPr>
            <a:r>
              <a:rPr lang="en-US" altLang="zh-TW" smtClean="0">
                <a:latin typeface="標楷體" pitchFamily="65" charset="-120"/>
              </a:rPr>
              <a:t>(C)</a:t>
            </a:r>
            <a:r>
              <a:rPr lang="zh-TW" altLang="en-US" smtClean="0">
                <a:latin typeface="標楷體" pitchFamily="65" charset="-120"/>
              </a:rPr>
              <a:t>示範法 </a:t>
            </a:r>
          </a:p>
          <a:p>
            <a:pPr eaLnBrk="1" hangingPunct="1">
              <a:lnSpc>
                <a:spcPct val="90000"/>
              </a:lnSpc>
              <a:buFont typeface="Wingdings" pitchFamily="2" charset="2"/>
              <a:buNone/>
            </a:pPr>
            <a:r>
              <a:rPr lang="en-US" altLang="zh-TW" smtClean="0">
                <a:latin typeface="標楷體" pitchFamily="65" charset="-120"/>
              </a:rPr>
              <a:t>(D)</a:t>
            </a:r>
            <a:r>
              <a:rPr lang="zh-TW" altLang="en-US" smtClean="0">
                <a:latin typeface="標楷體" pitchFamily="65" charset="-120"/>
              </a:rPr>
              <a:t>洪水法 </a:t>
            </a:r>
          </a:p>
        </p:txBody>
      </p:sp>
      <p:sp>
        <p:nvSpPr>
          <p:cNvPr id="31334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B190C77-B7DB-499B-8B0B-5C5847747BF9}" type="slidenum">
              <a:rPr lang="en-US" altLang="zh-TW" smtClean="0">
                <a:ea typeface="新細明體" charset="-120"/>
              </a:rPr>
              <a:pPr/>
              <a:t>145</a:t>
            </a:fld>
            <a:endParaRPr lang="en-US" altLang="zh-TW" smtClean="0">
              <a:ea typeface="新細明體" charset="-120"/>
            </a:endParaRPr>
          </a:p>
        </p:txBody>
      </p:sp>
      <p:sp>
        <p:nvSpPr>
          <p:cNvPr id="88068" name="Rectangle 2"/>
          <p:cNvSpPr>
            <a:spLocks noGrp="1" noChangeArrowheads="1"/>
          </p:cNvSpPr>
          <p:nvPr>
            <p:ph type="title"/>
          </p:nvPr>
        </p:nvSpPr>
        <p:spPr>
          <a:xfrm>
            <a:off x="1547813" y="692150"/>
            <a:ext cx="6972300" cy="730250"/>
          </a:xfrm>
        </p:spPr>
        <p:txBody>
          <a:bodyPr rtlCol="0">
            <a:normAutofit fontScale="90000"/>
          </a:bodyPr>
          <a:lstStyle/>
          <a:p>
            <a:pPr eaLnBrk="1" fontAlgn="auto" hangingPunct="1">
              <a:spcAft>
                <a:spcPts val="0"/>
              </a:spcAft>
              <a:defRPr/>
            </a:pPr>
            <a:r>
              <a:rPr lang="en-US" altLang="zh-TW" smtClean="0">
                <a:latin typeface="標楷體" pitchFamily="65" charset="-120"/>
              </a:rPr>
              <a:t>5.</a:t>
            </a:r>
            <a:r>
              <a:rPr lang="zh-TW" altLang="en-US" smtClean="0">
                <a:latin typeface="標楷體" pitchFamily="65" charset="-120"/>
              </a:rPr>
              <a:t>行為輔導策略</a:t>
            </a:r>
          </a:p>
        </p:txBody>
      </p:sp>
      <p:sp>
        <p:nvSpPr>
          <p:cNvPr id="421892" name="Rectangle 4"/>
          <p:cNvSpPr>
            <a:spLocks noChangeArrowheads="1"/>
          </p:cNvSpPr>
          <p:nvPr/>
        </p:nvSpPr>
        <p:spPr bwMode="auto">
          <a:xfrm>
            <a:off x="1331913" y="3716338"/>
            <a:ext cx="2808287" cy="360362"/>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3"/>
          <p:cNvSpPr>
            <a:spLocks noGrp="1" noChangeArrowheads="1"/>
          </p:cNvSpPr>
          <p:nvPr>
            <p:ph idx="1"/>
          </p:nvPr>
        </p:nvSpPr>
        <p:spPr/>
        <p:txBody>
          <a:bodyPr/>
          <a:lstStyle/>
          <a:p>
            <a:pPr eaLnBrk="1" hangingPunct="1"/>
            <a:r>
              <a:rPr lang="en-US" altLang="zh-TW" smtClean="0">
                <a:latin typeface="標楷體" pitchFamily="65" charset="-120"/>
              </a:rPr>
              <a:t>98-18.</a:t>
            </a:r>
            <a:r>
              <a:rPr lang="zh-TW" altLang="en-US" smtClean="0">
                <a:latin typeface="標楷體" pitchFamily="65" charset="-120"/>
              </a:rPr>
              <a:t>對於表達生氣及憤怒有困難的學生，國中教師使用以下哪一技術最為恰當？ </a:t>
            </a:r>
          </a:p>
          <a:p>
            <a:pPr lvl="1" eaLnBrk="1" hangingPunct="1"/>
            <a:r>
              <a:rPr lang="en-US" altLang="zh-TW" smtClean="0">
                <a:latin typeface="標楷體" pitchFamily="65" charset="-120"/>
              </a:rPr>
              <a:t>(A)</a:t>
            </a:r>
            <a:r>
              <a:rPr lang="zh-TW" altLang="en-US" smtClean="0">
                <a:latin typeface="標楷體" pitchFamily="65" charset="-120"/>
              </a:rPr>
              <a:t>洪水法</a:t>
            </a:r>
          </a:p>
          <a:p>
            <a:pPr lvl="1" eaLnBrk="1" hangingPunct="1"/>
            <a:r>
              <a:rPr lang="en-US" altLang="zh-TW" smtClean="0">
                <a:latin typeface="標楷體" pitchFamily="65" charset="-120"/>
              </a:rPr>
              <a:t>(B)</a:t>
            </a:r>
            <a:r>
              <a:rPr lang="zh-TW" altLang="en-US" smtClean="0">
                <a:latin typeface="標楷體" pitchFamily="65" charset="-120"/>
              </a:rPr>
              <a:t>間歇強化法</a:t>
            </a:r>
          </a:p>
          <a:p>
            <a:pPr lvl="1" eaLnBrk="1" hangingPunct="1"/>
            <a:r>
              <a:rPr lang="en-US" altLang="zh-TW" smtClean="0">
                <a:latin typeface="標楷體" pitchFamily="65" charset="-120"/>
              </a:rPr>
              <a:t>(C)</a:t>
            </a:r>
            <a:r>
              <a:rPr lang="zh-TW" altLang="en-US" smtClean="0">
                <a:latin typeface="標楷體" pitchFamily="65" charset="-120"/>
              </a:rPr>
              <a:t>自我肯定訓練</a:t>
            </a:r>
          </a:p>
          <a:p>
            <a:pPr lvl="1" eaLnBrk="1" hangingPunct="1"/>
            <a:r>
              <a:rPr lang="en-US" altLang="zh-TW" smtClean="0">
                <a:latin typeface="標楷體" pitchFamily="65" charset="-120"/>
              </a:rPr>
              <a:t>(D)</a:t>
            </a:r>
            <a:r>
              <a:rPr lang="zh-TW" altLang="en-US" smtClean="0">
                <a:latin typeface="標楷體" pitchFamily="65" charset="-120"/>
              </a:rPr>
              <a:t>系統減敏感法 </a:t>
            </a:r>
          </a:p>
        </p:txBody>
      </p:sp>
      <p:sp>
        <p:nvSpPr>
          <p:cNvPr id="31539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1EA424F-F7CB-406D-81C7-14502324C169}" type="slidenum">
              <a:rPr lang="en-US" altLang="zh-TW" smtClean="0">
                <a:ea typeface="新細明體" charset="-120"/>
              </a:rPr>
              <a:pPr/>
              <a:t>146</a:t>
            </a:fld>
            <a:endParaRPr lang="en-US" altLang="zh-TW" smtClean="0">
              <a:ea typeface="新細明體" charset="-120"/>
            </a:endParaRPr>
          </a:p>
        </p:txBody>
      </p:sp>
      <p:sp>
        <p:nvSpPr>
          <p:cNvPr id="315395" name="Rectangle 2"/>
          <p:cNvSpPr>
            <a:spLocks noGrp="1" noChangeArrowheads="1"/>
          </p:cNvSpPr>
          <p:nvPr>
            <p:ph type="title"/>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p>
        </p:txBody>
      </p:sp>
      <p:sp>
        <p:nvSpPr>
          <p:cNvPr id="315396" name="Rectangle 6"/>
          <p:cNvSpPr>
            <a:spLocks noChangeArrowheads="1"/>
          </p:cNvSpPr>
          <p:nvPr/>
        </p:nvSpPr>
        <p:spPr bwMode="auto">
          <a:xfrm>
            <a:off x="1476375" y="4292600"/>
            <a:ext cx="2232025"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3"/>
          <p:cNvSpPr>
            <a:spLocks noGrp="1" noChangeArrowheads="1"/>
          </p:cNvSpPr>
          <p:nvPr>
            <p:ph idx="1"/>
          </p:nvPr>
        </p:nvSpPr>
        <p:spPr/>
        <p:txBody>
          <a:bodyPr/>
          <a:lstStyle/>
          <a:p>
            <a:pPr eaLnBrk="1" hangingPunct="1"/>
            <a:r>
              <a:rPr lang="en-US" altLang="zh-TW" smtClean="0">
                <a:latin typeface="標楷體" pitchFamily="65" charset="-120"/>
              </a:rPr>
              <a:t>98-19.</a:t>
            </a:r>
            <a:r>
              <a:rPr lang="zh-TW" altLang="en-US" smtClean="0">
                <a:latin typeface="標楷體" pitchFamily="65" charset="-120"/>
              </a:rPr>
              <a:t>國二的小明有抽菸、酗酒等不良習性。下列哪一種技術用來改正該不良習性較為有效？ </a:t>
            </a:r>
          </a:p>
          <a:p>
            <a:pPr lvl="1" eaLnBrk="1" hangingPunct="1"/>
            <a:r>
              <a:rPr lang="en-US" altLang="zh-TW" smtClean="0">
                <a:latin typeface="標楷體" pitchFamily="65" charset="-120"/>
              </a:rPr>
              <a:t>(A)</a:t>
            </a:r>
            <a:r>
              <a:rPr lang="zh-TW" altLang="en-US" smtClean="0">
                <a:latin typeface="標楷體" pitchFamily="65" charset="-120"/>
              </a:rPr>
              <a:t>隔離法</a:t>
            </a:r>
            <a:r>
              <a:rPr lang="en-US" altLang="zh-TW" smtClean="0">
                <a:latin typeface="標楷體" pitchFamily="65" charset="-120"/>
              </a:rPr>
              <a:t>(time-out) </a:t>
            </a:r>
          </a:p>
          <a:p>
            <a:pPr lvl="1" eaLnBrk="1" hangingPunct="1"/>
            <a:r>
              <a:rPr lang="en-US" altLang="zh-TW" smtClean="0">
                <a:latin typeface="標楷體" pitchFamily="65" charset="-120"/>
              </a:rPr>
              <a:t>(B)</a:t>
            </a:r>
            <a:r>
              <a:rPr lang="zh-TW" altLang="en-US" smtClean="0">
                <a:latin typeface="標楷體" pitchFamily="65" charset="-120"/>
              </a:rPr>
              <a:t>代幣法</a:t>
            </a:r>
            <a:r>
              <a:rPr lang="en-US" altLang="zh-TW" smtClean="0">
                <a:latin typeface="標楷體" pitchFamily="65" charset="-120"/>
              </a:rPr>
              <a:t>(token economy) </a:t>
            </a:r>
          </a:p>
          <a:p>
            <a:pPr lvl="1" eaLnBrk="1" hangingPunct="1"/>
            <a:r>
              <a:rPr lang="en-US" altLang="zh-TW" smtClean="0">
                <a:latin typeface="標楷體" pitchFamily="65" charset="-120"/>
              </a:rPr>
              <a:t>(C)</a:t>
            </a:r>
            <a:r>
              <a:rPr lang="zh-TW" altLang="en-US" smtClean="0">
                <a:latin typeface="標楷體" pitchFamily="65" charset="-120"/>
              </a:rPr>
              <a:t>內隱嫌惡法</a:t>
            </a:r>
            <a:r>
              <a:rPr lang="en-US" altLang="zh-TW" smtClean="0">
                <a:latin typeface="標楷體" pitchFamily="65" charset="-120"/>
              </a:rPr>
              <a:t>(covert aversion) </a:t>
            </a:r>
          </a:p>
          <a:p>
            <a:pPr lvl="1" eaLnBrk="1" hangingPunct="1"/>
            <a:r>
              <a:rPr lang="en-US" altLang="zh-TW" smtClean="0">
                <a:latin typeface="標楷體" pitchFamily="65" charset="-120"/>
              </a:rPr>
              <a:t>(D)</a:t>
            </a:r>
            <a:r>
              <a:rPr lang="zh-TW" altLang="en-US" smtClean="0">
                <a:latin typeface="標楷體" pitchFamily="65" charset="-120"/>
              </a:rPr>
              <a:t>系統減敏感法</a:t>
            </a:r>
            <a:r>
              <a:rPr lang="en-US" altLang="zh-TW" smtClean="0">
                <a:latin typeface="標楷體" pitchFamily="65" charset="-120"/>
              </a:rPr>
              <a:t>(systematic desensitization </a:t>
            </a:r>
          </a:p>
        </p:txBody>
      </p:sp>
      <p:sp>
        <p:nvSpPr>
          <p:cNvPr id="31744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9EA8692-EDF1-4454-8E59-14C84CDD8C8C}" type="slidenum">
              <a:rPr lang="en-US" altLang="zh-TW" smtClean="0">
                <a:ea typeface="新細明體" charset="-120"/>
              </a:rPr>
              <a:pPr/>
              <a:t>147</a:t>
            </a:fld>
            <a:endParaRPr lang="en-US" altLang="zh-TW" smtClean="0">
              <a:ea typeface="新細明體" charset="-120"/>
            </a:endParaRPr>
          </a:p>
        </p:txBody>
      </p:sp>
      <p:sp>
        <p:nvSpPr>
          <p:cNvPr id="317443" name="Rectangle 2"/>
          <p:cNvSpPr>
            <a:spLocks noGrp="1" noChangeArrowheads="1"/>
          </p:cNvSpPr>
          <p:nvPr>
            <p:ph type="title"/>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p>
        </p:txBody>
      </p:sp>
      <p:sp>
        <p:nvSpPr>
          <p:cNvPr id="317444" name="Rectangle 6"/>
          <p:cNvSpPr>
            <a:spLocks noChangeArrowheads="1"/>
          </p:cNvSpPr>
          <p:nvPr/>
        </p:nvSpPr>
        <p:spPr bwMode="auto">
          <a:xfrm>
            <a:off x="1476375" y="4292600"/>
            <a:ext cx="4535488"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1"/>
          </p:nvPr>
        </p:nvSpPr>
        <p:spPr/>
        <p:txBody>
          <a:bodyPr rtlCol="0">
            <a:normAutofit lnSpcReduction="10000"/>
          </a:bodyPr>
          <a:lstStyle/>
          <a:p>
            <a:pPr marL="274320" indent="-274320" eaLnBrk="1" fontAlgn="auto" hangingPunct="1">
              <a:spcAft>
                <a:spcPts val="0"/>
              </a:spcAft>
              <a:defRPr/>
            </a:pPr>
            <a:r>
              <a:rPr lang="en-US" altLang="zh-TW" sz="2500" smtClean="0">
                <a:latin typeface="標楷體" pitchFamily="65" charset="-120"/>
              </a:rPr>
              <a:t>98-10.</a:t>
            </a:r>
            <a:r>
              <a:rPr lang="zh-TW" altLang="en-US" sz="2500" smtClean="0">
                <a:latin typeface="標楷體" pitchFamily="65" charset="-120"/>
              </a:rPr>
              <a:t>就讀高中的大明與父母有嚴重的溝通不良情形，大明的父母總是喜歡命令大明去讀書。大明的父母想要改變這樣的溝通情形，於是求教於心理學家。下列心理學家 所提出的方案中，哪一個較能使父母有效的改善與大明的溝通？ </a:t>
            </a:r>
          </a:p>
          <a:p>
            <a:pPr lvl="1" indent="-274320" eaLnBrk="1" fontAlgn="auto" hangingPunct="1">
              <a:spcAft>
                <a:spcPts val="0"/>
              </a:spcAft>
              <a:defRPr/>
            </a:pPr>
            <a:r>
              <a:rPr lang="en-US" altLang="zh-TW" sz="2100" smtClean="0">
                <a:latin typeface="標楷體" pitchFamily="65" charset="-120"/>
              </a:rPr>
              <a:t>(A)</a:t>
            </a:r>
            <a:r>
              <a:rPr lang="zh-TW" altLang="en-US" sz="2100" smtClean="0">
                <a:latin typeface="標楷體" pitchFamily="65" charset="-120"/>
              </a:rPr>
              <a:t>鼓勵大明自己獨立完成後，再告訴父母 </a:t>
            </a:r>
          </a:p>
          <a:p>
            <a:pPr lvl="1" indent="-274320" eaLnBrk="1" fontAlgn="auto" hangingPunct="1">
              <a:spcAft>
                <a:spcPts val="0"/>
              </a:spcAft>
              <a:defRPr/>
            </a:pPr>
            <a:r>
              <a:rPr lang="en-US" altLang="zh-TW" sz="2100" smtClean="0">
                <a:solidFill>
                  <a:srgbClr val="FF0066"/>
                </a:solidFill>
                <a:latin typeface="標楷體" pitchFamily="65" charset="-120"/>
              </a:rPr>
              <a:t>(B)</a:t>
            </a:r>
            <a:r>
              <a:rPr lang="zh-TW" altLang="en-US" sz="2100" smtClean="0">
                <a:solidFill>
                  <a:srgbClr val="FF0066"/>
                </a:solidFill>
                <a:latin typeface="標楷體" pitchFamily="65" charset="-120"/>
              </a:rPr>
              <a:t>鼓勵大明說出心中想法，並且與父母討論</a:t>
            </a:r>
            <a:r>
              <a:rPr lang="zh-TW" altLang="en-US" sz="2100" smtClean="0">
                <a:latin typeface="標楷體" pitchFamily="65" charset="-120"/>
              </a:rPr>
              <a:t> </a:t>
            </a:r>
          </a:p>
          <a:p>
            <a:pPr lvl="1" indent="-274320" eaLnBrk="1" fontAlgn="auto" hangingPunct="1">
              <a:spcAft>
                <a:spcPts val="0"/>
              </a:spcAft>
              <a:defRPr/>
            </a:pPr>
            <a:r>
              <a:rPr lang="en-US" altLang="zh-TW" sz="2100" smtClean="0">
                <a:latin typeface="標楷體" pitchFamily="65" charset="-120"/>
              </a:rPr>
              <a:t>(C)</a:t>
            </a:r>
            <a:r>
              <a:rPr lang="zh-TW" altLang="en-US" sz="2100" smtClean="0">
                <a:latin typeface="標楷體" pitchFamily="65" charset="-120"/>
              </a:rPr>
              <a:t>鼓勵大明尋找同儕的支持，避免與父母衝突</a:t>
            </a:r>
          </a:p>
          <a:p>
            <a:pPr lvl="1" indent="-274320" eaLnBrk="1" fontAlgn="auto" hangingPunct="1">
              <a:spcAft>
                <a:spcPts val="0"/>
              </a:spcAft>
              <a:defRPr/>
            </a:pPr>
            <a:r>
              <a:rPr lang="en-US" altLang="zh-TW" sz="2100" smtClean="0">
                <a:latin typeface="標楷體" pitchFamily="65" charset="-120"/>
              </a:rPr>
              <a:t>(D)</a:t>
            </a:r>
            <a:r>
              <a:rPr lang="zh-TW" altLang="en-US" sz="2100" smtClean="0">
                <a:latin typeface="標楷體" pitchFamily="65" charset="-120"/>
              </a:rPr>
              <a:t>鼓勵大明要乖乖聽話，因為不聽老人言，吃虧在眼前 </a:t>
            </a:r>
          </a:p>
        </p:txBody>
      </p:sp>
      <p:sp>
        <p:nvSpPr>
          <p:cNvPr id="31949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CB76980-C27C-42B4-A625-48868C395650}" type="slidenum">
              <a:rPr lang="en-US" altLang="zh-TW" smtClean="0">
                <a:ea typeface="新細明體" charset="-120"/>
              </a:rPr>
              <a:pPr/>
              <a:t>148</a:t>
            </a:fld>
            <a:endParaRPr lang="en-US" altLang="zh-TW" smtClean="0">
              <a:ea typeface="新細明體" charset="-120"/>
            </a:endParaRPr>
          </a:p>
        </p:txBody>
      </p:sp>
      <p:sp>
        <p:nvSpPr>
          <p:cNvPr id="319491" name="Rectangle 2"/>
          <p:cNvSpPr>
            <a:spLocks noGrp="1" noChangeArrowheads="1"/>
          </p:cNvSpPr>
          <p:nvPr>
            <p:ph type="title"/>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3"/>
          <p:cNvSpPr>
            <a:spLocks noGrp="1" noChangeArrowheads="1"/>
          </p:cNvSpPr>
          <p:nvPr>
            <p:ph idx="1"/>
          </p:nvPr>
        </p:nvSpPr>
        <p:spPr/>
        <p:txBody>
          <a:bodyPr/>
          <a:lstStyle/>
          <a:p>
            <a:pPr eaLnBrk="1" hangingPunct="1"/>
            <a:r>
              <a:rPr lang="en-US" altLang="zh-TW" sz="2500" smtClean="0">
                <a:latin typeface="標楷體" pitchFamily="65" charset="-120"/>
              </a:rPr>
              <a:t>98-27.</a:t>
            </a:r>
            <a:r>
              <a:rPr lang="zh-TW" altLang="en-US" sz="2500" smtClean="0">
                <a:latin typeface="標楷體" pitchFamily="65" charset="-120"/>
              </a:rPr>
              <a:t>剛入學的國一新生小楊在校完全不願開口講話，父母告知導師小楊被診斷為「選擇性緘默」。導師最適合採取下列哪一種作法？ </a:t>
            </a:r>
          </a:p>
          <a:p>
            <a:pPr lvl="1" eaLnBrk="1" hangingPunct="1"/>
            <a:r>
              <a:rPr lang="en-US" altLang="zh-TW" sz="2100" smtClean="0">
                <a:latin typeface="標楷體" pitchFamily="65" charset="-120"/>
              </a:rPr>
              <a:t>(A)</a:t>
            </a:r>
            <a:r>
              <a:rPr lang="zh-TW" altLang="en-US" sz="2100" smtClean="0">
                <a:latin typeface="標楷體" pitchFamily="65" charset="-120"/>
              </a:rPr>
              <a:t>不用擔心，安靜一點的學生有助班上的秩序 </a:t>
            </a:r>
          </a:p>
          <a:p>
            <a:pPr lvl="1" eaLnBrk="1" hangingPunct="1"/>
            <a:r>
              <a:rPr lang="en-US" altLang="zh-TW" sz="2100" smtClean="0">
                <a:latin typeface="標楷體" pitchFamily="65" charset="-120"/>
              </a:rPr>
              <a:t>(B)</a:t>
            </a:r>
            <a:r>
              <a:rPr lang="zh-TW" altLang="en-US" sz="2100" smtClean="0">
                <a:latin typeface="標楷體" pitchFamily="65" charset="-120"/>
              </a:rPr>
              <a:t>盡量在上課時主動點他發言，提供練習的機會 </a:t>
            </a:r>
          </a:p>
          <a:p>
            <a:pPr lvl="1" eaLnBrk="1" hangingPunct="1"/>
            <a:r>
              <a:rPr lang="en-US" altLang="zh-TW" sz="2100" smtClean="0">
                <a:latin typeface="標楷體" pitchFamily="65" charset="-120"/>
              </a:rPr>
              <a:t>(C)</a:t>
            </a:r>
            <a:r>
              <a:rPr lang="zh-TW" altLang="en-US" sz="2100" smtClean="0">
                <a:latin typeface="標楷體" pitchFamily="65" charset="-120"/>
              </a:rPr>
              <a:t>明訂賞罰規則，有發言就給鼓勵，不回答就處罰</a:t>
            </a:r>
          </a:p>
          <a:p>
            <a:pPr lvl="1" eaLnBrk="1" hangingPunct="1"/>
            <a:r>
              <a:rPr lang="en-US" altLang="zh-TW" sz="2100" smtClean="0">
                <a:solidFill>
                  <a:srgbClr val="FF0066"/>
                </a:solidFill>
                <a:latin typeface="標楷體" pitchFamily="65" charset="-120"/>
              </a:rPr>
              <a:t>(D)</a:t>
            </a:r>
            <a:r>
              <a:rPr lang="zh-TW" altLang="en-US" sz="2100" smtClean="0">
                <a:solidFill>
                  <a:srgbClr val="FF0066"/>
                </a:solidFill>
                <a:latin typeface="標楷體" pitchFamily="65" charset="-120"/>
              </a:rPr>
              <a:t>先接納他可以不講話，但善用同儕與老師的資源影響他 </a:t>
            </a:r>
          </a:p>
        </p:txBody>
      </p:sp>
      <p:sp>
        <p:nvSpPr>
          <p:cNvPr id="32153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9168DCA-88C7-4D92-9A90-BEDA5A8EA9DA}" type="slidenum">
              <a:rPr lang="en-US" altLang="zh-TW" smtClean="0">
                <a:ea typeface="新細明體" charset="-120"/>
              </a:rPr>
              <a:pPr/>
              <a:t>149</a:t>
            </a:fld>
            <a:endParaRPr lang="en-US" altLang="zh-TW" smtClean="0">
              <a:ea typeface="新細明體" charset="-120"/>
            </a:endParaRPr>
          </a:p>
        </p:txBody>
      </p:sp>
      <p:sp>
        <p:nvSpPr>
          <p:cNvPr id="321539" name="Rectangle 2"/>
          <p:cNvSpPr>
            <a:spLocks noGrp="1" noChangeArrowheads="1"/>
          </p:cNvSpPr>
          <p:nvPr>
            <p:ph type="title"/>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idx="1"/>
          </p:nvPr>
        </p:nvSpPr>
        <p:spPr>
          <a:xfrm>
            <a:off x="611188" y="1628775"/>
            <a:ext cx="8532812" cy="5040313"/>
          </a:xfrm>
        </p:spPr>
        <p:txBody>
          <a:bodyPr/>
          <a:lstStyle/>
          <a:p>
            <a:pPr eaLnBrk="1" hangingPunct="1">
              <a:buFont typeface="Wingdings" pitchFamily="2" charset="2"/>
              <a:buNone/>
            </a:pPr>
            <a:r>
              <a:rPr lang="en-US" altLang="zh-TW" smtClean="0">
                <a:latin typeface="標楷體" pitchFamily="65" charset="-120"/>
              </a:rPr>
              <a:t>96-03    </a:t>
            </a:r>
            <a:r>
              <a:rPr lang="zh-TW" altLang="en-US" smtClean="0">
                <a:latin typeface="標楷體" pitchFamily="65" charset="-120"/>
              </a:rPr>
              <a:t>焦點解決短期心理諮商</a:t>
            </a:r>
          </a:p>
          <a:p>
            <a:pPr eaLnBrk="1" hangingPunct="1">
              <a:buFont typeface="Wingdings" pitchFamily="2" charset="2"/>
              <a:buNone/>
            </a:pPr>
            <a:r>
              <a:rPr lang="en-US" altLang="zh-TW" smtClean="0">
                <a:latin typeface="標楷體" pitchFamily="65" charset="-120"/>
              </a:rPr>
              <a:t>(Solution-Focused Brief Therapy, SFBT)</a:t>
            </a:r>
            <a:r>
              <a:rPr lang="zh-TW" altLang="en-US" smtClean="0">
                <a:latin typeface="標楷體" pitchFamily="65" charset="-120"/>
              </a:rPr>
              <a:t>十分重視將</a:t>
            </a:r>
          </a:p>
          <a:p>
            <a:pPr eaLnBrk="1" hangingPunct="1">
              <a:buFont typeface="Wingdings" pitchFamily="2" charset="2"/>
              <a:buNone/>
            </a:pPr>
            <a:r>
              <a:rPr lang="zh-TW" altLang="en-US" smtClean="0">
                <a:latin typeface="標楷體" pitchFamily="65" charset="-120"/>
              </a:rPr>
              <a:t>輔導目標放在運用學生個人的資源，來協助他們改</a:t>
            </a:r>
          </a:p>
          <a:p>
            <a:pPr eaLnBrk="1" hangingPunct="1">
              <a:buFont typeface="Wingdings" pitchFamily="2" charset="2"/>
              <a:buNone/>
            </a:pPr>
            <a:r>
              <a:rPr lang="zh-TW" altLang="en-US" smtClean="0">
                <a:latin typeface="標楷體" pitchFamily="65" charset="-120"/>
              </a:rPr>
              <a:t>變，因此下列哪一類問話方式是</a:t>
            </a:r>
            <a:r>
              <a:rPr lang="en-US" altLang="zh-TW" smtClean="0">
                <a:latin typeface="標楷體" pitchFamily="65" charset="-120"/>
              </a:rPr>
              <a:t>SFBT</a:t>
            </a:r>
            <a:r>
              <a:rPr lang="zh-TW" altLang="en-US" smtClean="0">
                <a:latin typeface="標楷體" pitchFamily="65" charset="-120"/>
              </a:rPr>
              <a:t>常用到的技巧？</a:t>
            </a:r>
          </a:p>
          <a:p>
            <a:pPr eaLnBrk="1" hangingPunct="1">
              <a:buFont typeface="Wingdings" pitchFamily="2" charset="2"/>
              <a:buNone/>
            </a:pPr>
            <a:r>
              <a:rPr lang="zh-TW" altLang="en-US" smtClean="0">
                <a:solidFill>
                  <a:srgbClr val="FF3300"/>
                </a:solidFill>
                <a:latin typeface="標楷體" pitchFamily="65" charset="-120"/>
              </a:rPr>
              <a:t>    </a:t>
            </a:r>
            <a:r>
              <a:rPr lang="en-US" altLang="zh-TW" smtClean="0">
                <a:latin typeface="標楷體" pitchFamily="65" charset="-120"/>
              </a:rPr>
              <a:t>(A)</a:t>
            </a:r>
            <a:r>
              <a:rPr lang="zh-TW" altLang="en-US" smtClean="0">
                <a:latin typeface="標楷體" pitchFamily="65" charset="-120"/>
              </a:rPr>
              <a:t>太厲害了，你是如何辦到的？</a:t>
            </a:r>
          </a:p>
          <a:p>
            <a:pPr eaLnBrk="1" hangingPunct="1">
              <a:buFont typeface="Wingdings" pitchFamily="2" charset="2"/>
              <a:buNone/>
            </a:pPr>
            <a:r>
              <a:rPr lang="zh-TW" altLang="en-US" smtClean="0">
                <a:latin typeface="標楷體" pitchFamily="65" charset="-120"/>
              </a:rPr>
              <a:t>    </a:t>
            </a:r>
            <a:r>
              <a:rPr lang="en-US" altLang="zh-TW" smtClean="0">
                <a:latin typeface="標楷體" pitchFamily="65" charset="-120"/>
              </a:rPr>
              <a:t>(B)</a:t>
            </a:r>
            <a:r>
              <a:rPr lang="zh-TW" altLang="en-US" smtClean="0">
                <a:latin typeface="標楷體" pitchFamily="65" charset="-120"/>
              </a:rPr>
              <a:t>你昨天為什麼沒有來上課？</a:t>
            </a:r>
          </a:p>
          <a:p>
            <a:pPr eaLnBrk="1" hangingPunct="1">
              <a:buFont typeface="Wingdings" pitchFamily="2" charset="2"/>
              <a:buNone/>
            </a:pPr>
            <a:r>
              <a:rPr lang="zh-TW" altLang="en-US" smtClean="0">
                <a:latin typeface="標楷體" pitchFamily="65" charset="-120"/>
              </a:rPr>
              <a:t>    </a:t>
            </a:r>
            <a:r>
              <a:rPr lang="en-US" altLang="zh-TW" smtClean="0">
                <a:latin typeface="標楷體" pitchFamily="65" charset="-120"/>
              </a:rPr>
              <a:t>(C)</a:t>
            </a:r>
            <a:r>
              <a:rPr lang="zh-TW" altLang="en-US" smtClean="0">
                <a:latin typeface="標楷體" pitchFamily="65" charset="-120"/>
              </a:rPr>
              <a:t>你是不是對任課老師有什麼不滿，所以你</a:t>
            </a:r>
          </a:p>
          <a:p>
            <a:pPr eaLnBrk="1" hangingPunct="1">
              <a:buFont typeface="Wingdings" pitchFamily="2" charset="2"/>
              <a:buNone/>
            </a:pPr>
            <a:r>
              <a:rPr lang="zh-TW" altLang="en-US" smtClean="0">
                <a:latin typeface="標楷體" pitchFamily="65" charset="-120"/>
              </a:rPr>
              <a:t>          才會上課睡覺？</a:t>
            </a:r>
          </a:p>
          <a:p>
            <a:pPr eaLnBrk="1" hangingPunct="1">
              <a:buFont typeface="Wingdings" pitchFamily="2" charset="2"/>
              <a:buNone/>
            </a:pPr>
            <a:r>
              <a:rPr lang="zh-TW" altLang="en-US" smtClean="0">
                <a:latin typeface="標楷體" pitchFamily="65" charset="-120"/>
              </a:rPr>
              <a:t>    </a:t>
            </a:r>
            <a:r>
              <a:rPr lang="en-US" altLang="zh-TW" smtClean="0">
                <a:latin typeface="標楷體" pitchFamily="65" charset="-120"/>
              </a:rPr>
              <a:t>(D)</a:t>
            </a:r>
            <a:r>
              <a:rPr lang="zh-TW" altLang="en-US" smtClean="0">
                <a:latin typeface="標楷體" pitchFamily="65" charset="-120"/>
              </a:rPr>
              <a:t>如果老師做些什麼，你就會願意繼續把你的</a:t>
            </a:r>
          </a:p>
          <a:p>
            <a:pPr eaLnBrk="1" hangingPunct="1">
              <a:buFont typeface="Wingdings" pitchFamily="2" charset="2"/>
              <a:buNone/>
            </a:pPr>
            <a:r>
              <a:rPr lang="zh-TW" altLang="en-US" smtClean="0">
                <a:latin typeface="標楷體" pitchFamily="65" charset="-120"/>
              </a:rPr>
              <a:t>          功課完成？</a:t>
            </a:r>
          </a:p>
        </p:txBody>
      </p:sp>
      <p:sp>
        <p:nvSpPr>
          <p:cNvPr id="4710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B810B89-B3FC-484C-B038-527D92F95F91}" type="slidenum">
              <a:rPr lang="en-US" altLang="zh-TW" smtClean="0">
                <a:solidFill>
                  <a:srgbClr val="073E87"/>
                </a:solidFill>
                <a:ea typeface="新細明體" charset="-120"/>
              </a:rPr>
              <a:pPr/>
              <a:t>15</a:t>
            </a:fld>
            <a:endParaRPr lang="en-US" altLang="zh-TW" smtClean="0">
              <a:solidFill>
                <a:srgbClr val="073E87"/>
              </a:solidFill>
              <a:ea typeface="新細明體" charset="-120"/>
            </a:endParaRPr>
          </a:p>
        </p:txBody>
      </p:sp>
      <p:sp>
        <p:nvSpPr>
          <p:cNvPr id="47107"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p>
        </p:txBody>
      </p:sp>
      <p:sp>
        <p:nvSpPr>
          <p:cNvPr id="948228" name="Rectangle 4"/>
          <p:cNvSpPr>
            <a:spLocks noChangeArrowheads="1"/>
          </p:cNvSpPr>
          <p:nvPr/>
        </p:nvSpPr>
        <p:spPr bwMode="auto">
          <a:xfrm>
            <a:off x="971550" y="3357563"/>
            <a:ext cx="5400675" cy="431800"/>
          </a:xfrm>
          <a:prstGeom prst="rect">
            <a:avLst/>
          </a:prstGeom>
          <a:noFill/>
          <a:ln w="25400">
            <a:solidFill>
              <a:srgbClr val="FFCC00"/>
            </a:solidFill>
            <a:miter lim="800000"/>
            <a:headEnd/>
            <a:tailEnd/>
          </a:ln>
        </p:spPr>
        <p:txBody>
          <a:bodyPr wrap="none" anchor="ctr"/>
          <a:lstStyle/>
          <a:p>
            <a:endParaRPr lang="zh-TW"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8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948228"/>
                                        </p:tgtEl>
                                        <p:attrNameLst>
                                          <p:attrName>style.visibility</p:attrName>
                                        </p:attrNameLst>
                                      </p:cBhvr>
                                      <p:to>
                                        <p:strVal val="visible"/>
                                      </p:to>
                                    </p:set>
                                    <p:anim calcmode="lin" valueType="num">
                                      <p:cBhvr additive="base">
                                        <p:cTn id="11" dur="500" fill="hold"/>
                                        <p:tgtEl>
                                          <p:spTgt spid="948228"/>
                                        </p:tgtEl>
                                        <p:attrNameLst>
                                          <p:attrName>ppt_x</p:attrName>
                                        </p:attrNameLst>
                                      </p:cBhvr>
                                      <p:tavLst>
                                        <p:tav tm="0">
                                          <p:val>
                                            <p:strVal val="#ppt_x"/>
                                          </p:val>
                                        </p:tav>
                                        <p:tav tm="100000">
                                          <p:val>
                                            <p:strVal val="#ppt_x"/>
                                          </p:val>
                                        </p:tav>
                                      </p:tavLst>
                                    </p:anim>
                                    <p:anim calcmode="lin" valueType="num">
                                      <p:cBhvr additive="base">
                                        <p:cTn id="12" dur="500" fill="hold"/>
                                        <p:tgtEl>
                                          <p:spTgt spid="948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8" grpId="0" animBg="1"/>
      <p:bldP spid="948228" grpId="1"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p:txBody>
          <a:bodyPr rtlCol="0">
            <a:normAutofit fontScale="92500"/>
          </a:bodyPr>
          <a:lstStyle/>
          <a:p>
            <a:pPr marL="274320" indent="-274320" eaLnBrk="1" fontAlgn="auto" hangingPunct="1">
              <a:spcAft>
                <a:spcPts val="0"/>
              </a:spcAft>
              <a:defRPr/>
            </a:pPr>
            <a:r>
              <a:rPr lang="en-US" altLang="zh-TW" sz="2500" smtClean="0"/>
              <a:t>99-20.</a:t>
            </a:r>
            <a:r>
              <a:rPr lang="zh-TW" altLang="en-US" sz="2500" smtClean="0"/>
              <a:t>國二的筱雯因為升學考試壓力過大，於是常沉迷於網路世界中尋求暫時的解脫，下列何種輔導策略較適當？ </a:t>
            </a:r>
          </a:p>
          <a:p>
            <a:pPr marL="274320" indent="-274320" eaLnBrk="1" fontAlgn="auto" hangingPunct="1">
              <a:spcAft>
                <a:spcPts val="0"/>
              </a:spcAft>
              <a:defRPr/>
            </a:pPr>
            <a:r>
              <a:rPr lang="en-US" altLang="zh-TW" sz="2500" smtClean="0"/>
              <a:t>(A)</a:t>
            </a:r>
            <a:r>
              <a:rPr lang="zh-TW" altLang="en-US" sz="2500" smtClean="0"/>
              <a:t>指出筱雯沈迷網路是不負責任的行為 </a:t>
            </a:r>
          </a:p>
          <a:p>
            <a:pPr marL="274320" indent="-274320" eaLnBrk="1" fontAlgn="auto" hangingPunct="1">
              <a:spcAft>
                <a:spcPts val="0"/>
              </a:spcAft>
              <a:defRPr/>
            </a:pPr>
            <a:r>
              <a:rPr lang="en-US" altLang="zh-TW" sz="2500" smtClean="0"/>
              <a:t>(B)</a:t>
            </a:r>
            <a:r>
              <a:rPr lang="zh-TW" altLang="en-US" sz="2500" smtClean="0"/>
              <a:t>接納筱雯未做家庭作業的藉口，並與之討論 </a:t>
            </a:r>
          </a:p>
          <a:p>
            <a:pPr marL="274320" indent="-274320" eaLnBrk="1" fontAlgn="auto" hangingPunct="1">
              <a:spcAft>
                <a:spcPts val="0"/>
              </a:spcAft>
              <a:defRPr/>
            </a:pPr>
            <a:r>
              <a:rPr lang="en-US" altLang="zh-TW" sz="2500" smtClean="0"/>
              <a:t>(C)</a:t>
            </a:r>
            <a:r>
              <a:rPr lang="zh-TW" altLang="en-US" sz="2500" smtClean="0"/>
              <a:t>諮商師要評判筱雯行為的對錯，以建立成功的認同 </a:t>
            </a:r>
          </a:p>
          <a:p>
            <a:pPr marL="274320" indent="-274320" eaLnBrk="1" fontAlgn="auto" hangingPunct="1">
              <a:spcAft>
                <a:spcPts val="0"/>
              </a:spcAft>
              <a:defRPr/>
            </a:pPr>
            <a:r>
              <a:rPr lang="en-US" altLang="zh-TW" sz="2500" smtClean="0">
                <a:solidFill>
                  <a:srgbClr val="FF0066"/>
                </a:solidFill>
              </a:rPr>
              <a:t>(D)</a:t>
            </a:r>
            <a:r>
              <a:rPr lang="zh-TW" altLang="en-US" sz="2500" smtClean="0">
                <a:solidFill>
                  <a:srgbClr val="FF0066"/>
                </a:solidFill>
              </a:rPr>
              <a:t>鼓勵筱雯每天做自己喜歡的嗜好，例如：冥想或繪畫</a:t>
            </a:r>
            <a:r>
              <a:rPr lang="zh-TW" altLang="en-US" sz="2500" smtClean="0"/>
              <a:t> </a:t>
            </a:r>
          </a:p>
          <a:p>
            <a:pPr marL="274320" indent="-274320" eaLnBrk="1" fontAlgn="auto" hangingPunct="1">
              <a:spcAft>
                <a:spcPts val="0"/>
              </a:spcAft>
              <a:defRPr/>
            </a:pPr>
            <a:endParaRPr lang="en-US" altLang="zh-TW" sz="2500" smtClean="0"/>
          </a:p>
        </p:txBody>
      </p:sp>
      <p:sp>
        <p:nvSpPr>
          <p:cNvPr id="32358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7E6387F-643D-4FCB-B9CE-F707DC5970B4}" type="slidenum">
              <a:rPr lang="en-US" altLang="zh-TW" smtClean="0">
                <a:ea typeface="新細明體" charset="-120"/>
              </a:rPr>
              <a:pPr/>
              <a:t>150</a:t>
            </a:fld>
            <a:endParaRPr lang="en-US" altLang="zh-TW" smtClean="0">
              <a:ea typeface="新細明體" charset="-120"/>
            </a:endParaRPr>
          </a:p>
        </p:txBody>
      </p:sp>
      <p:sp>
        <p:nvSpPr>
          <p:cNvPr id="323587" name="Rectangle 2"/>
          <p:cNvSpPr>
            <a:spLocks noGrp="1" noChangeArrowheads="1"/>
          </p:cNvSpPr>
          <p:nvPr>
            <p:ph type="title"/>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endParaRPr lang="zh-TW" altLang="zh-TW" smtClean="0">
              <a:latin typeface="標楷體" pitchFamily="65" charset="-12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3"/>
          <p:cNvSpPr>
            <a:spLocks noGrp="1" noChangeArrowheads="1"/>
          </p:cNvSpPr>
          <p:nvPr>
            <p:ph idx="1"/>
          </p:nvPr>
        </p:nvSpPr>
        <p:spPr/>
        <p:txBody>
          <a:bodyPr/>
          <a:lstStyle/>
          <a:p>
            <a:pPr eaLnBrk="1" hangingPunct="1"/>
            <a:r>
              <a:rPr lang="en-US" altLang="zh-TW" smtClean="0"/>
              <a:t>99-21.</a:t>
            </a:r>
            <a:r>
              <a:rPr lang="zh-TW" altLang="en-US" smtClean="0"/>
              <a:t>國二的小明難過或受到委屈時，很少表達自己的意見，甚至會哭泣或躲起來。下列行為治療技術，何者對小明是較為適當的？ </a:t>
            </a:r>
          </a:p>
          <a:p>
            <a:pPr eaLnBrk="1" hangingPunct="1"/>
            <a:r>
              <a:rPr lang="en-US" altLang="zh-TW" smtClean="0"/>
              <a:t>(A)</a:t>
            </a:r>
            <a:r>
              <a:rPr lang="zh-TW" altLang="en-US" smtClean="0"/>
              <a:t>隔離法</a:t>
            </a:r>
          </a:p>
          <a:p>
            <a:pPr eaLnBrk="1" hangingPunct="1"/>
            <a:r>
              <a:rPr lang="en-US" altLang="zh-TW" smtClean="0"/>
              <a:t>(B)</a:t>
            </a:r>
            <a:r>
              <a:rPr lang="zh-TW" altLang="en-US" smtClean="0"/>
              <a:t>操作制約</a:t>
            </a:r>
          </a:p>
          <a:p>
            <a:pPr eaLnBrk="1" hangingPunct="1"/>
            <a:r>
              <a:rPr lang="en-US" altLang="zh-TW" smtClean="0">
                <a:solidFill>
                  <a:srgbClr val="FF0066"/>
                </a:solidFill>
              </a:rPr>
              <a:t>(C)</a:t>
            </a:r>
            <a:r>
              <a:rPr lang="zh-TW" altLang="en-US" smtClean="0">
                <a:solidFill>
                  <a:srgbClr val="FF0066"/>
                </a:solidFill>
              </a:rPr>
              <a:t>自我肯定訓練</a:t>
            </a:r>
            <a:r>
              <a:rPr lang="zh-TW" altLang="en-US" smtClean="0"/>
              <a:t> </a:t>
            </a:r>
          </a:p>
          <a:p>
            <a:pPr eaLnBrk="1" hangingPunct="1"/>
            <a:r>
              <a:rPr lang="en-US" altLang="zh-TW" smtClean="0"/>
              <a:t>(D)</a:t>
            </a:r>
            <a:r>
              <a:rPr lang="zh-TW" altLang="en-US" smtClean="0"/>
              <a:t>系統減敏感法 </a:t>
            </a:r>
          </a:p>
          <a:p>
            <a:pPr eaLnBrk="1" hangingPunct="1"/>
            <a:endParaRPr lang="en-US" altLang="zh-TW" smtClean="0"/>
          </a:p>
        </p:txBody>
      </p:sp>
      <p:sp>
        <p:nvSpPr>
          <p:cNvPr id="32563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AE6B649-5ABF-4BBB-A51B-C7579ABE09EB}" type="slidenum">
              <a:rPr lang="en-US" altLang="zh-TW" smtClean="0">
                <a:ea typeface="新細明體" charset="-120"/>
              </a:rPr>
              <a:pPr/>
              <a:t>151</a:t>
            </a:fld>
            <a:endParaRPr lang="en-US" altLang="zh-TW" smtClean="0">
              <a:ea typeface="新細明體" charset="-120"/>
            </a:endParaRPr>
          </a:p>
        </p:txBody>
      </p:sp>
      <p:sp>
        <p:nvSpPr>
          <p:cNvPr id="325635" name="Rectangle 2"/>
          <p:cNvSpPr>
            <a:spLocks noGrp="1" noChangeArrowheads="1"/>
          </p:cNvSpPr>
          <p:nvPr>
            <p:ph type="title"/>
          </p:nvPr>
        </p:nvSpPr>
        <p:spPr/>
        <p:txBody>
          <a:bodyPr/>
          <a:lstStyle/>
          <a:p>
            <a:pPr eaLnBrk="1" hangingPunct="1"/>
            <a:r>
              <a:rPr lang="en-US" altLang="zh-TW" smtClean="0">
                <a:latin typeface="標楷體" pitchFamily="65" charset="-120"/>
              </a:rPr>
              <a:t>5.</a:t>
            </a:r>
            <a:r>
              <a:rPr lang="zh-TW" altLang="en-US" smtClean="0">
                <a:latin typeface="標楷體" pitchFamily="65" charset="-120"/>
              </a:rPr>
              <a:t>行為輔導策略</a:t>
            </a:r>
            <a:endParaRPr lang="zh-TW" altLang="zh-TW" smtClean="0">
              <a:latin typeface="標楷體" pitchFamily="65" charset="-12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900113" y="1917700"/>
            <a:ext cx="7920037" cy="3927475"/>
          </a:xfrm>
        </p:spPr>
        <p:txBody>
          <a:bodyPr rtlCol="0">
            <a:normAutofit fontScale="92500"/>
          </a:bodyPr>
          <a:lstStyle/>
          <a:p>
            <a:pPr lvl="1" indent="-274320" eaLnBrk="1" fontAlgn="auto" hangingPunct="1">
              <a:spcAft>
                <a:spcPts val="0"/>
              </a:spcAft>
              <a:defRPr/>
            </a:pPr>
            <a:r>
              <a:rPr lang="zh-TW" altLang="en-US" sz="2600" b="1" smtClean="0">
                <a:solidFill>
                  <a:srgbClr val="FF0066"/>
                </a:solidFill>
                <a:latin typeface="標楷體" pitchFamily="65" charset="-120"/>
              </a:rPr>
              <a:t>洪水法</a:t>
            </a:r>
            <a:r>
              <a:rPr lang="zh-TW" altLang="en-US" sz="2600" b="1" smtClean="0">
                <a:latin typeface="標楷體" pitchFamily="65" charset="-120"/>
              </a:rPr>
              <a:t>或爆炸法</a:t>
            </a:r>
            <a:r>
              <a:rPr lang="zh-TW" altLang="en-US" sz="2600" smtClean="0">
                <a:latin typeface="標楷體" pitchFamily="65" charset="-120"/>
              </a:rPr>
              <a:t>：是將引發恐懼、焦慮、憤怒的刺激在短時間內大量呈現，使青少年對負向刺激原失去其敏感度的方法，相關的負向刺激原並非一定是活生生的事物，利用想像的方式亦可達到治療效果</a:t>
            </a:r>
          </a:p>
          <a:p>
            <a:pPr lvl="1" indent="-274320" eaLnBrk="1" fontAlgn="auto" hangingPunct="1">
              <a:spcAft>
                <a:spcPts val="0"/>
              </a:spcAft>
              <a:defRPr/>
            </a:pPr>
            <a:r>
              <a:rPr lang="zh-TW" altLang="en-US" sz="2600" b="1" smtClean="0">
                <a:latin typeface="標楷體" pitchFamily="65" charset="-120"/>
              </a:rPr>
              <a:t>操作法</a:t>
            </a:r>
            <a:r>
              <a:rPr lang="zh-TW" altLang="en-US" sz="2600" smtClean="0">
                <a:latin typeface="標楷體" pitchFamily="65" charset="-120"/>
              </a:rPr>
              <a:t>：應用增強、消弱、行為塑造或交互使用各種操作制約的方法，以使青少年的不當情緒反應消除或減弱</a:t>
            </a:r>
          </a:p>
          <a:p>
            <a:pPr lvl="1" indent="-274320" eaLnBrk="1" fontAlgn="auto" hangingPunct="1">
              <a:spcAft>
                <a:spcPts val="0"/>
              </a:spcAft>
              <a:defRPr/>
            </a:pPr>
            <a:r>
              <a:rPr lang="zh-TW" altLang="en-US" sz="2600" b="1" smtClean="0">
                <a:latin typeface="標楷體" pitchFamily="65" charset="-120"/>
              </a:rPr>
              <a:t>示範法</a:t>
            </a:r>
            <a:r>
              <a:rPr lang="zh-TW" altLang="en-US" sz="2600" smtClean="0">
                <a:latin typeface="標楷體" pitchFamily="65" charset="-120"/>
              </a:rPr>
              <a:t>：利用真實的他人（包括師長或同儕）或錄音、錄影，為青少年示範正確的情緒表達方式，進而去除不良情緒的方法</a:t>
            </a:r>
          </a:p>
          <a:p>
            <a:pPr marL="274320" indent="-274320" eaLnBrk="1" fontAlgn="auto" hangingPunct="1">
              <a:spcAft>
                <a:spcPts val="0"/>
              </a:spcAft>
              <a:defRPr/>
            </a:pPr>
            <a:endParaRPr lang="en-US" altLang="zh-TW" sz="2600" smtClean="0">
              <a:latin typeface="標楷體" pitchFamily="65" charset="-120"/>
            </a:endParaRPr>
          </a:p>
        </p:txBody>
      </p:sp>
      <p:sp>
        <p:nvSpPr>
          <p:cNvPr id="32768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3340E22-7867-4847-9CE7-26A798E8D72D}" type="slidenum">
              <a:rPr lang="en-US" altLang="zh-TW" smtClean="0">
                <a:ea typeface="新細明體" charset="-120"/>
              </a:rPr>
              <a:pPr/>
              <a:t>152</a:t>
            </a:fld>
            <a:endParaRPr lang="en-US" altLang="zh-TW" smtClean="0">
              <a:ea typeface="新細明體" charset="-120"/>
            </a:endParaRPr>
          </a:p>
        </p:txBody>
      </p:sp>
      <p:sp>
        <p:nvSpPr>
          <p:cNvPr id="327683" name="Rectangle 2"/>
          <p:cNvSpPr>
            <a:spLocks noGrp="1" noChangeArrowheads="1"/>
          </p:cNvSpPr>
          <p:nvPr>
            <p:ph type="title"/>
          </p:nvPr>
        </p:nvSpPr>
        <p:spPr/>
        <p:txBody>
          <a:bodyPr/>
          <a:lstStyle/>
          <a:p>
            <a:pPr eaLnBrk="1" hangingPunct="1"/>
            <a:r>
              <a:rPr lang="zh-TW" altLang="en-US" smtClean="0">
                <a:latin typeface="標楷體" pitchFamily="65" charset="-120"/>
              </a:rPr>
              <a:t>行為輔導策略</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3"/>
          <p:cNvSpPr>
            <a:spLocks noGrp="1" noChangeArrowheads="1"/>
          </p:cNvSpPr>
          <p:nvPr>
            <p:ph idx="1"/>
          </p:nvPr>
        </p:nvSpPr>
        <p:spPr/>
        <p:txBody>
          <a:bodyPr/>
          <a:lstStyle/>
          <a:p>
            <a:pPr lvl="1" eaLnBrk="1" hangingPunct="1"/>
            <a:r>
              <a:rPr lang="zh-TW" altLang="en-US" sz="3200" b="1" smtClean="0">
                <a:latin typeface="標楷體" pitchFamily="65" charset="-120"/>
              </a:rPr>
              <a:t>系統減敏法</a:t>
            </a:r>
            <a:r>
              <a:rPr lang="zh-TW" altLang="en-US" sz="3200" smtClean="0">
                <a:latin typeface="標楷體" pitchFamily="65" charset="-120"/>
              </a:rPr>
              <a:t>：以身體鬆弛及建立焦慮階層交互作用，循序漸進，最後克服焦慮或恐懼的方法。</a:t>
            </a:r>
          </a:p>
          <a:p>
            <a:pPr lvl="1" eaLnBrk="1" hangingPunct="1"/>
            <a:r>
              <a:rPr lang="zh-TW" altLang="en-US" sz="3200" b="1" smtClean="0">
                <a:latin typeface="標楷體" pitchFamily="65" charset="-120"/>
              </a:rPr>
              <a:t>認知方法</a:t>
            </a:r>
            <a:r>
              <a:rPr lang="zh-TW" altLang="en-US" sz="3200" smtClean="0">
                <a:latin typeface="標楷體" pitchFamily="65" charset="-120"/>
              </a:rPr>
              <a:t>：主要是由認知著手，分析認知與情緒的關聯，再以理性與建設性的認知取代非理性與破壞性的認知。</a:t>
            </a:r>
          </a:p>
        </p:txBody>
      </p:sp>
      <p:sp>
        <p:nvSpPr>
          <p:cNvPr id="32973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BDF6E84-105B-486B-88B2-BD8A529334FB}" type="slidenum">
              <a:rPr lang="en-US" altLang="zh-TW" smtClean="0">
                <a:ea typeface="新細明體" charset="-120"/>
              </a:rPr>
              <a:pPr/>
              <a:t>153</a:t>
            </a:fld>
            <a:endParaRPr lang="en-US" altLang="zh-TW" smtClean="0">
              <a:ea typeface="新細明體" charset="-120"/>
            </a:endParaRPr>
          </a:p>
        </p:txBody>
      </p:sp>
      <p:sp>
        <p:nvSpPr>
          <p:cNvPr id="329731" name="Rectangle 2"/>
          <p:cNvSpPr>
            <a:spLocks noGrp="1" noChangeArrowheads="1"/>
          </p:cNvSpPr>
          <p:nvPr>
            <p:ph type="title"/>
          </p:nvPr>
        </p:nvSpPr>
        <p:spPr/>
        <p:txBody>
          <a:bodyPr/>
          <a:lstStyle/>
          <a:p>
            <a:pPr eaLnBrk="1" hangingPunct="1"/>
            <a:r>
              <a:rPr lang="zh-TW" altLang="en-US" smtClean="0">
                <a:latin typeface="標楷體" pitchFamily="65" charset="-120"/>
              </a:rPr>
              <a:t>行為輔導策略 </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3"/>
          <p:cNvSpPr>
            <a:spLocks noGrp="1" noChangeArrowheads="1"/>
          </p:cNvSpPr>
          <p:nvPr>
            <p:ph idx="1"/>
          </p:nvPr>
        </p:nvSpPr>
        <p:spPr/>
        <p:txBody>
          <a:bodyPr/>
          <a:lstStyle/>
          <a:p>
            <a:pPr marL="609600" indent="-609600" eaLnBrk="1" hangingPunct="1">
              <a:lnSpc>
                <a:spcPct val="80000"/>
              </a:lnSpc>
            </a:pPr>
            <a:r>
              <a:rPr lang="zh-TW" altLang="en-US" sz="2100" smtClean="0">
                <a:latin typeface="標楷體" pitchFamily="65" charset="-120"/>
              </a:rPr>
              <a:t>一</a:t>
            </a:r>
            <a:r>
              <a:rPr lang="zh-TW" altLang="en-US" sz="1900" smtClean="0">
                <a:latin typeface="標楷體" pitchFamily="65" charset="-120"/>
              </a:rPr>
              <a:t>、</a:t>
            </a:r>
            <a:r>
              <a:rPr lang="zh-TW" altLang="en-US" sz="2100" smtClean="0">
                <a:latin typeface="標楷體" pitchFamily="65" charset="-120"/>
              </a:rPr>
              <a:t>系統減敏感法</a:t>
            </a:r>
          </a:p>
          <a:p>
            <a:pPr marL="609600" indent="-609600" eaLnBrk="1" hangingPunct="1">
              <a:lnSpc>
                <a:spcPct val="80000"/>
              </a:lnSpc>
            </a:pPr>
            <a:r>
              <a:rPr lang="zh-TW" altLang="en-US" sz="2100" smtClean="0">
                <a:latin typeface="標楷體" pitchFamily="65" charset="-120"/>
              </a:rPr>
              <a:t>系統減敏感法是渥波以鬆弛法</a:t>
            </a:r>
            <a:r>
              <a:rPr lang="en-US" altLang="zh-TW" sz="2100" smtClean="0">
                <a:latin typeface="標楷體" pitchFamily="65" charset="-120"/>
              </a:rPr>
              <a:t>(relaxation) </a:t>
            </a:r>
            <a:r>
              <a:rPr lang="zh-TW" altLang="en-US" sz="2100" smtClean="0">
                <a:latin typeface="標楷體" pitchFamily="65" charset="-120"/>
              </a:rPr>
              <a:t>消除焦慮之技巧，它包括下列三個步驟：</a:t>
            </a:r>
          </a:p>
          <a:p>
            <a:pPr marL="609600" indent="-609600" eaLnBrk="1" hangingPunct="1">
              <a:lnSpc>
                <a:spcPct val="80000"/>
              </a:lnSpc>
            </a:pPr>
            <a:r>
              <a:rPr lang="zh-TW" altLang="en-US" sz="2100" smtClean="0">
                <a:latin typeface="標楷體" pitchFamily="65" charset="-120"/>
              </a:rPr>
              <a:t>（</a:t>
            </a:r>
            <a:r>
              <a:rPr lang="en-US" altLang="zh-TW" sz="2100" smtClean="0">
                <a:latin typeface="標楷體" pitchFamily="65" charset="-120"/>
              </a:rPr>
              <a:t>1</a:t>
            </a:r>
            <a:r>
              <a:rPr lang="zh-TW" altLang="en-US" sz="2100" smtClean="0">
                <a:latin typeface="標楷體" pitchFamily="65" charset="-120"/>
              </a:rPr>
              <a:t>）對於引起焦慮的刺激加以分析並排定其輕重順序</a:t>
            </a:r>
          </a:p>
          <a:p>
            <a:pPr marL="609600" indent="-609600" eaLnBrk="1" hangingPunct="1">
              <a:lnSpc>
                <a:spcPct val="80000"/>
              </a:lnSpc>
            </a:pPr>
            <a:r>
              <a:rPr lang="zh-TW" altLang="en-US" sz="2100" smtClean="0">
                <a:latin typeface="標楷體" pitchFamily="65" charset="-120"/>
              </a:rPr>
              <a:t>例如治療個案的口吃，首先我們對於會引起個案口吃的情境加以分析，並排定其順序：</a:t>
            </a:r>
          </a:p>
          <a:p>
            <a:pPr marL="609600" indent="-609600" eaLnBrk="1" hangingPunct="1">
              <a:lnSpc>
                <a:spcPct val="80000"/>
              </a:lnSpc>
            </a:pPr>
            <a:r>
              <a:rPr lang="en-US" altLang="zh-TW" sz="2100" smtClean="0">
                <a:latin typeface="標楷體" pitchFamily="65" charset="-120"/>
              </a:rPr>
              <a:t>1.</a:t>
            </a:r>
            <a:r>
              <a:rPr lang="zh-TW" altLang="en-US" sz="2100" smtClean="0">
                <a:latin typeface="標楷體" pitchFamily="65" charset="-120"/>
              </a:rPr>
              <a:t>與家人談話。</a:t>
            </a:r>
          </a:p>
          <a:p>
            <a:pPr marL="609600" indent="-609600" eaLnBrk="1" hangingPunct="1">
              <a:lnSpc>
                <a:spcPct val="80000"/>
              </a:lnSpc>
            </a:pPr>
            <a:r>
              <a:rPr lang="en-US" altLang="zh-TW" sz="2100" smtClean="0">
                <a:latin typeface="標楷體" pitchFamily="65" charset="-120"/>
              </a:rPr>
              <a:t>2.</a:t>
            </a:r>
            <a:r>
              <a:rPr lang="zh-TW" altLang="en-US" sz="2100" smtClean="0">
                <a:latin typeface="標楷體" pitchFamily="65" charset="-120"/>
              </a:rPr>
              <a:t>與朋友談話。</a:t>
            </a:r>
          </a:p>
          <a:p>
            <a:pPr marL="609600" indent="-609600" eaLnBrk="1" hangingPunct="1">
              <a:lnSpc>
                <a:spcPct val="80000"/>
              </a:lnSpc>
            </a:pPr>
            <a:r>
              <a:rPr lang="en-US" altLang="zh-TW" sz="2100" smtClean="0">
                <a:latin typeface="標楷體" pitchFamily="65" charset="-120"/>
              </a:rPr>
              <a:t>3.</a:t>
            </a:r>
            <a:r>
              <a:rPr lang="zh-TW" altLang="en-US" sz="2100" smtClean="0">
                <a:latin typeface="標楷體" pitchFamily="65" charset="-120"/>
              </a:rPr>
              <a:t>與老師談話。</a:t>
            </a:r>
          </a:p>
          <a:p>
            <a:pPr marL="609600" indent="-609600" eaLnBrk="1" hangingPunct="1">
              <a:lnSpc>
                <a:spcPct val="80000"/>
              </a:lnSpc>
            </a:pPr>
            <a:r>
              <a:rPr lang="en-US" altLang="zh-TW" sz="2100" smtClean="0">
                <a:latin typeface="標楷體" pitchFamily="65" charset="-120"/>
              </a:rPr>
              <a:t>4.</a:t>
            </a:r>
            <a:r>
              <a:rPr lang="zh-TW" altLang="en-US" sz="2100" smtClean="0">
                <a:latin typeface="標楷體" pitchFamily="65" charset="-120"/>
              </a:rPr>
              <a:t>與陌生人談話。</a:t>
            </a:r>
          </a:p>
          <a:p>
            <a:pPr marL="609600" indent="-609600" eaLnBrk="1" hangingPunct="1">
              <a:lnSpc>
                <a:spcPct val="80000"/>
              </a:lnSpc>
            </a:pPr>
            <a:r>
              <a:rPr lang="en-US" altLang="zh-TW" sz="2100" smtClean="0">
                <a:latin typeface="標楷體" pitchFamily="65" charset="-120"/>
              </a:rPr>
              <a:t>5.</a:t>
            </a:r>
            <a:r>
              <a:rPr lang="zh-TW" altLang="en-US" sz="2100" smtClean="0">
                <a:latin typeface="標楷體" pitchFamily="65" charset="-120"/>
              </a:rPr>
              <a:t>公開發表意見。</a:t>
            </a:r>
          </a:p>
        </p:txBody>
      </p:sp>
      <p:sp>
        <p:nvSpPr>
          <p:cNvPr id="33177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E56AA05-EA38-412E-8D45-AAE543F07100}" type="slidenum">
              <a:rPr lang="en-US" altLang="zh-TW" smtClean="0">
                <a:ea typeface="新細明體" charset="-120"/>
              </a:rPr>
              <a:pPr/>
              <a:t>154</a:t>
            </a:fld>
            <a:endParaRPr lang="en-US" altLang="zh-TW" smtClean="0">
              <a:ea typeface="新細明體" charset="-120"/>
            </a:endParaRPr>
          </a:p>
        </p:txBody>
      </p:sp>
      <p:sp>
        <p:nvSpPr>
          <p:cNvPr id="331779" name="Rectangle 2"/>
          <p:cNvSpPr>
            <a:spLocks noGrp="1" noChangeArrowheads="1"/>
          </p:cNvSpPr>
          <p:nvPr>
            <p:ph type="title"/>
          </p:nvPr>
        </p:nvSpPr>
        <p:spPr/>
        <p:txBody>
          <a:bodyPr/>
          <a:lstStyle/>
          <a:p>
            <a:pPr eaLnBrk="1" hangingPunct="1"/>
            <a:r>
              <a:rPr lang="zh-TW" altLang="en-US" sz="3200" smtClean="0">
                <a:latin typeface="標楷體" pitchFamily="65" charset="-120"/>
              </a:rPr>
              <a:t>行為學派治療方法</a:t>
            </a:r>
            <a:r>
              <a:rPr lang="en-US" altLang="zh-TW" sz="3200" smtClean="0">
                <a:latin typeface="標楷體" pitchFamily="65" charset="-120"/>
              </a:rPr>
              <a:t>—</a:t>
            </a:r>
            <a:br>
              <a:rPr lang="en-US" altLang="zh-TW" sz="3200" smtClean="0">
                <a:latin typeface="標楷體" pitchFamily="65" charset="-120"/>
              </a:rPr>
            </a:br>
            <a:r>
              <a:rPr lang="zh-TW" altLang="en-US" sz="3200" smtClean="0">
                <a:latin typeface="標楷體" pitchFamily="65" charset="-120"/>
              </a:rPr>
              <a:t>放鬆訓練及有關方法</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3"/>
          <p:cNvSpPr>
            <a:spLocks noGrp="1" noChangeArrowheads="1"/>
          </p:cNvSpPr>
          <p:nvPr>
            <p:ph idx="1"/>
          </p:nvPr>
        </p:nvSpPr>
        <p:spPr>
          <a:xfrm>
            <a:off x="971550" y="2133600"/>
            <a:ext cx="7408863" cy="3451225"/>
          </a:xfrm>
        </p:spPr>
        <p:txBody>
          <a:bodyPr/>
          <a:lstStyle/>
          <a:p>
            <a:pPr marL="609600" indent="-609600" eaLnBrk="1" hangingPunct="1">
              <a:lnSpc>
                <a:spcPct val="80000"/>
              </a:lnSpc>
            </a:pPr>
            <a:endParaRPr lang="en-US" altLang="zh-TW" sz="2100" smtClean="0">
              <a:latin typeface="標楷體" pitchFamily="65" charset="-120"/>
            </a:endParaRPr>
          </a:p>
          <a:p>
            <a:pPr marL="609600" indent="-609600" eaLnBrk="1" hangingPunct="1">
              <a:lnSpc>
                <a:spcPct val="80000"/>
              </a:lnSpc>
            </a:pPr>
            <a:r>
              <a:rPr lang="zh-TW" altLang="en-US" sz="2100" smtClean="0">
                <a:latin typeface="標楷體" pitchFamily="65" charset="-120"/>
              </a:rPr>
              <a:t>肌肉放鬆法肌肉放鬆法主要透過各種指示來放鬆肌肉，消除各種肌肉酸痛，或緊張和焦慮。</a:t>
            </a:r>
          </a:p>
          <a:p>
            <a:pPr marL="609600" indent="-609600" eaLnBrk="1" hangingPunct="1">
              <a:lnSpc>
                <a:spcPct val="80000"/>
              </a:lnSpc>
            </a:pPr>
            <a:r>
              <a:rPr lang="zh-TW" altLang="en-US" sz="2100" smtClean="0">
                <a:latin typeface="標楷體" pitchFamily="65" charset="-120"/>
              </a:rPr>
              <a:t>首先，讓個案儘可能舒適的坐看或躺看，接看讓他去掉身上的一些束縛，如眼鏡、手錶、銅板等。然後就開始進行。</a:t>
            </a:r>
          </a:p>
          <a:p>
            <a:pPr marL="609600" indent="-609600" eaLnBrk="1" hangingPunct="1">
              <a:lnSpc>
                <a:spcPct val="80000"/>
              </a:lnSpc>
            </a:pPr>
            <a:r>
              <a:rPr lang="zh-TW" altLang="en-US" sz="2100" smtClean="0">
                <a:latin typeface="標楷體" pitchFamily="65" charset="-120"/>
              </a:rPr>
              <a:t>手部</a:t>
            </a:r>
            <a:r>
              <a:rPr lang="en-US" altLang="en-US" sz="2100" smtClean="0">
                <a:latin typeface="標楷體" pitchFamily="65" charset="-120"/>
                <a:ea typeface="標楷體" pitchFamily="65" charset="-120"/>
              </a:rPr>
              <a:t>：</a:t>
            </a:r>
            <a:r>
              <a:rPr lang="zh-TW" altLang="en-US" sz="2100" smtClean="0">
                <a:latin typeface="標楷體" pitchFamily="65" charset="-120"/>
              </a:rPr>
              <a:t>先叫他握緊右手掌，再放鬆，如是數次，再換成左手掌，再一起來。然後足手指、手臂等。</a:t>
            </a:r>
          </a:p>
          <a:p>
            <a:pPr marL="609600" indent="-609600" eaLnBrk="1" hangingPunct="1">
              <a:lnSpc>
                <a:spcPct val="80000"/>
              </a:lnSpc>
            </a:pPr>
            <a:r>
              <a:rPr lang="zh-TW" altLang="en-US" sz="2100" smtClean="0">
                <a:latin typeface="標楷體" pitchFamily="65" charset="-120"/>
              </a:rPr>
              <a:t>頭部</a:t>
            </a:r>
            <a:r>
              <a:rPr lang="en-US" altLang="en-US" sz="2100" smtClean="0">
                <a:latin typeface="標楷體" pitchFamily="65" charset="-120"/>
                <a:ea typeface="標楷體" pitchFamily="65" charset="-120"/>
              </a:rPr>
              <a:t>：</a:t>
            </a:r>
            <a:r>
              <a:rPr lang="zh-TW" altLang="en-US" sz="2100" smtClean="0">
                <a:latin typeface="標楷體" pitchFamily="65" charset="-120"/>
              </a:rPr>
              <a:t>同樣的拉緊、放鬆，以下接看可由頭部、臉部、眼睛、舌頭、嘴唇等。再過來是背部、腹部、腳部等等。</a:t>
            </a:r>
          </a:p>
          <a:p>
            <a:pPr marL="609600" indent="-609600" eaLnBrk="1" hangingPunct="1">
              <a:lnSpc>
                <a:spcPct val="80000"/>
              </a:lnSpc>
            </a:pPr>
            <a:r>
              <a:rPr lang="zh-TW" altLang="en-US" sz="2100" smtClean="0">
                <a:latin typeface="標楷體" pitchFamily="65" charset="-120"/>
              </a:rPr>
              <a:t>讓個案經由緊張一放鬆一緊張來使自己全身各部位儘量放鬆。</a:t>
            </a:r>
          </a:p>
          <a:p>
            <a:pPr marL="609600" indent="-609600" eaLnBrk="1" hangingPunct="1">
              <a:lnSpc>
                <a:spcPct val="80000"/>
              </a:lnSpc>
            </a:pPr>
            <a:r>
              <a:rPr lang="zh-TW" altLang="en-US" sz="2100" smtClean="0">
                <a:latin typeface="標楷體" pitchFamily="65" charset="-120"/>
              </a:rPr>
              <a:t>治療可透過錄音帶或親口指示，整個過程大約需</a:t>
            </a:r>
            <a:r>
              <a:rPr lang="en-US" altLang="zh-TW" sz="2100" smtClean="0">
                <a:latin typeface="標楷體" pitchFamily="65" charset="-120"/>
              </a:rPr>
              <a:t>20~30</a:t>
            </a:r>
            <a:r>
              <a:rPr lang="zh-TW" altLang="en-US" sz="2100" smtClean="0">
                <a:latin typeface="標楷體" pitchFamily="65" charset="-120"/>
              </a:rPr>
              <a:t>分鐘。不過，做過幾次之後，就不必每次用整套肌肉放鬆，而僅需利用手部或其他部位即可達到放鬆的效果。</a:t>
            </a:r>
          </a:p>
        </p:txBody>
      </p:sp>
      <p:sp>
        <p:nvSpPr>
          <p:cNvPr id="33382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0C641AC-07A8-4295-8D4E-0E9A25810A9C}" type="slidenum">
              <a:rPr lang="en-US" altLang="zh-TW" smtClean="0">
                <a:ea typeface="新細明體" charset="-120"/>
              </a:rPr>
              <a:pPr/>
              <a:t>155</a:t>
            </a:fld>
            <a:endParaRPr lang="en-US" altLang="zh-TW" smtClean="0">
              <a:ea typeface="新細明體" charset="-120"/>
            </a:endParaRPr>
          </a:p>
        </p:txBody>
      </p:sp>
      <p:sp>
        <p:nvSpPr>
          <p:cNvPr id="333827" name="Rectangle 2"/>
          <p:cNvSpPr>
            <a:spLocks noGrp="1" noChangeArrowheads="1"/>
          </p:cNvSpPr>
          <p:nvPr>
            <p:ph type="title"/>
          </p:nvPr>
        </p:nvSpPr>
        <p:spPr/>
        <p:txBody>
          <a:bodyPr/>
          <a:lstStyle/>
          <a:p>
            <a:pPr eaLnBrk="1" hangingPunct="1"/>
            <a:r>
              <a:rPr lang="zh-TW" altLang="en-US" sz="3200" smtClean="0">
                <a:latin typeface="標楷體" pitchFamily="65" charset="-120"/>
              </a:rPr>
              <a:t>行為學派治療方法</a:t>
            </a:r>
            <a:r>
              <a:rPr lang="en-US" altLang="zh-TW" sz="3200" smtClean="0">
                <a:latin typeface="標楷體" pitchFamily="65" charset="-120"/>
              </a:rPr>
              <a:t>—</a:t>
            </a:r>
            <a:br>
              <a:rPr lang="en-US" altLang="zh-TW" sz="3200" smtClean="0">
                <a:latin typeface="標楷體" pitchFamily="65" charset="-120"/>
              </a:rPr>
            </a:br>
            <a:r>
              <a:rPr lang="zh-TW" altLang="en-US" sz="3200" smtClean="0">
                <a:latin typeface="標楷體" pitchFamily="65" charset="-120"/>
              </a:rPr>
              <a:t>放鬆訓練及有關方法</a:t>
            </a:r>
            <a:r>
              <a:rPr lang="zh-TW" altLang="en-US" smtClean="0">
                <a:latin typeface="標楷體" pitchFamily="65" charset="-120"/>
              </a:rPr>
              <a:t> </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3"/>
          <p:cNvSpPr>
            <a:spLocks noGrp="1" noChangeArrowheads="1"/>
          </p:cNvSpPr>
          <p:nvPr>
            <p:ph idx="1"/>
          </p:nvPr>
        </p:nvSpPr>
        <p:spPr/>
        <p:txBody>
          <a:bodyPr/>
          <a:lstStyle/>
          <a:p>
            <a:pPr marL="609600" indent="-609600" eaLnBrk="1" hangingPunct="1"/>
            <a:r>
              <a:rPr lang="zh-TW" altLang="en-US" b="1" smtClean="0">
                <a:latin typeface="標楷體" pitchFamily="65" charset="-120"/>
              </a:rPr>
              <a:t>三、洪水法：</a:t>
            </a:r>
            <a:r>
              <a:rPr lang="zh-TW" altLang="en-US" smtClean="0">
                <a:latin typeface="標楷體" pitchFamily="65" charset="-120"/>
              </a:rPr>
              <a:t>洪水法可透過想像或實際體驗來降低其焦慮，焦慮情境的安排是漸進的，但並無肌肉放鬆。</a:t>
            </a:r>
          </a:p>
          <a:p>
            <a:pPr marL="609600" indent="-609600" eaLnBrk="1" hangingPunct="1"/>
            <a:endParaRPr lang="en-US" altLang="zh-TW" smtClean="0">
              <a:latin typeface="標楷體" pitchFamily="65" charset="-120"/>
            </a:endParaRPr>
          </a:p>
        </p:txBody>
      </p:sp>
      <p:sp>
        <p:nvSpPr>
          <p:cNvPr id="33587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98BC978-CE6D-49E4-95CA-65AA6E9EE736}" type="slidenum">
              <a:rPr lang="en-US" altLang="zh-TW" smtClean="0">
                <a:ea typeface="新細明體" charset="-120"/>
              </a:rPr>
              <a:pPr/>
              <a:t>156</a:t>
            </a:fld>
            <a:endParaRPr lang="en-US" altLang="zh-TW" smtClean="0">
              <a:ea typeface="新細明體" charset="-120"/>
            </a:endParaRPr>
          </a:p>
        </p:txBody>
      </p:sp>
      <p:sp>
        <p:nvSpPr>
          <p:cNvPr id="335875" name="Rectangle 2"/>
          <p:cNvSpPr>
            <a:spLocks noGrp="1" noChangeArrowheads="1"/>
          </p:cNvSpPr>
          <p:nvPr>
            <p:ph type="title"/>
          </p:nvPr>
        </p:nvSpPr>
        <p:spPr/>
        <p:txBody>
          <a:bodyPr/>
          <a:lstStyle/>
          <a:p>
            <a:pPr eaLnBrk="1" hangingPunct="1"/>
            <a:r>
              <a:rPr lang="zh-TW" altLang="en-US" sz="3200" smtClean="0">
                <a:latin typeface="標楷體" pitchFamily="65" charset="-120"/>
              </a:rPr>
              <a:t>行為學派治療方法</a:t>
            </a:r>
            <a:r>
              <a:rPr lang="en-US" altLang="zh-TW" sz="3200" smtClean="0">
                <a:latin typeface="標楷體" pitchFamily="65" charset="-120"/>
              </a:rPr>
              <a:t>—</a:t>
            </a:r>
            <a:br>
              <a:rPr lang="en-US" altLang="zh-TW" sz="3200" smtClean="0">
                <a:latin typeface="標楷體" pitchFamily="65" charset="-120"/>
              </a:rPr>
            </a:br>
            <a:r>
              <a:rPr lang="zh-TW" altLang="en-US" sz="3200" b="1" smtClean="0">
                <a:latin typeface="標楷體" pitchFamily="65" charset="-120"/>
              </a:rPr>
              <a:t>放鬆訓練及有關方法</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3"/>
          <p:cNvSpPr>
            <a:spLocks noGrp="1" noChangeArrowheads="1"/>
          </p:cNvSpPr>
          <p:nvPr>
            <p:ph idx="1"/>
          </p:nvPr>
        </p:nvSpPr>
        <p:spPr/>
        <p:txBody>
          <a:bodyPr/>
          <a:lstStyle/>
          <a:p>
            <a:pPr eaLnBrk="1" hangingPunct="1">
              <a:lnSpc>
                <a:spcPct val="90000"/>
              </a:lnSpc>
            </a:pPr>
            <a:r>
              <a:rPr lang="zh-TW" altLang="en-US" smtClean="0">
                <a:latin typeface="標楷體" pitchFamily="65" charset="-120"/>
              </a:rPr>
              <a:t>所謂嫌惡治療法乃在不良行為發生當時或不久之後予以嫌惡刺激，使得此嫌惡刺激與不良行為發生制約，因此就使不良行為消失。</a:t>
            </a:r>
          </a:p>
          <a:p>
            <a:pPr eaLnBrk="1" hangingPunct="1">
              <a:lnSpc>
                <a:spcPct val="90000"/>
              </a:lnSpc>
            </a:pPr>
            <a:r>
              <a:rPr lang="zh-TW" altLang="en-US" smtClean="0">
                <a:latin typeface="標楷體" pitchFamily="65" charset="-120"/>
              </a:rPr>
              <a:t>使用前述嫌惡法時，最重要的是要注意當使用此法時所引起的道德爭論。因此我們建議在使用嫌惡治療時要注意：</a:t>
            </a:r>
          </a:p>
          <a:p>
            <a:pPr eaLnBrk="1" hangingPunct="1">
              <a:lnSpc>
                <a:spcPct val="90000"/>
              </a:lnSpc>
            </a:pPr>
            <a:r>
              <a:rPr lang="en-US" altLang="zh-TW" smtClean="0">
                <a:latin typeface="標楷體" pitchFamily="65" charset="-120"/>
              </a:rPr>
              <a:t>1.</a:t>
            </a:r>
            <a:r>
              <a:rPr lang="zh-TW" altLang="en-US" smtClean="0">
                <a:latin typeface="標楷體" pitchFamily="65" charset="-120"/>
              </a:rPr>
              <a:t>必先徵得個案的同意。</a:t>
            </a:r>
          </a:p>
          <a:p>
            <a:pPr eaLnBrk="1" hangingPunct="1">
              <a:lnSpc>
                <a:spcPct val="90000"/>
              </a:lnSpc>
            </a:pPr>
            <a:r>
              <a:rPr lang="en-US" altLang="zh-TW" smtClean="0">
                <a:latin typeface="標楷體" pitchFamily="65" charset="-120"/>
              </a:rPr>
              <a:t>2.</a:t>
            </a:r>
            <a:r>
              <a:rPr lang="zh-TW" altLang="en-US" smtClean="0">
                <a:latin typeface="標楷體" pitchFamily="65" charset="-120"/>
              </a:rPr>
              <a:t>治療者必須是稱職的。</a:t>
            </a:r>
          </a:p>
          <a:p>
            <a:pPr eaLnBrk="1" hangingPunct="1">
              <a:lnSpc>
                <a:spcPct val="90000"/>
              </a:lnSpc>
            </a:pPr>
            <a:r>
              <a:rPr lang="en-US" altLang="zh-TW" smtClean="0">
                <a:latin typeface="標楷體" pitchFamily="65" charset="-120"/>
              </a:rPr>
              <a:t>3.</a:t>
            </a:r>
            <a:r>
              <a:rPr lang="zh-TW" altLang="en-US" smtClean="0">
                <a:latin typeface="標楷體" pitchFamily="65" charset="-120"/>
              </a:rPr>
              <a:t>必先使用不曾引起痛苦的刺激。</a:t>
            </a:r>
          </a:p>
          <a:p>
            <a:pPr eaLnBrk="1" hangingPunct="1">
              <a:lnSpc>
                <a:spcPct val="90000"/>
              </a:lnSpc>
            </a:pPr>
            <a:endParaRPr lang="en-US" altLang="zh-TW" smtClean="0">
              <a:latin typeface="標楷體" pitchFamily="65" charset="-120"/>
            </a:endParaRPr>
          </a:p>
        </p:txBody>
      </p:sp>
      <p:sp>
        <p:nvSpPr>
          <p:cNvPr id="33792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2A2C89B-4B64-48F0-AECD-575F9B2C2BFF}" type="slidenum">
              <a:rPr lang="en-US" altLang="zh-TW" smtClean="0">
                <a:ea typeface="新細明體" charset="-120"/>
              </a:rPr>
              <a:pPr/>
              <a:t>157</a:t>
            </a:fld>
            <a:endParaRPr lang="en-US" altLang="zh-TW" smtClean="0">
              <a:ea typeface="新細明體" charset="-120"/>
            </a:endParaRPr>
          </a:p>
        </p:txBody>
      </p:sp>
      <p:sp>
        <p:nvSpPr>
          <p:cNvPr id="337923" name="Rectangle 2"/>
          <p:cNvSpPr>
            <a:spLocks noGrp="1" noChangeArrowheads="1"/>
          </p:cNvSpPr>
          <p:nvPr>
            <p:ph type="title"/>
          </p:nvPr>
        </p:nvSpPr>
        <p:spPr/>
        <p:txBody>
          <a:bodyPr/>
          <a:lstStyle/>
          <a:p>
            <a:pPr eaLnBrk="1" hangingPunct="1"/>
            <a:r>
              <a:rPr lang="zh-TW" altLang="en-US" smtClean="0">
                <a:latin typeface="標楷體" pitchFamily="65" charset="-120"/>
              </a:rPr>
              <a:t>行為學派治療方法</a:t>
            </a:r>
            <a:r>
              <a:rPr lang="en-US" altLang="zh-TW" smtClean="0">
                <a:latin typeface="標楷體" pitchFamily="65" charset="-120"/>
              </a:rPr>
              <a:t>—</a:t>
            </a:r>
            <a:r>
              <a:rPr lang="zh-TW" altLang="en-US" smtClean="0">
                <a:latin typeface="標楷體" pitchFamily="65" charset="-120"/>
              </a:rPr>
              <a:t>嫌惡治療法</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3"/>
          <p:cNvSpPr>
            <a:spLocks noGrp="1" noChangeArrowheads="1"/>
          </p:cNvSpPr>
          <p:nvPr>
            <p:ph idx="1"/>
          </p:nvPr>
        </p:nvSpPr>
        <p:spPr/>
        <p:txBody>
          <a:bodyPr/>
          <a:lstStyle/>
          <a:p>
            <a:pPr eaLnBrk="1" hangingPunct="1"/>
            <a:r>
              <a:rPr lang="en-US" altLang="zh-TW" smtClean="0">
                <a:latin typeface="標楷體" pitchFamily="65" charset="-120"/>
              </a:rPr>
              <a:t>1.</a:t>
            </a:r>
            <a:r>
              <a:rPr lang="zh-TW" altLang="en-US" smtClean="0">
                <a:solidFill>
                  <a:srgbClr val="FF0066"/>
                </a:solidFill>
                <a:latin typeface="標楷體" pitchFamily="65" charset="-120"/>
              </a:rPr>
              <a:t>藥物嫌惡</a:t>
            </a:r>
            <a:r>
              <a:rPr lang="en-US" altLang="zh-TW" smtClean="0">
                <a:latin typeface="標楷體" pitchFamily="65" charset="-120"/>
              </a:rPr>
              <a:t>(Chemical aversion)</a:t>
            </a:r>
            <a:r>
              <a:rPr lang="zh-TW" altLang="en-US" smtClean="0">
                <a:latin typeface="標楷體" pitchFamily="65" charset="-120"/>
              </a:rPr>
              <a:t>利用藥物當做嫌惡刺激，例如在治療酗酒時，可讓個案喝下含有催吐劑的酒。這將會引起他們反胃、噁心、嘔吐，但對身體並無大害。</a:t>
            </a:r>
          </a:p>
          <a:p>
            <a:pPr eaLnBrk="1" hangingPunct="1"/>
            <a:r>
              <a:rPr lang="zh-TW" altLang="en-US" smtClean="0">
                <a:latin typeface="標楷體" pitchFamily="65" charset="-120"/>
              </a:rPr>
              <a:t>使用嫌惡法時必先告知個案將會引起的反應，並徵得共同意方可實施，否則個案將不肯合作。</a:t>
            </a:r>
          </a:p>
        </p:txBody>
      </p:sp>
      <p:sp>
        <p:nvSpPr>
          <p:cNvPr id="33997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9258D14-9714-4456-9266-D64B49C80696}" type="slidenum">
              <a:rPr lang="en-US" altLang="zh-TW" smtClean="0">
                <a:ea typeface="新細明體" charset="-120"/>
              </a:rPr>
              <a:pPr/>
              <a:t>158</a:t>
            </a:fld>
            <a:endParaRPr lang="en-US" altLang="zh-TW" smtClean="0">
              <a:ea typeface="新細明體" charset="-120"/>
            </a:endParaRPr>
          </a:p>
        </p:txBody>
      </p:sp>
      <p:sp>
        <p:nvSpPr>
          <p:cNvPr id="339971" name="Rectangle 2"/>
          <p:cNvSpPr>
            <a:spLocks noGrp="1" noChangeArrowheads="1"/>
          </p:cNvSpPr>
          <p:nvPr>
            <p:ph type="title"/>
          </p:nvPr>
        </p:nvSpPr>
        <p:spPr/>
        <p:txBody>
          <a:bodyPr/>
          <a:lstStyle/>
          <a:p>
            <a:pPr eaLnBrk="1" hangingPunct="1"/>
            <a:r>
              <a:rPr lang="zh-TW" altLang="en-US" smtClean="0">
                <a:latin typeface="標楷體" pitchFamily="65" charset="-120"/>
              </a:rPr>
              <a:t>行為學派治療方法</a:t>
            </a:r>
            <a:r>
              <a:rPr lang="en-US" altLang="zh-TW" smtClean="0">
                <a:latin typeface="標楷體" pitchFamily="65" charset="-120"/>
              </a:rPr>
              <a:t>—</a:t>
            </a:r>
            <a:r>
              <a:rPr lang="zh-TW" altLang="en-US" smtClean="0">
                <a:latin typeface="標楷體" pitchFamily="65" charset="-120"/>
              </a:rPr>
              <a:t>嫌惡治療法</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3"/>
          <p:cNvSpPr>
            <a:spLocks noGrp="1" noChangeArrowheads="1"/>
          </p:cNvSpPr>
          <p:nvPr>
            <p:ph idx="1"/>
          </p:nvPr>
        </p:nvSpPr>
        <p:spPr/>
        <p:txBody>
          <a:bodyPr/>
          <a:lstStyle/>
          <a:p>
            <a:pPr eaLnBrk="1" hangingPunct="1"/>
            <a:r>
              <a:rPr lang="en-US" altLang="zh-TW" smtClean="0">
                <a:latin typeface="標楷體" pitchFamily="65" charset="-120"/>
              </a:rPr>
              <a:t>2.</a:t>
            </a:r>
            <a:r>
              <a:rPr lang="zh-TW" altLang="en-US" smtClean="0">
                <a:latin typeface="標楷體" pitchFamily="65" charset="-120"/>
              </a:rPr>
              <a:t>電擊：利用電擊亦可當做嫌惡刺激，將電極置於個案手的部位。</a:t>
            </a:r>
          </a:p>
          <a:p>
            <a:pPr eaLnBrk="1" hangingPunct="1"/>
            <a:r>
              <a:rPr lang="zh-TW" altLang="en-US" smtClean="0">
                <a:latin typeface="標楷體" pitchFamily="65" charset="-120"/>
              </a:rPr>
              <a:t>此法用於自我毀滅者、行為違常、性失調者有很大功效。</a:t>
            </a:r>
          </a:p>
        </p:txBody>
      </p:sp>
      <p:sp>
        <p:nvSpPr>
          <p:cNvPr id="34201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8A14B68-68B7-46A0-99BF-316328419A1F}" type="slidenum">
              <a:rPr lang="en-US" altLang="zh-TW" smtClean="0">
                <a:ea typeface="新細明體" charset="-120"/>
              </a:rPr>
              <a:pPr/>
              <a:t>159</a:t>
            </a:fld>
            <a:endParaRPr lang="en-US" altLang="zh-TW" smtClean="0">
              <a:ea typeface="新細明體" charset="-120"/>
            </a:endParaRPr>
          </a:p>
        </p:txBody>
      </p:sp>
      <p:sp>
        <p:nvSpPr>
          <p:cNvPr id="342019" name="Rectangle 2"/>
          <p:cNvSpPr>
            <a:spLocks noGrp="1" noChangeArrowheads="1"/>
          </p:cNvSpPr>
          <p:nvPr>
            <p:ph type="title"/>
          </p:nvPr>
        </p:nvSpPr>
        <p:spPr/>
        <p:txBody>
          <a:bodyPr/>
          <a:lstStyle/>
          <a:p>
            <a:pPr eaLnBrk="1" hangingPunct="1"/>
            <a:r>
              <a:rPr lang="zh-TW" altLang="en-US" smtClean="0">
                <a:latin typeface="標楷體" pitchFamily="65" charset="-120"/>
              </a:rPr>
              <a:t>治療方法</a:t>
            </a:r>
            <a:r>
              <a:rPr lang="en-US" altLang="zh-TW" smtClean="0">
                <a:latin typeface="標楷體" pitchFamily="65" charset="-120"/>
              </a:rPr>
              <a:t>—</a:t>
            </a:r>
            <a:r>
              <a:rPr lang="zh-TW" altLang="en-US" smtClean="0">
                <a:latin typeface="標楷體" pitchFamily="65" charset="-120"/>
              </a:rPr>
              <a:t>嫌惡治療法</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p:txBody>
          <a:bodyPr/>
          <a:lstStyle/>
          <a:p>
            <a:pPr eaLnBrk="1" hangingPunct="1">
              <a:lnSpc>
                <a:spcPct val="90000"/>
              </a:lnSpc>
            </a:pPr>
            <a:r>
              <a:rPr lang="en-US" altLang="zh-TW" smtClean="0">
                <a:latin typeface="標楷體" pitchFamily="65" charset="-120"/>
              </a:rPr>
              <a:t>99-19.</a:t>
            </a:r>
            <a:r>
              <a:rPr lang="zh-TW" altLang="en-US" smtClean="0">
                <a:latin typeface="標楷體" pitchFamily="65" charset="-120"/>
              </a:rPr>
              <a:t>李老師因學習情境的安排不當與增強方式不妥，致使學生學習興趣低落；當他改採「目標期望與價值」觀點後，情況有所改善。試問李老師使用了下列何種動機理論？ </a:t>
            </a:r>
          </a:p>
          <a:p>
            <a:pPr eaLnBrk="1" hangingPunct="1">
              <a:lnSpc>
                <a:spcPct val="90000"/>
              </a:lnSpc>
            </a:pPr>
            <a:r>
              <a:rPr lang="en-US" altLang="zh-TW" smtClean="0">
                <a:latin typeface="標楷體" pitchFamily="65" charset="-120"/>
              </a:rPr>
              <a:t>(A)</a:t>
            </a:r>
            <a:r>
              <a:rPr lang="zh-TW" altLang="en-US" smtClean="0">
                <a:latin typeface="標楷體" pitchFamily="65" charset="-120"/>
              </a:rPr>
              <a:t>認知論 </a:t>
            </a:r>
          </a:p>
          <a:p>
            <a:pPr eaLnBrk="1" hangingPunct="1">
              <a:lnSpc>
                <a:spcPct val="90000"/>
              </a:lnSpc>
            </a:pPr>
            <a:r>
              <a:rPr lang="en-US" altLang="zh-TW" smtClean="0">
                <a:latin typeface="標楷體" pitchFamily="65" charset="-120"/>
              </a:rPr>
              <a:t>(B)</a:t>
            </a:r>
            <a:r>
              <a:rPr lang="zh-TW" altLang="en-US" smtClean="0">
                <a:latin typeface="標楷體" pitchFamily="65" charset="-120"/>
              </a:rPr>
              <a:t>人本論</a:t>
            </a:r>
          </a:p>
          <a:p>
            <a:pPr eaLnBrk="1" hangingPunct="1">
              <a:lnSpc>
                <a:spcPct val="90000"/>
              </a:lnSpc>
            </a:pPr>
            <a:r>
              <a:rPr lang="en-US" altLang="zh-TW" smtClean="0">
                <a:latin typeface="標楷體" pitchFamily="65" charset="-120"/>
              </a:rPr>
              <a:t>(C)</a:t>
            </a:r>
            <a:r>
              <a:rPr lang="zh-TW" altLang="en-US" smtClean="0">
                <a:latin typeface="標楷體" pitchFamily="65" charset="-120"/>
              </a:rPr>
              <a:t>行為論 </a:t>
            </a:r>
          </a:p>
          <a:p>
            <a:pPr eaLnBrk="1" hangingPunct="1">
              <a:lnSpc>
                <a:spcPct val="90000"/>
              </a:lnSpc>
            </a:pPr>
            <a:r>
              <a:rPr lang="en-US" altLang="zh-TW" smtClean="0">
                <a:latin typeface="標楷體" pitchFamily="65" charset="-120"/>
              </a:rPr>
              <a:t>(D)</a:t>
            </a:r>
            <a:r>
              <a:rPr lang="zh-TW" altLang="en-US" smtClean="0">
                <a:latin typeface="標楷體" pitchFamily="65" charset="-120"/>
              </a:rPr>
              <a:t>心理分析論 </a:t>
            </a:r>
          </a:p>
          <a:p>
            <a:pPr eaLnBrk="1" hangingPunct="1">
              <a:lnSpc>
                <a:spcPct val="90000"/>
              </a:lnSpc>
            </a:pPr>
            <a:endParaRPr lang="en-US" altLang="zh-TW" smtClean="0">
              <a:latin typeface="標楷體" pitchFamily="65" charset="-120"/>
            </a:endParaRPr>
          </a:p>
        </p:txBody>
      </p:sp>
      <p:sp>
        <p:nvSpPr>
          <p:cNvPr id="4915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7279EFB-0FFE-4E77-A154-EAC856CD7909}" type="slidenum">
              <a:rPr lang="en-US" altLang="zh-TW" smtClean="0">
                <a:ea typeface="新細明體" charset="-120"/>
              </a:rPr>
              <a:pPr/>
              <a:t>16</a:t>
            </a:fld>
            <a:endParaRPr lang="en-US" altLang="zh-TW" smtClean="0">
              <a:ea typeface="新細明體" charset="-120"/>
            </a:endParaRPr>
          </a:p>
        </p:txBody>
      </p:sp>
      <p:sp>
        <p:nvSpPr>
          <p:cNvPr id="49155" name="Rectangle 2"/>
          <p:cNvSpPr>
            <a:spLocks noGrp="1" noChangeArrowheads="1"/>
          </p:cNvSpPr>
          <p:nvPr>
            <p:ph type="title"/>
          </p:nvPr>
        </p:nvSpPr>
        <p:spPr/>
        <p:txBody>
          <a:bodyPr/>
          <a:lstStyle/>
          <a:p>
            <a:pPr eaLnBrk="1" hangingPunct="1"/>
            <a:r>
              <a:rPr lang="en-US" altLang="zh-TW" b="1" smtClean="0">
                <a:latin typeface="標楷體" pitchFamily="65" charset="-120"/>
              </a:rPr>
              <a:t>1.</a:t>
            </a:r>
            <a:r>
              <a:rPr lang="zh-TW" altLang="en-US" b="1" smtClean="0">
                <a:latin typeface="標楷體" pitchFamily="65" charset="-120"/>
              </a:rPr>
              <a:t>諮商理論或學派</a:t>
            </a:r>
          </a:p>
        </p:txBody>
      </p:sp>
      <p:sp>
        <p:nvSpPr>
          <p:cNvPr id="17414" name="Rectangle 6"/>
          <p:cNvSpPr>
            <a:spLocks noChangeArrowheads="1"/>
          </p:cNvSpPr>
          <p:nvPr/>
        </p:nvSpPr>
        <p:spPr bwMode="auto">
          <a:xfrm>
            <a:off x="1187450" y="4076700"/>
            <a:ext cx="1584325"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ppt_x"/>
                                          </p:val>
                                        </p:tav>
                                        <p:tav tm="100000">
                                          <p:val>
                                            <p:strVal val="#ppt_x"/>
                                          </p:val>
                                        </p:tav>
                                      </p:tavLst>
                                    </p:anim>
                                    <p:anim calcmode="lin" valueType="num">
                                      <p:cBhvr additive="base">
                                        <p:cTn id="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p:txBody>
          <a:bodyPr rtlCol="0">
            <a:normAutofit fontScale="92500" lnSpcReduction="10000"/>
          </a:bodyPr>
          <a:lstStyle/>
          <a:p>
            <a:pPr marL="274320" indent="-274320" eaLnBrk="1" fontAlgn="auto" hangingPunct="1">
              <a:spcAft>
                <a:spcPts val="0"/>
              </a:spcAft>
              <a:defRPr/>
            </a:pPr>
            <a:r>
              <a:rPr lang="en-US" altLang="zh-TW" sz="2500" smtClean="0">
                <a:latin typeface="標楷體" pitchFamily="65" charset="-120"/>
              </a:rPr>
              <a:t>3.</a:t>
            </a:r>
            <a:r>
              <a:rPr lang="zh-TW" altLang="en-US" sz="2500" smtClean="0">
                <a:solidFill>
                  <a:srgbClr val="FF0066"/>
                </a:solidFill>
                <a:latin typeface="標楷體" pitchFamily="65" charset="-120"/>
              </a:rPr>
              <a:t>隱蔽嫌惡</a:t>
            </a:r>
            <a:r>
              <a:rPr lang="zh-TW" altLang="en-US" sz="2500" smtClean="0">
                <a:latin typeface="標楷體" pitchFamily="65" charset="-120"/>
              </a:rPr>
              <a:t>法</a:t>
            </a:r>
            <a:r>
              <a:rPr lang="en-US" altLang="zh-TW" sz="2500" smtClean="0">
                <a:latin typeface="標楷體" pitchFamily="65" charset="-120"/>
              </a:rPr>
              <a:t>( Covert aversion)</a:t>
            </a:r>
            <a:r>
              <a:rPr lang="zh-TW" altLang="en-US" sz="2500" smtClean="0">
                <a:latin typeface="標楷體" pitchFamily="65" charset="-120"/>
              </a:rPr>
              <a:t>此法是一種口語的嫌惡法，使不良行為伴隨看不愉快的想像。例如讓一位酗酒的個案想像他走入酒吧，叫了一杯酒並飲下，使得他嘔吐起來。</a:t>
            </a:r>
          </a:p>
          <a:p>
            <a:pPr marL="274320" indent="-274320" eaLnBrk="1" fontAlgn="auto" hangingPunct="1">
              <a:spcAft>
                <a:spcPts val="0"/>
              </a:spcAft>
              <a:defRPr/>
            </a:pPr>
            <a:r>
              <a:rPr lang="zh-TW" altLang="en-US" sz="2500" smtClean="0">
                <a:latin typeface="標楷體" pitchFamily="65" charset="-120"/>
              </a:rPr>
              <a:t>此法有三大優點</a:t>
            </a:r>
            <a:r>
              <a:rPr lang="en-US" altLang="zh-TW" sz="2500" smtClean="0">
                <a:latin typeface="標楷體" pitchFamily="65" charset="-120"/>
              </a:rPr>
              <a:t>:</a:t>
            </a:r>
          </a:p>
          <a:p>
            <a:pPr marL="274320" indent="-274320" eaLnBrk="1" fontAlgn="auto" hangingPunct="1">
              <a:spcAft>
                <a:spcPts val="0"/>
              </a:spcAft>
              <a:defRPr/>
            </a:pPr>
            <a:r>
              <a:rPr lang="zh-TW" altLang="en-US" sz="2500" smtClean="0">
                <a:latin typeface="標楷體" pitchFamily="65" charset="-120"/>
              </a:rPr>
              <a:t>它僅用想像，可便於在日常生活中實施。</a:t>
            </a:r>
          </a:p>
          <a:p>
            <a:pPr marL="274320" indent="-274320" eaLnBrk="1" fontAlgn="auto" hangingPunct="1">
              <a:spcAft>
                <a:spcPts val="0"/>
              </a:spcAft>
              <a:defRPr/>
            </a:pPr>
            <a:r>
              <a:rPr lang="zh-TW" altLang="en-US" sz="2500" smtClean="0">
                <a:latin typeface="標楷體" pitchFamily="65" charset="-120"/>
              </a:rPr>
              <a:t>它沒有其他如藥物或電擊的反效果、副作用，並可直接由個案的意思而終止實施。</a:t>
            </a:r>
          </a:p>
          <a:p>
            <a:pPr marL="274320" indent="-274320" eaLnBrk="1" fontAlgn="auto" hangingPunct="1">
              <a:spcAft>
                <a:spcPts val="0"/>
              </a:spcAft>
              <a:defRPr/>
            </a:pPr>
            <a:r>
              <a:rPr lang="zh-TW" altLang="en-US" sz="2500" smtClean="0">
                <a:latin typeface="標楷體" pitchFamily="65" charset="-120"/>
              </a:rPr>
              <a:t>它可用錄音帶實施，節省時間。</a:t>
            </a:r>
          </a:p>
        </p:txBody>
      </p:sp>
      <p:sp>
        <p:nvSpPr>
          <p:cNvPr id="34406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9F660FB-426E-4271-B00B-4A0684532A8B}" type="slidenum">
              <a:rPr lang="en-US" altLang="zh-TW" smtClean="0">
                <a:ea typeface="新細明體" charset="-120"/>
              </a:rPr>
              <a:pPr/>
              <a:t>160</a:t>
            </a:fld>
            <a:endParaRPr lang="en-US" altLang="zh-TW" smtClean="0">
              <a:ea typeface="新細明體" charset="-120"/>
            </a:endParaRPr>
          </a:p>
        </p:txBody>
      </p:sp>
      <p:sp>
        <p:nvSpPr>
          <p:cNvPr id="344067" name="Rectangle 2"/>
          <p:cNvSpPr>
            <a:spLocks noGrp="1" noChangeArrowheads="1"/>
          </p:cNvSpPr>
          <p:nvPr>
            <p:ph type="title"/>
          </p:nvPr>
        </p:nvSpPr>
        <p:spPr/>
        <p:txBody>
          <a:bodyPr/>
          <a:lstStyle/>
          <a:p>
            <a:pPr eaLnBrk="1" hangingPunct="1"/>
            <a:r>
              <a:rPr lang="zh-TW" altLang="en-US" smtClean="0">
                <a:latin typeface="標楷體" pitchFamily="65" charset="-120"/>
              </a:rPr>
              <a:t>行為學派治療方法</a:t>
            </a:r>
            <a:r>
              <a:rPr lang="en-US" altLang="zh-TW" smtClean="0">
                <a:latin typeface="標楷體" pitchFamily="65" charset="-120"/>
              </a:rPr>
              <a:t>—</a:t>
            </a:r>
            <a:r>
              <a:rPr lang="zh-TW" altLang="en-US" smtClean="0">
                <a:latin typeface="標楷體" pitchFamily="65" charset="-120"/>
              </a:rPr>
              <a:t>嫌惡治療法</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3"/>
          <p:cNvSpPr>
            <a:spLocks noGrp="1" noChangeArrowheads="1"/>
          </p:cNvSpPr>
          <p:nvPr>
            <p:ph idx="1"/>
          </p:nvPr>
        </p:nvSpPr>
        <p:spPr/>
        <p:txBody>
          <a:bodyPr/>
          <a:lstStyle/>
          <a:p>
            <a:pPr eaLnBrk="1" hangingPunct="1"/>
            <a:r>
              <a:rPr lang="en-US" altLang="zh-TW" sz="2500" smtClean="0">
                <a:latin typeface="標楷體" pitchFamily="65" charset="-120"/>
              </a:rPr>
              <a:t>4.</a:t>
            </a:r>
            <a:r>
              <a:rPr lang="zh-TW" altLang="en-US" sz="2500" smtClean="0">
                <a:solidFill>
                  <a:srgbClr val="FF0066"/>
                </a:solidFill>
                <a:latin typeface="標楷體" pitchFamily="65" charset="-120"/>
              </a:rPr>
              <a:t>隔離</a:t>
            </a:r>
            <a:r>
              <a:rPr lang="en-US" altLang="zh-TW" sz="2500" smtClean="0">
                <a:latin typeface="標楷體" pitchFamily="65" charset="-120"/>
              </a:rPr>
              <a:t>(time-out)</a:t>
            </a:r>
            <a:r>
              <a:rPr lang="zh-TW" altLang="en-US" sz="2500" smtClean="0">
                <a:latin typeface="標楷體" pitchFamily="65" charset="-120"/>
              </a:rPr>
              <a:t>此法乃隔離個案受到正增強的機會。</a:t>
            </a:r>
          </a:p>
          <a:p>
            <a:pPr eaLnBrk="1" hangingPunct="1"/>
            <a:r>
              <a:rPr lang="zh-TW" altLang="en-US" sz="2500" smtClean="0">
                <a:latin typeface="標楷體" pitchFamily="65" charset="-120"/>
              </a:rPr>
              <a:t>例如有一小孩子太吵鬧了，即可剝奪他的一些正增強，如娛樂的機會，或別人的注意與關心。</a:t>
            </a:r>
          </a:p>
          <a:p>
            <a:pPr eaLnBrk="1" hangingPunct="1"/>
            <a:r>
              <a:rPr lang="zh-TW" altLang="en-US" sz="2500" smtClean="0">
                <a:latin typeface="標楷體" pitchFamily="65" charset="-120"/>
              </a:rPr>
              <a:t>把愛哭的小孩關在小房間內即是一種隔離。</a:t>
            </a:r>
          </a:p>
          <a:p>
            <a:pPr eaLnBrk="1" hangingPunct="1"/>
            <a:r>
              <a:rPr lang="zh-TW" altLang="en-US" sz="2500" smtClean="0">
                <a:latin typeface="標楷體" pitchFamily="65" charset="-120"/>
              </a:rPr>
              <a:t>此法較為溫和，但亦需妥善實施，否則易傷害到個案心理。</a:t>
            </a:r>
          </a:p>
        </p:txBody>
      </p:sp>
      <p:sp>
        <p:nvSpPr>
          <p:cNvPr id="34611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BBD31F5-67EC-4DDD-B0E1-906220ADE6F0}" type="slidenum">
              <a:rPr lang="en-US" altLang="zh-TW" smtClean="0">
                <a:ea typeface="新細明體" charset="-120"/>
              </a:rPr>
              <a:pPr/>
              <a:t>161</a:t>
            </a:fld>
            <a:endParaRPr lang="en-US" altLang="zh-TW" smtClean="0">
              <a:ea typeface="新細明體" charset="-120"/>
            </a:endParaRPr>
          </a:p>
        </p:txBody>
      </p:sp>
      <p:sp>
        <p:nvSpPr>
          <p:cNvPr id="346115" name="Rectangle 2"/>
          <p:cNvSpPr>
            <a:spLocks noGrp="1" noChangeArrowheads="1"/>
          </p:cNvSpPr>
          <p:nvPr>
            <p:ph type="title"/>
          </p:nvPr>
        </p:nvSpPr>
        <p:spPr/>
        <p:txBody>
          <a:bodyPr/>
          <a:lstStyle/>
          <a:p>
            <a:pPr eaLnBrk="1" hangingPunct="1"/>
            <a:r>
              <a:rPr lang="zh-TW" altLang="en-US" smtClean="0">
                <a:latin typeface="標楷體" pitchFamily="65" charset="-120"/>
              </a:rPr>
              <a:t>行為學派治療方法</a:t>
            </a:r>
            <a:r>
              <a:rPr lang="en-US" altLang="zh-TW" smtClean="0">
                <a:latin typeface="標楷體" pitchFamily="65" charset="-120"/>
              </a:rPr>
              <a:t>—</a:t>
            </a:r>
            <a:r>
              <a:rPr lang="zh-TW" altLang="en-US" smtClean="0">
                <a:latin typeface="標楷體" pitchFamily="65" charset="-120"/>
              </a:rPr>
              <a:t>嫌惡治療法</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3"/>
          <p:cNvSpPr>
            <a:spLocks noGrp="1" noChangeArrowheads="1"/>
          </p:cNvSpPr>
          <p:nvPr>
            <p:ph idx="1"/>
          </p:nvPr>
        </p:nvSpPr>
        <p:spPr/>
        <p:txBody>
          <a:bodyPr/>
          <a:lstStyle/>
          <a:p>
            <a:pPr marL="609600" indent="-609600" eaLnBrk="1" hangingPunct="1"/>
            <a:r>
              <a:rPr lang="en-US" altLang="zh-TW" sz="2500" smtClean="0">
                <a:latin typeface="標楷體" pitchFamily="65" charset="-120"/>
              </a:rPr>
              <a:t>5.</a:t>
            </a:r>
            <a:r>
              <a:rPr lang="zh-TW" altLang="en-US" sz="2500" smtClean="0">
                <a:solidFill>
                  <a:srgbClr val="FF0066"/>
                </a:solidFill>
                <a:latin typeface="標楷體" pitchFamily="65" charset="-120"/>
              </a:rPr>
              <a:t>過度矯正</a:t>
            </a:r>
            <a:r>
              <a:rPr lang="en-US" altLang="zh-TW" sz="2500" smtClean="0">
                <a:latin typeface="標楷體" pitchFamily="65" charset="-120"/>
              </a:rPr>
              <a:t>(Overcorrection) </a:t>
            </a:r>
            <a:r>
              <a:rPr lang="zh-TW" altLang="en-US" sz="2500" smtClean="0">
                <a:latin typeface="標楷體" pitchFamily="65" charset="-120"/>
              </a:rPr>
              <a:t>：此法適用於小孩破壞性行為。</a:t>
            </a:r>
          </a:p>
          <a:p>
            <a:pPr marL="609600" indent="-609600" eaLnBrk="1" hangingPunct="1"/>
            <a:r>
              <a:rPr lang="zh-TW" altLang="en-US" sz="2500" smtClean="0">
                <a:latin typeface="標楷體" pitchFamily="65" charset="-120"/>
              </a:rPr>
              <a:t>首先當不良行為發生時，先使個案維持其未發生前的狀況，然後又施以刑罰。例如當一個小孩子把地板弄髒了，可使其打掃乾淨，再讓其清掃其他房間。</a:t>
            </a:r>
          </a:p>
        </p:txBody>
      </p:sp>
      <p:sp>
        <p:nvSpPr>
          <p:cNvPr id="34816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21085B6-DB76-401B-A4D1-26748AA46144}" type="slidenum">
              <a:rPr lang="en-US" altLang="zh-TW" smtClean="0">
                <a:ea typeface="新細明體" charset="-120"/>
              </a:rPr>
              <a:pPr/>
              <a:t>162</a:t>
            </a:fld>
            <a:endParaRPr lang="en-US" altLang="zh-TW" smtClean="0">
              <a:ea typeface="新細明體" charset="-120"/>
            </a:endParaRPr>
          </a:p>
        </p:txBody>
      </p:sp>
      <p:sp>
        <p:nvSpPr>
          <p:cNvPr id="348163" name="Rectangle 2"/>
          <p:cNvSpPr>
            <a:spLocks noGrp="1" noChangeArrowheads="1"/>
          </p:cNvSpPr>
          <p:nvPr>
            <p:ph type="title"/>
          </p:nvPr>
        </p:nvSpPr>
        <p:spPr/>
        <p:txBody>
          <a:bodyPr/>
          <a:lstStyle/>
          <a:p>
            <a:pPr eaLnBrk="1" hangingPunct="1"/>
            <a:r>
              <a:rPr lang="zh-TW" altLang="en-US" smtClean="0">
                <a:latin typeface="標楷體" pitchFamily="65" charset="-120"/>
              </a:rPr>
              <a:t>行為學派治療方法</a:t>
            </a:r>
            <a:r>
              <a:rPr lang="en-US" altLang="zh-TW" smtClean="0">
                <a:latin typeface="標楷體" pitchFamily="65" charset="-120"/>
              </a:rPr>
              <a:t>—</a:t>
            </a:r>
            <a:r>
              <a:rPr lang="zh-TW" altLang="en-US" smtClean="0">
                <a:latin typeface="標楷體" pitchFamily="65" charset="-120"/>
              </a:rPr>
              <a:t>嫌惡治療法</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3"/>
          <p:cNvSpPr>
            <a:spLocks noGrp="1" noChangeArrowheads="1"/>
          </p:cNvSpPr>
          <p:nvPr>
            <p:ph idx="1"/>
          </p:nvPr>
        </p:nvSpPr>
        <p:spPr/>
        <p:txBody>
          <a:bodyPr/>
          <a:lstStyle/>
          <a:p>
            <a:pPr marL="609600" indent="-609600" eaLnBrk="1" hangingPunct="1"/>
            <a:r>
              <a:rPr lang="en-US" altLang="zh-TW" smtClean="0">
                <a:latin typeface="標楷體" pitchFamily="65" charset="-120"/>
              </a:rPr>
              <a:t>6.</a:t>
            </a:r>
            <a:r>
              <a:rPr lang="zh-TW" altLang="en-US" smtClean="0">
                <a:solidFill>
                  <a:srgbClr val="FF0066"/>
                </a:solidFill>
                <a:latin typeface="標楷體" pitchFamily="65" charset="-120"/>
              </a:rPr>
              <a:t>反應的代價</a:t>
            </a:r>
            <a:r>
              <a:rPr lang="en-US" altLang="zh-TW" smtClean="0">
                <a:latin typeface="標楷體" pitchFamily="65" charset="-120"/>
              </a:rPr>
              <a:t>(Response-cost) </a:t>
            </a:r>
            <a:r>
              <a:rPr lang="zh-TW" altLang="en-US" smtClean="0">
                <a:latin typeface="標楷體" pitchFamily="65" charset="-120"/>
              </a:rPr>
              <a:t>：當不良行為發生時，即刪掉某種正增強，作為不良行為的代價。例如，小孩每次擦燃一根火柴即扣掉十元零用金。</a:t>
            </a:r>
          </a:p>
        </p:txBody>
      </p:sp>
      <p:sp>
        <p:nvSpPr>
          <p:cNvPr id="35021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396FBBA-F736-49FD-A00B-CE11B10E4543}" type="slidenum">
              <a:rPr lang="en-US" altLang="zh-TW" smtClean="0">
                <a:ea typeface="新細明體" charset="-120"/>
              </a:rPr>
              <a:pPr/>
              <a:t>163</a:t>
            </a:fld>
            <a:endParaRPr lang="en-US" altLang="zh-TW" smtClean="0">
              <a:ea typeface="新細明體" charset="-120"/>
            </a:endParaRPr>
          </a:p>
        </p:txBody>
      </p:sp>
      <p:sp>
        <p:nvSpPr>
          <p:cNvPr id="350211" name="Rectangle 2"/>
          <p:cNvSpPr>
            <a:spLocks noGrp="1" noChangeArrowheads="1"/>
          </p:cNvSpPr>
          <p:nvPr>
            <p:ph type="title"/>
          </p:nvPr>
        </p:nvSpPr>
        <p:spPr/>
        <p:txBody>
          <a:bodyPr/>
          <a:lstStyle/>
          <a:p>
            <a:pPr eaLnBrk="1" hangingPunct="1"/>
            <a:r>
              <a:rPr lang="zh-TW" altLang="en-US" smtClean="0">
                <a:latin typeface="標楷體" pitchFamily="65" charset="-120"/>
              </a:rPr>
              <a:t>行為學派治療方法</a:t>
            </a:r>
            <a:r>
              <a:rPr lang="en-US" altLang="zh-TW" smtClean="0">
                <a:latin typeface="標楷體" pitchFamily="65" charset="-120"/>
              </a:rPr>
              <a:t>—</a:t>
            </a:r>
            <a:r>
              <a:rPr lang="zh-TW" altLang="en-US" smtClean="0">
                <a:latin typeface="標楷體" pitchFamily="65" charset="-120"/>
              </a:rPr>
              <a:t>嫌惡治療法</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idx="1"/>
          </p:nvPr>
        </p:nvSpPr>
        <p:spPr/>
        <p:txBody>
          <a:bodyPr rtlCol="0">
            <a:normAutofit fontScale="92500" lnSpcReduction="10000"/>
          </a:bodyPr>
          <a:lstStyle/>
          <a:p>
            <a:pPr marL="274320" indent="-274320" eaLnBrk="1" fontAlgn="auto" hangingPunct="1">
              <a:lnSpc>
                <a:spcPct val="80000"/>
              </a:lnSpc>
              <a:spcAft>
                <a:spcPts val="0"/>
              </a:spcAft>
              <a:defRPr/>
            </a:pPr>
            <a:r>
              <a:rPr lang="zh-TW" altLang="en-US" sz="2500" smtClean="0">
                <a:latin typeface="標楷體" pitchFamily="65" charset="-120"/>
              </a:rPr>
              <a:t>此法建立在增強與消弱的原則上，以次級增強物來換取原級增強物，謂之「代幣」。此法適用於各種團體，如班級、感化院或是個人亦可。利用代幣再佐以塑型</a:t>
            </a:r>
            <a:r>
              <a:rPr lang="en-US" altLang="zh-TW" sz="2500" smtClean="0">
                <a:latin typeface="標楷體" pitchFamily="65" charset="-120"/>
              </a:rPr>
              <a:t>(Shaping)</a:t>
            </a:r>
            <a:r>
              <a:rPr lang="zh-TW" altLang="en-US" sz="2500" smtClean="0">
                <a:latin typeface="標楷體" pitchFamily="65" charset="-120"/>
              </a:rPr>
              <a:t>將更可改變個案的行為。</a:t>
            </a:r>
          </a:p>
          <a:p>
            <a:pPr marL="274320" indent="-274320" eaLnBrk="1" fontAlgn="auto" hangingPunct="1">
              <a:lnSpc>
                <a:spcPct val="80000"/>
              </a:lnSpc>
              <a:spcAft>
                <a:spcPts val="0"/>
              </a:spcAft>
              <a:defRPr/>
            </a:pPr>
            <a:r>
              <a:rPr lang="zh-TW" altLang="en-US" sz="2500" smtClean="0">
                <a:latin typeface="標楷體" pitchFamily="65" charset="-120"/>
              </a:rPr>
              <a:t>使用代幣，有以下優點：</a:t>
            </a:r>
          </a:p>
          <a:p>
            <a:pPr marL="274320" indent="-274320" eaLnBrk="1" fontAlgn="auto" hangingPunct="1">
              <a:lnSpc>
                <a:spcPct val="80000"/>
              </a:lnSpc>
              <a:spcAft>
                <a:spcPts val="0"/>
              </a:spcAft>
              <a:defRPr/>
            </a:pPr>
            <a:r>
              <a:rPr lang="en-US" altLang="zh-TW" sz="2500" smtClean="0">
                <a:latin typeface="標楷體" pitchFamily="65" charset="-120"/>
              </a:rPr>
              <a:t>1.</a:t>
            </a:r>
            <a:r>
              <a:rPr lang="zh-TW" altLang="en-US" sz="2500" smtClean="0">
                <a:latin typeface="標楷體" pitchFamily="65" charset="-120"/>
              </a:rPr>
              <a:t>代幣具有獎勵的價值。</a:t>
            </a:r>
          </a:p>
          <a:p>
            <a:pPr marL="274320" indent="-274320" eaLnBrk="1" fontAlgn="auto" hangingPunct="1">
              <a:lnSpc>
                <a:spcPct val="80000"/>
              </a:lnSpc>
              <a:spcAft>
                <a:spcPts val="0"/>
              </a:spcAft>
              <a:defRPr/>
            </a:pPr>
            <a:r>
              <a:rPr lang="en-US" altLang="zh-TW" sz="2500" smtClean="0">
                <a:latin typeface="標楷體" pitchFamily="65" charset="-120"/>
              </a:rPr>
              <a:t>2.</a:t>
            </a:r>
            <a:r>
              <a:rPr lang="zh-TW" altLang="en-US" sz="2500" smtClean="0">
                <a:latin typeface="標楷體" pitchFamily="65" charset="-120"/>
              </a:rPr>
              <a:t>使用代幣可使行為得到立即同饋。</a:t>
            </a:r>
          </a:p>
          <a:p>
            <a:pPr marL="274320" indent="-274320" eaLnBrk="1" fontAlgn="auto" hangingPunct="1">
              <a:lnSpc>
                <a:spcPct val="80000"/>
              </a:lnSpc>
              <a:spcAft>
                <a:spcPts val="0"/>
              </a:spcAft>
              <a:defRPr/>
            </a:pPr>
            <a:r>
              <a:rPr lang="en-US" altLang="zh-TW" sz="2500" smtClean="0">
                <a:latin typeface="標楷體" pitchFamily="65" charset="-120"/>
              </a:rPr>
              <a:t>3.</a:t>
            </a:r>
            <a:r>
              <a:rPr lang="zh-TW" altLang="en-US" sz="2500" smtClean="0">
                <a:latin typeface="標楷體" pitchFamily="65" charset="-120"/>
              </a:rPr>
              <a:t>代幣是種正增強。</a:t>
            </a:r>
          </a:p>
          <a:p>
            <a:pPr marL="274320" indent="-274320" eaLnBrk="1" fontAlgn="auto" hangingPunct="1">
              <a:lnSpc>
                <a:spcPct val="80000"/>
              </a:lnSpc>
              <a:spcAft>
                <a:spcPts val="0"/>
              </a:spcAft>
              <a:defRPr/>
            </a:pPr>
            <a:r>
              <a:rPr lang="en-US" altLang="zh-TW" sz="2500" smtClean="0">
                <a:latin typeface="標楷體" pitchFamily="65" charset="-120"/>
              </a:rPr>
              <a:t>4.</a:t>
            </a:r>
            <a:r>
              <a:rPr lang="zh-TW" altLang="en-US" sz="2500" smtClean="0">
                <a:latin typeface="標楷體" pitchFamily="65" charset="-120"/>
              </a:rPr>
              <a:t>個案可以自由決定如何使用其所賺得的代幣。</a:t>
            </a:r>
          </a:p>
          <a:p>
            <a:pPr marL="274320" indent="-274320" eaLnBrk="1" fontAlgn="auto" hangingPunct="1">
              <a:lnSpc>
                <a:spcPct val="80000"/>
              </a:lnSpc>
              <a:spcAft>
                <a:spcPts val="0"/>
              </a:spcAft>
              <a:defRPr/>
            </a:pPr>
            <a:r>
              <a:rPr lang="en-US" altLang="zh-TW" sz="2500" smtClean="0">
                <a:latin typeface="標楷體" pitchFamily="65" charset="-120"/>
              </a:rPr>
              <a:t>5.</a:t>
            </a:r>
            <a:r>
              <a:rPr lang="zh-TW" altLang="en-US" sz="2500" smtClean="0">
                <a:latin typeface="標楷體" pitchFamily="65" charset="-120"/>
              </a:rPr>
              <a:t>代幣可以增進個案的榮譽心與道德。</a:t>
            </a:r>
          </a:p>
          <a:p>
            <a:pPr marL="274320" indent="-274320" eaLnBrk="1" fontAlgn="auto" hangingPunct="1">
              <a:lnSpc>
                <a:spcPct val="80000"/>
              </a:lnSpc>
              <a:spcAft>
                <a:spcPts val="0"/>
              </a:spcAft>
              <a:defRPr/>
            </a:pPr>
            <a:r>
              <a:rPr lang="en-US" altLang="zh-TW" sz="2500" smtClean="0">
                <a:latin typeface="標楷體" pitchFamily="65" charset="-120"/>
              </a:rPr>
              <a:t>6.</a:t>
            </a:r>
            <a:r>
              <a:rPr lang="zh-TW" altLang="en-US" sz="2500" smtClean="0">
                <a:latin typeface="標楷體" pitchFamily="65" charset="-120"/>
              </a:rPr>
              <a:t>代幣物亦可用社會性增強。</a:t>
            </a:r>
          </a:p>
        </p:txBody>
      </p:sp>
      <p:sp>
        <p:nvSpPr>
          <p:cNvPr id="35225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7B64059-3A8B-4064-9342-5324083C79DA}" type="slidenum">
              <a:rPr lang="en-US" altLang="zh-TW" smtClean="0">
                <a:ea typeface="新細明體" charset="-120"/>
              </a:rPr>
              <a:pPr/>
              <a:t>164</a:t>
            </a:fld>
            <a:endParaRPr lang="en-US" altLang="zh-TW" smtClean="0">
              <a:ea typeface="新細明體" charset="-120"/>
            </a:endParaRPr>
          </a:p>
        </p:txBody>
      </p:sp>
      <p:sp>
        <p:nvSpPr>
          <p:cNvPr id="352259" name="Rectangle 2"/>
          <p:cNvSpPr>
            <a:spLocks noGrp="1" noChangeArrowheads="1"/>
          </p:cNvSpPr>
          <p:nvPr>
            <p:ph type="title"/>
          </p:nvPr>
        </p:nvSpPr>
        <p:spPr/>
        <p:txBody>
          <a:bodyPr/>
          <a:lstStyle/>
          <a:p>
            <a:pPr eaLnBrk="1" hangingPunct="1"/>
            <a:r>
              <a:rPr lang="zh-TW" altLang="en-US" smtClean="0">
                <a:latin typeface="標楷體" pitchFamily="65" charset="-120"/>
              </a:rPr>
              <a:t>行為學派治療方法</a:t>
            </a:r>
            <a:r>
              <a:rPr lang="en-US" altLang="zh-TW" smtClean="0">
                <a:latin typeface="標楷體" pitchFamily="65" charset="-120"/>
              </a:rPr>
              <a:t>—</a:t>
            </a:r>
            <a:r>
              <a:rPr lang="zh-TW" altLang="en-US" smtClean="0">
                <a:latin typeface="標楷體" pitchFamily="65" charset="-120"/>
              </a:rPr>
              <a:t>代幣經濟法</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3"/>
          <p:cNvSpPr>
            <a:spLocks noGrp="1" noChangeArrowheads="1"/>
          </p:cNvSpPr>
          <p:nvPr>
            <p:ph idx="1"/>
          </p:nvPr>
        </p:nvSpPr>
        <p:spPr/>
        <p:txBody>
          <a:bodyPr/>
          <a:lstStyle/>
          <a:p>
            <a:pPr eaLnBrk="1" hangingPunct="1">
              <a:lnSpc>
                <a:spcPct val="80000"/>
              </a:lnSpc>
            </a:pPr>
            <a:r>
              <a:rPr lang="en-US" altLang="zh-TW" sz="3200" smtClean="0">
                <a:latin typeface="標楷體" pitchFamily="65" charset="-120"/>
              </a:rPr>
              <a:t>1.</a:t>
            </a:r>
            <a:r>
              <a:rPr lang="zh-TW" altLang="en-US" sz="3200" smtClean="0">
                <a:latin typeface="標楷體" pitchFamily="65" charset="-120"/>
              </a:rPr>
              <a:t>練習目光正視</a:t>
            </a:r>
          </a:p>
          <a:p>
            <a:pPr eaLnBrk="1" hangingPunct="1">
              <a:lnSpc>
                <a:spcPct val="80000"/>
              </a:lnSpc>
            </a:pPr>
            <a:r>
              <a:rPr lang="en-US" altLang="zh-TW" sz="3200" smtClean="0">
                <a:latin typeface="標楷體" pitchFamily="65" charset="-120"/>
              </a:rPr>
              <a:t>2.</a:t>
            </a:r>
            <a:r>
              <a:rPr lang="zh-TW" altLang="en-US" sz="3200" smtClean="0">
                <a:latin typeface="標楷體" pitchFamily="65" charset="-120"/>
              </a:rPr>
              <a:t>練習自我誇耀與自我欣賞 </a:t>
            </a:r>
          </a:p>
          <a:p>
            <a:pPr eaLnBrk="1" hangingPunct="1">
              <a:lnSpc>
                <a:spcPct val="80000"/>
              </a:lnSpc>
            </a:pPr>
            <a:r>
              <a:rPr lang="en-US" altLang="zh-TW" sz="3200" smtClean="0">
                <a:latin typeface="標楷體" pitchFamily="65" charset="-120"/>
              </a:rPr>
              <a:t>3.</a:t>
            </a:r>
            <a:r>
              <a:rPr lang="zh-TW" altLang="en-US" sz="3200" smtClean="0">
                <a:latin typeface="標楷體" pitchFamily="65" charset="-120"/>
              </a:rPr>
              <a:t>練習說出對他人的讚賞</a:t>
            </a:r>
          </a:p>
          <a:p>
            <a:pPr eaLnBrk="1" hangingPunct="1">
              <a:lnSpc>
                <a:spcPct val="80000"/>
              </a:lnSpc>
            </a:pPr>
            <a:r>
              <a:rPr lang="en-US" altLang="zh-TW" sz="3200" smtClean="0">
                <a:latin typeface="標楷體" pitchFamily="65" charset="-120"/>
              </a:rPr>
              <a:t>4.</a:t>
            </a:r>
            <a:r>
              <a:rPr lang="zh-TW" altLang="en-US" sz="3200" smtClean="0">
                <a:latin typeface="標楷體" pitchFamily="65" charset="-120"/>
              </a:rPr>
              <a:t>練習說出愛及謝謝你的愛 </a:t>
            </a:r>
          </a:p>
          <a:p>
            <a:pPr eaLnBrk="1" hangingPunct="1">
              <a:lnSpc>
                <a:spcPct val="80000"/>
              </a:lnSpc>
            </a:pPr>
            <a:r>
              <a:rPr lang="en-US" altLang="zh-TW" sz="3200" smtClean="0">
                <a:latin typeface="標楷體" pitchFamily="65" charset="-120"/>
              </a:rPr>
              <a:t>5.</a:t>
            </a:r>
            <a:r>
              <a:rPr lang="zh-TW" altLang="en-US" sz="3200" smtClean="0">
                <a:latin typeface="標楷體" pitchFamily="65" charset="-120"/>
              </a:rPr>
              <a:t>練習說</a:t>
            </a:r>
            <a:r>
              <a:rPr lang="en-US" altLang="zh-TW" sz="3200" smtClean="0">
                <a:latin typeface="標楷體" pitchFamily="65" charset="-120"/>
              </a:rPr>
              <a:t>『</a:t>
            </a:r>
            <a:r>
              <a:rPr lang="zh-TW" altLang="en-US" sz="3200" smtClean="0">
                <a:latin typeface="標楷體" pitchFamily="65" charset="-120"/>
              </a:rPr>
              <a:t>不</a:t>
            </a:r>
            <a:r>
              <a:rPr lang="en-US" altLang="zh-TW" sz="3200" smtClean="0">
                <a:latin typeface="標楷體" pitchFamily="65" charset="-120"/>
              </a:rPr>
              <a:t>』</a:t>
            </a:r>
          </a:p>
          <a:p>
            <a:pPr eaLnBrk="1" hangingPunct="1">
              <a:lnSpc>
                <a:spcPct val="80000"/>
              </a:lnSpc>
            </a:pPr>
            <a:endParaRPr lang="en-US" altLang="zh-TW" sz="3200" smtClean="0">
              <a:latin typeface="標楷體" pitchFamily="65" charset="-120"/>
            </a:endParaRPr>
          </a:p>
        </p:txBody>
      </p:sp>
      <p:sp>
        <p:nvSpPr>
          <p:cNvPr id="35430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B4E1C4-2CEC-4212-8610-ABF747F022F5}" type="slidenum">
              <a:rPr lang="en-US" altLang="zh-TW" smtClean="0">
                <a:ea typeface="新細明體" charset="-120"/>
              </a:rPr>
              <a:pPr/>
              <a:t>165</a:t>
            </a:fld>
            <a:endParaRPr lang="en-US" altLang="zh-TW" smtClean="0">
              <a:ea typeface="新細明體" charset="-120"/>
            </a:endParaRPr>
          </a:p>
        </p:txBody>
      </p:sp>
      <p:sp>
        <p:nvSpPr>
          <p:cNvPr id="354307" name="Rectangle 2"/>
          <p:cNvSpPr>
            <a:spLocks noGrp="1" noChangeArrowheads="1"/>
          </p:cNvSpPr>
          <p:nvPr>
            <p:ph type="title"/>
          </p:nvPr>
        </p:nvSpPr>
        <p:spPr/>
        <p:txBody>
          <a:bodyPr/>
          <a:lstStyle/>
          <a:p>
            <a:pPr eaLnBrk="1" hangingPunct="1"/>
            <a:r>
              <a:rPr lang="zh-TW" altLang="en-US" sz="4000" smtClean="0">
                <a:latin typeface="標楷體" pitchFamily="65" charset="-120"/>
              </a:rPr>
              <a:t>自我肯定訓練</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ChangeArrowheads="1"/>
          </p:cNvSpPr>
          <p:nvPr>
            <p:ph type="title"/>
          </p:nvPr>
        </p:nvSpPr>
        <p:spPr/>
        <p:txBody>
          <a:bodyPr/>
          <a:lstStyle/>
          <a:p>
            <a:pPr eaLnBrk="1" hangingPunct="1"/>
            <a:r>
              <a:rPr lang="zh-TW" altLang="en-US" sz="3200" smtClean="0">
                <a:latin typeface="標楷體" pitchFamily="65" charset="-120"/>
              </a:rPr>
              <a:t>自我肯定訓練</a:t>
            </a:r>
            <a:r>
              <a:rPr lang="en-US" altLang="zh-TW" sz="3200" smtClean="0">
                <a:latin typeface="標楷體" pitchFamily="65" charset="-120"/>
              </a:rPr>
              <a:t>--</a:t>
            </a:r>
            <a:r>
              <a:rPr lang="zh-TW" altLang="en-US" sz="3200" smtClean="0">
                <a:latin typeface="標楷體" pitchFamily="65" charset="-120"/>
              </a:rPr>
              <a:t>練習自我肯定行為的表達用語：</a:t>
            </a:r>
          </a:p>
        </p:txBody>
      </p:sp>
      <p:sp>
        <p:nvSpPr>
          <p:cNvPr id="356354" name="投影片編號版面配置區 6"/>
          <p:cNvSpPr>
            <a:spLocks noGrp="1"/>
          </p:cNvSpPr>
          <p:nvPr>
            <p:ph type="sldNum" sz="quarter" idx="17"/>
          </p:nvPr>
        </p:nvSpPr>
        <p:spPr bwMode="auto">
          <a:noFill/>
          <a:ln>
            <a:miter lim="800000"/>
            <a:headEnd/>
            <a:tailEnd/>
          </a:ln>
        </p:spPr>
        <p:txBody>
          <a:bodyPr wrap="square" numCol="1" anchorCtr="0" compatLnSpc="1">
            <a:prstTxWarp prst="textNoShape">
              <a:avLst/>
            </a:prstTxWarp>
          </a:bodyPr>
          <a:lstStyle/>
          <a:p>
            <a:fld id="{03CD07CB-F9D1-43FC-8154-B84359E4E8F4}" type="slidenum">
              <a:rPr lang="en-US" altLang="zh-TW" smtClean="0">
                <a:ea typeface="新細明體" charset="-120"/>
              </a:rPr>
              <a:pPr/>
              <a:t>166</a:t>
            </a:fld>
            <a:endParaRPr lang="en-US" altLang="zh-TW" smtClean="0">
              <a:ea typeface="新細明體" charset="-120"/>
            </a:endParaRPr>
          </a:p>
        </p:txBody>
      </p:sp>
      <p:sp>
        <p:nvSpPr>
          <p:cNvPr id="356355" name="Rectangle 4"/>
          <p:cNvSpPr>
            <a:spLocks noGrp="1" noChangeArrowheads="1"/>
          </p:cNvSpPr>
          <p:nvPr>
            <p:ph sz="quarter" idx="13"/>
          </p:nvPr>
        </p:nvSpPr>
        <p:spPr>
          <a:xfrm>
            <a:off x="676275" y="2679700"/>
            <a:ext cx="3822700" cy="3446463"/>
          </a:xfrm>
        </p:spPr>
        <p:txBody>
          <a:bodyPr/>
          <a:lstStyle/>
          <a:p>
            <a:pPr eaLnBrk="1" hangingPunct="1">
              <a:lnSpc>
                <a:spcPct val="90000"/>
              </a:lnSpc>
            </a:pPr>
            <a:r>
              <a:rPr lang="zh-TW" altLang="en-US" sz="2500" smtClean="0"/>
              <a:t>描述情境或行為</a:t>
            </a:r>
          </a:p>
          <a:p>
            <a:pPr eaLnBrk="1" hangingPunct="1">
              <a:lnSpc>
                <a:spcPct val="90000"/>
              </a:lnSpc>
            </a:pPr>
            <a:r>
              <a:rPr lang="zh-TW" altLang="en-US" sz="2500" smtClean="0"/>
              <a:t>表達情緒</a:t>
            </a:r>
          </a:p>
          <a:p>
            <a:pPr eaLnBrk="1" hangingPunct="1">
              <a:lnSpc>
                <a:spcPct val="90000"/>
              </a:lnSpc>
            </a:pPr>
            <a:r>
              <a:rPr lang="zh-TW" altLang="en-US" sz="2500" smtClean="0"/>
              <a:t>提出意見及企圖</a:t>
            </a:r>
          </a:p>
          <a:p>
            <a:pPr eaLnBrk="1" hangingPunct="1">
              <a:lnSpc>
                <a:spcPct val="90000"/>
              </a:lnSpc>
            </a:pPr>
            <a:r>
              <a:rPr lang="zh-TW" altLang="en-US" sz="2500" smtClean="0"/>
              <a:t>徵詢討論</a:t>
            </a:r>
          </a:p>
        </p:txBody>
      </p:sp>
      <p:sp>
        <p:nvSpPr>
          <p:cNvPr id="113669" name="Rectangle 5"/>
          <p:cNvSpPr>
            <a:spLocks noGrp="1" noChangeArrowheads="1"/>
          </p:cNvSpPr>
          <p:nvPr>
            <p:ph sz="quarter" idx="14"/>
          </p:nvPr>
        </p:nvSpPr>
        <p:spPr>
          <a:xfrm>
            <a:off x="4645025" y="2679700"/>
            <a:ext cx="3822700" cy="3446463"/>
          </a:xfrm>
        </p:spPr>
        <p:txBody>
          <a:bodyPr rtlCol="0">
            <a:normAutofit lnSpcReduction="10000"/>
          </a:bodyPr>
          <a:lstStyle/>
          <a:p>
            <a:pPr marL="274320" indent="-274320" eaLnBrk="1" fontAlgn="auto" hangingPunct="1">
              <a:lnSpc>
                <a:spcPct val="90000"/>
              </a:lnSpc>
              <a:spcAft>
                <a:spcPts val="0"/>
              </a:spcAft>
              <a:defRPr/>
            </a:pPr>
            <a:r>
              <a:rPr lang="zh-TW" altLang="en-US" sz="2500" smtClean="0">
                <a:latin typeface="標楷體" pitchFamily="65" charset="-120"/>
              </a:rPr>
              <a:t>當我 </a:t>
            </a:r>
            <a:r>
              <a:rPr lang="en-US" altLang="zh-TW" sz="2500" smtClean="0">
                <a:latin typeface="標楷體" pitchFamily="65" charset="-120"/>
              </a:rPr>
              <a:t>… </a:t>
            </a:r>
            <a:r>
              <a:rPr lang="zh-TW" altLang="en-US" sz="2500" smtClean="0">
                <a:latin typeface="標楷體" pitchFamily="65" charset="-120"/>
              </a:rPr>
              <a:t>時。（描述情境或行為）</a:t>
            </a:r>
          </a:p>
          <a:p>
            <a:pPr marL="274320" indent="-274320" eaLnBrk="1" fontAlgn="auto" hangingPunct="1">
              <a:lnSpc>
                <a:spcPct val="90000"/>
              </a:lnSpc>
              <a:spcAft>
                <a:spcPts val="0"/>
              </a:spcAft>
              <a:defRPr/>
            </a:pPr>
            <a:r>
              <a:rPr lang="zh-TW" altLang="en-US" sz="2500" smtClean="0">
                <a:latin typeface="標楷體" pitchFamily="65" charset="-120"/>
              </a:rPr>
              <a:t>我覺得  </a:t>
            </a:r>
            <a:r>
              <a:rPr lang="en-US" altLang="zh-TW" sz="2500" smtClean="0">
                <a:latin typeface="標楷體" pitchFamily="65" charset="-120"/>
              </a:rPr>
              <a:t>…</a:t>
            </a:r>
            <a:r>
              <a:rPr lang="zh-TW" altLang="en-US" sz="2500" smtClean="0">
                <a:latin typeface="標楷體" pitchFamily="65" charset="-120"/>
              </a:rPr>
              <a:t>。（表達心情和情緒）</a:t>
            </a:r>
          </a:p>
          <a:p>
            <a:pPr marL="274320" indent="-274320" eaLnBrk="1" fontAlgn="auto" hangingPunct="1">
              <a:lnSpc>
                <a:spcPct val="90000"/>
              </a:lnSpc>
              <a:spcAft>
                <a:spcPts val="0"/>
              </a:spcAft>
              <a:defRPr/>
            </a:pPr>
            <a:r>
              <a:rPr lang="zh-TW" altLang="en-US" sz="2500" smtClean="0">
                <a:latin typeface="標楷體" pitchFamily="65" charset="-120"/>
              </a:rPr>
              <a:t>因為 </a:t>
            </a:r>
            <a:r>
              <a:rPr lang="en-US" altLang="zh-TW" sz="2500" smtClean="0">
                <a:latin typeface="標楷體" pitchFamily="65" charset="-120"/>
              </a:rPr>
              <a:t>… </a:t>
            </a:r>
            <a:r>
              <a:rPr lang="zh-TW" altLang="en-US" sz="2500" smtClean="0">
                <a:latin typeface="標楷體" pitchFamily="65" charset="-120"/>
              </a:rPr>
              <a:t>。（表達觀點、想法及立場）</a:t>
            </a:r>
          </a:p>
          <a:p>
            <a:pPr marL="274320" indent="-274320" eaLnBrk="1" fontAlgn="auto" hangingPunct="1">
              <a:lnSpc>
                <a:spcPct val="90000"/>
              </a:lnSpc>
              <a:spcAft>
                <a:spcPts val="0"/>
              </a:spcAft>
              <a:defRPr/>
            </a:pPr>
            <a:r>
              <a:rPr lang="zh-TW" altLang="en-US" sz="2500" smtClean="0">
                <a:latin typeface="標楷體" pitchFamily="65" charset="-120"/>
              </a:rPr>
              <a:t>我希望 </a:t>
            </a:r>
            <a:r>
              <a:rPr lang="en-US" altLang="zh-TW" sz="2500" smtClean="0">
                <a:latin typeface="標楷體" pitchFamily="65" charset="-120"/>
              </a:rPr>
              <a:t>…  </a:t>
            </a:r>
            <a:r>
              <a:rPr lang="zh-TW" altLang="en-US" sz="2500" smtClean="0">
                <a:latin typeface="標楷體" pitchFamily="65" charset="-120"/>
              </a:rPr>
              <a:t>。（提出意見或建議）</a:t>
            </a:r>
          </a:p>
          <a:p>
            <a:pPr marL="274320" indent="-274320" eaLnBrk="1" fontAlgn="auto" hangingPunct="1">
              <a:lnSpc>
                <a:spcPct val="90000"/>
              </a:lnSpc>
              <a:spcAft>
                <a:spcPts val="0"/>
              </a:spcAft>
              <a:defRPr/>
            </a:pPr>
            <a:r>
              <a:rPr lang="zh-TW" altLang="en-US" sz="2500" smtClean="0">
                <a:latin typeface="標楷體" pitchFamily="65" charset="-120"/>
              </a:rPr>
              <a:t>你覺得如何  </a:t>
            </a:r>
            <a:r>
              <a:rPr lang="en-US" altLang="zh-TW" sz="2500" smtClean="0">
                <a:latin typeface="標楷體" pitchFamily="65" charset="-120"/>
              </a:rPr>
              <a:t>…   </a:t>
            </a:r>
            <a:r>
              <a:rPr lang="zh-TW" altLang="en-US" sz="2500" smtClean="0">
                <a:latin typeface="標楷體" pitchFamily="65" charset="-120"/>
              </a:rPr>
              <a:t>。（徵詢討論）</a:t>
            </a:r>
          </a:p>
          <a:p>
            <a:pPr marL="274320" indent="-274320" eaLnBrk="1" fontAlgn="auto" hangingPunct="1">
              <a:lnSpc>
                <a:spcPct val="90000"/>
              </a:lnSpc>
              <a:spcAft>
                <a:spcPts val="0"/>
              </a:spcAft>
              <a:defRPr/>
            </a:pPr>
            <a:endParaRPr lang="en-US" altLang="zh-TW" sz="2500" smtClean="0">
              <a:latin typeface="標楷體" pitchFamily="65" charset="-12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p:cNvSpPr>
          <p:nvPr>
            <p:ph type="title"/>
          </p:nvPr>
        </p:nvSpPr>
        <p:spPr/>
        <p:txBody>
          <a:bodyPr/>
          <a:lstStyle/>
          <a:p>
            <a:r>
              <a:rPr lang="en-US" altLang="zh-TW" smtClean="0">
                <a:latin typeface="標楷體" pitchFamily="65" charset="-120"/>
              </a:rPr>
              <a:t>6.</a:t>
            </a:r>
            <a:r>
              <a:rPr lang="zh-TW" altLang="en-US" smtClean="0">
                <a:latin typeface="標楷體" pitchFamily="65" charset="-120"/>
              </a:rPr>
              <a:t>特殊身心病症與問題診斷</a:t>
            </a:r>
          </a:p>
        </p:txBody>
      </p:sp>
      <p:sp>
        <p:nvSpPr>
          <p:cNvPr id="358402" name="Rectangle 3"/>
          <p:cNvSpPr>
            <a:spLocks noGrp="1"/>
          </p:cNvSpPr>
          <p:nvPr>
            <p:ph type="body" idx="1"/>
          </p:nvPr>
        </p:nvSpPr>
        <p:spPr/>
        <p:txBody>
          <a:bodyPr/>
          <a:lstStyle/>
          <a:p>
            <a:r>
              <a:rPr lang="en-US" altLang="zh-TW" smtClean="0"/>
              <a:t>101-4</a:t>
            </a:r>
            <a:r>
              <a:rPr lang="zh-TW" altLang="en-US" smtClean="0"/>
              <a:t>下列哪一項</a:t>
            </a:r>
            <a:r>
              <a:rPr lang="zh-TW" altLang="en-US" u="sng" smtClean="0"/>
              <a:t>並非</a:t>
            </a:r>
            <a:r>
              <a:rPr lang="zh-TW" altLang="en-US" smtClean="0"/>
              <a:t>青少年憂鬱症之症狀？</a:t>
            </a:r>
          </a:p>
          <a:p>
            <a:r>
              <a:rPr lang="en-US" altLang="zh-TW" smtClean="0"/>
              <a:t>(A)</a:t>
            </a:r>
            <a:r>
              <a:rPr lang="zh-TW" altLang="en-US" smtClean="0"/>
              <a:t>異常的飲食現象		</a:t>
            </a:r>
          </a:p>
          <a:p>
            <a:r>
              <a:rPr lang="en-US" altLang="zh-TW" smtClean="0"/>
              <a:t>(B)</a:t>
            </a:r>
            <a:r>
              <a:rPr lang="zh-TW" altLang="en-US" smtClean="0"/>
              <a:t>負向的認知模式</a:t>
            </a:r>
          </a:p>
          <a:p>
            <a:r>
              <a:rPr lang="en-US" altLang="zh-TW" smtClean="0">
                <a:solidFill>
                  <a:srgbClr val="FF0066"/>
                </a:solidFill>
              </a:rPr>
              <a:t>(C)</a:t>
            </a:r>
            <a:r>
              <a:rPr lang="zh-TW" altLang="en-US" smtClean="0">
                <a:solidFill>
                  <a:srgbClr val="FF0066"/>
                </a:solidFill>
              </a:rPr>
              <a:t>把責任推卸給別人</a:t>
            </a:r>
            <a:r>
              <a:rPr lang="zh-TW" altLang="en-US" smtClean="0"/>
              <a:t>	</a:t>
            </a:r>
          </a:p>
          <a:p>
            <a:r>
              <a:rPr lang="en-US" altLang="zh-TW" smtClean="0"/>
              <a:t>(D)</a:t>
            </a:r>
            <a:r>
              <a:rPr lang="zh-TW" altLang="en-US" smtClean="0"/>
              <a:t>不正常的睡眠習慣</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1708150" y="1984375"/>
            <a:ext cx="6908800" cy="3860800"/>
          </a:xfrm>
        </p:spPr>
        <p:txBody>
          <a:bodyPr rtlCol="0">
            <a:normAutofit lnSpcReduction="10000"/>
          </a:bodyPr>
          <a:lstStyle/>
          <a:p>
            <a:pPr marL="274320" indent="-274320" eaLnBrk="1" fontAlgn="auto" hangingPunct="1">
              <a:spcAft>
                <a:spcPts val="0"/>
              </a:spcAft>
              <a:buFont typeface="Wingdings" pitchFamily="2" charset="2"/>
              <a:buNone/>
              <a:defRPr/>
            </a:pPr>
            <a:r>
              <a:rPr lang="en-US" altLang="zh-TW" sz="3200" smtClean="0">
                <a:latin typeface="標楷體" pitchFamily="65" charset="-120"/>
              </a:rPr>
              <a:t>94_02</a:t>
            </a:r>
          </a:p>
          <a:p>
            <a:pPr marL="274320" indent="-274320" eaLnBrk="1" fontAlgn="auto" hangingPunct="1">
              <a:spcAft>
                <a:spcPts val="0"/>
              </a:spcAft>
              <a:buFont typeface="Wingdings" pitchFamily="2" charset="2"/>
              <a:buNone/>
              <a:defRPr/>
            </a:pPr>
            <a:r>
              <a:rPr lang="zh-TW" altLang="en-US" sz="3200" smtClean="0">
                <a:latin typeface="標楷體" pitchFamily="65" charset="-120"/>
              </a:rPr>
              <a:t>關於青少年憂鬱，下列何者描述較</a:t>
            </a:r>
          </a:p>
          <a:p>
            <a:pPr marL="274320" indent="-274320" eaLnBrk="1" fontAlgn="auto" hangingPunct="1">
              <a:spcAft>
                <a:spcPts val="0"/>
              </a:spcAft>
              <a:buFont typeface="Wingdings" pitchFamily="2" charset="2"/>
              <a:buNone/>
              <a:defRPr/>
            </a:pPr>
            <a:r>
              <a:rPr lang="zh-TW" altLang="en-US" sz="3200" u="sng" smtClean="0">
                <a:latin typeface="標楷體" pitchFamily="65" charset="-120"/>
              </a:rPr>
              <a:t>不</a:t>
            </a:r>
            <a:r>
              <a:rPr lang="zh-TW" altLang="en-US" sz="3200" smtClean="0">
                <a:latin typeface="標楷體" pitchFamily="65" charset="-120"/>
              </a:rPr>
              <a:t>適當？</a:t>
            </a:r>
          </a:p>
          <a:p>
            <a:pPr marL="274320" indent="-274320" eaLnBrk="1" fontAlgn="auto" hangingPunct="1">
              <a:spcAft>
                <a:spcPts val="0"/>
              </a:spcAft>
              <a:buFont typeface="Wingdings" pitchFamily="2" charset="2"/>
              <a:buNone/>
              <a:defRPr/>
            </a:pPr>
            <a:r>
              <a:rPr lang="en-US" altLang="zh-TW" sz="3200" smtClean="0">
                <a:latin typeface="標楷體" pitchFamily="65" charset="-120"/>
              </a:rPr>
              <a:t>(A)</a:t>
            </a:r>
            <a:r>
              <a:rPr lang="zh-TW" altLang="en-US" sz="3200" smtClean="0">
                <a:latin typeface="標楷體" pitchFamily="65" charset="-120"/>
              </a:rPr>
              <a:t>男性罹患憂鬱症的可能性高過女性 </a:t>
            </a:r>
          </a:p>
          <a:p>
            <a:pPr marL="274320" indent="-274320" eaLnBrk="1" fontAlgn="auto" hangingPunct="1">
              <a:spcAft>
                <a:spcPts val="0"/>
              </a:spcAft>
              <a:buFont typeface="Wingdings" pitchFamily="2" charset="2"/>
              <a:buNone/>
              <a:defRPr/>
            </a:pPr>
            <a:r>
              <a:rPr lang="en-US" altLang="zh-TW" sz="3200" smtClean="0">
                <a:latin typeface="標楷體" pitchFamily="65" charset="-120"/>
              </a:rPr>
              <a:t>(B)</a:t>
            </a:r>
            <a:r>
              <a:rPr lang="zh-TW" altLang="en-US" sz="3200" smtClean="0">
                <a:latin typeface="標楷體" pitchFamily="65" charset="-120"/>
              </a:rPr>
              <a:t>憂鬱的青少年經常會有自殺的念頭 </a:t>
            </a:r>
          </a:p>
          <a:p>
            <a:pPr marL="274320" indent="-274320" eaLnBrk="1" fontAlgn="auto" hangingPunct="1">
              <a:spcAft>
                <a:spcPts val="0"/>
              </a:spcAft>
              <a:buFont typeface="Wingdings" pitchFamily="2" charset="2"/>
              <a:buNone/>
              <a:defRPr/>
            </a:pPr>
            <a:r>
              <a:rPr lang="en-US" altLang="zh-TW" sz="3200" smtClean="0">
                <a:latin typeface="標楷體" pitchFamily="65" charset="-120"/>
              </a:rPr>
              <a:t>(C)</a:t>
            </a:r>
            <a:r>
              <a:rPr lang="zh-TW" altLang="en-US" sz="3200" smtClean="0">
                <a:latin typeface="標楷體" pitchFamily="65" charset="-120"/>
              </a:rPr>
              <a:t>無聊也是憂鬱的症候之一 </a:t>
            </a:r>
          </a:p>
          <a:p>
            <a:pPr marL="274320" indent="-274320" eaLnBrk="1" fontAlgn="auto" hangingPunct="1">
              <a:spcAft>
                <a:spcPts val="0"/>
              </a:spcAft>
              <a:buFont typeface="Wingdings" pitchFamily="2" charset="2"/>
              <a:buNone/>
              <a:defRPr/>
            </a:pPr>
            <a:r>
              <a:rPr lang="en-US" altLang="zh-TW" sz="3200" smtClean="0">
                <a:latin typeface="標楷體" pitchFamily="65" charset="-120"/>
              </a:rPr>
              <a:t>(D)</a:t>
            </a:r>
            <a:r>
              <a:rPr lang="zh-TW" altLang="en-US" sz="3200" smtClean="0">
                <a:latin typeface="標楷體" pitchFamily="65" charset="-120"/>
              </a:rPr>
              <a:t>憂鬱症通常也會胃口減低 </a:t>
            </a:r>
          </a:p>
          <a:p>
            <a:pPr marL="274320" indent="-274320" eaLnBrk="1" fontAlgn="auto" hangingPunct="1">
              <a:spcAft>
                <a:spcPts val="0"/>
              </a:spcAft>
              <a:defRPr/>
            </a:pPr>
            <a:endParaRPr lang="en-US" altLang="zh-TW" sz="3200" smtClean="0">
              <a:latin typeface="標楷體" pitchFamily="65" charset="-120"/>
            </a:endParaRPr>
          </a:p>
        </p:txBody>
      </p:sp>
      <p:sp>
        <p:nvSpPr>
          <p:cNvPr id="36045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6CB667C-1D3E-40EF-82C2-37998B63CC40}" type="slidenum">
              <a:rPr lang="en-US" altLang="zh-TW" smtClean="0">
                <a:ea typeface="新細明體" charset="-120"/>
              </a:rPr>
              <a:pPr/>
              <a:t>168</a:t>
            </a:fld>
            <a:endParaRPr lang="en-US" altLang="zh-TW" smtClean="0">
              <a:ea typeface="新細明體" charset="-120"/>
            </a:endParaRPr>
          </a:p>
        </p:txBody>
      </p:sp>
      <p:sp>
        <p:nvSpPr>
          <p:cNvPr id="360451" name="Rectangle 2"/>
          <p:cNvSpPr>
            <a:spLocks noGrp="1" noChangeArrowheads="1"/>
          </p:cNvSpPr>
          <p:nvPr>
            <p:ph type="title"/>
          </p:nvPr>
        </p:nvSpPr>
        <p:spPr>
          <a:xfrm>
            <a:off x="1331913" y="188913"/>
            <a:ext cx="6908800" cy="1235075"/>
          </a:xfrm>
        </p:spPr>
        <p:txBody>
          <a:bodyPr/>
          <a:lstStyle/>
          <a:p>
            <a:pPr eaLnBrk="1" hangingPunct="1"/>
            <a:r>
              <a:rPr lang="en-US" altLang="zh-TW" smtClean="0">
                <a:latin typeface="標楷體" pitchFamily="65" charset="-120"/>
              </a:rPr>
              <a:t>6.</a:t>
            </a:r>
            <a:r>
              <a:rPr lang="zh-TW" altLang="en-US" smtClean="0">
                <a:latin typeface="標楷體" pitchFamily="65" charset="-120"/>
              </a:rPr>
              <a:t>特殊身心病症與問題診斷</a:t>
            </a:r>
          </a:p>
        </p:txBody>
      </p:sp>
      <p:sp>
        <p:nvSpPr>
          <p:cNvPr id="382980" name="Rectangle 4"/>
          <p:cNvSpPr>
            <a:spLocks noChangeArrowheads="1"/>
          </p:cNvSpPr>
          <p:nvPr/>
        </p:nvSpPr>
        <p:spPr bwMode="auto">
          <a:xfrm>
            <a:off x="1547813" y="3573463"/>
            <a:ext cx="7200900" cy="576262"/>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2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3"/>
          <p:cNvSpPr>
            <a:spLocks noGrp="1" noChangeArrowheads="1"/>
          </p:cNvSpPr>
          <p:nvPr>
            <p:ph idx="1"/>
          </p:nvPr>
        </p:nvSpPr>
        <p:spPr>
          <a:xfrm>
            <a:off x="539750" y="1916113"/>
            <a:ext cx="8359775" cy="4114800"/>
          </a:xfrm>
        </p:spPr>
        <p:txBody>
          <a:bodyPr/>
          <a:lstStyle/>
          <a:p>
            <a:pPr eaLnBrk="1" hangingPunct="1">
              <a:buFont typeface="Wingdings" pitchFamily="2" charset="2"/>
              <a:buNone/>
            </a:pPr>
            <a:r>
              <a:rPr lang="en-US" altLang="zh-TW" sz="2800" smtClean="0">
                <a:latin typeface="標楷體" pitchFamily="65" charset="-120"/>
              </a:rPr>
              <a:t>96_15</a:t>
            </a:r>
          </a:p>
          <a:p>
            <a:pPr eaLnBrk="1" hangingPunct="1">
              <a:buFont typeface="Wingdings" pitchFamily="2" charset="2"/>
              <a:buNone/>
            </a:pPr>
            <a:r>
              <a:rPr lang="zh-TW" altLang="en-US" sz="2800" smtClean="0">
                <a:latin typeface="標楷體" pitchFamily="65" charset="-120"/>
              </a:rPr>
              <a:t>最常被青少年濫用的物質是菸草，菸草在十二歲至</a:t>
            </a:r>
          </a:p>
          <a:p>
            <a:pPr eaLnBrk="1" hangingPunct="1">
              <a:buFont typeface="Wingdings" pitchFamily="2" charset="2"/>
              <a:buNone/>
            </a:pPr>
            <a:r>
              <a:rPr lang="zh-TW" altLang="en-US" sz="2800" smtClean="0">
                <a:latin typeface="標楷體" pitchFamily="65" charset="-120"/>
              </a:rPr>
              <a:t>十七歲是使用的高峰期。有關青少年抽菸的敘述，</a:t>
            </a:r>
          </a:p>
          <a:p>
            <a:pPr eaLnBrk="1" hangingPunct="1">
              <a:buFont typeface="Wingdings" pitchFamily="2" charset="2"/>
              <a:buNone/>
            </a:pPr>
            <a:r>
              <a:rPr lang="zh-TW" altLang="en-US" sz="2800" smtClean="0">
                <a:latin typeface="標楷體" pitchFamily="65" charset="-120"/>
              </a:rPr>
              <a:t>下列何者</a:t>
            </a:r>
            <a:r>
              <a:rPr lang="zh-TW" altLang="en-US" sz="2800" u="sng" smtClean="0">
                <a:latin typeface="標楷體" pitchFamily="65" charset="-120"/>
              </a:rPr>
              <a:t>較不正確</a:t>
            </a:r>
            <a:r>
              <a:rPr lang="zh-TW" altLang="en-US" sz="2800" smtClean="0">
                <a:latin typeface="標楷體" pitchFamily="65" charset="-120"/>
              </a:rPr>
              <a:t>？</a:t>
            </a:r>
          </a:p>
          <a:p>
            <a:pPr eaLnBrk="1" hangingPunct="1">
              <a:buFont typeface="Wingdings" pitchFamily="2" charset="2"/>
              <a:buNone/>
            </a:pPr>
            <a:r>
              <a:rPr lang="en-US" altLang="zh-TW" sz="2800" smtClean="0">
                <a:latin typeface="標楷體" pitchFamily="65" charset="-120"/>
              </a:rPr>
              <a:t>(A)</a:t>
            </a:r>
            <a:r>
              <a:rPr lang="zh-TW" altLang="en-US" sz="2800" smtClean="0">
                <a:latin typeface="標楷體" pitchFamily="65" charset="-120"/>
              </a:rPr>
              <a:t>青少年抽菸是想讓自己看起來很成熟、有魅力</a:t>
            </a:r>
          </a:p>
          <a:p>
            <a:pPr eaLnBrk="1" hangingPunct="1">
              <a:buFont typeface="Wingdings" pitchFamily="2" charset="2"/>
              <a:buNone/>
            </a:pPr>
            <a:r>
              <a:rPr lang="en-US" altLang="zh-TW" sz="2800" smtClean="0">
                <a:latin typeface="標楷體" pitchFamily="65" charset="-120"/>
              </a:rPr>
              <a:t>(B)</a:t>
            </a:r>
            <a:r>
              <a:rPr lang="zh-TW" altLang="en-US" sz="2800" smtClean="0">
                <a:latin typeface="標楷體" pitchFamily="65" charset="-120"/>
              </a:rPr>
              <a:t>除非家人和同儕戒菸，否則青少年很難戒菸</a:t>
            </a:r>
          </a:p>
          <a:p>
            <a:pPr eaLnBrk="1" hangingPunct="1">
              <a:buFont typeface="Wingdings" pitchFamily="2" charset="2"/>
              <a:buNone/>
            </a:pPr>
            <a:r>
              <a:rPr lang="en-US" altLang="zh-TW" sz="2800" smtClean="0">
                <a:latin typeface="標楷體" pitchFamily="65" charset="-120"/>
              </a:rPr>
              <a:t>(C)</a:t>
            </a:r>
            <a:r>
              <a:rPr lang="zh-TW" altLang="en-US" sz="2800" smtClean="0">
                <a:latin typeface="標楷體" pitchFamily="65" charset="-120"/>
              </a:rPr>
              <a:t>青少年早期抽菸的習慣與自尊心、地位需求有關</a:t>
            </a:r>
          </a:p>
          <a:p>
            <a:pPr eaLnBrk="1" hangingPunct="1">
              <a:buFont typeface="Wingdings" pitchFamily="2" charset="2"/>
              <a:buNone/>
            </a:pPr>
            <a:r>
              <a:rPr lang="en-US" altLang="zh-TW" sz="2800" smtClean="0">
                <a:latin typeface="標楷體" pitchFamily="65" charset="-120"/>
              </a:rPr>
              <a:t>(D)</a:t>
            </a:r>
            <a:r>
              <a:rPr lang="zh-TW" altLang="en-US" sz="2800" smtClean="0">
                <a:latin typeface="標楷體" pitchFamily="65" charset="-120"/>
              </a:rPr>
              <a:t>青少年抽菸與情緒問題較沒關聯性</a:t>
            </a:r>
          </a:p>
        </p:txBody>
      </p:sp>
      <p:sp>
        <p:nvSpPr>
          <p:cNvPr id="36249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A7D0906-FE77-402E-9B8E-228CAB66EC87}" type="slidenum">
              <a:rPr lang="en-US" altLang="zh-TW" smtClean="0">
                <a:ea typeface="新細明體" charset="-120"/>
              </a:rPr>
              <a:pPr/>
              <a:t>169</a:t>
            </a:fld>
            <a:endParaRPr lang="en-US" altLang="zh-TW" smtClean="0">
              <a:ea typeface="新細明體" charset="-120"/>
            </a:endParaRPr>
          </a:p>
        </p:txBody>
      </p:sp>
      <p:sp>
        <p:nvSpPr>
          <p:cNvPr id="362499" name="Rectangle 2"/>
          <p:cNvSpPr>
            <a:spLocks noGrp="1" noChangeArrowheads="1"/>
          </p:cNvSpPr>
          <p:nvPr>
            <p:ph type="title"/>
          </p:nvPr>
        </p:nvSpPr>
        <p:spPr/>
        <p:txBody>
          <a:bodyPr/>
          <a:lstStyle/>
          <a:p>
            <a:pPr eaLnBrk="1" hangingPunct="1"/>
            <a:r>
              <a:rPr lang="en-US" altLang="zh-TW" smtClean="0">
                <a:latin typeface="標楷體" pitchFamily="65" charset="-120"/>
              </a:rPr>
              <a:t>6.</a:t>
            </a:r>
            <a:r>
              <a:rPr lang="zh-TW" altLang="en-US" smtClean="0">
                <a:latin typeface="標楷體" pitchFamily="65" charset="-120"/>
              </a:rPr>
              <a:t>特殊身心病症與問題診斷</a:t>
            </a:r>
          </a:p>
        </p:txBody>
      </p:sp>
      <p:sp>
        <p:nvSpPr>
          <p:cNvPr id="1059844" name="Rectangle 4"/>
          <p:cNvSpPr>
            <a:spLocks noChangeArrowheads="1"/>
          </p:cNvSpPr>
          <p:nvPr/>
        </p:nvSpPr>
        <p:spPr bwMode="auto">
          <a:xfrm>
            <a:off x="395288" y="5516563"/>
            <a:ext cx="6192837" cy="576262"/>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idx="1"/>
          </p:nvPr>
        </p:nvSpPr>
        <p:spPr/>
        <p:txBody>
          <a:bodyPr/>
          <a:lstStyle/>
          <a:p>
            <a:pPr eaLnBrk="1" hangingPunct="1"/>
            <a:r>
              <a:rPr lang="en-US" altLang="zh-TW" smtClean="0">
                <a:latin typeface="標楷體" pitchFamily="65" charset="-120"/>
              </a:rPr>
              <a:t>99-13.</a:t>
            </a:r>
            <a:r>
              <a:rPr lang="zh-TW" altLang="en-US" smtClean="0">
                <a:latin typeface="標楷體" pitchFamily="65" charset="-120"/>
              </a:rPr>
              <a:t>諮商員對案主投射一些情緒或表達出與治療無關的行為，這是屬於下列何種現象？ </a:t>
            </a:r>
          </a:p>
          <a:p>
            <a:pPr eaLnBrk="1" hangingPunct="1"/>
            <a:r>
              <a:rPr lang="en-US" altLang="zh-TW" smtClean="0">
                <a:latin typeface="標楷體" pitchFamily="65" charset="-120"/>
              </a:rPr>
              <a:t>(A)</a:t>
            </a:r>
            <a:r>
              <a:rPr lang="zh-TW" altLang="en-US" smtClean="0">
                <a:latin typeface="標楷體" pitchFamily="65" charset="-120"/>
              </a:rPr>
              <a:t>示範 </a:t>
            </a:r>
          </a:p>
          <a:p>
            <a:pPr eaLnBrk="1" hangingPunct="1"/>
            <a:r>
              <a:rPr lang="en-US" altLang="zh-TW" smtClean="0">
                <a:latin typeface="標楷體" pitchFamily="65" charset="-120"/>
              </a:rPr>
              <a:t>(B)</a:t>
            </a:r>
            <a:r>
              <a:rPr lang="zh-TW" altLang="en-US" smtClean="0">
                <a:latin typeface="標楷體" pitchFamily="65" charset="-120"/>
              </a:rPr>
              <a:t>正移情作用</a:t>
            </a:r>
          </a:p>
          <a:p>
            <a:pPr eaLnBrk="1" hangingPunct="1"/>
            <a:r>
              <a:rPr lang="en-US" altLang="zh-TW" smtClean="0">
                <a:latin typeface="標楷體" pitchFamily="65" charset="-120"/>
              </a:rPr>
              <a:t>(C)</a:t>
            </a:r>
            <a:r>
              <a:rPr lang="zh-TW" altLang="en-US" smtClean="0">
                <a:latin typeface="標楷體" pitchFamily="65" charset="-120"/>
              </a:rPr>
              <a:t>反移情作用 </a:t>
            </a:r>
          </a:p>
          <a:p>
            <a:pPr eaLnBrk="1" hangingPunct="1"/>
            <a:r>
              <a:rPr lang="en-US" altLang="zh-TW" smtClean="0">
                <a:latin typeface="標楷體" pitchFamily="65" charset="-120"/>
              </a:rPr>
              <a:t>(D)</a:t>
            </a:r>
            <a:r>
              <a:rPr lang="zh-TW" altLang="en-US" smtClean="0">
                <a:latin typeface="標楷體" pitchFamily="65" charset="-120"/>
              </a:rPr>
              <a:t>真誠一致性 </a:t>
            </a:r>
          </a:p>
        </p:txBody>
      </p:sp>
      <p:sp>
        <p:nvSpPr>
          <p:cNvPr id="5120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EB2FC73-71CA-43E3-9C63-12C8D3375503}" type="slidenum">
              <a:rPr lang="en-US" altLang="zh-TW" smtClean="0">
                <a:ea typeface="新細明體" charset="-120"/>
              </a:rPr>
              <a:pPr/>
              <a:t>17</a:t>
            </a:fld>
            <a:endParaRPr lang="en-US" altLang="zh-TW" smtClean="0">
              <a:ea typeface="新細明體" charset="-120"/>
            </a:endParaRPr>
          </a:p>
        </p:txBody>
      </p:sp>
      <p:sp>
        <p:nvSpPr>
          <p:cNvPr id="51203" name="Rectangle 2"/>
          <p:cNvSpPr>
            <a:spLocks noGrp="1" noChangeArrowheads="1"/>
          </p:cNvSpPr>
          <p:nvPr>
            <p:ph type="title"/>
          </p:nvPr>
        </p:nvSpPr>
        <p:spPr/>
        <p:txBody>
          <a:bodyPr/>
          <a:lstStyle/>
          <a:p>
            <a:pPr eaLnBrk="1" hangingPunct="1"/>
            <a:r>
              <a:rPr lang="en-US" altLang="zh-TW" b="1" smtClean="0">
                <a:latin typeface="標楷體" pitchFamily="65" charset="-120"/>
              </a:rPr>
              <a:t>1.</a:t>
            </a:r>
            <a:r>
              <a:rPr lang="zh-TW" altLang="en-US" b="1" smtClean="0">
                <a:latin typeface="標楷體" pitchFamily="65" charset="-120"/>
              </a:rPr>
              <a:t>諮商理論或學派</a:t>
            </a:r>
          </a:p>
        </p:txBody>
      </p:sp>
      <p:sp>
        <p:nvSpPr>
          <p:cNvPr id="18438" name="Rectangle 6"/>
          <p:cNvSpPr>
            <a:spLocks noChangeArrowheads="1"/>
          </p:cNvSpPr>
          <p:nvPr/>
        </p:nvSpPr>
        <p:spPr bwMode="auto">
          <a:xfrm>
            <a:off x="1187450" y="4365625"/>
            <a:ext cx="2089150" cy="503238"/>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755650" y="1484313"/>
            <a:ext cx="7993063" cy="4619625"/>
          </a:xfrm>
        </p:spPr>
        <p:txBody>
          <a:bodyPr rtlCol="0">
            <a:normAutofit fontScale="92500" lnSpcReduction="10000"/>
          </a:bodyPr>
          <a:lstStyle/>
          <a:p>
            <a:pPr marL="274320" indent="-274320" eaLnBrk="1" fontAlgn="auto" hangingPunct="1">
              <a:spcAft>
                <a:spcPts val="0"/>
              </a:spcAft>
              <a:buFont typeface="Wingdings" pitchFamily="2" charset="2"/>
              <a:buNone/>
              <a:defRPr/>
            </a:pPr>
            <a:r>
              <a:rPr lang="en-US" altLang="zh-TW" sz="2800" dirty="0" smtClean="0">
                <a:latin typeface="標楷體" pitchFamily="65" charset="-120"/>
              </a:rPr>
              <a:t>94_17</a:t>
            </a:r>
          </a:p>
          <a:p>
            <a:pPr marL="274320" indent="-274320" eaLnBrk="1" fontAlgn="auto" hangingPunct="1">
              <a:spcAft>
                <a:spcPts val="0"/>
              </a:spcAft>
              <a:buFont typeface="Wingdings" pitchFamily="2" charset="2"/>
              <a:buNone/>
              <a:defRPr/>
            </a:pPr>
            <a:r>
              <a:rPr lang="zh-TW" altLang="en-US" sz="2800" u="sng" dirty="0" smtClean="0">
                <a:latin typeface="標楷體" pitchFamily="65" charset="-120"/>
              </a:rPr>
              <a:t>小明</a:t>
            </a:r>
            <a:r>
              <a:rPr lang="zh-TW" altLang="en-US" sz="2800" dirty="0" smtClean="0">
                <a:latin typeface="標楷體" pitchFamily="65" charset="-120"/>
              </a:rPr>
              <a:t>是高三學生，最近常出現一些症狀且持續三</a:t>
            </a:r>
          </a:p>
          <a:p>
            <a:pPr marL="274320" indent="-274320" eaLnBrk="1" fontAlgn="auto" hangingPunct="1">
              <a:spcAft>
                <a:spcPts val="0"/>
              </a:spcAft>
              <a:buFont typeface="Wingdings" pitchFamily="2" charset="2"/>
              <a:buNone/>
              <a:defRPr/>
            </a:pPr>
            <a:r>
              <a:rPr lang="zh-TW" altLang="en-US" sz="2800" dirty="0" smtClean="0">
                <a:latin typeface="標楷體" pitchFamily="65" charset="-120"/>
              </a:rPr>
              <a:t>週。這些症狀分別為情緒低落、食慾降低、失</a:t>
            </a:r>
          </a:p>
          <a:p>
            <a:pPr marL="274320" indent="-274320" eaLnBrk="1" fontAlgn="auto" hangingPunct="1">
              <a:spcAft>
                <a:spcPts val="0"/>
              </a:spcAft>
              <a:buFont typeface="Wingdings" pitchFamily="2" charset="2"/>
              <a:buNone/>
              <a:defRPr/>
            </a:pPr>
            <a:r>
              <a:rPr lang="zh-TW" altLang="en-US" sz="2800" dirty="0" smtClean="0">
                <a:latin typeface="標楷體" pitchFamily="65" charset="-120"/>
              </a:rPr>
              <a:t>眠、上課無法集中注意力、不喜歡讀書及對未來</a:t>
            </a:r>
          </a:p>
          <a:p>
            <a:pPr marL="274320" indent="-274320" eaLnBrk="1" fontAlgn="auto" hangingPunct="1">
              <a:spcAft>
                <a:spcPts val="0"/>
              </a:spcAft>
              <a:buFont typeface="Wingdings" pitchFamily="2" charset="2"/>
              <a:buNone/>
              <a:defRPr/>
            </a:pPr>
            <a:r>
              <a:rPr lang="zh-TW" altLang="en-US" sz="2800" dirty="0" smtClean="0">
                <a:latin typeface="標楷體" pitchFamily="65" charset="-120"/>
              </a:rPr>
              <a:t>有無望感。就這些特徵而言，初步研判</a:t>
            </a:r>
            <a:r>
              <a:rPr lang="zh-TW" altLang="en-US" sz="2800" u="sng" dirty="0" smtClean="0">
                <a:latin typeface="標楷體" pitchFamily="65" charset="-120"/>
              </a:rPr>
              <a:t>小明</a:t>
            </a:r>
            <a:r>
              <a:rPr lang="zh-TW" altLang="en-US" sz="2800" dirty="0" smtClean="0">
                <a:latin typeface="標楷體" pitchFamily="65" charset="-120"/>
              </a:rPr>
              <a:t>可能</a:t>
            </a:r>
          </a:p>
          <a:p>
            <a:pPr marL="274320" indent="-274320" eaLnBrk="1" fontAlgn="auto" hangingPunct="1">
              <a:spcAft>
                <a:spcPts val="0"/>
              </a:spcAft>
              <a:buFont typeface="Wingdings" pitchFamily="2" charset="2"/>
              <a:buNone/>
              <a:defRPr/>
            </a:pPr>
            <a:r>
              <a:rPr lang="zh-TW" altLang="en-US" sz="2800" dirty="0" smtClean="0">
                <a:latin typeface="標楷體" pitchFamily="65" charset="-120"/>
              </a:rPr>
              <a:t>罹患下列哪一種疾病？ </a:t>
            </a:r>
          </a:p>
          <a:p>
            <a:pPr marL="274320" indent="-274320" eaLnBrk="1" fontAlgn="auto" hangingPunct="1">
              <a:spcAft>
                <a:spcPts val="0"/>
              </a:spcAft>
              <a:buFont typeface="Wingdings" pitchFamily="2" charset="2"/>
              <a:buNone/>
              <a:defRPr/>
            </a:pPr>
            <a:r>
              <a:rPr lang="en-US" altLang="zh-TW" sz="2800" dirty="0" smtClean="0">
                <a:latin typeface="標楷體" pitchFamily="65" charset="-120"/>
              </a:rPr>
              <a:t>(A)</a:t>
            </a:r>
            <a:r>
              <a:rPr lang="zh-TW" altLang="en-US" sz="2800" dirty="0" smtClean="0">
                <a:latin typeface="標楷體" pitchFamily="65" charset="-120"/>
              </a:rPr>
              <a:t>精神分裂症 </a:t>
            </a:r>
          </a:p>
          <a:p>
            <a:pPr marL="274320" indent="-274320" eaLnBrk="1" fontAlgn="auto" hangingPunct="1">
              <a:spcAft>
                <a:spcPts val="0"/>
              </a:spcAft>
              <a:buFont typeface="Wingdings" pitchFamily="2" charset="2"/>
              <a:buNone/>
              <a:defRPr/>
            </a:pPr>
            <a:r>
              <a:rPr lang="en-US" altLang="zh-TW" sz="2800" dirty="0" smtClean="0">
                <a:latin typeface="標楷體" pitchFamily="65" charset="-120"/>
              </a:rPr>
              <a:t>(B)</a:t>
            </a:r>
            <a:r>
              <a:rPr lang="zh-TW" altLang="en-US" sz="2800" dirty="0" smtClean="0">
                <a:latin typeface="標楷體" pitchFamily="65" charset="-120"/>
              </a:rPr>
              <a:t>恐懼症 </a:t>
            </a:r>
          </a:p>
          <a:p>
            <a:pPr marL="274320" indent="-274320" eaLnBrk="1" fontAlgn="auto" hangingPunct="1">
              <a:spcAft>
                <a:spcPts val="0"/>
              </a:spcAft>
              <a:buFont typeface="Wingdings" pitchFamily="2" charset="2"/>
              <a:buNone/>
              <a:defRPr/>
            </a:pPr>
            <a:r>
              <a:rPr lang="en-US" altLang="zh-TW" sz="2800" dirty="0" smtClean="0">
                <a:latin typeface="標楷體" pitchFamily="65" charset="-120"/>
              </a:rPr>
              <a:t>(C)</a:t>
            </a:r>
            <a:r>
              <a:rPr lang="zh-TW" altLang="en-US" sz="2800" dirty="0" smtClean="0">
                <a:latin typeface="標楷體" pitchFamily="65" charset="-120"/>
              </a:rPr>
              <a:t>憂鬱症</a:t>
            </a:r>
          </a:p>
          <a:p>
            <a:pPr marL="274320" indent="-274320" eaLnBrk="1" fontAlgn="auto" hangingPunct="1">
              <a:spcAft>
                <a:spcPts val="0"/>
              </a:spcAft>
              <a:buFont typeface="Wingdings" pitchFamily="2" charset="2"/>
              <a:buNone/>
              <a:defRPr/>
            </a:pPr>
            <a:r>
              <a:rPr lang="en-US" altLang="zh-TW" sz="2800" dirty="0" smtClean="0">
                <a:latin typeface="標楷體" pitchFamily="65" charset="-120"/>
              </a:rPr>
              <a:t>(D)</a:t>
            </a:r>
            <a:r>
              <a:rPr lang="zh-TW" altLang="en-US" sz="2800" dirty="0" smtClean="0">
                <a:latin typeface="標楷體" pitchFamily="65" charset="-120"/>
              </a:rPr>
              <a:t>焦慮症 </a:t>
            </a:r>
          </a:p>
        </p:txBody>
      </p:sp>
      <p:sp>
        <p:nvSpPr>
          <p:cNvPr id="36454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8A7B1EE-D0DD-4DB3-A0B0-2879974AD2B2}" type="slidenum">
              <a:rPr lang="en-US" altLang="zh-TW" smtClean="0">
                <a:ea typeface="新細明體" charset="-120"/>
              </a:rPr>
              <a:pPr/>
              <a:t>170</a:t>
            </a:fld>
            <a:endParaRPr lang="en-US" altLang="zh-TW" smtClean="0">
              <a:ea typeface="新細明體" charset="-120"/>
            </a:endParaRPr>
          </a:p>
        </p:txBody>
      </p:sp>
      <p:sp>
        <p:nvSpPr>
          <p:cNvPr id="364547" name="Rectangle 2"/>
          <p:cNvSpPr>
            <a:spLocks noGrp="1" noChangeArrowheads="1"/>
          </p:cNvSpPr>
          <p:nvPr>
            <p:ph type="title"/>
          </p:nvPr>
        </p:nvSpPr>
        <p:spPr>
          <a:xfrm>
            <a:off x="1573213" y="361950"/>
            <a:ext cx="6907212" cy="1008063"/>
          </a:xfrm>
        </p:spPr>
        <p:txBody>
          <a:bodyPr/>
          <a:lstStyle/>
          <a:p>
            <a:pPr eaLnBrk="1" hangingPunct="1"/>
            <a:r>
              <a:rPr lang="en-US" altLang="zh-TW" smtClean="0">
                <a:latin typeface="標楷體" pitchFamily="65" charset="-120"/>
              </a:rPr>
              <a:t>6.</a:t>
            </a:r>
            <a:r>
              <a:rPr lang="zh-TW" altLang="en-US" smtClean="0">
                <a:latin typeface="標楷體" pitchFamily="65" charset="-120"/>
              </a:rPr>
              <a:t>特殊身心病症與問題診斷</a:t>
            </a:r>
          </a:p>
        </p:txBody>
      </p:sp>
      <p:sp>
        <p:nvSpPr>
          <p:cNvPr id="425988" name="Rectangle 4"/>
          <p:cNvSpPr>
            <a:spLocks noChangeArrowheads="1"/>
          </p:cNvSpPr>
          <p:nvPr/>
        </p:nvSpPr>
        <p:spPr bwMode="auto">
          <a:xfrm>
            <a:off x="684213" y="4941888"/>
            <a:ext cx="2376487" cy="503237"/>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5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8"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p:txBody>
          <a:bodyPr rtlCol="0">
            <a:normAutofit fontScale="92500" lnSpcReduction="10000"/>
          </a:bodyPr>
          <a:lstStyle/>
          <a:p>
            <a:pPr marL="274320" indent="-274320" eaLnBrk="1" fontAlgn="auto" hangingPunct="1">
              <a:spcAft>
                <a:spcPts val="0"/>
              </a:spcAft>
              <a:buFont typeface="Wingdings" pitchFamily="2" charset="2"/>
              <a:buNone/>
              <a:defRPr/>
            </a:pPr>
            <a:r>
              <a:rPr lang="en-US" altLang="zh-TW" sz="3200" dirty="0" smtClean="0">
                <a:latin typeface="標楷體" pitchFamily="65" charset="-120"/>
              </a:rPr>
              <a:t>94_41</a:t>
            </a:r>
          </a:p>
          <a:p>
            <a:pPr marL="274320" indent="-274320" eaLnBrk="1" fontAlgn="auto" hangingPunct="1">
              <a:spcAft>
                <a:spcPts val="0"/>
              </a:spcAft>
              <a:buFont typeface="Wingdings" pitchFamily="2" charset="2"/>
              <a:buNone/>
              <a:defRPr/>
            </a:pPr>
            <a:r>
              <a:rPr lang="zh-TW" altLang="en-US" sz="3200" dirty="0" smtClean="0">
                <a:latin typeface="標楷體" pitchFamily="65" charset="-120"/>
              </a:rPr>
              <a:t>青少年常因生活壓力、挫折而肚子痛、頭痛、心悸、氣悶等謂之：</a:t>
            </a:r>
          </a:p>
          <a:p>
            <a:pPr marL="274320" indent="-274320" eaLnBrk="1" fontAlgn="auto" hangingPunct="1">
              <a:spcAft>
                <a:spcPts val="0"/>
              </a:spcAft>
              <a:buFont typeface="Wingdings" pitchFamily="2" charset="2"/>
              <a:buNone/>
              <a:defRPr/>
            </a:pPr>
            <a:r>
              <a:rPr lang="en-US" altLang="zh-TW" sz="3200" dirty="0" smtClean="0">
                <a:latin typeface="標楷體" pitchFamily="65" charset="-120"/>
              </a:rPr>
              <a:t>(A)</a:t>
            </a:r>
            <a:r>
              <a:rPr lang="zh-TW" altLang="en-US" sz="3200" dirty="0" smtClean="0">
                <a:latin typeface="標楷體" pitchFamily="65" charset="-120"/>
              </a:rPr>
              <a:t>壓抑症</a:t>
            </a:r>
          </a:p>
          <a:p>
            <a:pPr marL="274320" indent="-274320" eaLnBrk="1" fontAlgn="auto" hangingPunct="1">
              <a:spcAft>
                <a:spcPts val="0"/>
              </a:spcAft>
              <a:buFont typeface="Wingdings" pitchFamily="2" charset="2"/>
              <a:buNone/>
              <a:defRPr/>
            </a:pPr>
            <a:r>
              <a:rPr lang="en-US" altLang="zh-TW" sz="3200" dirty="0" smtClean="0">
                <a:latin typeface="標楷體" pitchFamily="65" charset="-120"/>
              </a:rPr>
              <a:t>(B)</a:t>
            </a:r>
            <a:r>
              <a:rPr lang="zh-TW" altLang="en-US" sz="3200" dirty="0" smtClean="0">
                <a:latin typeface="標楷體" pitchFamily="65" charset="-120"/>
              </a:rPr>
              <a:t>身心症</a:t>
            </a:r>
          </a:p>
          <a:p>
            <a:pPr marL="274320" indent="-274320" eaLnBrk="1" fontAlgn="auto" hangingPunct="1">
              <a:spcAft>
                <a:spcPts val="0"/>
              </a:spcAft>
              <a:buFont typeface="Wingdings" pitchFamily="2" charset="2"/>
              <a:buNone/>
              <a:defRPr/>
            </a:pPr>
            <a:r>
              <a:rPr lang="en-US" altLang="zh-TW" sz="3200" dirty="0" smtClean="0">
                <a:latin typeface="標楷體" pitchFamily="65" charset="-120"/>
              </a:rPr>
              <a:t>(C)</a:t>
            </a:r>
            <a:r>
              <a:rPr lang="zh-TW" altLang="en-US" sz="3200" dirty="0" smtClean="0">
                <a:latin typeface="標楷體" pitchFamily="65" charset="-120"/>
              </a:rPr>
              <a:t>神經症</a:t>
            </a:r>
          </a:p>
          <a:p>
            <a:pPr marL="274320" indent="-274320" eaLnBrk="1" fontAlgn="auto" hangingPunct="1">
              <a:spcAft>
                <a:spcPts val="0"/>
              </a:spcAft>
              <a:buFont typeface="Wingdings" pitchFamily="2" charset="2"/>
              <a:buNone/>
              <a:defRPr/>
            </a:pPr>
            <a:r>
              <a:rPr lang="en-US" altLang="zh-TW" sz="3200" dirty="0" smtClean="0">
                <a:latin typeface="標楷體" pitchFamily="65" charset="-120"/>
              </a:rPr>
              <a:t>(D)</a:t>
            </a:r>
            <a:r>
              <a:rPr lang="zh-TW" altLang="en-US" sz="3200" dirty="0" smtClean="0">
                <a:latin typeface="標楷體" pitchFamily="65" charset="-120"/>
              </a:rPr>
              <a:t>精神症</a:t>
            </a:r>
          </a:p>
        </p:txBody>
      </p:sp>
      <p:sp>
        <p:nvSpPr>
          <p:cNvPr id="36659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4F5E1DA-A98D-46D8-84F1-5EC04B533B14}" type="slidenum">
              <a:rPr lang="en-US" altLang="zh-TW" smtClean="0">
                <a:ea typeface="新細明體" charset="-120"/>
              </a:rPr>
              <a:pPr/>
              <a:t>171</a:t>
            </a:fld>
            <a:endParaRPr lang="en-US" altLang="zh-TW" smtClean="0">
              <a:ea typeface="新細明體" charset="-120"/>
            </a:endParaRPr>
          </a:p>
        </p:txBody>
      </p:sp>
      <p:sp>
        <p:nvSpPr>
          <p:cNvPr id="366595" name="Rectangle 2"/>
          <p:cNvSpPr>
            <a:spLocks noGrp="1" noChangeArrowheads="1"/>
          </p:cNvSpPr>
          <p:nvPr>
            <p:ph type="title"/>
          </p:nvPr>
        </p:nvSpPr>
        <p:spPr/>
        <p:txBody>
          <a:bodyPr/>
          <a:lstStyle/>
          <a:p>
            <a:pPr eaLnBrk="1" hangingPunct="1"/>
            <a:r>
              <a:rPr lang="en-US" altLang="zh-TW" smtClean="0">
                <a:latin typeface="標楷體" pitchFamily="65" charset="-120"/>
              </a:rPr>
              <a:t>6.</a:t>
            </a:r>
            <a:r>
              <a:rPr lang="zh-TW" altLang="en-US" smtClean="0">
                <a:latin typeface="標楷體" pitchFamily="65" charset="-120"/>
              </a:rPr>
              <a:t>特殊身心病症與問題診斷</a:t>
            </a:r>
          </a:p>
        </p:txBody>
      </p:sp>
      <p:sp>
        <p:nvSpPr>
          <p:cNvPr id="1057796" name="Rectangle 4"/>
          <p:cNvSpPr>
            <a:spLocks noChangeArrowheads="1"/>
          </p:cNvSpPr>
          <p:nvPr/>
        </p:nvSpPr>
        <p:spPr bwMode="auto">
          <a:xfrm>
            <a:off x="827088" y="4648200"/>
            <a:ext cx="1944687" cy="503238"/>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7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2"/>
          <p:cNvSpPr>
            <a:spLocks noGrp="1" noChangeArrowheads="1"/>
          </p:cNvSpPr>
          <p:nvPr>
            <p:ph idx="1"/>
          </p:nvPr>
        </p:nvSpPr>
        <p:spPr>
          <a:xfrm>
            <a:off x="457200" y="304800"/>
            <a:ext cx="8353425" cy="1684338"/>
          </a:xfrm>
        </p:spPr>
        <p:txBody>
          <a:bodyPr/>
          <a:lstStyle/>
          <a:p>
            <a:pPr eaLnBrk="1" hangingPunct="1">
              <a:buFont typeface="Wingdings" pitchFamily="2" charset="2"/>
              <a:buNone/>
            </a:pPr>
            <a:r>
              <a:rPr lang="en-US" altLang="zh-TW" smtClean="0">
                <a:latin typeface="標楷體" pitchFamily="65" charset="-120"/>
              </a:rPr>
              <a:t>   </a:t>
            </a:r>
          </a:p>
        </p:txBody>
      </p:sp>
      <p:sp>
        <p:nvSpPr>
          <p:cNvPr id="36864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FFB47C3-5E27-4DEE-9CD7-4E5E7A02B061}" type="slidenum">
              <a:rPr lang="en-US" altLang="zh-TW" smtClean="0">
                <a:ea typeface="新細明體" charset="-120"/>
              </a:rPr>
              <a:pPr/>
              <a:t>172</a:t>
            </a:fld>
            <a:endParaRPr lang="en-US" altLang="zh-TW" smtClean="0">
              <a:ea typeface="新細明體" charset="-120"/>
            </a:endParaRPr>
          </a:p>
        </p:txBody>
      </p:sp>
      <p:sp>
        <p:nvSpPr>
          <p:cNvPr id="368643" name="Rectangle 3"/>
          <p:cNvSpPr>
            <a:spLocks noChangeArrowheads="1"/>
          </p:cNvSpPr>
          <p:nvPr/>
        </p:nvSpPr>
        <p:spPr bwMode="auto">
          <a:xfrm>
            <a:off x="685800" y="457200"/>
            <a:ext cx="7486650" cy="701675"/>
          </a:xfrm>
          <a:prstGeom prst="rect">
            <a:avLst/>
          </a:prstGeom>
          <a:noFill/>
          <a:ln w="9525">
            <a:noFill/>
            <a:miter lim="800000"/>
            <a:headEnd/>
            <a:tailEnd/>
          </a:ln>
        </p:spPr>
        <p:txBody>
          <a:bodyPr>
            <a:spAutoFit/>
          </a:bodyPr>
          <a:lstStyle/>
          <a:p>
            <a:r>
              <a:rPr lang="en-US" altLang="zh-TW" sz="4000">
                <a:solidFill>
                  <a:schemeClr val="tx2"/>
                </a:solidFill>
                <a:latin typeface="標楷體" pitchFamily="65" charset="-120"/>
                <a:ea typeface="標楷體" pitchFamily="65" charset="-120"/>
              </a:rPr>
              <a:t>6.</a:t>
            </a:r>
            <a:r>
              <a:rPr lang="zh-TW" altLang="en-US" sz="4000">
                <a:solidFill>
                  <a:schemeClr val="tx2"/>
                </a:solidFill>
                <a:latin typeface="標楷體" pitchFamily="65" charset="-120"/>
                <a:ea typeface="標楷體" pitchFamily="65" charset="-120"/>
              </a:rPr>
              <a:t>特殊身心病症與問題診斷</a:t>
            </a:r>
          </a:p>
        </p:txBody>
      </p:sp>
      <p:sp>
        <p:nvSpPr>
          <p:cNvPr id="368644" name="Rectangle 4"/>
          <p:cNvSpPr>
            <a:spLocks noChangeArrowheads="1"/>
          </p:cNvSpPr>
          <p:nvPr/>
        </p:nvSpPr>
        <p:spPr bwMode="auto">
          <a:xfrm>
            <a:off x="684213" y="1557338"/>
            <a:ext cx="8208962" cy="41148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en-US" altLang="zh-TW" sz="2400">
                <a:latin typeface="標楷體" pitchFamily="65" charset="-120"/>
                <a:ea typeface="標楷體" pitchFamily="65" charset="-120"/>
              </a:rPr>
              <a:t>96_26</a:t>
            </a:r>
          </a:p>
          <a:p>
            <a:pPr marL="342900" indent="-342900">
              <a:spcBef>
                <a:spcPct val="20000"/>
              </a:spcBef>
              <a:buClr>
                <a:schemeClr val="tx2"/>
              </a:buClr>
              <a:buSzPct val="70000"/>
              <a:buFont typeface="Wingdings" pitchFamily="2" charset="2"/>
              <a:buNone/>
            </a:pPr>
            <a:r>
              <a:rPr lang="zh-TW" altLang="en-US" sz="2400" u="sng">
                <a:latin typeface="標楷體" pitchFamily="65" charset="-120"/>
                <a:ea typeface="標楷體" pitchFamily="65" charset="-120"/>
              </a:rPr>
              <a:t>小凱</a:t>
            </a:r>
            <a:r>
              <a:rPr lang="zh-TW" altLang="en-US" sz="2400">
                <a:latin typeface="標楷體" pitchFamily="65" charset="-120"/>
                <a:ea typeface="標楷體" pitchFamily="65" charset="-120"/>
              </a:rPr>
              <a:t>日前家中發生火災，當時他目睹父親嚴</a:t>
            </a:r>
          </a:p>
          <a:p>
            <a:pPr marL="342900" indent="-342900">
              <a:spcBef>
                <a:spcPct val="20000"/>
              </a:spcBef>
              <a:buClr>
                <a:schemeClr val="tx2"/>
              </a:buClr>
              <a:buSzPct val="70000"/>
              <a:buFont typeface="Wingdings" pitchFamily="2" charset="2"/>
              <a:buNone/>
            </a:pPr>
            <a:r>
              <a:rPr lang="zh-TW" altLang="en-US" sz="2400">
                <a:latin typeface="標楷體" pitchFamily="65" charset="-120"/>
                <a:ea typeface="標楷體" pitchFamily="65" charset="-120"/>
              </a:rPr>
              <a:t>重燒傷，</a:t>
            </a:r>
            <a:r>
              <a:rPr lang="zh-TW" altLang="en-US" sz="2400" u="sng">
                <a:latin typeface="標楷體" pitchFamily="65" charset="-120"/>
                <a:ea typeface="標楷體" pitchFamily="65" charset="-120"/>
              </a:rPr>
              <a:t>小凱</a:t>
            </a:r>
            <a:r>
              <a:rPr lang="zh-TW" altLang="en-US" sz="2400">
                <a:latin typeface="標楷體" pitchFamily="65" charset="-120"/>
                <a:ea typeface="標楷體" pitchFamily="65" charset="-120"/>
              </a:rPr>
              <a:t>出現強烈恐懼、緊張、夢魘、</a:t>
            </a:r>
          </a:p>
          <a:p>
            <a:pPr marL="342900" indent="-342900">
              <a:spcBef>
                <a:spcPct val="20000"/>
              </a:spcBef>
              <a:buClr>
                <a:schemeClr val="tx2"/>
              </a:buClr>
              <a:buSzPct val="70000"/>
              <a:buFont typeface="Wingdings" pitchFamily="2" charset="2"/>
              <a:buNone/>
            </a:pPr>
            <a:r>
              <a:rPr lang="zh-TW" altLang="en-US" sz="2400">
                <a:latin typeface="標楷體" pitchFamily="65" charset="-120"/>
                <a:ea typeface="標楷體" pitchFamily="65" charset="-120"/>
              </a:rPr>
              <a:t>麻木等症狀，且症狀持續已逾一個月，</a:t>
            </a:r>
            <a:r>
              <a:rPr lang="zh-TW" altLang="en-US" sz="2400" u="sng">
                <a:latin typeface="標楷體" pitchFamily="65" charset="-120"/>
                <a:ea typeface="標楷體" pitchFamily="65" charset="-120"/>
              </a:rPr>
              <a:t>小凱</a:t>
            </a:r>
          </a:p>
          <a:p>
            <a:pPr marL="342900" indent="-342900">
              <a:spcBef>
                <a:spcPct val="20000"/>
              </a:spcBef>
              <a:buClr>
                <a:schemeClr val="tx2"/>
              </a:buClr>
              <a:buSzPct val="70000"/>
              <a:buFont typeface="Wingdings" pitchFamily="2" charset="2"/>
              <a:buNone/>
            </a:pPr>
            <a:r>
              <a:rPr lang="zh-TW" altLang="en-US" sz="2400">
                <a:latin typeface="標楷體" pitchFamily="65" charset="-120"/>
                <a:ea typeface="標楷體" pitchFamily="65" charset="-120"/>
              </a:rPr>
              <a:t>的症狀較符合下列哪一種問題類型？</a:t>
            </a:r>
          </a:p>
          <a:p>
            <a:pPr marL="342900" indent="-342900">
              <a:spcBef>
                <a:spcPct val="20000"/>
              </a:spcBef>
              <a:buClr>
                <a:schemeClr val="tx2"/>
              </a:buClr>
              <a:buSzPct val="70000"/>
              <a:buFont typeface="Wingdings" pitchFamily="2" charset="2"/>
              <a:buNone/>
            </a:pPr>
            <a:r>
              <a:rPr lang="en-US" altLang="zh-TW" sz="2400">
                <a:latin typeface="標楷體" pitchFamily="65" charset="-120"/>
                <a:ea typeface="標楷體" pitchFamily="65" charset="-120"/>
              </a:rPr>
              <a:t>(A)</a:t>
            </a:r>
            <a:r>
              <a:rPr lang="zh-TW" altLang="en-US" sz="2400">
                <a:latin typeface="標楷體" pitchFamily="65" charset="-120"/>
                <a:ea typeface="標楷體" pitchFamily="65" charset="-120"/>
              </a:rPr>
              <a:t>強迫性疾患</a:t>
            </a:r>
          </a:p>
          <a:p>
            <a:pPr marL="342900" indent="-342900">
              <a:spcBef>
                <a:spcPct val="20000"/>
              </a:spcBef>
              <a:buClr>
                <a:schemeClr val="tx2"/>
              </a:buClr>
              <a:buSzPct val="70000"/>
              <a:buFont typeface="Wingdings" pitchFamily="2" charset="2"/>
              <a:buNone/>
            </a:pPr>
            <a:r>
              <a:rPr lang="en-US" altLang="zh-TW" sz="2400">
                <a:latin typeface="標楷體" pitchFamily="65" charset="-120"/>
                <a:ea typeface="標楷體" pitchFamily="65" charset="-120"/>
              </a:rPr>
              <a:t>(B)</a:t>
            </a:r>
            <a:r>
              <a:rPr lang="zh-TW" altLang="en-US" sz="2400">
                <a:latin typeface="標楷體" pitchFamily="65" charset="-120"/>
                <a:ea typeface="標楷體" pitchFamily="65" charset="-120"/>
              </a:rPr>
              <a:t>創傷後壓力症</a:t>
            </a:r>
          </a:p>
          <a:p>
            <a:pPr marL="342900" indent="-342900">
              <a:spcBef>
                <a:spcPct val="20000"/>
              </a:spcBef>
              <a:buClr>
                <a:schemeClr val="tx2"/>
              </a:buClr>
              <a:buSzPct val="70000"/>
              <a:buFont typeface="Wingdings" pitchFamily="2" charset="2"/>
              <a:buNone/>
            </a:pPr>
            <a:r>
              <a:rPr lang="en-US" altLang="zh-TW" sz="2400">
                <a:latin typeface="標楷體" pitchFamily="65" charset="-120"/>
                <a:ea typeface="標楷體" pitchFamily="65" charset="-120"/>
              </a:rPr>
              <a:t>(C)</a:t>
            </a:r>
            <a:r>
              <a:rPr lang="zh-TW" altLang="en-US" sz="2400">
                <a:latin typeface="標楷體" pitchFamily="65" charset="-120"/>
                <a:ea typeface="標楷體" pitchFamily="65" charset="-120"/>
              </a:rPr>
              <a:t>畏避型人格</a:t>
            </a:r>
          </a:p>
          <a:p>
            <a:pPr marL="342900" indent="-342900">
              <a:spcBef>
                <a:spcPct val="20000"/>
              </a:spcBef>
              <a:buClr>
                <a:schemeClr val="tx2"/>
              </a:buClr>
              <a:buSzPct val="70000"/>
              <a:buFont typeface="Wingdings" pitchFamily="2" charset="2"/>
              <a:buNone/>
            </a:pPr>
            <a:r>
              <a:rPr lang="en-US" altLang="zh-TW" sz="2400">
                <a:latin typeface="標楷體" pitchFamily="65" charset="-120"/>
                <a:ea typeface="標楷體" pitchFamily="65" charset="-120"/>
              </a:rPr>
              <a:t>(D)</a:t>
            </a:r>
            <a:r>
              <a:rPr lang="zh-TW" altLang="en-US" sz="2400">
                <a:latin typeface="標楷體" pitchFamily="65" charset="-120"/>
                <a:ea typeface="標楷體" pitchFamily="65" charset="-120"/>
              </a:rPr>
              <a:t>精神分裂症</a:t>
            </a:r>
          </a:p>
          <a:p>
            <a:pPr marL="342900" indent="-342900">
              <a:spcBef>
                <a:spcPct val="20000"/>
              </a:spcBef>
              <a:buClr>
                <a:schemeClr val="tx2"/>
              </a:buClr>
              <a:buSzPct val="70000"/>
              <a:buFont typeface="Wingdings" pitchFamily="2" charset="2"/>
              <a:buNone/>
            </a:pPr>
            <a:endParaRPr lang="en-US" altLang="zh-TW" sz="2400">
              <a:latin typeface="標楷體" pitchFamily="65" charset="-120"/>
              <a:ea typeface="標楷體" pitchFamily="65" charset="-120"/>
            </a:endParaRPr>
          </a:p>
        </p:txBody>
      </p:sp>
      <p:sp>
        <p:nvSpPr>
          <p:cNvPr id="1062917" name="Rectangle 5"/>
          <p:cNvSpPr>
            <a:spLocks noChangeArrowheads="1"/>
          </p:cNvSpPr>
          <p:nvPr/>
        </p:nvSpPr>
        <p:spPr bwMode="auto">
          <a:xfrm>
            <a:off x="684213" y="4292600"/>
            <a:ext cx="2808287"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2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7"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p:txBody>
          <a:bodyPr rtlCol="0">
            <a:normAutofit fontScale="92500" lnSpcReduction="10000"/>
          </a:bodyPr>
          <a:lstStyle/>
          <a:p>
            <a:pPr marL="274320" indent="-274320" eaLnBrk="1" fontAlgn="auto" hangingPunct="1">
              <a:spcAft>
                <a:spcPts val="0"/>
              </a:spcAft>
              <a:buFont typeface="Wingdings" pitchFamily="2" charset="2"/>
              <a:buNone/>
              <a:defRPr/>
            </a:pPr>
            <a:r>
              <a:rPr lang="en-US" altLang="zh-TW" sz="3200" smtClean="0">
                <a:latin typeface="標楷體" pitchFamily="65" charset="-120"/>
              </a:rPr>
              <a:t>96_32</a:t>
            </a:r>
          </a:p>
          <a:p>
            <a:pPr marL="274320" indent="-274320" eaLnBrk="1" fontAlgn="auto" hangingPunct="1">
              <a:spcAft>
                <a:spcPts val="0"/>
              </a:spcAft>
              <a:buFont typeface="Wingdings" pitchFamily="2" charset="2"/>
              <a:buNone/>
              <a:defRPr/>
            </a:pPr>
            <a:r>
              <a:rPr lang="zh-TW" altLang="en-US" sz="3200" smtClean="0">
                <a:latin typeface="標楷體" pitchFamily="65" charset="-120"/>
              </a:rPr>
              <a:t>下列何者</a:t>
            </a:r>
            <a:r>
              <a:rPr lang="zh-TW" altLang="en-US" sz="3200" u="sng" smtClean="0">
                <a:latin typeface="標楷體" pitchFamily="65" charset="-120"/>
              </a:rPr>
              <a:t>不是</a:t>
            </a:r>
            <a:r>
              <a:rPr lang="zh-TW" altLang="en-US" sz="3200" smtClean="0">
                <a:latin typeface="標楷體" pitchFamily="65" charset="-120"/>
              </a:rPr>
              <a:t>兒童與青少年抑鬱</a:t>
            </a:r>
            <a:r>
              <a:rPr lang="en-US" altLang="zh-TW" sz="3200" smtClean="0">
                <a:latin typeface="標楷體" pitchFamily="65" charset="-120"/>
              </a:rPr>
              <a:t>(depression)</a:t>
            </a:r>
            <a:r>
              <a:rPr lang="zh-TW" altLang="en-US" sz="3200" smtClean="0">
                <a:latin typeface="標楷體" pitchFamily="65" charset="-120"/>
              </a:rPr>
              <a:t>的主要徵候？</a:t>
            </a:r>
          </a:p>
          <a:p>
            <a:pPr marL="274320" indent="-274320" eaLnBrk="1" fontAlgn="auto" hangingPunct="1">
              <a:spcAft>
                <a:spcPts val="0"/>
              </a:spcAft>
              <a:buFont typeface="Wingdings" pitchFamily="2" charset="2"/>
              <a:buNone/>
              <a:defRPr/>
            </a:pPr>
            <a:r>
              <a:rPr lang="en-US" altLang="zh-TW" sz="3200" smtClean="0">
                <a:latin typeface="標楷體" pitchFamily="65" charset="-120"/>
              </a:rPr>
              <a:t>(A)</a:t>
            </a:r>
            <a:r>
              <a:rPr lang="zh-TW" altLang="en-US" sz="3200" smtClean="0">
                <a:latin typeface="標楷體" pitchFamily="65" charset="-120"/>
              </a:rPr>
              <a:t>妄想與幻覺</a:t>
            </a:r>
          </a:p>
          <a:p>
            <a:pPr marL="274320" indent="-274320" eaLnBrk="1" fontAlgn="auto" hangingPunct="1">
              <a:spcAft>
                <a:spcPts val="0"/>
              </a:spcAft>
              <a:buFont typeface="Wingdings" pitchFamily="2" charset="2"/>
              <a:buNone/>
              <a:defRPr/>
            </a:pPr>
            <a:r>
              <a:rPr lang="en-US" altLang="zh-TW" sz="3200" smtClean="0">
                <a:latin typeface="標楷體" pitchFamily="65" charset="-120"/>
              </a:rPr>
              <a:t>(B)</a:t>
            </a:r>
            <a:r>
              <a:rPr lang="zh-TW" altLang="en-US" sz="3200" smtClean="0">
                <a:latin typeface="標楷體" pitchFamily="65" charset="-120"/>
              </a:rPr>
              <a:t>依賴與情緒化等退化行為</a:t>
            </a:r>
          </a:p>
          <a:p>
            <a:pPr marL="274320" indent="-274320" eaLnBrk="1" fontAlgn="auto" hangingPunct="1">
              <a:spcAft>
                <a:spcPts val="0"/>
              </a:spcAft>
              <a:buFont typeface="Wingdings" pitchFamily="2" charset="2"/>
              <a:buNone/>
              <a:defRPr/>
            </a:pPr>
            <a:r>
              <a:rPr lang="en-US" altLang="zh-TW" sz="3200" smtClean="0">
                <a:latin typeface="標楷體" pitchFamily="65" charset="-120"/>
              </a:rPr>
              <a:t>(C)</a:t>
            </a:r>
            <a:r>
              <a:rPr lang="zh-TW" altLang="en-US" sz="3200" smtClean="0">
                <a:latin typeface="標楷體" pitchFamily="65" charset="-120"/>
              </a:rPr>
              <a:t>飲食與睡眠困擾</a:t>
            </a:r>
          </a:p>
          <a:p>
            <a:pPr marL="274320" indent="-274320" eaLnBrk="1" fontAlgn="auto" hangingPunct="1">
              <a:spcAft>
                <a:spcPts val="0"/>
              </a:spcAft>
              <a:buFont typeface="Wingdings" pitchFamily="2" charset="2"/>
              <a:buNone/>
              <a:defRPr/>
            </a:pPr>
            <a:r>
              <a:rPr lang="en-US" altLang="zh-TW" sz="3200" smtClean="0">
                <a:latin typeface="標楷體" pitchFamily="65" charset="-120"/>
              </a:rPr>
              <a:t>(D)</a:t>
            </a:r>
            <a:r>
              <a:rPr lang="zh-TW" altLang="en-US" sz="3200" smtClean="0">
                <a:latin typeface="標楷體" pitchFamily="65" charset="-120"/>
              </a:rPr>
              <a:t>學業成績異常退步</a:t>
            </a:r>
            <a:endParaRPr lang="zh-TW" altLang="en-US" sz="3200" u="sng" smtClean="0">
              <a:latin typeface="標楷體" pitchFamily="65" charset="-120"/>
            </a:endParaRPr>
          </a:p>
        </p:txBody>
      </p:sp>
      <p:sp>
        <p:nvSpPr>
          <p:cNvPr id="37069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BD346FD-320E-4C2F-BD91-396EC78AB8AB}" type="slidenum">
              <a:rPr lang="en-US" altLang="zh-TW" smtClean="0">
                <a:ea typeface="新細明體" charset="-120"/>
              </a:rPr>
              <a:pPr/>
              <a:t>173</a:t>
            </a:fld>
            <a:endParaRPr lang="en-US" altLang="zh-TW" smtClean="0">
              <a:ea typeface="新細明體" charset="-120"/>
            </a:endParaRPr>
          </a:p>
        </p:txBody>
      </p:sp>
      <p:sp>
        <p:nvSpPr>
          <p:cNvPr id="370691" name="Rectangle 2"/>
          <p:cNvSpPr>
            <a:spLocks noGrp="1" noChangeArrowheads="1"/>
          </p:cNvSpPr>
          <p:nvPr>
            <p:ph type="title"/>
          </p:nvPr>
        </p:nvSpPr>
        <p:spPr/>
        <p:txBody>
          <a:bodyPr/>
          <a:lstStyle/>
          <a:p>
            <a:pPr eaLnBrk="1" hangingPunct="1"/>
            <a:r>
              <a:rPr lang="en-US" altLang="zh-TW" smtClean="0">
                <a:latin typeface="標楷體" pitchFamily="65" charset="-120"/>
              </a:rPr>
              <a:t>7.</a:t>
            </a:r>
            <a:r>
              <a:rPr lang="zh-TW" altLang="en-US" smtClean="0">
                <a:latin typeface="標楷體" pitchFamily="65" charset="-120"/>
              </a:rPr>
              <a:t>特殊身心病症與問題診斷</a:t>
            </a:r>
          </a:p>
        </p:txBody>
      </p:sp>
      <p:sp>
        <p:nvSpPr>
          <p:cNvPr id="1064964" name="Rectangle 4"/>
          <p:cNvSpPr>
            <a:spLocks noChangeArrowheads="1"/>
          </p:cNvSpPr>
          <p:nvPr/>
        </p:nvSpPr>
        <p:spPr bwMode="auto">
          <a:xfrm>
            <a:off x="900113" y="4076700"/>
            <a:ext cx="3095625" cy="57785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64964"/>
                                        </p:tgtEl>
                                        <p:attrNameLst>
                                          <p:attrName>style.visibility</p:attrName>
                                        </p:attrNameLst>
                                      </p:cBhvr>
                                      <p:to>
                                        <p:strVal val="visible"/>
                                      </p:to>
                                    </p:set>
                                    <p:anim calcmode="lin" valueType="num">
                                      <p:cBhvr additive="base">
                                        <p:cTn id="11" dur="500" fill="hold"/>
                                        <p:tgtEl>
                                          <p:spTgt spid="1064964"/>
                                        </p:tgtEl>
                                        <p:attrNameLst>
                                          <p:attrName>ppt_x</p:attrName>
                                        </p:attrNameLst>
                                      </p:cBhvr>
                                      <p:tavLst>
                                        <p:tav tm="0">
                                          <p:val>
                                            <p:strVal val="#ppt_x"/>
                                          </p:val>
                                        </p:tav>
                                        <p:tav tm="100000">
                                          <p:val>
                                            <p:strVal val="#ppt_x"/>
                                          </p:val>
                                        </p:tav>
                                      </p:tavLst>
                                    </p:anim>
                                    <p:anim calcmode="lin" valueType="num">
                                      <p:cBhvr additive="base">
                                        <p:cTn id="12" dur="500" fill="hold"/>
                                        <p:tgtEl>
                                          <p:spTgt spid="1064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4" grpId="0" animBg="1"/>
      <p:bldP spid="1064964" grpId="1"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3"/>
          <p:cNvSpPr>
            <a:spLocks noGrp="1" noChangeArrowheads="1"/>
          </p:cNvSpPr>
          <p:nvPr>
            <p:ph idx="1"/>
          </p:nvPr>
        </p:nvSpPr>
        <p:spPr>
          <a:xfrm>
            <a:off x="838200" y="1600200"/>
            <a:ext cx="8001000" cy="4419600"/>
          </a:xfrm>
        </p:spPr>
        <p:txBody>
          <a:bodyPr/>
          <a:lstStyle/>
          <a:p>
            <a:pPr eaLnBrk="1" hangingPunct="1"/>
            <a:r>
              <a:rPr lang="zh-TW" altLang="en-US" sz="2500" smtClean="0">
                <a:latin typeface="標楷體" pitchFamily="65" charset="-120"/>
              </a:rPr>
              <a:t>憂鬱症的青少年常會抱怨十分疲倦、昏昏欲睡、感到空虛、孤獨、以及與他人疏離。嚴重憂鬱者通常發生在高二（</a:t>
            </a:r>
            <a:r>
              <a:rPr lang="en-US" altLang="zh-TW" sz="2500" smtClean="0">
                <a:latin typeface="標楷體" pitchFamily="65" charset="-120"/>
              </a:rPr>
              <a:t>16-17</a:t>
            </a:r>
            <a:r>
              <a:rPr lang="zh-TW" altLang="en-US" sz="2500" smtClean="0">
                <a:latin typeface="標楷體" pitchFamily="65" charset="-120"/>
              </a:rPr>
              <a:t>歲），女生尤其顯著。</a:t>
            </a:r>
          </a:p>
          <a:p>
            <a:pPr eaLnBrk="1" hangingPunct="1">
              <a:lnSpc>
                <a:spcPct val="90000"/>
              </a:lnSpc>
            </a:pPr>
            <a:r>
              <a:rPr lang="zh-TW" altLang="en-US" sz="2500" smtClean="0">
                <a:latin typeface="標楷體" pitchFamily="65" charset="-120"/>
              </a:rPr>
              <a:t>症狀</a:t>
            </a:r>
          </a:p>
          <a:p>
            <a:pPr lvl="1" eaLnBrk="1" hangingPunct="1">
              <a:lnSpc>
                <a:spcPct val="90000"/>
              </a:lnSpc>
            </a:pPr>
            <a:r>
              <a:rPr lang="zh-TW" altLang="en-US" sz="1900" smtClean="0">
                <a:latin typeface="標楷體" pitchFamily="65" charset="-120"/>
              </a:rPr>
              <a:t>情緒方面：憂鬱的青少年常見心情頹廢、負向自我態度、滿足的經驗減少、參與他人活動減少、抱怨身體不舒服、失去幽默感等現象。</a:t>
            </a:r>
          </a:p>
          <a:p>
            <a:pPr lvl="1" eaLnBrk="1" hangingPunct="1">
              <a:lnSpc>
                <a:spcPct val="90000"/>
              </a:lnSpc>
            </a:pPr>
            <a:r>
              <a:rPr lang="zh-TW" altLang="en-US" sz="1900" smtClean="0">
                <a:latin typeface="標楷體" pitchFamily="65" charset="-120"/>
              </a:rPr>
              <a:t>動機方面：失去追求成就的動機，成為逃避者與畏縮者，有自殺思想、依賴性增加。</a:t>
            </a:r>
          </a:p>
          <a:p>
            <a:pPr lvl="1" eaLnBrk="1" hangingPunct="1">
              <a:lnSpc>
                <a:spcPct val="90000"/>
              </a:lnSpc>
            </a:pPr>
            <a:r>
              <a:rPr lang="zh-TW" altLang="en-US" sz="1900" smtClean="0">
                <a:latin typeface="標楷體" pitchFamily="65" charset="-120"/>
              </a:rPr>
              <a:t>認知方面：低自尊、對未來負向期望，有自我責罰的態度、心神未定、有自殘身體的意念。</a:t>
            </a:r>
          </a:p>
          <a:p>
            <a:pPr lvl="1" eaLnBrk="1" hangingPunct="1">
              <a:lnSpc>
                <a:spcPct val="90000"/>
              </a:lnSpc>
            </a:pPr>
            <a:r>
              <a:rPr lang="zh-TW" altLang="en-US" sz="1900" smtClean="0">
                <a:latin typeface="標楷體" pitchFamily="65" charset="-120"/>
              </a:rPr>
              <a:t>生理方面：失去胃口、睡眠不安、性的興趣減少、倦怠感增加。 </a:t>
            </a:r>
          </a:p>
        </p:txBody>
      </p:sp>
      <p:sp>
        <p:nvSpPr>
          <p:cNvPr id="37273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67EA7A4-8448-41DC-90EC-C759AADBF67C}" type="slidenum">
              <a:rPr lang="en-US" altLang="zh-TW" smtClean="0">
                <a:ea typeface="新細明體" charset="-120"/>
              </a:rPr>
              <a:pPr/>
              <a:t>174</a:t>
            </a:fld>
            <a:endParaRPr lang="en-US" altLang="zh-TW" smtClean="0">
              <a:ea typeface="新細明體" charset="-120"/>
            </a:endParaRPr>
          </a:p>
        </p:txBody>
      </p:sp>
      <p:sp>
        <p:nvSpPr>
          <p:cNvPr id="372739" name="Rectangle 2"/>
          <p:cNvSpPr>
            <a:spLocks noGrp="1" noChangeArrowheads="1"/>
          </p:cNvSpPr>
          <p:nvPr>
            <p:ph type="title"/>
          </p:nvPr>
        </p:nvSpPr>
        <p:spPr/>
        <p:txBody>
          <a:bodyPr/>
          <a:lstStyle/>
          <a:p>
            <a:pPr eaLnBrk="1" hangingPunct="1"/>
            <a:r>
              <a:rPr lang="zh-TW" altLang="en-US" smtClean="0">
                <a:latin typeface="標楷體" pitchFamily="65" charset="-120"/>
              </a:rPr>
              <a:t>憂鬱症 </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idx="1"/>
          </p:nvPr>
        </p:nvSpPr>
        <p:spPr/>
        <p:txBody>
          <a:bodyPr rtlCol="0">
            <a:normAutofit lnSpcReduction="10000"/>
          </a:bodyPr>
          <a:lstStyle/>
          <a:p>
            <a:pPr marL="274320" indent="-274320" eaLnBrk="1" fontAlgn="auto" hangingPunct="1">
              <a:lnSpc>
                <a:spcPct val="90000"/>
              </a:lnSpc>
              <a:spcAft>
                <a:spcPts val="0"/>
              </a:spcAft>
              <a:defRPr/>
            </a:pPr>
            <a:r>
              <a:rPr lang="zh-TW" altLang="en-US" sz="2100" b="1" smtClean="0">
                <a:latin typeface="標楷體" pitchFamily="65" charset="-120"/>
              </a:rPr>
              <a:t>精神分裂症</a:t>
            </a:r>
            <a:r>
              <a:rPr lang="zh-TW" altLang="en-US" sz="2100" smtClean="0">
                <a:latin typeface="標楷體" pitchFamily="65" charset="-120"/>
              </a:rPr>
              <a:t>，是一種</a:t>
            </a:r>
            <a:r>
              <a:rPr lang="zh-TW" altLang="en-US" sz="2100" b="1" smtClean="0">
                <a:latin typeface="標楷體" pitchFamily="65" charset="-120"/>
                <a:hlinkClick r:id="rId3" tooltip="精神科"/>
              </a:rPr>
              <a:t>精神科</a:t>
            </a:r>
            <a:r>
              <a:rPr lang="zh-TW" altLang="en-US" sz="2100" smtClean="0">
                <a:latin typeface="標楷體" pitchFamily="65" charset="-120"/>
              </a:rPr>
              <a:t>疾病，是一種持續、通常慢性的重大精神疾病，是精神病裡最嚴重的一種。病因未明，多</a:t>
            </a:r>
            <a:r>
              <a:rPr lang="zh-TW" altLang="en-US" sz="2100" b="1" smtClean="0">
                <a:latin typeface="標楷體" pitchFamily="65" charset="-120"/>
                <a:hlinkClick r:id="rId4" tooltip="青壯年 （頁面未存在）"/>
              </a:rPr>
              <a:t>青壯年</a:t>
            </a:r>
            <a:r>
              <a:rPr lang="zh-TW" altLang="en-US" sz="2100" smtClean="0">
                <a:latin typeface="標楷體" pitchFamily="65" charset="-120"/>
              </a:rPr>
              <a:t>發病，隱匿起病，主要影響的心智功能包含</a:t>
            </a:r>
            <a:r>
              <a:rPr lang="zh-TW" altLang="en-US" sz="2100" b="1" smtClean="0">
                <a:latin typeface="標楷體" pitchFamily="65" charset="-120"/>
                <a:hlinkClick r:id="rId5" tooltip="思考"/>
              </a:rPr>
              <a:t>思考</a:t>
            </a:r>
            <a:r>
              <a:rPr lang="zh-TW" altLang="en-US" sz="2100" smtClean="0">
                <a:latin typeface="標楷體" pitchFamily="65" charset="-120"/>
              </a:rPr>
              <a:t>及對現實世界的感知能力，並進而影響行為及情感。臨床上表現為</a:t>
            </a:r>
            <a:r>
              <a:rPr lang="zh-TW" altLang="en-US" sz="2100" b="1" smtClean="0">
                <a:latin typeface="標楷體" pitchFamily="65" charset="-120"/>
                <a:hlinkClick r:id="rId6" tooltip="思維障礙"/>
              </a:rPr>
              <a:t>思維</a:t>
            </a:r>
            <a:r>
              <a:rPr lang="zh-TW" altLang="en-US" sz="2100" smtClean="0">
                <a:latin typeface="標楷體" pitchFamily="65" charset="-120"/>
              </a:rPr>
              <a:t>、</a:t>
            </a:r>
            <a:r>
              <a:rPr lang="zh-TW" altLang="en-US" sz="2100" smtClean="0">
                <a:latin typeface="標楷體" pitchFamily="65" charset="-120"/>
                <a:hlinkClick r:id="rId7" tooltip="情感障礙"/>
              </a:rPr>
              <a:t>情感</a:t>
            </a:r>
            <a:r>
              <a:rPr lang="zh-TW" altLang="en-US" sz="2100" smtClean="0">
                <a:latin typeface="標楷體" pitchFamily="65" charset="-120"/>
              </a:rPr>
              <a:t>、</a:t>
            </a:r>
            <a:r>
              <a:rPr lang="zh-TW" altLang="en-US" sz="2100" b="1" smtClean="0">
                <a:latin typeface="標楷體" pitchFamily="65" charset="-120"/>
                <a:hlinkClick r:id="rId8" tooltip="行為障礙 （頁面未存在）"/>
              </a:rPr>
              <a:t>行為</a:t>
            </a:r>
            <a:r>
              <a:rPr lang="zh-TW" altLang="en-US" sz="2100" smtClean="0">
                <a:latin typeface="標楷體" pitchFamily="65" charset="-120"/>
              </a:rPr>
              <a:t>等多方面障礙以及</a:t>
            </a:r>
            <a:r>
              <a:rPr lang="zh-TW" altLang="en-US" sz="2100" b="1" smtClean="0">
                <a:latin typeface="標楷體" pitchFamily="65" charset="-120"/>
                <a:hlinkClick r:id="rId9" tooltip="精神活動不協調 （頁面未存在）"/>
              </a:rPr>
              <a:t>精神活動不協調</a:t>
            </a:r>
            <a:r>
              <a:rPr lang="zh-TW" altLang="en-US" sz="2100" smtClean="0">
                <a:latin typeface="標楷體" pitchFamily="65" charset="-120"/>
              </a:rPr>
              <a:t>。患者一般意識清楚，智能基本正常。</a:t>
            </a:r>
          </a:p>
          <a:p>
            <a:pPr marL="274320" indent="-274320" eaLnBrk="1" fontAlgn="auto" hangingPunct="1">
              <a:lnSpc>
                <a:spcPct val="90000"/>
              </a:lnSpc>
              <a:spcAft>
                <a:spcPts val="0"/>
              </a:spcAft>
              <a:defRPr/>
            </a:pPr>
            <a:r>
              <a:rPr lang="zh-TW" altLang="en-US" sz="2100" smtClean="0">
                <a:latin typeface="標楷體" pitchFamily="65" charset="-120"/>
              </a:rPr>
              <a:t>精神分裂症之主要徵兆被認為是基本的思考結構及認知發生碎裂。這種</a:t>
            </a:r>
            <a:r>
              <a:rPr lang="zh-TW" altLang="en-US" sz="2100" b="1" smtClean="0">
                <a:latin typeface="標楷體" pitchFamily="65" charset="-120"/>
                <a:hlinkClick r:id="rId10" tooltip="解離"/>
              </a:rPr>
              <a:t>解離</a:t>
            </a:r>
            <a:r>
              <a:rPr lang="zh-TW" altLang="en-US" sz="2100" smtClean="0">
                <a:latin typeface="標楷體" pitchFamily="65" charset="-120"/>
              </a:rPr>
              <a:t>現象據信會造成</a:t>
            </a:r>
            <a:r>
              <a:rPr lang="zh-TW" altLang="en-US" sz="2100" b="1" smtClean="0">
                <a:latin typeface="標楷體" pitchFamily="65" charset="-120"/>
                <a:hlinkClick r:id="rId11" tooltip="思考形式障礙 （頁面未存在）"/>
              </a:rPr>
              <a:t>思考形式障礙</a:t>
            </a:r>
            <a:r>
              <a:rPr lang="zh-TW" altLang="en-US" sz="2100" smtClean="0">
                <a:latin typeface="標楷體" pitchFamily="65" charset="-120"/>
              </a:rPr>
              <a:t>並導致無法分辨內在及外在的經驗。罹患精神分裂症的人可能會自己表示有</a:t>
            </a:r>
            <a:r>
              <a:rPr lang="zh-TW" altLang="en-US" sz="2100" smtClean="0">
                <a:latin typeface="標楷體" pitchFamily="65" charset="-120"/>
                <a:hlinkClick r:id="rId12" tooltip="幻覺"/>
              </a:rPr>
              <a:t>幻覺</a:t>
            </a:r>
            <a:r>
              <a:rPr lang="zh-TW" altLang="en-US" sz="2100" smtClean="0">
                <a:latin typeface="標楷體" pitchFamily="65" charset="-120"/>
              </a:rPr>
              <a:t>，或者，旁人可以發現他們的表現受幻覺影響。患者也可能表達明顯</a:t>
            </a:r>
            <a:r>
              <a:rPr lang="zh-TW" altLang="en-US" sz="2100" smtClean="0">
                <a:latin typeface="標楷體" pitchFamily="65" charset="-120"/>
                <a:hlinkClick r:id="rId13" tooltip="妄想"/>
              </a:rPr>
              <a:t>妄想</a:t>
            </a:r>
            <a:r>
              <a:rPr lang="zh-TW" altLang="en-US" sz="2100" smtClean="0">
                <a:latin typeface="標楷體" pitchFamily="65" charset="-120"/>
              </a:rPr>
              <a:t>信念。社交或職業功能退化、一些次要的症狀、沒有</a:t>
            </a:r>
            <a:r>
              <a:rPr lang="zh-TW" altLang="en-US" sz="2100" b="1" smtClean="0">
                <a:latin typeface="標楷體" pitchFamily="65" charset="-120"/>
                <a:hlinkClick r:id="rId14" tooltip="器質性腦病 （頁面未存在）"/>
              </a:rPr>
              <a:t>器質性腦病</a:t>
            </a:r>
            <a:r>
              <a:rPr lang="zh-TW" altLang="en-US" sz="2100" smtClean="0">
                <a:latin typeface="標楷體" pitchFamily="65" charset="-120"/>
              </a:rPr>
              <a:t>，可以是確立診斷的條件。</a:t>
            </a:r>
          </a:p>
        </p:txBody>
      </p:sp>
      <p:sp>
        <p:nvSpPr>
          <p:cNvPr id="37478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09A0688-AFA4-423A-8A7F-69EF886AC7AB}" type="slidenum">
              <a:rPr lang="en-US" altLang="zh-TW" smtClean="0">
                <a:ea typeface="新細明體" charset="-120"/>
              </a:rPr>
              <a:pPr/>
              <a:t>175</a:t>
            </a:fld>
            <a:endParaRPr lang="en-US" altLang="zh-TW" smtClean="0">
              <a:ea typeface="新細明體" charset="-120"/>
            </a:endParaRPr>
          </a:p>
        </p:txBody>
      </p:sp>
      <p:sp>
        <p:nvSpPr>
          <p:cNvPr id="374787" name="Rectangle 2"/>
          <p:cNvSpPr>
            <a:spLocks noGrp="1" noChangeArrowheads="1"/>
          </p:cNvSpPr>
          <p:nvPr>
            <p:ph type="title"/>
          </p:nvPr>
        </p:nvSpPr>
        <p:spPr/>
        <p:txBody>
          <a:bodyPr/>
          <a:lstStyle/>
          <a:p>
            <a:pPr eaLnBrk="1" hangingPunct="1"/>
            <a:r>
              <a:rPr lang="zh-TW" altLang="en-US" smtClean="0">
                <a:latin typeface="標楷體" pitchFamily="65" charset="-120"/>
              </a:rPr>
              <a:t>精神分裂症</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idx="1"/>
          </p:nvPr>
        </p:nvSpPr>
        <p:spPr/>
        <p:txBody>
          <a:bodyPr rtlCol="0">
            <a:normAutofit fontScale="92500" lnSpcReduction="10000"/>
          </a:bodyPr>
          <a:lstStyle/>
          <a:p>
            <a:pPr marL="274320" indent="-274320" eaLnBrk="1" fontAlgn="auto" hangingPunct="1">
              <a:lnSpc>
                <a:spcPct val="80000"/>
              </a:lnSpc>
              <a:spcAft>
                <a:spcPts val="0"/>
              </a:spcAft>
              <a:defRPr/>
            </a:pPr>
            <a:r>
              <a:rPr lang="zh-TW" altLang="en-US" sz="1900" smtClean="0">
                <a:latin typeface="標楷體" pitchFamily="65" charset="-120"/>
              </a:rPr>
              <a:t>妄想可以按內容分為以下幾類：</a:t>
            </a:r>
          </a:p>
          <a:p>
            <a:pPr marL="274320" indent="-274320" eaLnBrk="1" fontAlgn="auto" hangingPunct="1">
              <a:lnSpc>
                <a:spcPct val="80000"/>
              </a:lnSpc>
              <a:spcAft>
                <a:spcPts val="0"/>
              </a:spcAft>
              <a:defRPr/>
            </a:pPr>
            <a:r>
              <a:rPr lang="zh-TW" altLang="en-US" sz="1900" b="1" smtClean="0">
                <a:latin typeface="標楷體" pitchFamily="65" charset="-120"/>
                <a:hlinkClick r:id="rId3" tooltip="被害妄想 （頁面未存在）"/>
              </a:rPr>
              <a:t>被害妄想</a:t>
            </a:r>
            <a:r>
              <a:rPr lang="zh-TW" altLang="en-US" sz="1900" smtClean="0">
                <a:latin typeface="標楷體" pitchFamily="65" charset="-120"/>
              </a:rPr>
              <a:t>：患者在沒有任何事實依據的情況下，堅信有人要加害於他。 </a:t>
            </a:r>
          </a:p>
          <a:p>
            <a:pPr marL="274320" indent="-274320" eaLnBrk="1" fontAlgn="auto" hangingPunct="1">
              <a:lnSpc>
                <a:spcPct val="80000"/>
              </a:lnSpc>
              <a:spcAft>
                <a:spcPts val="0"/>
              </a:spcAft>
              <a:defRPr/>
            </a:pPr>
            <a:r>
              <a:rPr lang="zh-TW" altLang="en-US" sz="1900" b="1" smtClean="0">
                <a:latin typeface="標楷體" pitchFamily="65" charset="-120"/>
                <a:hlinkClick r:id="rId4" tooltip="抑鬱妄想 （頁面未存在）"/>
              </a:rPr>
              <a:t>抑鬱妄想</a:t>
            </a:r>
            <a:r>
              <a:rPr lang="zh-TW" altLang="en-US" sz="1900" smtClean="0">
                <a:latin typeface="標楷體" pitchFamily="65" charset="-120"/>
              </a:rPr>
              <a:t>：患者過分貶低自己的</a:t>
            </a:r>
            <a:r>
              <a:rPr lang="zh-TW" altLang="en-US" sz="1900" smtClean="0">
                <a:latin typeface="標楷體" pitchFamily="65" charset="-120"/>
                <a:hlinkClick r:id="rId5" tooltip="價值"/>
              </a:rPr>
              <a:t>價值</a:t>
            </a:r>
            <a:r>
              <a:rPr lang="zh-TW" altLang="en-US" sz="1900" smtClean="0">
                <a:latin typeface="標楷體" pitchFamily="65" charset="-120"/>
              </a:rPr>
              <a:t>，此種妄想包含</a:t>
            </a:r>
            <a:r>
              <a:rPr lang="zh-TW" altLang="en-US" sz="1900" b="1" smtClean="0">
                <a:latin typeface="標楷體" pitchFamily="65" charset="-120"/>
                <a:hlinkClick r:id="rId6" tooltip="負罪妄想 （頁面未存在）"/>
              </a:rPr>
              <a:t>負罪妄想</a:t>
            </a:r>
            <a:r>
              <a:rPr lang="zh-TW" altLang="en-US" sz="1900" smtClean="0">
                <a:latin typeface="標楷體" pitchFamily="65" charset="-120"/>
              </a:rPr>
              <a:t>、</a:t>
            </a:r>
            <a:r>
              <a:rPr lang="zh-TW" altLang="en-US" sz="1900" b="1" smtClean="0">
                <a:latin typeface="標楷體" pitchFamily="65" charset="-120"/>
                <a:hlinkClick r:id="rId7" tooltip="疑病妄想 （頁面未存在）"/>
              </a:rPr>
              <a:t>疑病妄想</a:t>
            </a:r>
            <a:r>
              <a:rPr lang="zh-TW" altLang="en-US" sz="1900" smtClean="0">
                <a:latin typeface="標楷體" pitchFamily="65" charset="-120"/>
              </a:rPr>
              <a:t>、</a:t>
            </a:r>
            <a:r>
              <a:rPr lang="zh-TW" altLang="en-US" sz="1900" b="1" smtClean="0">
                <a:latin typeface="標楷體" pitchFamily="65" charset="-120"/>
                <a:hlinkClick r:id="rId8" tooltip="貧窮妄想 （頁面未存在）"/>
              </a:rPr>
              <a:t>貧窮妄想</a:t>
            </a:r>
            <a:r>
              <a:rPr lang="zh-TW" altLang="en-US" sz="1900" smtClean="0">
                <a:latin typeface="標楷體" pitchFamily="65" charset="-120"/>
              </a:rPr>
              <a:t>等。 </a:t>
            </a:r>
          </a:p>
          <a:p>
            <a:pPr marL="274320" indent="-274320" eaLnBrk="1" fontAlgn="auto" hangingPunct="1">
              <a:lnSpc>
                <a:spcPct val="80000"/>
              </a:lnSpc>
              <a:spcAft>
                <a:spcPts val="0"/>
              </a:spcAft>
              <a:defRPr/>
            </a:pPr>
            <a:r>
              <a:rPr lang="zh-TW" altLang="en-US" sz="1900" b="1" smtClean="0">
                <a:latin typeface="標楷體" pitchFamily="65" charset="-120"/>
                <a:hlinkClick r:id="rId9" tooltip="誇大妄想 （頁面未存在）"/>
              </a:rPr>
              <a:t>誇大妄想</a:t>
            </a:r>
            <a:r>
              <a:rPr lang="zh-TW" altLang="en-US" sz="1900" smtClean="0">
                <a:latin typeface="標楷體" pitchFamily="65" charset="-120"/>
              </a:rPr>
              <a:t>：患者認為自己聰明過人、認為自己是</a:t>
            </a:r>
            <a:r>
              <a:rPr lang="zh-TW" altLang="en-US" sz="1900" smtClean="0">
                <a:latin typeface="標楷體" pitchFamily="65" charset="-120"/>
                <a:hlinkClick r:id="rId10" tooltip="天才"/>
              </a:rPr>
              <a:t>天才</a:t>
            </a:r>
            <a:r>
              <a:rPr lang="zh-TW" altLang="en-US" sz="1900" smtClean="0">
                <a:latin typeface="標楷體" pitchFamily="65" charset="-120"/>
              </a:rPr>
              <a:t>，創造的成果可以改變</a:t>
            </a:r>
            <a:r>
              <a:rPr lang="zh-TW" altLang="en-US" sz="1900" b="1" smtClean="0">
                <a:latin typeface="標楷體" pitchFamily="65" charset="-120"/>
                <a:hlinkClick r:id="rId11" tooltip="人類"/>
              </a:rPr>
              <a:t>人類</a:t>
            </a:r>
            <a:r>
              <a:rPr lang="zh-TW" altLang="en-US" sz="1900" smtClean="0">
                <a:latin typeface="標楷體" pitchFamily="65" charset="-120"/>
              </a:rPr>
              <a:t>的命運，或者在</a:t>
            </a:r>
            <a:r>
              <a:rPr lang="zh-TW" altLang="en-US" sz="1900" smtClean="0">
                <a:latin typeface="標楷體" pitchFamily="65" charset="-120"/>
                <a:hlinkClick r:id="rId12" tooltip="名譽"/>
              </a:rPr>
              <a:t>名譽</a:t>
            </a:r>
            <a:r>
              <a:rPr lang="zh-TW" altLang="en-US" sz="1900" smtClean="0">
                <a:latin typeface="標楷體" pitchFamily="65" charset="-120"/>
              </a:rPr>
              <a:t>、地位、權勢上加以妄想，也可以在自我擔心的某些問題上加以妄想，誇大此事的危險性。 </a:t>
            </a:r>
          </a:p>
          <a:p>
            <a:pPr marL="274320" indent="-274320" eaLnBrk="1" fontAlgn="auto" hangingPunct="1">
              <a:lnSpc>
                <a:spcPct val="80000"/>
              </a:lnSpc>
              <a:spcAft>
                <a:spcPts val="0"/>
              </a:spcAft>
              <a:defRPr/>
            </a:pPr>
            <a:r>
              <a:rPr lang="zh-TW" altLang="en-US" sz="1900" b="1" smtClean="0">
                <a:latin typeface="標楷體" pitchFamily="65" charset="-120"/>
                <a:hlinkClick r:id="rId13" tooltip="變形妄想 （頁面未存在）"/>
              </a:rPr>
              <a:t>變形妄想</a:t>
            </a:r>
            <a:r>
              <a:rPr lang="zh-TW" altLang="en-US" sz="1900" smtClean="0">
                <a:latin typeface="標楷體" pitchFamily="65" charset="-120"/>
              </a:rPr>
              <a:t>：患者認為自己的身體發生了奇異的變形。 </a:t>
            </a:r>
          </a:p>
          <a:p>
            <a:pPr marL="274320" indent="-274320" eaLnBrk="1" fontAlgn="auto" hangingPunct="1">
              <a:lnSpc>
                <a:spcPct val="80000"/>
              </a:lnSpc>
              <a:spcAft>
                <a:spcPts val="0"/>
              </a:spcAft>
              <a:defRPr/>
            </a:pPr>
            <a:r>
              <a:rPr lang="zh-TW" altLang="en-US" sz="1900" b="1" smtClean="0">
                <a:latin typeface="標楷體" pitchFamily="65" charset="-120"/>
                <a:hlinkClick r:id="rId14" tooltip="鍾情妄想 （頁面未存在）"/>
              </a:rPr>
              <a:t>鍾情妄想</a:t>
            </a:r>
            <a:r>
              <a:rPr lang="zh-TW" altLang="en-US" sz="1900" smtClean="0">
                <a:latin typeface="標楷體" pitchFamily="65" charset="-120"/>
              </a:rPr>
              <a:t>：患者在沒有任何依據的情況下，認為某人愛上了他。 </a:t>
            </a:r>
          </a:p>
          <a:p>
            <a:pPr marL="274320" indent="-274320" eaLnBrk="1" fontAlgn="auto" hangingPunct="1">
              <a:lnSpc>
                <a:spcPct val="80000"/>
              </a:lnSpc>
              <a:spcAft>
                <a:spcPts val="0"/>
              </a:spcAft>
              <a:defRPr/>
            </a:pPr>
            <a:r>
              <a:rPr lang="zh-TW" altLang="en-US" sz="1900" b="1" smtClean="0">
                <a:latin typeface="標楷體" pitchFamily="65" charset="-120"/>
                <a:hlinkClick r:id="rId15" tooltip="被控制妄想 （頁面未存在）"/>
              </a:rPr>
              <a:t>被控制妄想</a:t>
            </a:r>
            <a:r>
              <a:rPr lang="zh-TW" altLang="en-US" sz="1900" smtClean="0">
                <a:latin typeface="標楷體" pitchFamily="65" charset="-120"/>
              </a:rPr>
              <a:t>：即異己體驗，患者認為自己的身體、</a:t>
            </a:r>
            <a:r>
              <a:rPr lang="zh-TW" altLang="en-US" sz="1900" smtClean="0">
                <a:latin typeface="標楷體" pitchFamily="65" charset="-120"/>
                <a:hlinkClick r:id="rId16" tooltip="思維"/>
              </a:rPr>
              <a:t>思維</a:t>
            </a:r>
            <a:r>
              <a:rPr lang="zh-TW" altLang="en-US" sz="1900" smtClean="0">
                <a:latin typeface="標楷體" pitchFamily="65" charset="-120"/>
              </a:rPr>
              <a:t>、</a:t>
            </a:r>
            <a:r>
              <a:rPr lang="zh-TW" altLang="en-US" sz="1900" smtClean="0">
                <a:latin typeface="標楷體" pitchFamily="65" charset="-120"/>
                <a:hlinkClick r:id="rId17" tooltip="意識"/>
              </a:rPr>
              <a:t>意識</a:t>
            </a:r>
            <a:r>
              <a:rPr lang="zh-TW" altLang="en-US" sz="1900" smtClean="0">
                <a:latin typeface="標楷體" pitchFamily="65" charset="-120"/>
              </a:rPr>
              <a:t>被某種外力控制住了，也就是說患者認為自己在與某人共享身體、思維，例如患者正在思考某個問題時突然就停止了，患者體驗到了自己要想的事情被外力（頭腦外的思想，而非自己的思想）奪走了（思維剝奪），或患者體驗到了外力強行把不屬於自己的事情放到了自己的</a:t>
            </a:r>
            <a:r>
              <a:rPr lang="zh-TW" altLang="en-US" sz="1900" b="1" smtClean="0">
                <a:latin typeface="標楷體" pitchFamily="65" charset="-120"/>
                <a:hlinkClick r:id="rId18" tooltip="腦子 （頁面未存在）"/>
              </a:rPr>
              <a:t>腦子</a:t>
            </a:r>
            <a:r>
              <a:rPr lang="zh-TW" altLang="en-US" sz="1900" smtClean="0">
                <a:latin typeface="標楷體" pitchFamily="65" charset="-120"/>
              </a:rPr>
              <a:t>里（</a:t>
            </a:r>
            <a:r>
              <a:rPr lang="zh-TW" altLang="en-US" sz="1900" smtClean="0">
                <a:latin typeface="標楷體" pitchFamily="65" charset="-120"/>
                <a:hlinkClick r:id="rId16" tooltip="思維"/>
              </a:rPr>
              <a:t>思維</a:t>
            </a:r>
            <a:r>
              <a:rPr lang="zh-TW" altLang="en-US" sz="1900" smtClean="0">
                <a:latin typeface="標楷體" pitchFamily="65" charset="-120"/>
              </a:rPr>
              <a:t>插入）</a:t>
            </a:r>
          </a:p>
          <a:p>
            <a:pPr marL="274320" indent="-274320" eaLnBrk="1" fontAlgn="auto" hangingPunct="1">
              <a:lnSpc>
                <a:spcPct val="80000"/>
              </a:lnSpc>
              <a:spcAft>
                <a:spcPts val="0"/>
              </a:spcAft>
              <a:defRPr/>
            </a:pPr>
            <a:endParaRPr lang="en-US" altLang="zh-TW" sz="1900" smtClean="0">
              <a:latin typeface="標楷體" pitchFamily="65" charset="-120"/>
            </a:endParaRPr>
          </a:p>
        </p:txBody>
      </p:sp>
      <p:sp>
        <p:nvSpPr>
          <p:cNvPr id="37683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EAB48BD-2CF6-47B3-94C2-4D056C70ED7F}" type="slidenum">
              <a:rPr lang="en-US" altLang="zh-TW" smtClean="0">
                <a:ea typeface="新細明體" charset="-120"/>
              </a:rPr>
              <a:pPr/>
              <a:t>176</a:t>
            </a:fld>
            <a:endParaRPr lang="en-US" altLang="zh-TW" smtClean="0">
              <a:ea typeface="新細明體" charset="-120"/>
            </a:endParaRPr>
          </a:p>
        </p:txBody>
      </p:sp>
      <p:sp>
        <p:nvSpPr>
          <p:cNvPr id="376835" name="Rectangle 2"/>
          <p:cNvSpPr>
            <a:spLocks noGrp="1" noChangeArrowheads="1"/>
          </p:cNvSpPr>
          <p:nvPr>
            <p:ph type="title"/>
          </p:nvPr>
        </p:nvSpPr>
        <p:spPr/>
        <p:txBody>
          <a:bodyPr/>
          <a:lstStyle/>
          <a:p>
            <a:pPr eaLnBrk="1" hangingPunct="1"/>
            <a:r>
              <a:rPr lang="zh-TW" altLang="en-US" smtClean="0">
                <a:latin typeface="標楷體" pitchFamily="65" charset="-120"/>
              </a:rPr>
              <a:t>精神分裂症特徵</a:t>
            </a:r>
            <a:r>
              <a:rPr lang="en-US" altLang="zh-TW" smtClean="0">
                <a:latin typeface="標楷體" pitchFamily="65" charset="-120"/>
              </a:rPr>
              <a:t>—</a:t>
            </a:r>
            <a:r>
              <a:rPr lang="zh-TW" altLang="en-US" smtClean="0">
                <a:latin typeface="標楷體" pitchFamily="65" charset="-120"/>
              </a:rPr>
              <a:t>妄想</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p:txBody>
          <a:bodyPr rtlCol="0">
            <a:normAutofit fontScale="92500"/>
          </a:bodyPr>
          <a:lstStyle/>
          <a:p>
            <a:pPr marL="274320" indent="-274320" eaLnBrk="1" fontAlgn="auto" hangingPunct="1">
              <a:lnSpc>
                <a:spcPct val="80000"/>
              </a:lnSpc>
              <a:spcAft>
                <a:spcPts val="0"/>
              </a:spcAft>
              <a:defRPr/>
            </a:pPr>
            <a:r>
              <a:rPr lang="zh-TW" altLang="en-US" sz="2500" smtClean="0">
                <a:latin typeface="標楷體" pitchFamily="65" charset="-120"/>
              </a:rPr>
              <a:t>陽性精神分裂症患者還可出現幻覺，主要是以下幾種： </a:t>
            </a:r>
          </a:p>
          <a:p>
            <a:pPr marL="274320" indent="-274320" eaLnBrk="1" fontAlgn="auto" hangingPunct="1">
              <a:lnSpc>
                <a:spcPct val="80000"/>
              </a:lnSpc>
              <a:spcAft>
                <a:spcPts val="0"/>
              </a:spcAft>
              <a:defRPr/>
            </a:pPr>
            <a:r>
              <a:rPr lang="zh-TW" altLang="en-US" sz="2500" smtClean="0">
                <a:latin typeface="標楷體" pitchFamily="65" charset="-120"/>
                <a:hlinkClick r:id="rId3" tooltip="幻聽"/>
              </a:rPr>
              <a:t>幻聽</a:t>
            </a:r>
            <a:r>
              <a:rPr lang="zh-TW" altLang="en-US" sz="2500" smtClean="0">
                <a:latin typeface="標楷體" pitchFamily="65" charset="-120"/>
              </a:rPr>
              <a:t>：是指患者在沒有真正外界</a:t>
            </a:r>
            <a:r>
              <a:rPr lang="zh-TW" altLang="en-US" sz="2500" smtClean="0">
                <a:latin typeface="標楷體" pitchFamily="65" charset="-120"/>
                <a:hlinkClick r:id="rId4" tooltip="聲音"/>
              </a:rPr>
              <a:t>聲音</a:t>
            </a:r>
            <a:r>
              <a:rPr lang="zh-TW" altLang="en-US" sz="2500" smtClean="0">
                <a:latin typeface="標楷體" pitchFamily="65" charset="-120"/>
              </a:rPr>
              <a:t>刺激的情況下，而聽到的來自外界的聲音，這些聲音可以是說話聲、音樂聲等，也可以是一些討論的聲音。患者有時可能服從來自這些幻聽聲音的命令，而導致危險的發生。 </a:t>
            </a:r>
          </a:p>
          <a:p>
            <a:pPr marL="274320" indent="-274320" eaLnBrk="1" fontAlgn="auto" hangingPunct="1">
              <a:lnSpc>
                <a:spcPct val="80000"/>
              </a:lnSpc>
              <a:spcAft>
                <a:spcPts val="0"/>
              </a:spcAft>
              <a:defRPr/>
            </a:pPr>
            <a:r>
              <a:rPr lang="zh-TW" altLang="en-US" sz="2500" b="1" smtClean="0">
                <a:latin typeface="標楷體" pitchFamily="65" charset="-120"/>
                <a:hlinkClick r:id="rId5" tooltip="幻視 （頁面未存在）"/>
              </a:rPr>
              <a:t>幻視</a:t>
            </a:r>
            <a:r>
              <a:rPr lang="zh-TW" altLang="en-US" sz="2500" smtClean="0">
                <a:latin typeface="標楷體" pitchFamily="65" charset="-120"/>
              </a:rPr>
              <a:t>：在沒有真正</a:t>
            </a:r>
            <a:r>
              <a:rPr lang="zh-TW" altLang="en-US" sz="2500" smtClean="0">
                <a:latin typeface="標楷體" pitchFamily="65" charset="-120"/>
                <a:hlinkClick r:id="rId6" tooltip="視覺"/>
              </a:rPr>
              <a:t>視覺</a:t>
            </a:r>
            <a:r>
              <a:rPr lang="zh-TW" altLang="en-US" sz="2500" smtClean="0">
                <a:latin typeface="標楷體" pitchFamily="65" charset="-120"/>
              </a:rPr>
              <a:t>刺激的情況下，患者便可看到一些本不存在的</a:t>
            </a:r>
            <a:r>
              <a:rPr lang="zh-TW" altLang="en-US" sz="2500" smtClean="0">
                <a:latin typeface="標楷體" pitchFamily="65" charset="-120"/>
                <a:hlinkClick r:id="rId7" tooltip="圖像"/>
              </a:rPr>
              <a:t>圖像</a:t>
            </a:r>
            <a:r>
              <a:rPr lang="zh-TW" altLang="en-US" sz="2500" smtClean="0">
                <a:latin typeface="標楷體" pitchFamily="65" charset="-120"/>
              </a:rPr>
              <a:t>。 </a:t>
            </a:r>
          </a:p>
          <a:p>
            <a:pPr marL="274320" indent="-274320" eaLnBrk="1" fontAlgn="auto" hangingPunct="1">
              <a:lnSpc>
                <a:spcPct val="80000"/>
              </a:lnSpc>
              <a:spcAft>
                <a:spcPts val="0"/>
              </a:spcAft>
              <a:defRPr/>
            </a:pPr>
            <a:r>
              <a:rPr lang="zh-TW" altLang="en-US" sz="2500" b="1" smtClean="0">
                <a:latin typeface="標楷體" pitchFamily="65" charset="-120"/>
                <a:hlinkClick r:id="rId8" tooltip="幻觸 （頁面未存在）"/>
              </a:rPr>
              <a:t>幻觸</a:t>
            </a:r>
            <a:r>
              <a:rPr lang="zh-TW" altLang="en-US" sz="2500" smtClean="0">
                <a:latin typeface="標楷體" pitchFamily="65" charset="-120"/>
              </a:rPr>
              <a:t>：在沒有真正</a:t>
            </a:r>
            <a:r>
              <a:rPr lang="zh-TW" altLang="en-US" sz="2500" b="1" smtClean="0">
                <a:latin typeface="標楷體" pitchFamily="65" charset="-120"/>
                <a:hlinkClick r:id="rId9" tooltip="觸覺"/>
              </a:rPr>
              <a:t>觸覺</a:t>
            </a:r>
            <a:r>
              <a:rPr lang="zh-TW" altLang="en-US" sz="2500" smtClean="0">
                <a:latin typeface="標楷體" pitchFamily="65" charset="-120"/>
              </a:rPr>
              <a:t>刺激的情況下，患者感到被觸摸的感覺。可以感覺是來自</a:t>
            </a:r>
            <a:r>
              <a:rPr lang="zh-TW" altLang="en-US" sz="2500" smtClean="0">
                <a:latin typeface="標楷體" pitchFamily="65" charset="-120"/>
                <a:hlinkClick r:id="rId10" tooltip="人"/>
              </a:rPr>
              <a:t>人</a:t>
            </a:r>
            <a:r>
              <a:rPr lang="zh-TW" altLang="en-US" sz="2500" smtClean="0">
                <a:latin typeface="標楷體" pitchFamily="65" charset="-120"/>
              </a:rPr>
              <a:t>的觸摸，也可以感覺到是來自</a:t>
            </a:r>
            <a:r>
              <a:rPr lang="zh-TW" altLang="en-US" sz="2500" smtClean="0">
                <a:latin typeface="標楷體" pitchFamily="65" charset="-120"/>
                <a:hlinkClick r:id="rId11" tooltip="動物"/>
              </a:rPr>
              <a:t>動物</a:t>
            </a:r>
            <a:r>
              <a:rPr lang="zh-TW" altLang="en-US" sz="2500" smtClean="0">
                <a:latin typeface="標楷體" pitchFamily="65" charset="-120"/>
              </a:rPr>
              <a:t>的觸摸等。 </a:t>
            </a:r>
          </a:p>
          <a:p>
            <a:pPr marL="274320" indent="-274320" eaLnBrk="1" fontAlgn="auto" hangingPunct="1">
              <a:lnSpc>
                <a:spcPct val="80000"/>
              </a:lnSpc>
              <a:spcAft>
                <a:spcPts val="0"/>
              </a:spcAft>
              <a:defRPr/>
            </a:pPr>
            <a:endParaRPr lang="en-US" altLang="zh-TW" sz="2500" smtClean="0">
              <a:latin typeface="標楷體" pitchFamily="65" charset="-120"/>
            </a:endParaRPr>
          </a:p>
        </p:txBody>
      </p:sp>
      <p:sp>
        <p:nvSpPr>
          <p:cNvPr id="37888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7ECEB05-0658-412E-8DFF-52917872FD04}" type="slidenum">
              <a:rPr lang="en-US" altLang="zh-TW" smtClean="0">
                <a:ea typeface="新細明體" charset="-120"/>
              </a:rPr>
              <a:pPr/>
              <a:t>177</a:t>
            </a:fld>
            <a:endParaRPr lang="en-US" altLang="zh-TW" smtClean="0">
              <a:ea typeface="新細明體" charset="-120"/>
            </a:endParaRPr>
          </a:p>
        </p:txBody>
      </p:sp>
      <p:sp>
        <p:nvSpPr>
          <p:cNvPr id="378883" name="Rectangle 2"/>
          <p:cNvSpPr>
            <a:spLocks noGrp="1" noChangeArrowheads="1"/>
          </p:cNvSpPr>
          <p:nvPr>
            <p:ph type="title"/>
          </p:nvPr>
        </p:nvSpPr>
        <p:spPr/>
        <p:txBody>
          <a:bodyPr/>
          <a:lstStyle/>
          <a:p>
            <a:pPr eaLnBrk="1" hangingPunct="1"/>
            <a:r>
              <a:rPr lang="zh-TW" altLang="en-US" smtClean="0">
                <a:latin typeface="標楷體" pitchFamily="65" charset="-120"/>
              </a:rPr>
              <a:t>精神分裂症特徵</a:t>
            </a:r>
            <a:r>
              <a:rPr lang="en-US" altLang="zh-TW" smtClean="0">
                <a:latin typeface="標楷體" pitchFamily="65" charset="-120"/>
              </a:rPr>
              <a:t>—</a:t>
            </a:r>
            <a:r>
              <a:rPr lang="zh-TW" altLang="en-US" smtClean="0">
                <a:latin typeface="標楷體" pitchFamily="65" charset="-120"/>
              </a:rPr>
              <a:t>幻覺</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3"/>
          <p:cNvSpPr>
            <a:spLocks noGrp="1" noChangeArrowheads="1"/>
          </p:cNvSpPr>
          <p:nvPr>
            <p:ph idx="1"/>
          </p:nvPr>
        </p:nvSpPr>
        <p:spPr>
          <a:xfrm>
            <a:off x="539750" y="2276475"/>
            <a:ext cx="8066088" cy="4122738"/>
          </a:xfrm>
        </p:spPr>
        <p:txBody>
          <a:bodyPr/>
          <a:lstStyle/>
          <a:p>
            <a:pPr eaLnBrk="1" hangingPunct="1">
              <a:buFont typeface="Wingdings" pitchFamily="2" charset="2"/>
              <a:buNone/>
            </a:pPr>
            <a:r>
              <a:rPr lang="zh-TW" altLang="en-US" smtClean="0">
                <a:latin typeface="標楷體" pitchFamily="65" charset="-120"/>
              </a:rPr>
              <a:t>依據美國精神科醫學會診斷手冊第四版，</a:t>
            </a:r>
          </a:p>
          <a:p>
            <a:pPr eaLnBrk="1" hangingPunct="1">
              <a:buFont typeface="Wingdings" pitchFamily="2" charset="2"/>
              <a:buNone/>
            </a:pPr>
            <a:r>
              <a:rPr lang="zh-TW" altLang="en-US" smtClean="0">
                <a:latin typeface="標楷體" pitchFamily="65" charset="-120"/>
              </a:rPr>
              <a:t>身心症的診斷標準為「有一個身體疾病，</a:t>
            </a:r>
          </a:p>
          <a:p>
            <a:pPr eaLnBrk="1" hangingPunct="1">
              <a:buFont typeface="Wingdings" pitchFamily="2" charset="2"/>
              <a:buNone/>
            </a:pPr>
            <a:r>
              <a:rPr lang="zh-TW" altLang="en-US" smtClean="0">
                <a:latin typeface="標楷體" pitchFamily="65" charset="-120"/>
              </a:rPr>
              <a:t>且心理因素以下列方式對身體疾病造成不</a:t>
            </a:r>
          </a:p>
          <a:p>
            <a:pPr eaLnBrk="1" hangingPunct="1">
              <a:buFont typeface="Wingdings" pitchFamily="2" charset="2"/>
              <a:buNone/>
            </a:pPr>
            <a:r>
              <a:rPr lang="zh-TW" altLang="en-US" smtClean="0">
                <a:latin typeface="標楷體" pitchFamily="65" charset="-120"/>
              </a:rPr>
              <a:t>良影響」：</a:t>
            </a:r>
          </a:p>
          <a:p>
            <a:pPr eaLnBrk="1" hangingPunct="1">
              <a:buFont typeface="Wingdings" pitchFamily="2" charset="2"/>
              <a:buNone/>
            </a:pPr>
            <a:r>
              <a:rPr lang="zh-TW" altLang="en-US" smtClean="0">
                <a:latin typeface="標楷體" pitchFamily="65" charset="-120"/>
              </a:rPr>
              <a:t>一、心理因素影響身體疾病的發病、惡化與復原。</a:t>
            </a:r>
          </a:p>
          <a:p>
            <a:pPr eaLnBrk="1" hangingPunct="1">
              <a:buFont typeface="Wingdings" pitchFamily="2" charset="2"/>
              <a:buNone/>
            </a:pPr>
            <a:r>
              <a:rPr lang="zh-TW" altLang="en-US" smtClean="0">
                <a:latin typeface="標楷體" pitchFamily="65" charset="-120"/>
              </a:rPr>
              <a:t>二、心理因素影響身體疾病的治療。</a:t>
            </a:r>
          </a:p>
          <a:p>
            <a:pPr eaLnBrk="1" hangingPunct="1">
              <a:buFont typeface="Wingdings" pitchFamily="2" charset="2"/>
              <a:buNone/>
            </a:pPr>
            <a:r>
              <a:rPr lang="zh-TW" altLang="en-US" smtClean="0">
                <a:latin typeface="標楷體" pitchFamily="65" charset="-120"/>
              </a:rPr>
              <a:t>三、心理因素增加額外的健康風險。</a:t>
            </a:r>
          </a:p>
          <a:p>
            <a:pPr eaLnBrk="1" hangingPunct="1">
              <a:buFont typeface="Wingdings" pitchFamily="2" charset="2"/>
              <a:buNone/>
            </a:pPr>
            <a:r>
              <a:rPr lang="zh-TW" altLang="en-US" smtClean="0">
                <a:latin typeface="標楷體" pitchFamily="65" charset="-120"/>
              </a:rPr>
              <a:t>四、與壓力有關的生理反應加重身體疾病的症狀。</a:t>
            </a:r>
          </a:p>
        </p:txBody>
      </p:sp>
      <p:sp>
        <p:nvSpPr>
          <p:cNvPr id="38093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12D2F39-DAA0-48BE-B85B-DA645F563ACD}" type="slidenum">
              <a:rPr lang="en-US" altLang="zh-TW" smtClean="0">
                <a:ea typeface="新細明體" charset="-120"/>
              </a:rPr>
              <a:pPr/>
              <a:t>178</a:t>
            </a:fld>
            <a:endParaRPr lang="en-US" altLang="zh-TW" smtClean="0">
              <a:ea typeface="新細明體" charset="-120"/>
            </a:endParaRPr>
          </a:p>
        </p:txBody>
      </p:sp>
      <p:sp>
        <p:nvSpPr>
          <p:cNvPr id="380931" name="Rectangle 2"/>
          <p:cNvSpPr>
            <a:spLocks noGrp="1" noChangeArrowheads="1"/>
          </p:cNvSpPr>
          <p:nvPr>
            <p:ph type="title"/>
          </p:nvPr>
        </p:nvSpPr>
        <p:spPr>
          <a:xfrm>
            <a:off x="755650" y="333375"/>
            <a:ext cx="7772400" cy="1143000"/>
          </a:xfrm>
        </p:spPr>
        <p:txBody>
          <a:bodyPr/>
          <a:lstStyle/>
          <a:p>
            <a:pPr eaLnBrk="1" hangingPunct="1"/>
            <a:r>
              <a:rPr lang="zh-TW" altLang="en-US" smtClean="0">
                <a:latin typeface="標楷體" pitchFamily="65" charset="-120"/>
              </a:rPr>
              <a:t>身心症</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3"/>
          <p:cNvSpPr>
            <a:spLocks noGrp="1" noChangeArrowheads="1"/>
          </p:cNvSpPr>
          <p:nvPr>
            <p:ph idx="1"/>
          </p:nvPr>
        </p:nvSpPr>
        <p:spPr>
          <a:xfrm>
            <a:off x="827088" y="2133600"/>
            <a:ext cx="7313612" cy="4338638"/>
          </a:xfrm>
        </p:spPr>
        <p:txBody>
          <a:bodyPr/>
          <a:lstStyle/>
          <a:p>
            <a:pPr eaLnBrk="1" hangingPunct="1">
              <a:lnSpc>
                <a:spcPct val="90000"/>
              </a:lnSpc>
            </a:pPr>
            <a:r>
              <a:rPr lang="zh-TW" altLang="en-US" sz="2100" smtClean="0">
                <a:latin typeface="標楷體" pitchFamily="65" charset="-120"/>
              </a:rPr>
              <a:t>創傷後壓力症（</a:t>
            </a:r>
            <a:r>
              <a:rPr lang="en-US" altLang="zh-TW" sz="2100" smtClean="0">
                <a:latin typeface="標楷體" pitchFamily="65" charset="-120"/>
              </a:rPr>
              <a:t>Post-Traumatic Stress Disorder, </a:t>
            </a:r>
            <a:r>
              <a:rPr lang="zh-TW" altLang="en-US" sz="2100" smtClean="0">
                <a:latin typeface="標楷體" pitchFamily="65" charset="-120"/>
              </a:rPr>
              <a:t>簡稱</a:t>
            </a:r>
            <a:r>
              <a:rPr lang="en-US" altLang="zh-TW" sz="2100" smtClean="0">
                <a:latin typeface="標楷體" pitchFamily="65" charset="-120"/>
              </a:rPr>
              <a:t>PTSD</a:t>
            </a:r>
            <a:r>
              <a:rPr lang="zh-TW" altLang="en-US" sz="2100" smtClean="0">
                <a:latin typeface="標楷體" pitchFamily="65" charset="-120"/>
              </a:rPr>
              <a:t>），是指人在遭遇或對抗重大壓力後，其心理狀態產生失調的問題。這些經驗包括生命遭到威脅、嚴重物理性傷害、身體或心靈上的脅迫等。</a:t>
            </a:r>
          </a:p>
          <a:p>
            <a:pPr eaLnBrk="1" hangingPunct="1">
              <a:lnSpc>
                <a:spcPct val="90000"/>
              </a:lnSpc>
            </a:pPr>
            <a:r>
              <a:rPr lang="zh-TW" altLang="en-US" sz="2100" smtClean="0">
                <a:latin typeface="標楷體" pitchFamily="65" charset="-120"/>
              </a:rPr>
              <a:t>一般而言，在創傷後第一個月是為急性期，心理衛生之工作重點為心理支援及衛教；創傷後第二至六個月為復原期，工作重點為危機及哀慟反應處理；第六個月後為重建期，著重發覺並追蹤罹患精神疾病之高危險群、心理輔導、以及精神醫療。 </a:t>
            </a:r>
          </a:p>
          <a:p>
            <a:pPr eaLnBrk="1" hangingPunct="1">
              <a:lnSpc>
                <a:spcPct val="90000"/>
              </a:lnSpc>
            </a:pPr>
            <a:r>
              <a:rPr lang="zh-TW" altLang="en-US" sz="2100" smtClean="0">
                <a:latin typeface="標楷體" pitchFamily="65" charset="-120"/>
              </a:rPr>
              <a:t>在遭逢巨大壓力及創傷後，可能立即發生類似解離狀態之症狀，包括如麻木感、疏離感、侷限之注意力、去現實感、去自我感、解離性失憶以及對外界覺知能力之減弱。</a:t>
            </a:r>
          </a:p>
        </p:txBody>
      </p:sp>
      <p:sp>
        <p:nvSpPr>
          <p:cNvPr id="38297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BCFD167-6D0C-4F35-9EFC-B819203D5F88}" type="slidenum">
              <a:rPr lang="en-US" altLang="zh-TW" smtClean="0">
                <a:ea typeface="新細明體" charset="-120"/>
              </a:rPr>
              <a:pPr/>
              <a:t>179</a:t>
            </a:fld>
            <a:endParaRPr lang="en-US" altLang="zh-TW" smtClean="0">
              <a:ea typeface="新細明體" charset="-120"/>
            </a:endParaRPr>
          </a:p>
        </p:txBody>
      </p:sp>
      <p:sp>
        <p:nvSpPr>
          <p:cNvPr id="382979" name="Rectangle 2"/>
          <p:cNvSpPr>
            <a:spLocks noGrp="1" noChangeArrowheads="1"/>
          </p:cNvSpPr>
          <p:nvPr>
            <p:ph type="title"/>
          </p:nvPr>
        </p:nvSpPr>
        <p:spPr/>
        <p:txBody>
          <a:bodyPr/>
          <a:lstStyle/>
          <a:p>
            <a:pPr eaLnBrk="1" hangingPunct="1"/>
            <a:r>
              <a:rPr lang="zh-TW" altLang="en-US" smtClean="0">
                <a:latin typeface="標楷體" pitchFamily="65" charset="-120"/>
              </a:rPr>
              <a:t>創傷後壓力症</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idx="1"/>
          </p:nvPr>
        </p:nvSpPr>
        <p:spPr/>
        <p:txBody>
          <a:bodyPr/>
          <a:lstStyle/>
          <a:p>
            <a:pPr eaLnBrk="1" hangingPunct="1">
              <a:lnSpc>
                <a:spcPct val="80000"/>
              </a:lnSpc>
            </a:pPr>
            <a:r>
              <a:rPr lang="en-US" altLang="zh-TW" sz="2500" smtClean="0">
                <a:latin typeface="標楷體" pitchFamily="65" charset="-120"/>
              </a:rPr>
              <a:t>99-29.</a:t>
            </a:r>
            <a:r>
              <a:rPr lang="zh-TW" altLang="en-US" sz="2500" smtClean="0">
                <a:latin typeface="標楷體" pitchFamily="65" charset="-120"/>
              </a:rPr>
              <a:t>國三的飛亞感嘆說：「學業對我而言，真的有這麼重要嗎？在我的生命中，除了學業之外，我還可以有什麼？生命的意義是什麼？」試問這些疑惑與下列哪一學派所探討的核心概念，有較高的關聯？ </a:t>
            </a:r>
          </a:p>
          <a:p>
            <a:pPr eaLnBrk="1" hangingPunct="1">
              <a:lnSpc>
                <a:spcPct val="80000"/>
              </a:lnSpc>
            </a:pPr>
            <a:r>
              <a:rPr lang="en-US" altLang="zh-TW" sz="2500" smtClean="0">
                <a:latin typeface="標楷體" pitchFamily="65" charset="-120"/>
              </a:rPr>
              <a:t>(A)</a:t>
            </a:r>
            <a:r>
              <a:rPr lang="zh-TW" altLang="en-US" sz="2500" smtClean="0">
                <a:latin typeface="標楷體" pitchFamily="65" charset="-120"/>
              </a:rPr>
              <a:t>行為治療</a:t>
            </a:r>
            <a:r>
              <a:rPr lang="en-US" altLang="zh-TW" sz="2500" smtClean="0">
                <a:latin typeface="標楷體" pitchFamily="65" charset="-120"/>
              </a:rPr>
              <a:t>(behavior therapy) </a:t>
            </a:r>
          </a:p>
          <a:p>
            <a:pPr eaLnBrk="1" hangingPunct="1">
              <a:lnSpc>
                <a:spcPct val="80000"/>
              </a:lnSpc>
            </a:pPr>
            <a:r>
              <a:rPr lang="en-US" altLang="zh-TW" sz="2500" smtClean="0">
                <a:latin typeface="標楷體" pitchFamily="65" charset="-120"/>
              </a:rPr>
              <a:t>(B)</a:t>
            </a:r>
            <a:r>
              <a:rPr lang="zh-TW" altLang="en-US" sz="2500" smtClean="0">
                <a:latin typeface="標楷體" pitchFamily="65" charset="-120"/>
              </a:rPr>
              <a:t>存在取向</a:t>
            </a:r>
            <a:r>
              <a:rPr lang="en-US" altLang="zh-TW" sz="2500" smtClean="0">
                <a:latin typeface="標楷體" pitchFamily="65" charset="-120"/>
              </a:rPr>
              <a:t>(existential approach) </a:t>
            </a:r>
          </a:p>
          <a:p>
            <a:pPr eaLnBrk="1" hangingPunct="1">
              <a:lnSpc>
                <a:spcPct val="80000"/>
              </a:lnSpc>
            </a:pPr>
            <a:r>
              <a:rPr lang="en-US" altLang="zh-TW" sz="2500" smtClean="0">
                <a:latin typeface="標楷體" pitchFamily="65" charset="-120"/>
              </a:rPr>
              <a:t>(C)</a:t>
            </a:r>
            <a:r>
              <a:rPr lang="zh-TW" altLang="en-US" sz="2500" smtClean="0">
                <a:latin typeface="標楷體" pitchFamily="65" charset="-120"/>
              </a:rPr>
              <a:t>個人中心取向</a:t>
            </a:r>
            <a:r>
              <a:rPr lang="en-US" altLang="zh-TW" sz="2500" smtClean="0">
                <a:latin typeface="標楷體" pitchFamily="65" charset="-120"/>
              </a:rPr>
              <a:t>(person-centered approach) </a:t>
            </a:r>
          </a:p>
          <a:p>
            <a:pPr eaLnBrk="1" hangingPunct="1">
              <a:lnSpc>
                <a:spcPct val="80000"/>
              </a:lnSpc>
            </a:pPr>
            <a:r>
              <a:rPr lang="en-US" altLang="zh-TW" sz="2500" smtClean="0">
                <a:latin typeface="標楷體" pitchFamily="65" charset="-120"/>
              </a:rPr>
              <a:t>(D)</a:t>
            </a:r>
            <a:r>
              <a:rPr lang="zh-TW" altLang="en-US" sz="2500" smtClean="0">
                <a:latin typeface="標楷體" pitchFamily="65" charset="-120"/>
              </a:rPr>
              <a:t>理性情緒行為治療</a:t>
            </a:r>
            <a:r>
              <a:rPr lang="en-US" altLang="zh-TW" sz="2500" smtClean="0">
                <a:latin typeface="標楷體" pitchFamily="65" charset="-120"/>
              </a:rPr>
              <a:t>(rational-emotive behavior therapy) </a:t>
            </a:r>
          </a:p>
        </p:txBody>
      </p:sp>
      <p:sp>
        <p:nvSpPr>
          <p:cNvPr id="5325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ADB6BF-D08B-44BC-9320-53601A10BA3D}" type="slidenum">
              <a:rPr lang="en-US" altLang="zh-TW" smtClean="0">
                <a:ea typeface="新細明體" charset="-120"/>
              </a:rPr>
              <a:pPr/>
              <a:t>18</a:t>
            </a:fld>
            <a:endParaRPr lang="en-US" altLang="zh-TW" smtClean="0">
              <a:ea typeface="新細明體" charset="-120"/>
            </a:endParaRPr>
          </a:p>
        </p:txBody>
      </p:sp>
      <p:sp>
        <p:nvSpPr>
          <p:cNvPr id="53251" name="Rectangle 2"/>
          <p:cNvSpPr>
            <a:spLocks noGrp="1" noChangeArrowheads="1"/>
          </p:cNvSpPr>
          <p:nvPr>
            <p:ph type="title"/>
          </p:nvPr>
        </p:nvSpPr>
        <p:spPr/>
        <p:txBody>
          <a:bodyPr/>
          <a:lstStyle/>
          <a:p>
            <a:pPr eaLnBrk="1" hangingPunct="1"/>
            <a:endParaRPr lang="zh-TW" altLang="zh-TW" smtClean="0"/>
          </a:p>
        </p:txBody>
      </p:sp>
      <p:sp>
        <p:nvSpPr>
          <p:cNvPr id="19462" name="Rectangle 6"/>
          <p:cNvSpPr>
            <a:spLocks noChangeArrowheads="1"/>
          </p:cNvSpPr>
          <p:nvPr/>
        </p:nvSpPr>
        <p:spPr bwMode="auto">
          <a:xfrm>
            <a:off x="1187450" y="4652963"/>
            <a:ext cx="5400675" cy="433387"/>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idx="1"/>
          </p:nvPr>
        </p:nvSpPr>
        <p:spPr/>
        <p:txBody>
          <a:bodyPr rtlCol="0">
            <a:normAutofit lnSpcReduction="10000"/>
          </a:bodyPr>
          <a:lstStyle/>
          <a:p>
            <a:pPr marL="274320" indent="-274320" eaLnBrk="1" fontAlgn="auto" hangingPunct="1">
              <a:spcAft>
                <a:spcPts val="0"/>
              </a:spcAft>
              <a:defRPr/>
            </a:pPr>
            <a:r>
              <a:rPr lang="zh-TW" altLang="en-US" sz="2500" b="1" smtClean="0">
                <a:latin typeface="標楷體" pitchFamily="65" charset="-120"/>
              </a:rPr>
              <a:t>躁鬱症</a:t>
            </a:r>
            <a:r>
              <a:rPr lang="zh-TW" altLang="en-US" sz="2500" smtClean="0">
                <a:latin typeface="標楷體" pitchFamily="65" charset="-120"/>
              </a:rPr>
              <a:t>（</a:t>
            </a:r>
            <a:r>
              <a:rPr lang="en-US" altLang="zh-TW" sz="2500" smtClean="0">
                <a:latin typeface="標楷體" pitchFamily="65" charset="-120"/>
              </a:rPr>
              <a:t>manic depressive disorder</a:t>
            </a:r>
            <a:r>
              <a:rPr lang="zh-TW" altLang="en-US" sz="2500" smtClean="0">
                <a:latin typeface="標楷體" pitchFamily="65" charset="-120"/>
              </a:rPr>
              <a:t>），又稱</a:t>
            </a:r>
            <a:r>
              <a:rPr lang="zh-TW" altLang="en-US" sz="2500" b="1" smtClean="0">
                <a:latin typeface="標楷體" pitchFamily="65" charset="-120"/>
              </a:rPr>
              <a:t>兩極情緒違常</a:t>
            </a:r>
            <a:r>
              <a:rPr lang="zh-TW" altLang="en-US" sz="2500" smtClean="0">
                <a:latin typeface="標楷體" pitchFamily="65" charset="-120"/>
              </a:rPr>
              <a:t>（</a:t>
            </a:r>
            <a:r>
              <a:rPr lang="en-US" altLang="zh-TW" sz="2500" smtClean="0">
                <a:latin typeface="標楷體" pitchFamily="65" charset="-120"/>
              </a:rPr>
              <a:t>Bipolar Affective Disorder,</a:t>
            </a:r>
            <a:r>
              <a:rPr lang="zh-TW" altLang="en-US" sz="2500" smtClean="0">
                <a:latin typeface="標楷體" pitchFamily="65" charset="-120"/>
              </a:rPr>
              <a:t>或</a:t>
            </a:r>
            <a:r>
              <a:rPr lang="en-US" altLang="zh-TW" sz="2500" smtClean="0">
                <a:latin typeface="標楷體" pitchFamily="65" charset="-120"/>
              </a:rPr>
              <a:t>bipolar disorder</a:t>
            </a:r>
            <a:r>
              <a:rPr lang="zh-TW" altLang="en-US" sz="2500" smtClean="0">
                <a:latin typeface="標楷體" pitchFamily="65" charset="-120"/>
              </a:rPr>
              <a:t>），屬於</a:t>
            </a:r>
            <a:r>
              <a:rPr lang="zh-TW" altLang="en-US" sz="2500" b="1" smtClean="0">
                <a:latin typeface="標楷體" pitchFamily="65" charset="-120"/>
                <a:hlinkClick r:id="rId3" tooltip="情感性疾患"/>
              </a:rPr>
              <a:t>情緒病</a:t>
            </a:r>
            <a:r>
              <a:rPr lang="zh-TW" altLang="en-US" sz="2500" smtClean="0">
                <a:latin typeface="標楷體" pitchFamily="65" charset="-120"/>
              </a:rPr>
              <a:t>的一種躁鬱症</a:t>
            </a:r>
          </a:p>
          <a:p>
            <a:pPr marL="274320" indent="-274320" eaLnBrk="1" fontAlgn="auto" hangingPunct="1">
              <a:spcAft>
                <a:spcPts val="0"/>
              </a:spcAft>
              <a:defRPr/>
            </a:pPr>
            <a:r>
              <a:rPr lang="zh-TW" altLang="en-US" sz="2500" smtClean="0">
                <a:latin typeface="標楷體" pitchFamily="65" charset="-120"/>
              </a:rPr>
              <a:t>大多發於</a:t>
            </a:r>
            <a:r>
              <a:rPr lang="en-US" altLang="zh-TW" sz="2500" smtClean="0">
                <a:latin typeface="標楷體" pitchFamily="65" charset="-120"/>
              </a:rPr>
              <a:t>17</a:t>
            </a:r>
            <a:r>
              <a:rPr lang="zh-TW" altLang="en-US" sz="2500" smtClean="0">
                <a:latin typeface="標楷體" pitchFamily="65" charset="-120"/>
              </a:rPr>
              <a:t>、</a:t>
            </a:r>
            <a:r>
              <a:rPr lang="en-US" altLang="zh-TW" sz="2500" smtClean="0">
                <a:latin typeface="標楷體" pitchFamily="65" charset="-120"/>
              </a:rPr>
              <a:t>18</a:t>
            </a:r>
            <a:r>
              <a:rPr lang="zh-TW" altLang="en-US" sz="2500" smtClean="0">
                <a:latin typeface="標楷體" pitchFamily="65" charset="-120"/>
              </a:rPr>
              <a:t>歲，其主要特徵為患者會不斷經歷</a:t>
            </a:r>
            <a:r>
              <a:rPr lang="zh-TW" altLang="en-US" sz="2500" b="1" smtClean="0">
                <a:latin typeface="標楷體" pitchFamily="65" charset="-120"/>
              </a:rPr>
              <a:t>狂躁</a:t>
            </a:r>
            <a:r>
              <a:rPr lang="zh-TW" altLang="en-US" sz="2500" smtClean="0">
                <a:latin typeface="標楷體" pitchFamily="65" charset="-120"/>
              </a:rPr>
              <a:t>（</a:t>
            </a:r>
            <a:r>
              <a:rPr lang="en-US" altLang="zh-TW" sz="2500" smtClean="0">
                <a:latin typeface="標楷體" pitchFamily="65" charset="-120"/>
              </a:rPr>
              <a:t>mania</a:t>
            </a:r>
            <a:r>
              <a:rPr lang="zh-TW" altLang="en-US" sz="2500" smtClean="0">
                <a:latin typeface="標楷體" pitchFamily="65" charset="-120"/>
              </a:rPr>
              <a:t>）與</a:t>
            </a:r>
            <a:r>
              <a:rPr lang="zh-TW" altLang="en-US" sz="2500" b="1" smtClean="0">
                <a:latin typeface="標楷體" pitchFamily="65" charset="-120"/>
              </a:rPr>
              <a:t>抑鬱</a:t>
            </a:r>
            <a:r>
              <a:rPr lang="zh-TW" altLang="en-US" sz="2500" smtClean="0">
                <a:latin typeface="標楷體" pitchFamily="65" charset="-120"/>
              </a:rPr>
              <a:t>（</a:t>
            </a:r>
            <a:r>
              <a:rPr lang="en-US" altLang="zh-TW" sz="2500" smtClean="0">
                <a:latin typeface="標楷體" pitchFamily="65" charset="-120"/>
              </a:rPr>
              <a:t>depression</a:t>
            </a:r>
            <a:r>
              <a:rPr lang="zh-TW" altLang="en-US" sz="2500" smtClean="0">
                <a:latin typeface="標楷體" pitchFamily="65" charset="-120"/>
              </a:rPr>
              <a:t>）等兩種相反極端情緒，而經常反覆出現，其強度與持續時間均大於一般人平時的情緒起伏。正因為有躁有鬱，因此躁鬱症又被稱為</a:t>
            </a:r>
            <a:r>
              <a:rPr lang="zh-TW" altLang="en-US" sz="2500" b="1" smtClean="0">
                <a:latin typeface="標楷體" pitchFamily="65" charset="-120"/>
              </a:rPr>
              <a:t>兩極情緒違常</a:t>
            </a:r>
            <a:r>
              <a:rPr lang="en-US" altLang="zh-TW" sz="2500" smtClean="0">
                <a:latin typeface="標楷體" pitchFamily="65" charset="-120"/>
              </a:rPr>
              <a:t>dipolar disorder</a:t>
            </a:r>
            <a:r>
              <a:rPr lang="zh-TW" altLang="en-US" sz="2500" smtClean="0">
                <a:latin typeface="標楷體" pitchFamily="65" charset="-120"/>
              </a:rPr>
              <a:t>）。 </a:t>
            </a:r>
          </a:p>
        </p:txBody>
      </p:sp>
      <p:sp>
        <p:nvSpPr>
          <p:cNvPr id="38502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0F1F5F9-E358-455F-BCC4-1E998B43CDA8}" type="slidenum">
              <a:rPr lang="en-US" altLang="zh-TW" smtClean="0">
                <a:ea typeface="新細明體" charset="-120"/>
              </a:rPr>
              <a:pPr/>
              <a:t>180</a:t>
            </a:fld>
            <a:endParaRPr lang="en-US" altLang="zh-TW" smtClean="0">
              <a:ea typeface="新細明體" charset="-120"/>
            </a:endParaRPr>
          </a:p>
        </p:txBody>
      </p:sp>
      <p:sp>
        <p:nvSpPr>
          <p:cNvPr id="385027" name="Rectangle 2"/>
          <p:cNvSpPr>
            <a:spLocks noGrp="1" noChangeArrowheads="1"/>
          </p:cNvSpPr>
          <p:nvPr>
            <p:ph type="title"/>
          </p:nvPr>
        </p:nvSpPr>
        <p:spPr/>
        <p:txBody>
          <a:bodyPr/>
          <a:lstStyle/>
          <a:p>
            <a:pPr eaLnBrk="1" hangingPunct="1"/>
            <a:r>
              <a:rPr lang="zh-TW" altLang="en-US" b="1" smtClean="0">
                <a:latin typeface="標楷體" pitchFamily="65" charset="-120"/>
              </a:rPr>
              <a:t>躁鬱症</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3"/>
          <p:cNvSpPr>
            <a:spLocks noGrp="1" noChangeArrowheads="1"/>
          </p:cNvSpPr>
          <p:nvPr>
            <p:ph idx="1"/>
          </p:nvPr>
        </p:nvSpPr>
        <p:spPr>
          <a:xfrm>
            <a:off x="827088" y="1916113"/>
            <a:ext cx="7408862" cy="3451225"/>
          </a:xfrm>
        </p:spPr>
        <p:txBody>
          <a:bodyPr/>
          <a:lstStyle/>
          <a:p>
            <a:pPr eaLnBrk="1" hangingPunct="1"/>
            <a:r>
              <a:rPr lang="zh-TW" altLang="en-US" sz="2000" smtClean="0">
                <a:latin typeface="標楷體" pitchFamily="65" charset="-120"/>
                <a:hlinkClick r:id="rId3" action="ppaction://hlinkfile"/>
              </a:rPr>
              <a:t>強迫性疾患</a:t>
            </a:r>
            <a:endParaRPr lang="zh-TW" altLang="en-US" sz="2000" smtClean="0">
              <a:latin typeface="標楷體" pitchFamily="65" charset="-120"/>
            </a:endParaRPr>
          </a:p>
          <a:p>
            <a:pPr eaLnBrk="1" hangingPunct="1"/>
            <a:r>
              <a:rPr lang="zh-TW" altLang="en-US" sz="2000" smtClean="0"/>
              <a:t>「強迫性人格疾患」並不是「強迫症」，而是「人格疾患」的一種。指的就是患者的性格太過僵化，無法變通，在社會中適應不良，造成自己或他人的痛苦。人格疾患有很多種，相較於冷血無情的「反社會」人格疾患、矯飾做作的「戲劇性」人格疾患、自大狂妄的「自戀性」人格疾患</a:t>
            </a:r>
            <a:r>
              <a:rPr lang="en-US" altLang="zh-TW" sz="2000" smtClean="0"/>
              <a:t>……</a:t>
            </a:r>
            <a:r>
              <a:rPr lang="zh-TW" altLang="en-US" sz="2000" smtClean="0"/>
              <a:t>「強迫性」人格疾患算是最在意</a:t>
            </a:r>
            <a:r>
              <a:rPr lang="zh-TW" altLang="en-US" sz="2000" smtClean="0">
                <a:solidFill>
                  <a:srgbClr val="FF0000"/>
                </a:solidFill>
              </a:rPr>
              <a:t>「道德」、「秩序」與「自制</a:t>
            </a:r>
            <a:r>
              <a:rPr lang="zh-TW" altLang="en-US" sz="2000" smtClean="0"/>
              <a:t>」的了。但也因為強調過了頭，造成患者個性頑固、不知變通、猶豫不決、力求完美而迷失在無關緊要的細節裡。</a:t>
            </a:r>
          </a:p>
        </p:txBody>
      </p:sp>
      <p:sp>
        <p:nvSpPr>
          <p:cNvPr id="38707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10D1B1D-F6BC-42CB-9806-7076D5CC52EE}" type="slidenum">
              <a:rPr lang="en-US" altLang="zh-TW" smtClean="0">
                <a:ea typeface="新細明體" charset="-120"/>
              </a:rPr>
              <a:pPr/>
              <a:t>181</a:t>
            </a:fld>
            <a:endParaRPr lang="en-US" altLang="zh-TW" smtClean="0">
              <a:ea typeface="新細明體" charset="-120"/>
            </a:endParaRPr>
          </a:p>
        </p:txBody>
      </p:sp>
      <p:sp>
        <p:nvSpPr>
          <p:cNvPr id="387075" name="Rectangle 2"/>
          <p:cNvSpPr>
            <a:spLocks noGrp="1" noChangeArrowheads="1"/>
          </p:cNvSpPr>
          <p:nvPr>
            <p:ph type="title"/>
          </p:nvPr>
        </p:nvSpPr>
        <p:spPr/>
        <p:txBody>
          <a:bodyPr/>
          <a:lstStyle/>
          <a:p>
            <a:pPr eaLnBrk="1" hangingPunct="1"/>
            <a:endParaRPr lang="zh-TW" altLang="zh-TW" smtClean="0">
              <a:latin typeface="標楷體" pitchFamily="65" charset="-12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3"/>
          <p:cNvSpPr>
            <a:spLocks noGrp="1"/>
          </p:cNvSpPr>
          <p:nvPr>
            <p:ph idx="1"/>
          </p:nvPr>
        </p:nvSpPr>
        <p:spPr/>
        <p:txBody>
          <a:bodyPr/>
          <a:lstStyle/>
          <a:p>
            <a:pPr eaLnBrk="1" hangingPunct="1">
              <a:lnSpc>
                <a:spcPct val="90000"/>
              </a:lnSpc>
            </a:pPr>
            <a:r>
              <a:rPr lang="en-US" altLang="zh-TW" sz="2000" smtClean="0"/>
              <a:t>1. </a:t>
            </a:r>
            <a:r>
              <a:rPr lang="zh-TW" altLang="en-US" sz="2000" smtClean="0"/>
              <a:t>專注於細節、規則、形式、秩序、組織或進程表，反而見樹不見林，抓不到重點</a:t>
            </a:r>
          </a:p>
          <a:p>
            <a:pPr eaLnBrk="1" hangingPunct="1">
              <a:lnSpc>
                <a:spcPct val="90000"/>
              </a:lnSpc>
            </a:pPr>
            <a:r>
              <a:rPr lang="en-US" altLang="zh-TW" sz="2000" smtClean="0"/>
              <a:t>2. </a:t>
            </a:r>
            <a:r>
              <a:rPr lang="zh-TW" altLang="en-US" sz="2000" smtClean="0"/>
              <a:t>事事要求完美，甚至因為無法達到自己嚴苛的標準而延誤工作</a:t>
            </a:r>
          </a:p>
          <a:p>
            <a:pPr eaLnBrk="1" hangingPunct="1">
              <a:lnSpc>
                <a:spcPct val="90000"/>
              </a:lnSpc>
            </a:pPr>
            <a:r>
              <a:rPr lang="en-US" altLang="zh-TW" sz="2000" smtClean="0"/>
              <a:t>3. </a:t>
            </a:r>
            <a:r>
              <a:rPr lang="zh-TW" altLang="en-US" sz="2000" smtClean="0"/>
              <a:t>過度熱衷於工作，無法享受休閒活動或友誼</a:t>
            </a:r>
          </a:p>
          <a:p>
            <a:pPr eaLnBrk="1" hangingPunct="1">
              <a:lnSpc>
                <a:spcPct val="90000"/>
              </a:lnSpc>
            </a:pPr>
            <a:r>
              <a:rPr lang="en-US" altLang="zh-TW" sz="2000" smtClean="0"/>
              <a:t>4. </a:t>
            </a:r>
            <a:r>
              <a:rPr lang="zh-TW" altLang="en-US" sz="2000" smtClean="0"/>
              <a:t>對道德、倫理或價值觀過度要求，一絲不苟，缺乏彈性</a:t>
            </a:r>
          </a:p>
          <a:p>
            <a:pPr eaLnBrk="1" hangingPunct="1">
              <a:lnSpc>
                <a:spcPct val="90000"/>
              </a:lnSpc>
            </a:pPr>
            <a:r>
              <a:rPr lang="en-US" altLang="zh-TW" sz="2000" smtClean="0"/>
              <a:t>5. </a:t>
            </a:r>
            <a:r>
              <a:rPr lang="zh-TW" altLang="en-US" sz="2000" smtClean="0"/>
              <a:t>即使已經無實質或情感上的價值，仍不願意拋棄舊物</a:t>
            </a:r>
          </a:p>
          <a:p>
            <a:pPr eaLnBrk="1" hangingPunct="1">
              <a:lnSpc>
                <a:spcPct val="90000"/>
              </a:lnSpc>
            </a:pPr>
            <a:r>
              <a:rPr lang="en-US" altLang="zh-TW" sz="2000" smtClean="0"/>
              <a:t>6. </a:t>
            </a:r>
            <a:r>
              <a:rPr lang="zh-TW" altLang="en-US" sz="2000" smtClean="0"/>
              <a:t>除非別人完全照自己的意思做，否則不敢把工作放手給他人</a:t>
            </a:r>
          </a:p>
          <a:p>
            <a:pPr eaLnBrk="1" hangingPunct="1">
              <a:lnSpc>
                <a:spcPct val="90000"/>
              </a:lnSpc>
            </a:pPr>
            <a:r>
              <a:rPr lang="en-US" altLang="zh-TW" sz="2000" smtClean="0"/>
              <a:t>7. </a:t>
            </a:r>
            <a:r>
              <a:rPr lang="zh-TW" altLang="en-US" sz="2000" smtClean="0"/>
              <a:t>對自己與他人極度吝嗇</a:t>
            </a:r>
          </a:p>
          <a:p>
            <a:pPr eaLnBrk="1" hangingPunct="1">
              <a:lnSpc>
                <a:spcPct val="90000"/>
              </a:lnSpc>
            </a:pPr>
            <a:r>
              <a:rPr lang="en-US" altLang="zh-TW" sz="2000" smtClean="0"/>
              <a:t>8. </a:t>
            </a:r>
            <a:r>
              <a:rPr lang="zh-TW" altLang="en-US" sz="2000" smtClean="0"/>
              <a:t>處事極度僵硬、頑固，不知變通</a:t>
            </a:r>
          </a:p>
        </p:txBody>
      </p:sp>
      <p:sp>
        <p:nvSpPr>
          <p:cNvPr id="389122" name="Rectangle 2"/>
          <p:cNvSpPr>
            <a:spLocks noGrp="1"/>
          </p:cNvSpPr>
          <p:nvPr>
            <p:ph type="title"/>
          </p:nvPr>
        </p:nvSpPr>
        <p:spPr/>
        <p:txBody>
          <a:bodyPr/>
          <a:lstStyle/>
          <a:p>
            <a:pPr eaLnBrk="1" hangingPunct="1"/>
            <a:r>
              <a:rPr lang="zh-TW" altLang="en-US" smtClean="0"/>
              <a:t>強迫性人格疾患的特徵</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3"/>
          <p:cNvSpPr>
            <a:spLocks noGrp="1" noChangeArrowheads="1"/>
          </p:cNvSpPr>
          <p:nvPr>
            <p:ph idx="1"/>
          </p:nvPr>
        </p:nvSpPr>
        <p:spPr/>
        <p:txBody>
          <a:bodyPr/>
          <a:lstStyle/>
          <a:p>
            <a:pPr eaLnBrk="1" hangingPunct="1">
              <a:lnSpc>
                <a:spcPct val="105000"/>
              </a:lnSpc>
              <a:spcBef>
                <a:spcPct val="0"/>
              </a:spcBef>
            </a:pPr>
            <a:r>
              <a:rPr lang="zh-TW" altLang="en-US" sz="2000" smtClean="0">
                <a:latin typeface="標楷體" pitchFamily="65" charset="-120"/>
              </a:rPr>
              <a:t>大約有</a:t>
            </a:r>
            <a:r>
              <a:rPr lang="en-US" altLang="zh-TW" sz="2000" smtClean="0">
                <a:latin typeface="標楷體" pitchFamily="65" charset="-120"/>
              </a:rPr>
              <a:t>5%</a:t>
            </a:r>
            <a:r>
              <a:rPr lang="zh-TW" altLang="en-US" sz="2000" smtClean="0">
                <a:latin typeface="標楷體" pitchFamily="65" charset="-120"/>
              </a:rPr>
              <a:t>的拒學症小孩，合併有焦慮及悲傷的情形。拒學症以前曾經稱為懼學症，但後來發現學童很多並非恐懼學校本身，後來才統稱這些拒學上學，上學中途返家或不知去向的學童為拒學症。拒學症本身並非一項診斷，它是反應學童、家庭及學校之間問題的一種表現。</a:t>
            </a:r>
          </a:p>
          <a:p>
            <a:pPr eaLnBrk="1" hangingPunct="1">
              <a:lnSpc>
                <a:spcPct val="105000"/>
              </a:lnSpc>
              <a:spcBef>
                <a:spcPct val="0"/>
              </a:spcBef>
            </a:pPr>
            <a:r>
              <a:rPr lang="zh-TW" altLang="en-US" sz="2000" smtClean="0">
                <a:latin typeface="標楷體" pitchFamily="65" charset="-120"/>
              </a:rPr>
              <a:t>一般發生的三個主要的年齡層，五至六歲剛上學階段，十一至十二歲由國小剛上國中階段，及十六、七歲國中上高中階段。上國中以後，學童就可能會叫不動，所以比較可能拒學成功。拒學的情形，男女發生的機會相當，沒有特別的社會文化差異性。</a:t>
            </a:r>
          </a:p>
          <a:p>
            <a:pPr eaLnBrk="1" hangingPunct="1">
              <a:lnSpc>
                <a:spcPct val="105000"/>
              </a:lnSpc>
              <a:spcBef>
                <a:spcPct val="0"/>
              </a:spcBef>
            </a:pPr>
            <a:r>
              <a:rPr lang="zh-TW" altLang="en-US" sz="2000" smtClean="0">
                <a:latin typeface="標楷體" pitchFamily="65" charset="-120"/>
              </a:rPr>
              <a:t>年幼小孩子，以分離焦慮為主；年紀稍大的小孩，以懼學為主，如害怕上學路途，害怕老師，害怕考試，害怕被別人欺負等；青少年可能會合併憂鬱的症狀，但並不多見。 </a:t>
            </a:r>
          </a:p>
          <a:p>
            <a:pPr eaLnBrk="1" hangingPunct="1">
              <a:lnSpc>
                <a:spcPct val="105000"/>
              </a:lnSpc>
              <a:spcBef>
                <a:spcPct val="0"/>
              </a:spcBef>
            </a:pPr>
            <a:r>
              <a:rPr lang="zh-TW" altLang="en-US" sz="2000" smtClean="0">
                <a:latin typeface="標楷體" pitchFamily="65" charset="-120"/>
              </a:rPr>
              <a:t>部份學童的表現是害怕離開家或害怕到學校，但其他學童則不會明顯表現出害怕，反而是以身體的表現為主，如在前往學校前表現出，頭痛、胃痛、無力、心悸等症狀，但若遇到假日或放假，則症狀就消失。</a:t>
            </a:r>
          </a:p>
        </p:txBody>
      </p:sp>
      <p:sp>
        <p:nvSpPr>
          <p:cNvPr id="39117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B7BD1B1-D5F1-4097-94B0-F5589BA696B0}" type="slidenum">
              <a:rPr lang="en-US" altLang="zh-TW" smtClean="0">
                <a:ea typeface="新細明體" charset="-120"/>
              </a:rPr>
              <a:pPr/>
              <a:t>183</a:t>
            </a:fld>
            <a:endParaRPr lang="en-US" altLang="zh-TW" smtClean="0">
              <a:ea typeface="新細明體" charset="-120"/>
            </a:endParaRPr>
          </a:p>
        </p:txBody>
      </p:sp>
      <p:sp>
        <p:nvSpPr>
          <p:cNvPr id="391171" name="Rectangle 2"/>
          <p:cNvSpPr>
            <a:spLocks noGrp="1" noChangeArrowheads="1"/>
          </p:cNvSpPr>
          <p:nvPr>
            <p:ph type="title"/>
          </p:nvPr>
        </p:nvSpPr>
        <p:spPr/>
        <p:txBody>
          <a:bodyPr/>
          <a:lstStyle/>
          <a:p>
            <a:pPr eaLnBrk="1" hangingPunct="1"/>
            <a:r>
              <a:rPr lang="zh-TW" altLang="en-US" smtClean="0">
                <a:latin typeface="標楷體" pitchFamily="65" charset="-120"/>
              </a:rPr>
              <a:t>拒學症</a:t>
            </a:r>
            <a:r>
              <a:rPr lang="en-US" altLang="zh-TW" smtClean="0">
                <a:latin typeface="標楷體" pitchFamily="65" charset="-120"/>
              </a:rPr>
              <a:t>(</a:t>
            </a:r>
            <a:r>
              <a:rPr lang="zh-TW" altLang="en-US" smtClean="0">
                <a:latin typeface="標楷體" pitchFamily="65" charset="-120"/>
              </a:rPr>
              <a:t>懼學症</a:t>
            </a:r>
            <a:r>
              <a:rPr lang="en-US" altLang="zh-TW" smtClean="0">
                <a:latin typeface="標楷體" pitchFamily="65" charset="-120"/>
              </a:rPr>
              <a:t>)</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idx="1"/>
          </p:nvPr>
        </p:nvSpPr>
        <p:spPr/>
        <p:txBody>
          <a:bodyPr rtlCol="0">
            <a:normAutofit lnSpcReduction="10000"/>
          </a:bodyPr>
          <a:lstStyle/>
          <a:p>
            <a:pPr marL="274320" indent="-274320" eaLnBrk="1" fontAlgn="auto" hangingPunct="1">
              <a:lnSpc>
                <a:spcPct val="90000"/>
              </a:lnSpc>
              <a:spcAft>
                <a:spcPts val="0"/>
              </a:spcAft>
              <a:defRPr/>
            </a:pPr>
            <a:r>
              <a:rPr lang="zh-TW" altLang="en-US" sz="2100" b="1" smtClean="0">
                <a:latin typeface="標楷體" pitchFamily="65" charset="-120"/>
              </a:rPr>
              <a:t>亞斯伯格綜合症</a:t>
            </a:r>
            <a:r>
              <a:rPr lang="zh-TW" altLang="en-US" sz="2100" smtClean="0">
                <a:latin typeface="標楷體" pitchFamily="65" charset="-120"/>
              </a:rPr>
              <a:t>（</a:t>
            </a:r>
            <a:r>
              <a:rPr lang="en-US" altLang="zh-TW" sz="2100" b="1" smtClean="0">
                <a:latin typeface="標楷體" pitchFamily="65" charset="-120"/>
              </a:rPr>
              <a:t>Asperger‘s syndrome</a:t>
            </a:r>
            <a:r>
              <a:rPr lang="en-US" altLang="zh-TW" sz="2100" smtClean="0">
                <a:latin typeface="標楷體" pitchFamily="65" charset="-120"/>
              </a:rPr>
              <a:t>, </a:t>
            </a:r>
            <a:r>
              <a:rPr lang="en-US" altLang="zh-TW" sz="2100" b="1" smtClean="0">
                <a:latin typeface="標楷體" pitchFamily="65" charset="-120"/>
              </a:rPr>
              <a:t>Asperger’s</a:t>
            </a:r>
            <a:r>
              <a:rPr lang="en-US" altLang="zh-TW" sz="2100" smtClean="0">
                <a:latin typeface="標楷體" pitchFamily="65" charset="-120"/>
              </a:rPr>
              <a:t>, </a:t>
            </a:r>
            <a:r>
              <a:rPr lang="zh-TW" altLang="en-US" sz="2100" smtClean="0">
                <a:latin typeface="標楷體" pitchFamily="65" charset="-120"/>
              </a:rPr>
              <a:t>簡稱</a:t>
            </a:r>
            <a:r>
              <a:rPr lang="en-US" altLang="zh-TW" sz="2100" b="1" smtClean="0">
                <a:latin typeface="標楷體" pitchFamily="65" charset="-120"/>
              </a:rPr>
              <a:t>AS</a:t>
            </a:r>
            <a:r>
              <a:rPr lang="zh-TW" altLang="en-US" sz="2100" smtClean="0">
                <a:latin typeface="標楷體" pitchFamily="65" charset="-120"/>
              </a:rPr>
              <a:t>）是</a:t>
            </a:r>
            <a:r>
              <a:rPr lang="zh-TW" altLang="en-US" sz="2100" b="1" smtClean="0">
                <a:latin typeface="標楷體" pitchFamily="65" charset="-120"/>
                <a:hlinkClick r:id="rId3" tooltip="神经发展障碍（尚未撰写）"/>
              </a:rPr>
              <a:t>神經發展障礙</a:t>
            </a:r>
            <a:r>
              <a:rPr lang="zh-TW" altLang="en-US" sz="2100" smtClean="0">
                <a:latin typeface="標楷體" pitchFamily="65" charset="-120"/>
              </a:rPr>
              <a:t>的一種，可歸類為</a:t>
            </a:r>
            <a:r>
              <a:rPr lang="zh-TW" altLang="en-US" sz="2100" smtClean="0">
                <a:latin typeface="標楷體" pitchFamily="65" charset="-120"/>
                <a:hlinkClick r:id="rId4" tooltip="自闭症光谱"/>
              </a:rPr>
              <a:t>自閉症</a:t>
            </a:r>
            <a:r>
              <a:rPr lang="zh-TW" altLang="en-US" sz="2100" smtClean="0">
                <a:latin typeface="標楷體" pitchFamily="65" charset="-120"/>
              </a:rPr>
              <a:t> </a:t>
            </a:r>
            <a:r>
              <a:rPr lang="en-US" altLang="zh-TW" sz="2100" smtClean="0">
                <a:latin typeface="標楷體" pitchFamily="65" charset="-120"/>
              </a:rPr>
              <a:t>(Autistic Spectrum Disorder) </a:t>
            </a:r>
            <a:r>
              <a:rPr lang="zh-TW" altLang="en-US" sz="2100" smtClean="0">
                <a:latin typeface="標楷體" pitchFamily="65" charset="-120"/>
              </a:rPr>
              <a:t>其中一類。在外界一般被認為是“沒有</a:t>
            </a:r>
            <a:r>
              <a:rPr lang="zh-TW" altLang="en-US" sz="2100" smtClean="0">
                <a:latin typeface="標楷體" pitchFamily="65" charset="-120"/>
                <a:hlinkClick r:id="rId5" tooltip="智能障碍"/>
              </a:rPr>
              <a:t>智能障礙</a:t>
            </a:r>
            <a:r>
              <a:rPr lang="zh-TW" altLang="en-US" sz="2100" smtClean="0">
                <a:latin typeface="標楷體" pitchFamily="65" charset="-120"/>
              </a:rPr>
              <a:t>的</a:t>
            </a:r>
            <a:r>
              <a:rPr lang="zh-TW" altLang="en-US" sz="2100" smtClean="0">
                <a:latin typeface="標楷體" pitchFamily="65" charset="-120"/>
                <a:hlinkClick r:id="rId6" tooltip="自闭症"/>
              </a:rPr>
              <a:t>自閉症</a:t>
            </a:r>
            <a:r>
              <a:rPr lang="zh-TW" altLang="en-US" sz="2100" smtClean="0">
                <a:latin typeface="標楷體" pitchFamily="65" charset="-120"/>
              </a:rPr>
              <a:t>”。</a:t>
            </a:r>
          </a:p>
          <a:p>
            <a:pPr marL="274320" indent="-274320" eaLnBrk="1" fontAlgn="auto" hangingPunct="1">
              <a:lnSpc>
                <a:spcPct val="90000"/>
              </a:lnSpc>
              <a:spcAft>
                <a:spcPts val="0"/>
              </a:spcAft>
              <a:defRPr/>
            </a:pPr>
            <a:r>
              <a:rPr lang="zh-TW" altLang="en-US" sz="2100" smtClean="0">
                <a:latin typeface="標楷體" pitchFamily="65" charset="-120"/>
              </a:rPr>
              <a:t>人際關係的障礙，對他人情緒的推測力，也就是有</a:t>
            </a:r>
            <a:r>
              <a:rPr lang="zh-TW" altLang="en-US" sz="2100" b="1" smtClean="0">
                <a:latin typeface="標楷體" pitchFamily="65" charset="-120"/>
                <a:hlinkClick r:id="rId7" tooltip="心意理论（尚未撰写）"/>
              </a:rPr>
              <a:t>心意理論</a:t>
            </a:r>
            <a:r>
              <a:rPr lang="zh-TW" altLang="en-US" sz="2100" smtClean="0">
                <a:latin typeface="標楷體" pitchFamily="65" charset="-120"/>
              </a:rPr>
              <a:t>（</a:t>
            </a:r>
            <a:r>
              <a:rPr lang="en-US" altLang="zh-TW" sz="2100" smtClean="0">
                <a:latin typeface="標楷體" pitchFamily="65" charset="-120"/>
              </a:rPr>
              <a:t>Theory of mind</a:t>
            </a:r>
            <a:r>
              <a:rPr lang="zh-TW" altLang="en-US" sz="2100" smtClean="0">
                <a:latin typeface="標楷體" pitchFamily="65" charset="-120"/>
              </a:rPr>
              <a:t>）障礙的特徵。對特定的範疇會表現出特別執著，運動機能也會顯現出輕微障礙。但像</a:t>
            </a:r>
            <a:r>
              <a:rPr lang="zh-TW" altLang="en-US" sz="2100" smtClean="0">
                <a:latin typeface="標楷體" pitchFamily="65" charset="-120"/>
                <a:hlinkClick r:id="rId6" tooltip="自闭症"/>
              </a:rPr>
              <a:t>自閉症</a:t>
            </a:r>
            <a:r>
              <a:rPr lang="zh-TW" altLang="en-US" sz="2100" smtClean="0">
                <a:latin typeface="標楷體" pitchFamily="65" charset="-120"/>
              </a:rPr>
              <a:t>一般帶有</a:t>
            </a:r>
            <a:r>
              <a:rPr lang="zh-TW" altLang="en-US" sz="2100" b="1" smtClean="0">
                <a:latin typeface="標楷體" pitchFamily="65" charset="-120"/>
                <a:hlinkClick r:id="rId8" tooltip="语言障碍（尚未撰写）"/>
              </a:rPr>
              <a:t>語言障礙</a:t>
            </a:r>
            <a:r>
              <a:rPr lang="zh-TW" altLang="en-US" sz="2100" smtClean="0">
                <a:latin typeface="標楷體" pitchFamily="65" charset="-120"/>
              </a:rPr>
              <a:t>與智力障礙則較為少數。對視覺和背誦方面的表現普遍良好，許多科學家和數學家也患有阿斯伯格綜合症。</a:t>
            </a:r>
          </a:p>
          <a:p>
            <a:pPr marL="274320" indent="-274320" eaLnBrk="1" fontAlgn="auto" hangingPunct="1">
              <a:lnSpc>
                <a:spcPct val="90000"/>
              </a:lnSpc>
              <a:spcAft>
                <a:spcPts val="0"/>
              </a:spcAft>
              <a:defRPr/>
            </a:pPr>
            <a:r>
              <a:rPr lang="zh-TW" altLang="en-US" sz="2100" smtClean="0">
                <a:latin typeface="標楷體" pitchFamily="65" charset="-120"/>
              </a:rPr>
              <a:t>阿斯伯格綜合症是以</a:t>
            </a:r>
            <a:r>
              <a:rPr lang="zh-TW" altLang="en-US" sz="2100" b="1" smtClean="0">
                <a:latin typeface="標楷體" pitchFamily="65" charset="-120"/>
                <a:hlinkClick r:id="rId9" tooltip="奥地利"/>
              </a:rPr>
              <a:t>奧地利</a:t>
            </a:r>
            <a:r>
              <a:rPr lang="zh-TW" altLang="en-US" sz="2100" smtClean="0">
                <a:latin typeface="標楷體" pitchFamily="65" charset="-120"/>
                <a:hlinkClick r:id="rId10" tooltip="维也纳"/>
              </a:rPr>
              <a:t>維也納</a:t>
            </a:r>
            <a:r>
              <a:rPr lang="zh-TW" altLang="en-US" sz="2100" smtClean="0">
                <a:latin typeface="標楷體" pitchFamily="65" charset="-120"/>
              </a:rPr>
              <a:t>的</a:t>
            </a:r>
            <a:r>
              <a:rPr lang="zh-TW" altLang="en-US" sz="2100" b="1" smtClean="0">
                <a:latin typeface="標楷體" pitchFamily="65" charset="-120"/>
                <a:hlinkClick r:id="rId11" tooltip="精神病"/>
              </a:rPr>
              <a:t>精神病</a:t>
            </a:r>
            <a:r>
              <a:rPr lang="zh-TW" altLang="en-US" sz="2100" smtClean="0">
                <a:latin typeface="標楷體" pitchFamily="65" charset="-120"/>
              </a:rPr>
              <a:t>專家及</a:t>
            </a:r>
            <a:r>
              <a:rPr lang="zh-TW" altLang="en-US" sz="2100" smtClean="0">
                <a:latin typeface="標楷體" pitchFamily="65" charset="-120"/>
                <a:hlinkClick r:id="rId12" tooltip="小儿科"/>
              </a:rPr>
              <a:t>小兒科</a:t>
            </a:r>
            <a:r>
              <a:rPr lang="zh-TW" altLang="en-US" sz="2100" smtClean="0">
                <a:latin typeface="標楷體" pitchFamily="65" charset="-120"/>
              </a:rPr>
              <a:t>醫師</a:t>
            </a:r>
            <a:r>
              <a:rPr lang="zh-TW" altLang="en-US" sz="2100" b="1" smtClean="0">
                <a:latin typeface="標楷體" pitchFamily="65" charset="-120"/>
                <a:hlinkClick r:id="rId13" tooltip="汉斯·亚斯伯格"/>
              </a:rPr>
              <a:t>漢斯</a:t>
            </a:r>
            <a:r>
              <a:rPr lang="en-US" altLang="zh-TW" sz="2100" b="1" smtClean="0">
                <a:latin typeface="標楷體" pitchFamily="65" charset="-120"/>
                <a:hlinkClick r:id="rId13" tooltip="汉斯·亚斯伯格"/>
              </a:rPr>
              <a:t>·</a:t>
            </a:r>
            <a:r>
              <a:rPr lang="zh-TW" altLang="en-US" sz="2100" b="1" smtClean="0">
                <a:latin typeface="標楷體" pitchFamily="65" charset="-120"/>
                <a:hlinkClick r:id="rId13" tooltip="汉斯·亚斯伯格"/>
              </a:rPr>
              <a:t>亞斯伯格</a:t>
            </a:r>
            <a:r>
              <a:rPr lang="en-US" altLang="zh-TW" sz="2100" smtClean="0">
                <a:latin typeface="標楷體" pitchFamily="65" charset="-120"/>
              </a:rPr>
              <a:t>(Hans Asperger)</a:t>
            </a:r>
            <a:r>
              <a:rPr lang="zh-TW" altLang="en-US" sz="2100" smtClean="0">
                <a:latin typeface="標楷體" pitchFamily="65" charset="-120"/>
              </a:rPr>
              <a:t>命名。他在</a:t>
            </a:r>
            <a:r>
              <a:rPr lang="en-US" altLang="zh-TW" sz="2100" smtClean="0">
                <a:latin typeface="標楷體" pitchFamily="65" charset="-120"/>
                <a:hlinkClick r:id="rId14" tooltip="1944年"/>
              </a:rPr>
              <a:t>1944</a:t>
            </a:r>
            <a:r>
              <a:rPr lang="zh-TW" altLang="en-US" sz="2100" smtClean="0">
                <a:latin typeface="標楷體" pitchFamily="65" charset="-120"/>
                <a:hlinkClick r:id="rId14" tooltip="1944年"/>
              </a:rPr>
              <a:t>年</a:t>
            </a:r>
            <a:r>
              <a:rPr lang="zh-TW" altLang="en-US" sz="2100" smtClean="0">
                <a:latin typeface="標楷體" pitchFamily="65" charset="-120"/>
              </a:rPr>
              <a:t>首次作本病症的記錄。</a:t>
            </a:r>
          </a:p>
        </p:txBody>
      </p:sp>
      <p:sp>
        <p:nvSpPr>
          <p:cNvPr id="39321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F62004F-1E02-44A6-9DF2-0B95FD915048}" type="slidenum">
              <a:rPr lang="en-US" altLang="zh-TW" smtClean="0">
                <a:ea typeface="新細明體" charset="-120"/>
              </a:rPr>
              <a:pPr/>
              <a:t>184</a:t>
            </a:fld>
            <a:endParaRPr lang="en-US" altLang="zh-TW" smtClean="0">
              <a:ea typeface="新細明體" charset="-120"/>
            </a:endParaRPr>
          </a:p>
        </p:txBody>
      </p:sp>
      <p:sp>
        <p:nvSpPr>
          <p:cNvPr id="393219" name="Rectangle 2"/>
          <p:cNvSpPr>
            <a:spLocks noGrp="1" noChangeArrowheads="1"/>
          </p:cNvSpPr>
          <p:nvPr>
            <p:ph type="title"/>
          </p:nvPr>
        </p:nvSpPr>
        <p:spPr/>
        <p:txBody>
          <a:bodyPr/>
          <a:lstStyle/>
          <a:p>
            <a:pPr eaLnBrk="1" hangingPunct="1"/>
            <a:r>
              <a:rPr lang="zh-TW" altLang="en-US" b="1" smtClean="0">
                <a:latin typeface="標楷體" pitchFamily="65" charset="-120"/>
              </a:rPr>
              <a:t>亞斯伯格症</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p:cNvSpPr>
          <p:nvPr>
            <p:ph type="title"/>
          </p:nvPr>
        </p:nvSpPr>
        <p:spPr/>
        <p:txBody>
          <a:bodyPr/>
          <a:lstStyle/>
          <a:p>
            <a:r>
              <a:rPr lang="en-US" altLang="zh-TW" smtClean="0"/>
              <a:t>7.</a:t>
            </a:r>
            <a:r>
              <a:rPr lang="zh-TW" altLang="en-US" smtClean="0"/>
              <a:t>心理與教育測驗</a:t>
            </a:r>
          </a:p>
        </p:txBody>
      </p:sp>
      <p:sp>
        <p:nvSpPr>
          <p:cNvPr id="395266" name="Rectangle 3"/>
          <p:cNvSpPr>
            <a:spLocks noGrp="1"/>
          </p:cNvSpPr>
          <p:nvPr>
            <p:ph type="body" idx="1"/>
          </p:nvPr>
        </p:nvSpPr>
        <p:spPr/>
        <p:txBody>
          <a:bodyPr/>
          <a:lstStyle/>
          <a:p>
            <a:r>
              <a:rPr lang="en-US" altLang="zh-TW" smtClean="0"/>
              <a:t>101-8.</a:t>
            </a:r>
            <a:r>
              <a:rPr lang="zh-TW" altLang="en-US" smtClean="0"/>
              <a:t>某國中針對一年級新生英語能力進行測驗，依測驗的結果將學生分為基礎、中階和高階三個等級，做為學生選修不同水準英語課程的依據，該測驗最主要的目的為何？</a:t>
            </a:r>
          </a:p>
          <a:p>
            <a:r>
              <a:rPr lang="en-US" altLang="zh-TW" smtClean="0">
                <a:solidFill>
                  <a:srgbClr val="FF0066"/>
                </a:solidFill>
              </a:rPr>
              <a:t>(A)</a:t>
            </a:r>
            <a:r>
              <a:rPr lang="zh-TW" altLang="en-US" smtClean="0">
                <a:solidFill>
                  <a:srgbClr val="FF0066"/>
                </a:solidFill>
              </a:rPr>
              <a:t>安置</a:t>
            </a:r>
            <a:r>
              <a:rPr lang="zh-TW" altLang="en-US" smtClean="0"/>
              <a:t>	</a:t>
            </a:r>
            <a:r>
              <a:rPr lang="en-US" altLang="zh-TW" smtClean="0"/>
              <a:t>(B)</a:t>
            </a:r>
            <a:r>
              <a:rPr lang="zh-TW" altLang="en-US" smtClean="0"/>
              <a:t>預測	</a:t>
            </a:r>
            <a:r>
              <a:rPr lang="en-US" altLang="zh-TW" smtClean="0"/>
              <a:t>(C)</a:t>
            </a:r>
            <a:r>
              <a:rPr lang="zh-TW" altLang="en-US" smtClean="0"/>
              <a:t>診斷	</a:t>
            </a:r>
            <a:r>
              <a:rPr lang="en-US" altLang="zh-TW" smtClean="0"/>
              <a:t>(D)</a:t>
            </a:r>
            <a:r>
              <a:rPr lang="zh-TW" altLang="en-US" smtClean="0"/>
              <a:t>補救</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p:cNvSpPr>
          <p:nvPr>
            <p:ph type="title"/>
          </p:nvPr>
        </p:nvSpPr>
        <p:spPr/>
        <p:txBody>
          <a:bodyPr/>
          <a:lstStyle/>
          <a:p>
            <a:r>
              <a:rPr lang="en-US" altLang="zh-TW" smtClean="0"/>
              <a:t>7.</a:t>
            </a:r>
            <a:r>
              <a:rPr lang="zh-TW" altLang="en-US" smtClean="0"/>
              <a:t>心理與教育測驗</a:t>
            </a:r>
          </a:p>
        </p:txBody>
      </p:sp>
      <p:sp>
        <p:nvSpPr>
          <p:cNvPr id="397314" name="Rectangle 3"/>
          <p:cNvSpPr>
            <a:spLocks noGrp="1"/>
          </p:cNvSpPr>
          <p:nvPr>
            <p:ph type="body" idx="1"/>
          </p:nvPr>
        </p:nvSpPr>
        <p:spPr/>
        <p:txBody>
          <a:bodyPr/>
          <a:lstStyle/>
          <a:p>
            <a:r>
              <a:rPr lang="en-US" altLang="zh-TW" smtClean="0"/>
              <a:t>D22.</a:t>
            </a:r>
            <a:r>
              <a:rPr lang="zh-TW" altLang="en-US" smtClean="0"/>
              <a:t>某教授為了驗證其「自編憂鬱量表」之效度，採用已經廣泛使用的「貝克憂鬱量表」總分與「自編憂鬱量表」得分之皮爾森積差相關係數來驗證，此作法稱為下列何者？</a:t>
            </a:r>
          </a:p>
          <a:p>
            <a:r>
              <a:rPr lang="en-US" altLang="zh-TW" smtClean="0"/>
              <a:t>(A)</a:t>
            </a:r>
            <a:r>
              <a:rPr lang="zh-TW" altLang="en-US" smtClean="0"/>
              <a:t>區辨效度	</a:t>
            </a:r>
          </a:p>
          <a:p>
            <a:r>
              <a:rPr lang="en-US" altLang="zh-TW" smtClean="0"/>
              <a:t>(B)</a:t>
            </a:r>
            <a:r>
              <a:rPr lang="zh-TW" altLang="en-US" smtClean="0"/>
              <a:t>聚斂效度	</a:t>
            </a:r>
          </a:p>
          <a:p>
            <a:r>
              <a:rPr lang="en-US" altLang="zh-TW" smtClean="0"/>
              <a:t>(C)</a:t>
            </a:r>
            <a:r>
              <a:rPr lang="zh-TW" altLang="en-US" smtClean="0"/>
              <a:t>內容效度	</a:t>
            </a:r>
          </a:p>
          <a:p>
            <a:r>
              <a:rPr lang="en-US" altLang="zh-TW" smtClean="0">
                <a:solidFill>
                  <a:srgbClr val="FF0066"/>
                </a:solidFill>
              </a:rPr>
              <a:t>(D)</a:t>
            </a:r>
            <a:r>
              <a:rPr lang="zh-TW" altLang="en-US" smtClean="0">
                <a:solidFill>
                  <a:srgbClr val="FF0066"/>
                </a:solidFill>
              </a:rPr>
              <a:t>效標關聯效度</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內容版面配置區 1"/>
          <p:cNvSpPr>
            <a:spLocks noGrp="1"/>
          </p:cNvSpPr>
          <p:nvPr>
            <p:ph idx="1"/>
          </p:nvPr>
        </p:nvSpPr>
        <p:spPr/>
        <p:txBody>
          <a:bodyPr/>
          <a:lstStyle/>
          <a:p>
            <a:pPr eaLnBrk="1" hangingPunct="1"/>
            <a:r>
              <a:rPr lang="en-US" altLang="zh-TW" smtClean="0"/>
              <a:t>100-26.</a:t>
            </a:r>
            <a:r>
              <a:rPr lang="zh-TW" altLang="en-US" smtClean="0"/>
              <a:t>李同學在測驗</a:t>
            </a:r>
            <a:r>
              <a:rPr lang="en-US" altLang="zh-TW" smtClean="0"/>
              <a:t>A(</a:t>
            </a:r>
            <a:r>
              <a:rPr lang="zh-TW" altLang="en-US" smtClean="0"/>
              <a:t>平均數</a:t>
            </a:r>
            <a:r>
              <a:rPr lang="en-US" altLang="zh-TW" smtClean="0"/>
              <a:t>=56</a:t>
            </a:r>
            <a:r>
              <a:rPr lang="zh-TW" altLang="en-US" smtClean="0"/>
              <a:t>，標準差</a:t>
            </a:r>
            <a:r>
              <a:rPr lang="en-US" altLang="zh-TW" smtClean="0"/>
              <a:t>=4)</a:t>
            </a:r>
            <a:r>
              <a:rPr lang="zh-TW" altLang="en-US" smtClean="0"/>
              <a:t>的得分為</a:t>
            </a:r>
            <a:r>
              <a:rPr lang="en-US" altLang="zh-TW" smtClean="0"/>
              <a:t>50</a:t>
            </a:r>
            <a:r>
              <a:rPr lang="zh-TW" altLang="en-US" smtClean="0"/>
              <a:t>，轉換為</a:t>
            </a:r>
            <a:r>
              <a:rPr lang="en-US" altLang="zh-TW" smtClean="0"/>
              <a:t>z</a:t>
            </a:r>
            <a:r>
              <a:rPr lang="zh-TW" altLang="en-US" smtClean="0"/>
              <a:t>分數和</a:t>
            </a:r>
            <a:r>
              <a:rPr lang="en-US" altLang="zh-TW" smtClean="0"/>
              <a:t>T</a:t>
            </a:r>
            <a:r>
              <a:rPr lang="zh-TW" altLang="en-US" smtClean="0"/>
              <a:t>分數的結果為下列何者？</a:t>
            </a:r>
          </a:p>
          <a:p>
            <a:pPr eaLnBrk="1" hangingPunct="1"/>
            <a:r>
              <a:rPr lang="en-US" altLang="zh-TW" smtClean="0"/>
              <a:t>(A) z=-2.0</a:t>
            </a:r>
            <a:r>
              <a:rPr lang="zh-TW" altLang="en-US" smtClean="0"/>
              <a:t>；</a:t>
            </a:r>
            <a:r>
              <a:rPr lang="en-US" altLang="zh-TW" smtClean="0"/>
              <a:t>T=30	</a:t>
            </a:r>
          </a:p>
          <a:p>
            <a:pPr eaLnBrk="1" hangingPunct="1"/>
            <a:r>
              <a:rPr lang="en-US" altLang="zh-TW" smtClean="0">
                <a:solidFill>
                  <a:srgbClr val="FF0000"/>
                </a:solidFill>
              </a:rPr>
              <a:t>(B) z=-1.5</a:t>
            </a:r>
            <a:r>
              <a:rPr lang="zh-TW" altLang="en-US" smtClean="0">
                <a:solidFill>
                  <a:srgbClr val="FF0000"/>
                </a:solidFill>
              </a:rPr>
              <a:t>；</a:t>
            </a:r>
            <a:r>
              <a:rPr lang="en-US" altLang="zh-TW" smtClean="0">
                <a:solidFill>
                  <a:srgbClr val="FF0000"/>
                </a:solidFill>
              </a:rPr>
              <a:t>T=35</a:t>
            </a:r>
            <a:r>
              <a:rPr lang="en-US" altLang="zh-TW" smtClean="0"/>
              <a:t>	</a:t>
            </a:r>
          </a:p>
          <a:p>
            <a:pPr eaLnBrk="1" hangingPunct="1"/>
            <a:r>
              <a:rPr lang="en-US" altLang="zh-TW" smtClean="0"/>
              <a:t>(C) z=+1.5</a:t>
            </a:r>
            <a:r>
              <a:rPr lang="zh-TW" altLang="en-US" smtClean="0"/>
              <a:t>；</a:t>
            </a:r>
            <a:r>
              <a:rPr lang="en-US" altLang="zh-TW" smtClean="0"/>
              <a:t>T=35	</a:t>
            </a:r>
          </a:p>
          <a:p>
            <a:pPr eaLnBrk="1" hangingPunct="1"/>
            <a:r>
              <a:rPr lang="en-US" altLang="zh-TW" smtClean="0"/>
              <a:t>(D) z=+2.0</a:t>
            </a:r>
            <a:r>
              <a:rPr lang="zh-TW" altLang="en-US" smtClean="0"/>
              <a:t>；</a:t>
            </a:r>
            <a:r>
              <a:rPr lang="en-US" altLang="zh-TW" smtClean="0"/>
              <a:t>T=30</a:t>
            </a:r>
          </a:p>
          <a:p>
            <a:pPr eaLnBrk="1" hangingPunct="1"/>
            <a:endParaRPr lang="zh-TW" altLang="en-US" smtClean="0"/>
          </a:p>
        </p:txBody>
      </p:sp>
      <p:sp>
        <p:nvSpPr>
          <p:cNvPr id="399362"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EB3376F-9EBC-4BA4-9306-EF8498768472}" type="slidenum">
              <a:rPr lang="en-US" altLang="zh-TW" smtClean="0">
                <a:ea typeface="新細明體" charset="-120"/>
              </a:rPr>
              <a:pPr/>
              <a:t>187</a:t>
            </a:fld>
            <a:endParaRPr lang="en-US" altLang="zh-TW" smtClean="0">
              <a:ea typeface="新細明體" charset="-120"/>
            </a:endParaRPr>
          </a:p>
        </p:txBody>
      </p:sp>
      <p:sp>
        <p:nvSpPr>
          <p:cNvPr id="399363" name="標題 3"/>
          <p:cNvSpPr>
            <a:spLocks noGrp="1"/>
          </p:cNvSpPr>
          <p:nvPr>
            <p:ph type="title"/>
          </p:nvPr>
        </p:nvSpPr>
        <p:spPr/>
        <p:txBody>
          <a:bodyPr/>
          <a:lstStyle/>
          <a:p>
            <a:pPr eaLnBrk="1" hangingPunct="1"/>
            <a:r>
              <a:rPr lang="en-US" altLang="zh-TW" smtClean="0"/>
              <a:t>7.</a:t>
            </a:r>
            <a:r>
              <a:rPr lang="zh-TW" altLang="en-US" smtClean="0"/>
              <a:t>心理與教育測驗</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內容版面配置區 1"/>
          <p:cNvSpPr>
            <a:spLocks noGrp="1"/>
          </p:cNvSpPr>
          <p:nvPr>
            <p:ph idx="1"/>
          </p:nvPr>
        </p:nvSpPr>
        <p:spPr/>
        <p:txBody>
          <a:bodyPr/>
          <a:lstStyle/>
          <a:p>
            <a:pPr eaLnBrk="1" hangingPunct="1"/>
            <a:r>
              <a:rPr lang="en-US" altLang="zh-TW" smtClean="0"/>
              <a:t>100-33.</a:t>
            </a:r>
            <a:r>
              <a:rPr lang="zh-TW" altLang="en-US" smtClean="0"/>
              <a:t>檢驗試題的品質，通常會以難度</a:t>
            </a:r>
            <a:r>
              <a:rPr lang="en-US" altLang="zh-TW" smtClean="0"/>
              <a:t>(P)</a:t>
            </a:r>
            <a:r>
              <a:rPr lang="zh-TW" altLang="en-US" smtClean="0"/>
              <a:t>與鑑別度</a:t>
            </a:r>
            <a:r>
              <a:rPr lang="en-US" altLang="zh-TW" smtClean="0"/>
              <a:t>(D)</a:t>
            </a:r>
            <a:r>
              <a:rPr lang="zh-TW" altLang="en-US" smtClean="0"/>
              <a:t>來分析。下列敘述何者最為適當？</a:t>
            </a:r>
          </a:p>
          <a:p>
            <a:pPr eaLnBrk="1" hangingPunct="1"/>
            <a:r>
              <a:rPr lang="en-US" altLang="zh-TW" smtClean="0"/>
              <a:t>(A) P</a:t>
            </a:r>
            <a:r>
              <a:rPr lang="zh-TW" altLang="en-US" smtClean="0"/>
              <a:t>值介於</a:t>
            </a:r>
            <a:r>
              <a:rPr lang="en-US" altLang="zh-TW" smtClean="0"/>
              <a:t>±1</a:t>
            </a:r>
            <a:r>
              <a:rPr lang="zh-TW" altLang="en-US" smtClean="0"/>
              <a:t>之間</a:t>
            </a:r>
          </a:p>
          <a:p>
            <a:pPr eaLnBrk="1" hangingPunct="1"/>
            <a:r>
              <a:rPr lang="en-US" altLang="zh-TW" smtClean="0"/>
              <a:t>(B) D</a:t>
            </a:r>
            <a:r>
              <a:rPr lang="zh-TW" altLang="en-US" smtClean="0"/>
              <a:t>值越高，</a:t>
            </a:r>
            <a:r>
              <a:rPr lang="en-US" altLang="zh-TW" smtClean="0"/>
              <a:t>P</a:t>
            </a:r>
            <a:r>
              <a:rPr lang="zh-TW" altLang="en-US" smtClean="0"/>
              <a:t>值也越高</a:t>
            </a:r>
          </a:p>
          <a:p>
            <a:pPr eaLnBrk="1" hangingPunct="1"/>
            <a:r>
              <a:rPr lang="en-US" altLang="zh-TW" smtClean="0"/>
              <a:t>(C) D</a:t>
            </a:r>
            <a:r>
              <a:rPr lang="zh-TW" altLang="en-US" smtClean="0"/>
              <a:t>值若為負數，表示該題</a:t>
            </a:r>
            <a:r>
              <a:rPr lang="en-US" altLang="zh-TW" smtClean="0"/>
              <a:t>P</a:t>
            </a:r>
            <a:r>
              <a:rPr lang="zh-TW" altLang="en-US" smtClean="0"/>
              <a:t>值過高</a:t>
            </a:r>
          </a:p>
          <a:p>
            <a:pPr eaLnBrk="1" hangingPunct="1"/>
            <a:r>
              <a:rPr lang="en-US" altLang="zh-TW" smtClean="0">
                <a:solidFill>
                  <a:srgbClr val="FF0000"/>
                </a:solidFill>
              </a:rPr>
              <a:t>(D) P</a:t>
            </a:r>
            <a:r>
              <a:rPr lang="zh-TW" altLang="en-US" smtClean="0">
                <a:solidFill>
                  <a:srgbClr val="FF0000"/>
                </a:solidFill>
              </a:rPr>
              <a:t>值在</a:t>
            </a:r>
            <a:r>
              <a:rPr lang="en-US" altLang="zh-TW" smtClean="0">
                <a:solidFill>
                  <a:srgbClr val="FF0000"/>
                </a:solidFill>
              </a:rPr>
              <a:t>0.50</a:t>
            </a:r>
            <a:r>
              <a:rPr lang="zh-TW" altLang="en-US" smtClean="0">
                <a:solidFill>
                  <a:srgbClr val="FF0000"/>
                </a:solidFill>
              </a:rPr>
              <a:t>左右，</a:t>
            </a:r>
            <a:r>
              <a:rPr lang="en-US" altLang="zh-TW" smtClean="0">
                <a:solidFill>
                  <a:srgbClr val="FF0000"/>
                </a:solidFill>
              </a:rPr>
              <a:t>D</a:t>
            </a:r>
            <a:r>
              <a:rPr lang="zh-TW" altLang="en-US" smtClean="0">
                <a:solidFill>
                  <a:srgbClr val="FF0000"/>
                </a:solidFill>
              </a:rPr>
              <a:t>值在</a:t>
            </a:r>
            <a:r>
              <a:rPr lang="en-US" altLang="zh-TW" smtClean="0">
                <a:solidFill>
                  <a:srgbClr val="FF0000"/>
                </a:solidFill>
              </a:rPr>
              <a:t>0.40</a:t>
            </a:r>
            <a:r>
              <a:rPr lang="zh-TW" altLang="en-US" smtClean="0">
                <a:solidFill>
                  <a:srgbClr val="FF0000"/>
                </a:solidFill>
              </a:rPr>
              <a:t>以上者為優良的試題</a:t>
            </a:r>
          </a:p>
          <a:p>
            <a:pPr eaLnBrk="1" hangingPunct="1"/>
            <a:endParaRPr lang="zh-TW" altLang="en-US" smtClean="0">
              <a:solidFill>
                <a:srgbClr val="FF0000"/>
              </a:solidFill>
            </a:endParaRPr>
          </a:p>
        </p:txBody>
      </p:sp>
      <p:sp>
        <p:nvSpPr>
          <p:cNvPr id="401410"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DE26214-B1AC-48A6-BF33-818CC4D73CD4}" type="slidenum">
              <a:rPr lang="en-US" altLang="zh-TW" smtClean="0">
                <a:ea typeface="新細明體" charset="-120"/>
              </a:rPr>
              <a:pPr/>
              <a:t>188</a:t>
            </a:fld>
            <a:endParaRPr lang="en-US" altLang="zh-TW" smtClean="0">
              <a:ea typeface="新細明體" charset="-120"/>
            </a:endParaRPr>
          </a:p>
        </p:txBody>
      </p:sp>
      <p:sp>
        <p:nvSpPr>
          <p:cNvPr id="401411" name="標題 3"/>
          <p:cNvSpPr>
            <a:spLocks noGrp="1"/>
          </p:cNvSpPr>
          <p:nvPr>
            <p:ph type="title"/>
          </p:nvPr>
        </p:nvSpPr>
        <p:spPr/>
        <p:txBody>
          <a:bodyPr/>
          <a:lstStyle/>
          <a:p>
            <a:pPr eaLnBrk="1" hangingPunct="1"/>
            <a:r>
              <a:rPr lang="en-US" altLang="zh-TW" smtClean="0"/>
              <a:t>7.</a:t>
            </a:r>
            <a:r>
              <a:rPr lang="zh-TW" altLang="en-US" smtClean="0"/>
              <a:t>心理與教育測驗</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3"/>
          <p:cNvSpPr>
            <a:spLocks noGrp="1" noChangeArrowheads="1"/>
          </p:cNvSpPr>
          <p:nvPr>
            <p:ph idx="1"/>
          </p:nvPr>
        </p:nvSpPr>
        <p:spPr/>
        <p:txBody>
          <a:bodyPr/>
          <a:lstStyle/>
          <a:p>
            <a:pPr eaLnBrk="1" hangingPunct="1"/>
            <a:r>
              <a:rPr lang="en-US" altLang="zh-TW" smtClean="0"/>
              <a:t>99-23.</a:t>
            </a:r>
            <a:r>
              <a:rPr lang="zh-TW" altLang="en-US" smtClean="0"/>
              <a:t>王老師剛接任國中導師，他想要蒐集班上同學有沒有形成小團體的資料，使用下列何者較適當？ </a:t>
            </a:r>
          </a:p>
          <a:p>
            <a:pPr eaLnBrk="1" hangingPunct="1"/>
            <a:r>
              <a:rPr lang="en-US" altLang="zh-TW" smtClean="0"/>
              <a:t>(A)</a:t>
            </a:r>
            <a:r>
              <a:rPr lang="zh-TW" altLang="en-US" smtClean="0"/>
              <a:t>投射測驗 </a:t>
            </a:r>
          </a:p>
          <a:p>
            <a:pPr eaLnBrk="1" hangingPunct="1"/>
            <a:r>
              <a:rPr lang="en-US" altLang="zh-TW" smtClean="0">
                <a:solidFill>
                  <a:srgbClr val="C00000"/>
                </a:solidFill>
              </a:rPr>
              <a:t>(B)</a:t>
            </a:r>
            <a:r>
              <a:rPr lang="zh-TW" altLang="en-US" smtClean="0">
                <a:solidFill>
                  <a:srgbClr val="C00000"/>
                </a:solidFill>
              </a:rPr>
              <a:t>社會計量技術 </a:t>
            </a:r>
          </a:p>
          <a:p>
            <a:pPr eaLnBrk="1" hangingPunct="1"/>
            <a:r>
              <a:rPr lang="en-US" altLang="zh-TW" smtClean="0"/>
              <a:t>(C)</a:t>
            </a:r>
            <a:r>
              <a:rPr lang="zh-TW" altLang="en-US" smtClean="0"/>
              <a:t>自由聯想技術 </a:t>
            </a:r>
          </a:p>
          <a:p>
            <a:pPr eaLnBrk="1" hangingPunct="1"/>
            <a:r>
              <a:rPr lang="en-US" altLang="zh-TW" smtClean="0"/>
              <a:t>(D)</a:t>
            </a:r>
            <a:r>
              <a:rPr lang="zh-TW" altLang="en-US" smtClean="0"/>
              <a:t>請學生撰寫自傳 </a:t>
            </a:r>
          </a:p>
        </p:txBody>
      </p:sp>
      <p:sp>
        <p:nvSpPr>
          <p:cNvPr id="40345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A522F15-2F99-4376-99E7-9FA3A9DE03C7}" type="slidenum">
              <a:rPr lang="en-US" altLang="zh-TW" smtClean="0">
                <a:ea typeface="新細明體" charset="-120"/>
              </a:rPr>
              <a:pPr/>
              <a:t>189</a:t>
            </a:fld>
            <a:endParaRPr lang="en-US" altLang="zh-TW" smtClean="0">
              <a:ea typeface="新細明體" charset="-120"/>
            </a:endParaRPr>
          </a:p>
        </p:txBody>
      </p:sp>
      <p:sp>
        <p:nvSpPr>
          <p:cNvPr id="403459" name="Rectangle 2"/>
          <p:cNvSpPr>
            <a:spLocks noGrp="1" noChangeArrowheads="1"/>
          </p:cNvSpPr>
          <p:nvPr>
            <p:ph type="title"/>
          </p:nvPr>
        </p:nvSpPr>
        <p:spPr/>
        <p:txBody>
          <a:bodyPr/>
          <a:lstStyle/>
          <a:p>
            <a:pPr eaLnBrk="1" hangingPunct="1"/>
            <a:r>
              <a:rPr lang="en-US" altLang="zh-TW" smtClean="0"/>
              <a:t>7.</a:t>
            </a:r>
            <a:r>
              <a:rPr lang="zh-TW" altLang="en-US" smtClean="0"/>
              <a:t>心理與教育測驗</a:t>
            </a:r>
            <a:endParaRPr lang="zh-TW" altLang="zh-TW"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idx="1"/>
          </p:nvPr>
        </p:nvSpPr>
        <p:spPr/>
        <p:txBody>
          <a:bodyPr/>
          <a:lstStyle/>
          <a:p>
            <a:pPr eaLnBrk="1" hangingPunct="1"/>
            <a:r>
              <a:rPr lang="en-US" altLang="zh-TW" smtClean="0">
                <a:latin typeface="標楷體" pitchFamily="65" charset="-120"/>
              </a:rPr>
              <a:t>98-4.</a:t>
            </a:r>
            <a:r>
              <a:rPr lang="zh-TW" altLang="en-US" smtClean="0">
                <a:latin typeface="標楷體" pitchFamily="65" charset="-120"/>
              </a:rPr>
              <a:t>「夢是通往統整的捷徑」，這是下列哪個理論的觀點？ </a:t>
            </a:r>
          </a:p>
          <a:p>
            <a:pPr lvl="1" eaLnBrk="1" hangingPunct="1"/>
            <a:r>
              <a:rPr lang="en-US" altLang="zh-TW" sz="2400" smtClean="0">
                <a:latin typeface="標楷體" pitchFamily="65" charset="-120"/>
              </a:rPr>
              <a:t>(A)</a:t>
            </a:r>
            <a:r>
              <a:rPr lang="zh-TW" altLang="en-US" sz="2400" smtClean="0">
                <a:latin typeface="標楷體" pitchFamily="65" charset="-120"/>
              </a:rPr>
              <a:t>完形諮商法</a:t>
            </a:r>
          </a:p>
          <a:p>
            <a:pPr lvl="1" eaLnBrk="1" hangingPunct="1"/>
            <a:r>
              <a:rPr lang="en-US" altLang="zh-TW" sz="2400" smtClean="0">
                <a:latin typeface="標楷體" pitchFamily="65" charset="-120"/>
              </a:rPr>
              <a:t>(B)</a:t>
            </a:r>
            <a:r>
              <a:rPr lang="zh-TW" altLang="en-US" sz="2400" smtClean="0">
                <a:latin typeface="標楷體" pitchFamily="65" charset="-120"/>
              </a:rPr>
              <a:t>理情諮商法</a:t>
            </a:r>
          </a:p>
          <a:p>
            <a:pPr lvl="1" eaLnBrk="1" hangingPunct="1"/>
            <a:r>
              <a:rPr lang="en-US" altLang="zh-TW" sz="2400" smtClean="0">
                <a:latin typeface="標楷體" pitchFamily="65" charset="-120"/>
              </a:rPr>
              <a:t>(C)</a:t>
            </a:r>
            <a:r>
              <a:rPr lang="zh-TW" altLang="en-US" sz="2400" smtClean="0">
                <a:latin typeface="標楷體" pitchFamily="65" charset="-120"/>
              </a:rPr>
              <a:t>存在主義諮商法</a:t>
            </a:r>
          </a:p>
          <a:p>
            <a:pPr lvl="1" eaLnBrk="1" hangingPunct="1"/>
            <a:r>
              <a:rPr lang="en-US" altLang="zh-TW" sz="2400" smtClean="0">
                <a:latin typeface="標楷體" pitchFamily="65" charset="-120"/>
              </a:rPr>
              <a:t>(D)</a:t>
            </a:r>
            <a:r>
              <a:rPr lang="zh-TW" altLang="en-US" sz="2400" smtClean="0">
                <a:latin typeface="標楷體" pitchFamily="65" charset="-120"/>
              </a:rPr>
              <a:t>心理分析諮商法 </a:t>
            </a:r>
          </a:p>
        </p:txBody>
      </p:sp>
      <p:sp>
        <p:nvSpPr>
          <p:cNvPr id="5529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0660F8A-6D1F-4CD3-BDC0-C70AC98228E8}" type="slidenum">
              <a:rPr lang="en-US" altLang="zh-TW" smtClean="0">
                <a:ea typeface="新細明體" charset="-120"/>
              </a:rPr>
              <a:pPr/>
              <a:t>19</a:t>
            </a:fld>
            <a:endParaRPr lang="en-US" altLang="zh-TW" smtClean="0">
              <a:ea typeface="新細明體" charset="-120"/>
            </a:endParaRPr>
          </a:p>
        </p:txBody>
      </p:sp>
      <p:sp>
        <p:nvSpPr>
          <p:cNvPr id="55299"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endParaRPr lang="zh-TW" altLang="zh-TW" smtClean="0">
              <a:latin typeface="標楷體" pitchFamily="65" charset="-120"/>
            </a:endParaRPr>
          </a:p>
        </p:txBody>
      </p:sp>
      <p:sp>
        <p:nvSpPr>
          <p:cNvPr id="20486" name="Rectangle 6"/>
          <p:cNvSpPr>
            <a:spLocks noChangeArrowheads="1"/>
          </p:cNvSpPr>
          <p:nvPr/>
        </p:nvSpPr>
        <p:spPr bwMode="auto">
          <a:xfrm>
            <a:off x="1547813" y="3500438"/>
            <a:ext cx="2087562" cy="433387"/>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ppt_x"/>
                                          </p:val>
                                        </p:tav>
                                        <p:tav tm="100000">
                                          <p:val>
                                            <p:strVal val="#ppt_x"/>
                                          </p:val>
                                        </p:tav>
                                      </p:tavLst>
                                    </p:anim>
                                    <p:anim calcmode="lin" valueType="num">
                                      <p:cBhvr additive="base">
                                        <p:cTn id="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3"/>
          <p:cNvSpPr>
            <a:spLocks noGrp="1" noChangeArrowheads="1"/>
          </p:cNvSpPr>
          <p:nvPr>
            <p:ph idx="1"/>
          </p:nvPr>
        </p:nvSpPr>
        <p:spPr/>
        <p:txBody>
          <a:bodyPr/>
          <a:lstStyle/>
          <a:p>
            <a:pPr eaLnBrk="1" hangingPunct="1"/>
            <a:r>
              <a:rPr lang="en-US" altLang="zh-TW" smtClean="0"/>
              <a:t>99-26.</a:t>
            </a:r>
            <a:r>
              <a:rPr lang="zh-TW" altLang="en-US" smtClean="0"/>
              <a:t>就大學、研究所入學甄試的口試而言，採用下列哪一種信度最適當？ </a:t>
            </a:r>
          </a:p>
          <a:p>
            <a:pPr eaLnBrk="1" hangingPunct="1"/>
            <a:r>
              <a:rPr lang="en-US" altLang="zh-TW" smtClean="0"/>
              <a:t>(A)</a:t>
            </a:r>
            <a:r>
              <a:rPr lang="zh-TW" altLang="en-US" smtClean="0"/>
              <a:t>複本信度 </a:t>
            </a:r>
          </a:p>
          <a:p>
            <a:pPr eaLnBrk="1" hangingPunct="1"/>
            <a:r>
              <a:rPr lang="en-US" altLang="zh-TW" smtClean="0"/>
              <a:t>(B)</a:t>
            </a:r>
            <a:r>
              <a:rPr lang="zh-TW" altLang="en-US" smtClean="0"/>
              <a:t>重測信度 </a:t>
            </a:r>
          </a:p>
          <a:p>
            <a:pPr eaLnBrk="1" hangingPunct="1"/>
            <a:r>
              <a:rPr lang="en-US" altLang="zh-TW" smtClean="0"/>
              <a:t>(C)</a:t>
            </a:r>
            <a:r>
              <a:rPr lang="zh-TW" altLang="en-US" smtClean="0"/>
              <a:t>折半信度 </a:t>
            </a:r>
          </a:p>
          <a:p>
            <a:pPr eaLnBrk="1" hangingPunct="1"/>
            <a:r>
              <a:rPr lang="en-US" altLang="zh-TW" smtClean="0">
                <a:solidFill>
                  <a:srgbClr val="FF0066"/>
                </a:solidFill>
              </a:rPr>
              <a:t>(D)</a:t>
            </a:r>
            <a:r>
              <a:rPr lang="zh-TW" altLang="en-US" smtClean="0">
                <a:solidFill>
                  <a:srgbClr val="FF0066"/>
                </a:solidFill>
              </a:rPr>
              <a:t>評分者信度</a:t>
            </a:r>
            <a:r>
              <a:rPr lang="zh-TW" altLang="en-US" smtClean="0"/>
              <a:t> </a:t>
            </a:r>
          </a:p>
        </p:txBody>
      </p:sp>
      <p:sp>
        <p:nvSpPr>
          <p:cNvPr id="40550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E04D525-C959-4582-A9EC-804098E9A846}" type="slidenum">
              <a:rPr lang="en-US" altLang="zh-TW" smtClean="0">
                <a:ea typeface="新細明體" charset="-120"/>
              </a:rPr>
              <a:pPr/>
              <a:t>190</a:t>
            </a:fld>
            <a:endParaRPr lang="en-US" altLang="zh-TW" smtClean="0">
              <a:ea typeface="新細明體" charset="-120"/>
            </a:endParaRPr>
          </a:p>
        </p:txBody>
      </p:sp>
      <p:sp>
        <p:nvSpPr>
          <p:cNvPr id="405507" name="Rectangle 2"/>
          <p:cNvSpPr>
            <a:spLocks noGrp="1" noChangeArrowheads="1"/>
          </p:cNvSpPr>
          <p:nvPr>
            <p:ph type="title"/>
          </p:nvPr>
        </p:nvSpPr>
        <p:spPr/>
        <p:txBody>
          <a:bodyPr/>
          <a:lstStyle/>
          <a:p>
            <a:pPr eaLnBrk="1" hangingPunct="1"/>
            <a:r>
              <a:rPr lang="en-US" altLang="zh-TW" smtClean="0"/>
              <a:t>7.</a:t>
            </a:r>
            <a:r>
              <a:rPr lang="zh-TW" altLang="en-US" smtClean="0"/>
              <a:t>心理與教育測驗</a:t>
            </a:r>
            <a:endParaRPr lang="zh-TW" altLang="zh-TW"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3"/>
          <p:cNvSpPr>
            <a:spLocks noGrp="1" noChangeArrowheads="1"/>
          </p:cNvSpPr>
          <p:nvPr>
            <p:ph idx="1"/>
          </p:nvPr>
        </p:nvSpPr>
        <p:spPr/>
        <p:txBody>
          <a:bodyPr/>
          <a:lstStyle/>
          <a:p>
            <a:pPr eaLnBrk="1" hangingPunct="1"/>
            <a:r>
              <a:rPr lang="en-US" altLang="zh-TW" smtClean="0"/>
              <a:t>99-35.</a:t>
            </a:r>
            <a:r>
              <a:rPr lang="zh-TW" altLang="en-US" smtClean="0"/>
              <a:t>某高中教師想探討學生數學段考成績很差的原因，下列敘述何者較</a:t>
            </a:r>
            <a:r>
              <a:rPr lang="zh-TW" altLang="en-US" u="sng" smtClean="0"/>
              <a:t>不適當</a:t>
            </a:r>
            <a:r>
              <a:rPr lang="zh-TW" altLang="en-US" smtClean="0"/>
              <a:t>？ </a:t>
            </a:r>
          </a:p>
          <a:p>
            <a:pPr eaLnBrk="1" hangingPunct="1"/>
            <a:r>
              <a:rPr lang="en-US" altLang="zh-TW" smtClean="0"/>
              <a:t>(A)</a:t>
            </a:r>
            <a:r>
              <a:rPr lang="zh-TW" altLang="en-US" smtClean="0"/>
              <a:t>考試題目太難，以致鑑別度低 </a:t>
            </a:r>
          </a:p>
          <a:p>
            <a:pPr eaLnBrk="1" hangingPunct="1"/>
            <a:r>
              <a:rPr lang="en-US" altLang="zh-TW" smtClean="0"/>
              <a:t>(B)</a:t>
            </a:r>
            <a:r>
              <a:rPr lang="zh-TW" altLang="en-US" smtClean="0"/>
              <a:t>學生並未精熟考試範圍內的內容 </a:t>
            </a:r>
          </a:p>
          <a:p>
            <a:pPr eaLnBrk="1" hangingPunct="1"/>
            <a:r>
              <a:rPr lang="en-US" altLang="zh-TW" smtClean="0"/>
              <a:t>(C)</a:t>
            </a:r>
            <a:r>
              <a:rPr lang="zh-TW" altLang="en-US" smtClean="0"/>
              <a:t>學生段考的成績差，表示大學學測也會考不好 </a:t>
            </a:r>
          </a:p>
          <a:p>
            <a:pPr eaLnBrk="1" hangingPunct="1"/>
            <a:r>
              <a:rPr lang="en-US" altLang="zh-TW" smtClean="0"/>
              <a:t>(D)</a:t>
            </a:r>
            <a:r>
              <a:rPr lang="zh-TW" altLang="en-US" smtClean="0"/>
              <a:t>教師命題未顧及教學目標，以致題目的內容效度差</a:t>
            </a:r>
          </a:p>
        </p:txBody>
      </p:sp>
      <p:sp>
        <p:nvSpPr>
          <p:cNvPr id="40755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A1CCE13-461E-4EBF-91D1-E81CE507B473}" type="slidenum">
              <a:rPr lang="en-US" altLang="zh-TW" smtClean="0">
                <a:ea typeface="新細明體" charset="-120"/>
              </a:rPr>
              <a:pPr/>
              <a:t>191</a:t>
            </a:fld>
            <a:endParaRPr lang="en-US" altLang="zh-TW" smtClean="0">
              <a:ea typeface="新細明體" charset="-120"/>
            </a:endParaRPr>
          </a:p>
        </p:txBody>
      </p:sp>
      <p:sp>
        <p:nvSpPr>
          <p:cNvPr id="407555" name="Rectangle 2"/>
          <p:cNvSpPr>
            <a:spLocks noGrp="1" noChangeArrowheads="1"/>
          </p:cNvSpPr>
          <p:nvPr>
            <p:ph type="title"/>
          </p:nvPr>
        </p:nvSpPr>
        <p:spPr/>
        <p:txBody>
          <a:bodyPr/>
          <a:lstStyle/>
          <a:p>
            <a:pPr eaLnBrk="1" hangingPunct="1"/>
            <a:r>
              <a:rPr lang="en-US" altLang="zh-TW" smtClean="0"/>
              <a:t>7.</a:t>
            </a:r>
            <a:r>
              <a:rPr lang="zh-TW" altLang="en-US" smtClean="0"/>
              <a:t>心理與教育測驗</a:t>
            </a:r>
            <a:endParaRPr lang="zh-TW" altLang="zh-TW" smtClean="0"/>
          </a:p>
        </p:txBody>
      </p:sp>
      <p:sp>
        <p:nvSpPr>
          <p:cNvPr id="145414" name="Rectangle 6"/>
          <p:cNvSpPr>
            <a:spLocks noChangeArrowheads="1"/>
          </p:cNvSpPr>
          <p:nvPr/>
        </p:nvSpPr>
        <p:spPr bwMode="auto">
          <a:xfrm>
            <a:off x="1116013" y="4365625"/>
            <a:ext cx="6696075"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4"/>
                                        </p:tgtEl>
                                        <p:attrNameLst>
                                          <p:attrName>style.visibility</p:attrName>
                                        </p:attrNameLst>
                                      </p:cBhvr>
                                      <p:to>
                                        <p:strVal val="visible"/>
                                      </p:to>
                                    </p:set>
                                    <p:anim calcmode="lin" valueType="num">
                                      <p:cBhvr additive="base">
                                        <p:cTn id="7" dur="500" fill="hold"/>
                                        <p:tgtEl>
                                          <p:spTgt spid="145414"/>
                                        </p:tgtEl>
                                        <p:attrNameLst>
                                          <p:attrName>ppt_x</p:attrName>
                                        </p:attrNameLst>
                                      </p:cBhvr>
                                      <p:tavLst>
                                        <p:tav tm="0">
                                          <p:val>
                                            <p:strVal val="#ppt_x"/>
                                          </p:val>
                                        </p:tav>
                                        <p:tav tm="100000">
                                          <p:val>
                                            <p:strVal val="#ppt_x"/>
                                          </p:val>
                                        </p:tav>
                                      </p:tavLst>
                                    </p:anim>
                                    <p:anim calcmode="lin" valueType="num">
                                      <p:cBhvr additive="base">
                                        <p:cTn id="8" dur="500" fill="hold"/>
                                        <p:tgtEl>
                                          <p:spTgt spid="145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idx="1"/>
          </p:nvPr>
        </p:nvSpPr>
        <p:spPr/>
        <p:txBody>
          <a:bodyPr rtlCol="0">
            <a:normAutofit fontScale="92500" lnSpcReduction="20000"/>
          </a:bodyPr>
          <a:lstStyle/>
          <a:p>
            <a:pPr marL="274320" indent="-274320" eaLnBrk="1" fontAlgn="auto" hangingPunct="1">
              <a:spcAft>
                <a:spcPts val="0"/>
              </a:spcAft>
              <a:buFont typeface="Wingdings" pitchFamily="2" charset="2"/>
              <a:buNone/>
              <a:defRPr/>
            </a:pPr>
            <a:r>
              <a:rPr lang="en-US" altLang="zh-TW" sz="3200" smtClean="0">
                <a:latin typeface="標楷體" pitchFamily="65" charset="-120"/>
              </a:rPr>
              <a:t>96_7</a:t>
            </a:r>
          </a:p>
          <a:p>
            <a:pPr marL="274320" indent="-274320" eaLnBrk="1" fontAlgn="auto" hangingPunct="1">
              <a:spcAft>
                <a:spcPts val="0"/>
              </a:spcAft>
              <a:buFont typeface="Wingdings" pitchFamily="2" charset="2"/>
              <a:buNone/>
              <a:defRPr/>
            </a:pPr>
            <a:r>
              <a:rPr lang="zh-TW" altLang="en-US" sz="3200" smtClean="0">
                <a:latin typeface="標楷體" pitchFamily="65" charset="-120"/>
              </a:rPr>
              <a:t>下列哪一個測驗與其他三個測驗在性質</a:t>
            </a:r>
          </a:p>
          <a:p>
            <a:pPr marL="274320" indent="-274320" eaLnBrk="1" fontAlgn="auto" hangingPunct="1">
              <a:spcAft>
                <a:spcPts val="0"/>
              </a:spcAft>
              <a:buFont typeface="Wingdings" pitchFamily="2" charset="2"/>
              <a:buNone/>
              <a:defRPr/>
            </a:pPr>
            <a:r>
              <a:rPr lang="zh-TW" altLang="en-US" sz="3200" smtClean="0">
                <a:latin typeface="標楷體" pitchFamily="65" charset="-120"/>
              </a:rPr>
              <a:t>上差異最大？</a:t>
            </a:r>
          </a:p>
          <a:p>
            <a:pPr marL="274320" indent="-274320" eaLnBrk="1" fontAlgn="auto" hangingPunct="1">
              <a:spcAft>
                <a:spcPts val="0"/>
              </a:spcAft>
              <a:buFont typeface="Wingdings" pitchFamily="2" charset="2"/>
              <a:buNone/>
              <a:defRPr/>
            </a:pPr>
            <a:r>
              <a:rPr lang="en-US" altLang="zh-TW" sz="3200" smtClean="0">
                <a:latin typeface="標楷體" pitchFamily="65" charset="-120"/>
              </a:rPr>
              <a:t>(A)</a:t>
            </a:r>
            <a:r>
              <a:rPr lang="zh-TW" altLang="en-US" sz="3200" smtClean="0">
                <a:latin typeface="標楷體" pitchFamily="65" charset="-120"/>
              </a:rPr>
              <a:t>魏氏兒童智力測驗</a:t>
            </a:r>
            <a:r>
              <a:rPr lang="en-US" altLang="zh-TW" sz="3200" smtClean="0">
                <a:latin typeface="標楷體" pitchFamily="65" charset="-120"/>
              </a:rPr>
              <a:t>(WISC-III)</a:t>
            </a:r>
          </a:p>
          <a:p>
            <a:pPr marL="274320" indent="-274320" eaLnBrk="1" fontAlgn="auto" hangingPunct="1">
              <a:spcAft>
                <a:spcPts val="0"/>
              </a:spcAft>
              <a:buFont typeface="Wingdings" pitchFamily="2" charset="2"/>
              <a:buNone/>
              <a:defRPr/>
            </a:pPr>
            <a:r>
              <a:rPr lang="en-US" altLang="zh-TW" sz="3200" smtClean="0">
                <a:latin typeface="標楷體" pitchFamily="65" charset="-120"/>
              </a:rPr>
              <a:t>(B)</a:t>
            </a:r>
            <a:r>
              <a:rPr lang="zh-TW" altLang="en-US" sz="3200" smtClean="0">
                <a:latin typeface="標楷體" pitchFamily="65" charset="-120"/>
              </a:rPr>
              <a:t>明尼蘇達多項人格測驗</a:t>
            </a:r>
            <a:r>
              <a:rPr lang="en-US" altLang="zh-TW" sz="3200" smtClean="0">
                <a:latin typeface="標楷體" pitchFamily="65" charset="-120"/>
              </a:rPr>
              <a:t>(MMPI)</a:t>
            </a:r>
          </a:p>
          <a:p>
            <a:pPr marL="274320" indent="-274320" eaLnBrk="1" fontAlgn="auto" hangingPunct="1">
              <a:spcAft>
                <a:spcPts val="0"/>
              </a:spcAft>
              <a:buFont typeface="Wingdings" pitchFamily="2" charset="2"/>
              <a:buNone/>
              <a:defRPr/>
            </a:pPr>
            <a:r>
              <a:rPr lang="en-US" altLang="zh-TW" sz="3200" smtClean="0">
                <a:latin typeface="標楷體" pitchFamily="65" charset="-120"/>
              </a:rPr>
              <a:t>(C)</a:t>
            </a:r>
            <a:r>
              <a:rPr lang="zh-TW" altLang="en-US" sz="3200" smtClean="0">
                <a:latin typeface="標楷體" pitchFamily="65" charset="-120"/>
              </a:rPr>
              <a:t>通用性向測驗</a:t>
            </a:r>
            <a:r>
              <a:rPr lang="en-US" altLang="zh-TW" sz="3200" smtClean="0">
                <a:latin typeface="標楷體" pitchFamily="65" charset="-120"/>
              </a:rPr>
              <a:t>(GATB)</a:t>
            </a:r>
          </a:p>
          <a:p>
            <a:pPr marL="274320" indent="-274320" eaLnBrk="1" fontAlgn="auto" hangingPunct="1">
              <a:spcAft>
                <a:spcPts val="0"/>
              </a:spcAft>
              <a:buFont typeface="Wingdings" pitchFamily="2" charset="2"/>
              <a:buNone/>
              <a:defRPr/>
            </a:pPr>
            <a:r>
              <a:rPr lang="en-US" altLang="zh-TW" sz="3200" smtClean="0">
                <a:latin typeface="標楷體" pitchFamily="65" charset="-120"/>
              </a:rPr>
              <a:t>(D)</a:t>
            </a:r>
            <a:r>
              <a:rPr lang="zh-TW" altLang="en-US" sz="3200" smtClean="0">
                <a:latin typeface="標楷體" pitchFamily="65" charset="-120"/>
              </a:rPr>
              <a:t>區分性向測驗</a:t>
            </a:r>
            <a:r>
              <a:rPr lang="en-US" altLang="zh-TW" sz="3200" smtClean="0">
                <a:latin typeface="標楷體" pitchFamily="65" charset="-120"/>
              </a:rPr>
              <a:t>(DAT)</a:t>
            </a:r>
          </a:p>
        </p:txBody>
      </p:sp>
      <p:sp>
        <p:nvSpPr>
          <p:cNvPr id="40960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7F66B40-F8C7-4BFB-BC7D-5DA11BF7EB4A}" type="slidenum">
              <a:rPr lang="en-US" altLang="zh-TW" smtClean="0">
                <a:ea typeface="新細明體" charset="-120"/>
              </a:rPr>
              <a:pPr/>
              <a:t>192</a:t>
            </a:fld>
            <a:endParaRPr lang="en-US" altLang="zh-TW" smtClean="0">
              <a:ea typeface="新細明體" charset="-120"/>
            </a:endParaRPr>
          </a:p>
        </p:txBody>
      </p:sp>
      <p:sp>
        <p:nvSpPr>
          <p:cNvPr id="409603" name="Rectangle 2"/>
          <p:cNvSpPr>
            <a:spLocks noGrp="1" noChangeArrowheads="1"/>
          </p:cNvSpPr>
          <p:nvPr>
            <p:ph type="title"/>
          </p:nvPr>
        </p:nvSpPr>
        <p:spPr/>
        <p:txBody>
          <a:bodyPr/>
          <a:lstStyle/>
          <a:p>
            <a:pPr eaLnBrk="1" hangingPunct="1"/>
            <a:r>
              <a:rPr lang="en-US" altLang="zh-TW" smtClean="0"/>
              <a:t>7.</a:t>
            </a:r>
            <a:r>
              <a:rPr lang="zh-TW" altLang="en-US" smtClean="0"/>
              <a:t>心理與教育測驗</a:t>
            </a:r>
          </a:p>
        </p:txBody>
      </p:sp>
      <p:sp>
        <p:nvSpPr>
          <p:cNvPr id="942084" name="Rectangle 4"/>
          <p:cNvSpPr>
            <a:spLocks noChangeArrowheads="1"/>
          </p:cNvSpPr>
          <p:nvPr/>
        </p:nvSpPr>
        <p:spPr bwMode="auto">
          <a:xfrm>
            <a:off x="827088" y="4005263"/>
            <a:ext cx="6480175" cy="576262"/>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942084"/>
                                        </p:tgtEl>
                                        <p:attrNameLst>
                                          <p:attrName>style.visibility</p:attrName>
                                        </p:attrNameLst>
                                      </p:cBhvr>
                                      <p:to>
                                        <p:strVal val="visible"/>
                                      </p:to>
                                    </p:set>
                                    <p:anim calcmode="lin" valueType="num">
                                      <p:cBhvr additive="base">
                                        <p:cTn id="11" dur="500" fill="hold"/>
                                        <p:tgtEl>
                                          <p:spTgt spid="942084"/>
                                        </p:tgtEl>
                                        <p:attrNameLst>
                                          <p:attrName>ppt_x</p:attrName>
                                        </p:attrNameLst>
                                      </p:cBhvr>
                                      <p:tavLst>
                                        <p:tav tm="0">
                                          <p:val>
                                            <p:strVal val="#ppt_x"/>
                                          </p:val>
                                        </p:tav>
                                        <p:tav tm="100000">
                                          <p:val>
                                            <p:strVal val="#ppt_x"/>
                                          </p:val>
                                        </p:tav>
                                      </p:tavLst>
                                    </p:anim>
                                    <p:anim calcmode="lin" valueType="num">
                                      <p:cBhvr additive="base">
                                        <p:cTn id="12" dur="500" fill="hold"/>
                                        <p:tgtEl>
                                          <p:spTgt spid="942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4" grpId="0" animBg="1"/>
      <p:bldP spid="942084" grpId="1"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3"/>
          <p:cNvSpPr>
            <a:spLocks noGrp="1" noChangeArrowheads="1"/>
          </p:cNvSpPr>
          <p:nvPr>
            <p:ph idx="1"/>
          </p:nvPr>
        </p:nvSpPr>
        <p:spPr>
          <a:xfrm>
            <a:off x="1403350" y="1844675"/>
            <a:ext cx="7313613" cy="4114800"/>
          </a:xfrm>
        </p:spPr>
        <p:txBody>
          <a:bodyPr/>
          <a:lstStyle/>
          <a:p>
            <a:pPr eaLnBrk="1" hangingPunct="1">
              <a:buFont typeface="Wingdings" pitchFamily="2" charset="2"/>
              <a:buNone/>
            </a:pPr>
            <a:r>
              <a:rPr lang="en-US" altLang="zh-TW" sz="3200" smtClean="0">
                <a:latin typeface="標楷體" pitchFamily="65" charset="-120"/>
              </a:rPr>
              <a:t>96_24 </a:t>
            </a:r>
          </a:p>
          <a:p>
            <a:pPr eaLnBrk="1" hangingPunct="1">
              <a:buFont typeface="Wingdings" pitchFamily="2" charset="2"/>
              <a:buNone/>
            </a:pPr>
            <a:r>
              <a:rPr lang="en-US" altLang="zh-TW" sz="3200" smtClean="0">
                <a:latin typeface="標楷體" pitchFamily="65" charset="-120"/>
              </a:rPr>
              <a:t> </a:t>
            </a:r>
            <a:r>
              <a:rPr lang="zh-TW" altLang="en-US" sz="3200" smtClean="0">
                <a:latin typeface="標楷體" pitchFamily="65" charset="-120"/>
              </a:rPr>
              <a:t>人格測驗的效度通常較認知測驗為低，</a:t>
            </a:r>
          </a:p>
          <a:p>
            <a:pPr eaLnBrk="1" hangingPunct="1">
              <a:buFont typeface="Wingdings" pitchFamily="2" charset="2"/>
              <a:buNone/>
            </a:pPr>
            <a:r>
              <a:rPr lang="zh-TW" altLang="en-US" sz="3200" smtClean="0">
                <a:latin typeface="標楷體" pitchFamily="65" charset="-120"/>
              </a:rPr>
              <a:t> 下列何者</a:t>
            </a:r>
            <a:r>
              <a:rPr lang="zh-TW" altLang="en-US" sz="3200" u="sng" smtClean="0">
                <a:latin typeface="標楷體" pitchFamily="65" charset="-120"/>
              </a:rPr>
              <a:t>非</a:t>
            </a:r>
            <a:r>
              <a:rPr lang="zh-TW" altLang="en-US" sz="3200" smtClean="0">
                <a:latin typeface="標楷體" pitchFamily="65" charset="-120"/>
              </a:rPr>
              <a:t>屬其原因？</a:t>
            </a:r>
          </a:p>
          <a:p>
            <a:pPr eaLnBrk="1" hangingPunct="1">
              <a:buFont typeface="Wingdings" pitchFamily="2" charset="2"/>
              <a:buNone/>
            </a:pPr>
            <a:r>
              <a:rPr lang="en-US" altLang="zh-TW" sz="3200" smtClean="0">
                <a:latin typeface="標楷體" pitchFamily="65" charset="-120"/>
              </a:rPr>
              <a:t>(A)</a:t>
            </a:r>
            <a:r>
              <a:rPr lang="zh-TW" altLang="en-US" sz="3200" smtClean="0">
                <a:latin typeface="標楷體" pitchFamily="65" charset="-120"/>
              </a:rPr>
              <a:t>人格特質難以做明確的界定</a:t>
            </a:r>
          </a:p>
          <a:p>
            <a:pPr eaLnBrk="1" hangingPunct="1">
              <a:buFont typeface="Wingdings" pitchFamily="2" charset="2"/>
              <a:buNone/>
            </a:pPr>
            <a:r>
              <a:rPr lang="en-US" altLang="zh-TW" sz="3200" smtClean="0">
                <a:latin typeface="標楷體" pitchFamily="65" charset="-120"/>
              </a:rPr>
              <a:t>(B)</a:t>
            </a:r>
            <a:r>
              <a:rPr lang="zh-TW" altLang="en-US" sz="3200" smtClean="0">
                <a:latin typeface="標楷體" pitchFamily="65" charset="-120"/>
              </a:rPr>
              <a:t>作答反應易受社會讚許影響</a:t>
            </a:r>
          </a:p>
          <a:p>
            <a:pPr eaLnBrk="1" hangingPunct="1">
              <a:buFont typeface="Wingdings" pitchFamily="2" charset="2"/>
              <a:buNone/>
            </a:pPr>
            <a:r>
              <a:rPr lang="en-US" altLang="zh-TW" sz="3200" smtClean="0">
                <a:latin typeface="標楷體" pitchFamily="65" charset="-120"/>
              </a:rPr>
              <a:t>(C)</a:t>
            </a:r>
            <a:r>
              <a:rPr lang="zh-TW" altLang="en-US" sz="3200" smtClean="0">
                <a:latin typeface="標楷體" pitchFamily="65" charset="-120"/>
              </a:rPr>
              <a:t>效標行為或效標樣本不易建立</a:t>
            </a:r>
          </a:p>
          <a:p>
            <a:pPr eaLnBrk="1" hangingPunct="1">
              <a:buFont typeface="Wingdings" pitchFamily="2" charset="2"/>
              <a:buNone/>
            </a:pPr>
            <a:r>
              <a:rPr lang="en-US" altLang="zh-TW" sz="3200" smtClean="0">
                <a:latin typeface="標楷體" pitchFamily="65" charset="-120"/>
              </a:rPr>
              <a:t>(D)</a:t>
            </a:r>
            <a:r>
              <a:rPr lang="zh-TW" altLang="en-US" sz="3200" smtClean="0">
                <a:latin typeface="標楷體" pitchFamily="65" charset="-120"/>
              </a:rPr>
              <a:t>實施和計分程序都不夠客觀</a:t>
            </a:r>
          </a:p>
        </p:txBody>
      </p:sp>
      <p:sp>
        <p:nvSpPr>
          <p:cNvPr id="41165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6B9E03B-4D00-4AE6-9A8A-57CFFDBE4BED}" type="slidenum">
              <a:rPr lang="en-US" altLang="zh-TW" smtClean="0">
                <a:ea typeface="新細明體" charset="-120"/>
              </a:rPr>
              <a:pPr/>
              <a:t>193</a:t>
            </a:fld>
            <a:endParaRPr lang="en-US" altLang="zh-TW" smtClean="0">
              <a:ea typeface="新細明體" charset="-120"/>
            </a:endParaRPr>
          </a:p>
        </p:txBody>
      </p:sp>
      <p:sp>
        <p:nvSpPr>
          <p:cNvPr id="411651" name="Rectangle 2"/>
          <p:cNvSpPr>
            <a:spLocks noGrp="1" noChangeArrowheads="1"/>
          </p:cNvSpPr>
          <p:nvPr>
            <p:ph type="title"/>
          </p:nvPr>
        </p:nvSpPr>
        <p:spPr/>
        <p:txBody>
          <a:bodyPr/>
          <a:lstStyle/>
          <a:p>
            <a:pPr eaLnBrk="1" hangingPunct="1"/>
            <a:r>
              <a:rPr lang="en-US" altLang="zh-TW" smtClean="0"/>
              <a:t>7.</a:t>
            </a:r>
            <a:r>
              <a:rPr lang="zh-TW" altLang="en-US" smtClean="0"/>
              <a:t>心理與教育測驗</a:t>
            </a:r>
          </a:p>
        </p:txBody>
      </p:sp>
      <p:sp>
        <p:nvSpPr>
          <p:cNvPr id="958468" name="Rectangle 4"/>
          <p:cNvSpPr>
            <a:spLocks noChangeArrowheads="1"/>
          </p:cNvSpPr>
          <p:nvPr/>
        </p:nvSpPr>
        <p:spPr bwMode="auto">
          <a:xfrm>
            <a:off x="1331913" y="5373688"/>
            <a:ext cx="5832475" cy="576262"/>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8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958468"/>
                                        </p:tgtEl>
                                        <p:attrNameLst>
                                          <p:attrName>style.visibility</p:attrName>
                                        </p:attrNameLst>
                                      </p:cBhvr>
                                      <p:to>
                                        <p:strVal val="visible"/>
                                      </p:to>
                                    </p:set>
                                    <p:anim calcmode="lin" valueType="num">
                                      <p:cBhvr additive="base">
                                        <p:cTn id="11" dur="500" fill="hold"/>
                                        <p:tgtEl>
                                          <p:spTgt spid="958468"/>
                                        </p:tgtEl>
                                        <p:attrNameLst>
                                          <p:attrName>ppt_x</p:attrName>
                                        </p:attrNameLst>
                                      </p:cBhvr>
                                      <p:tavLst>
                                        <p:tav tm="0">
                                          <p:val>
                                            <p:strVal val="#ppt_x"/>
                                          </p:val>
                                        </p:tav>
                                        <p:tav tm="100000">
                                          <p:val>
                                            <p:strVal val="#ppt_x"/>
                                          </p:val>
                                        </p:tav>
                                      </p:tavLst>
                                    </p:anim>
                                    <p:anim calcmode="lin" valueType="num">
                                      <p:cBhvr additive="base">
                                        <p:cTn id="12" dur="500" fill="hold"/>
                                        <p:tgtEl>
                                          <p:spTgt spid="95846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958468"/>
                                        </p:tgtEl>
                                        <p:attrNameLst>
                                          <p:attrName>style.visibility</p:attrName>
                                        </p:attrNameLst>
                                      </p:cBhvr>
                                      <p:to>
                                        <p:strVal val="visible"/>
                                      </p:to>
                                    </p:set>
                                    <p:anim calcmode="lin" valueType="num">
                                      <p:cBhvr additive="base">
                                        <p:cTn id="17" dur="500" fill="hold"/>
                                        <p:tgtEl>
                                          <p:spTgt spid="958468"/>
                                        </p:tgtEl>
                                        <p:attrNameLst>
                                          <p:attrName>ppt_x</p:attrName>
                                        </p:attrNameLst>
                                      </p:cBhvr>
                                      <p:tavLst>
                                        <p:tav tm="0">
                                          <p:val>
                                            <p:strVal val="#ppt_x"/>
                                          </p:val>
                                        </p:tav>
                                        <p:tav tm="100000">
                                          <p:val>
                                            <p:strVal val="#ppt_x"/>
                                          </p:val>
                                        </p:tav>
                                      </p:tavLst>
                                    </p:anim>
                                    <p:anim calcmode="lin" valueType="num">
                                      <p:cBhvr additive="base">
                                        <p:cTn id="18" dur="500" fill="hold"/>
                                        <p:tgtEl>
                                          <p:spTgt spid="958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68" grpId="0" animBg="1"/>
      <p:bldP spid="958468" grpId="1" animBg="1"/>
      <p:bldP spid="958468" grpId="2"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35"/>
          <p:cNvSpPr>
            <a:spLocks noGrp="1" noChangeArrowheads="1"/>
          </p:cNvSpPr>
          <p:nvPr>
            <p:ph type="title"/>
          </p:nvPr>
        </p:nvSpPr>
        <p:spPr/>
        <p:txBody>
          <a:bodyPr/>
          <a:lstStyle/>
          <a:p>
            <a:pPr eaLnBrk="1" hangingPunct="1"/>
            <a:r>
              <a:rPr lang="en-US" altLang="zh-TW" smtClean="0"/>
              <a:t>7.</a:t>
            </a:r>
            <a:r>
              <a:rPr lang="zh-TW" altLang="en-US" smtClean="0"/>
              <a:t>心理與教育測驗</a:t>
            </a:r>
          </a:p>
        </p:txBody>
      </p:sp>
      <p:sp>
        <p:nvSpPr>
          <p:cNvPr id="150531" name="Rectangle 3"/>
          <p:cNvSpPr>
            <a:spLocks noGrp="1" noChangeArrowheads="1"/>
          </p:cNvSpPr>
          <p:nvPr>
            <p:ph type="body" sz="half" idx="1"/>
          </p:nvPr>
        </p:nvSpPr>
        <p:spPr>
          <a:xfrm>
            <a:off x="1042988" y="1700213"/>
            <a:ext cx="7850187" cy="4241800"/>
          </a:xfrm>
        </p:spPr>
        <p:txBody>
          <a:bodyPr rtlCol="0">
            <a:normAutofit fontScale="92500" lnSpcReduction="10000"/>
          </a:bodyPr>
          <a:lstStyle/>
          <a:p>
            <a:pPr marL="274320" indent="-274320" eaLnBrk="1" fontAlgn="auto" hangingPunct="1">
              <a:spcAft>
                <a:spcPts val="0"/>
              </a:spcAft>
              <a:buFont typeface="Wingdings" pitchFamily="2" charset="2"/>
              <a:buNone/>
              <a:defRPr/>
            </a:pPr>
            <a:r>
              <a:rPr lang="en-US" altLang="zh-TW" sz="2800" smtClean="0">
                <a:latin typeface="標楷體" pitchFamily="65" charset="-120"/>
              </a:rPr>
              <a:t>96_27</a:t>
            </a:r>
            <a:r>
              <a:rPr lang="zh-TW" altLang="en-US" sz="2800" smtClean="0">
                <a:latin typeface="標楷體" pitchFamily="65" charset="-120"/>
              </a:rPr>
              <a:t>關於人格量表的敘述，下列何者</a:t>
            </a:r>
            <a:r>
              <a:rPr lang="zh-TW" altLang="en-US" sz="2800" u="sng" smtClean="0">
                <a:latin typeface="標楷體" pitchFamily="65" charset="-120"/>
              </a:rPr>
              <a:t>不正確</a:t>
            </a:r>
            <a:r>
              <a:rPr lang="zh-TW" altLang="en-US" sz="2800" smtClean="0">
                <a:latin typeface="標楷體" pitchFamily="65" charset="-120"/>
              </a:rPr>
              <a:t>？</a:t>
            </a:r>
          </a:p>
          <a:p>
            <a:pPr marL="274320" indent="-274320" eaLnBrk="1" fontAlgn="auto" hangingPunct="1">
              <a:spcAft>
                <a:spcPts val="0"/>
              </a:spcAft>
              <a:buFont typeface="Wingdings" pitchFamily="2" charset="2"/>
              <a:buNone/>
              <a:defRPr/>
            </a:pPr>
            <a:endParaRPr lang="zh-TW" altLang="en-US" sz="2800" smtClean="0">
              <a:latin typeface="標楷體" pitchFamily="65" charset="-120"/>
            </a:endParaRPr>
          </a:p>
          <a:p>
            <a:pPr marL="274320" indent="-274320" eaLnBrk="1" fontAlgn="auto" hangingPunct="1">
              <a:spcAft>
                <a:spcPts val="0"/>
              </a:spcAft>
              <a:buFont typeface="Wingdings" pitchFamily="2" charset="2"/>
              <a:buNone/>
              <a:defRPr/>
            </a:pPr>
            <a:endParaRPr lang="zh-TW" altLang="en-US" sz="2800" smtClean="0">
              <a:latin typeface="標楷體" pitchFamily="65" charset="-120"/>
            </a:endParaRPr>
          </a:p>
          <a:p>
            <a:pPr marL="274320" indent="-274320" eaLnBrk="1" fontAlgn="auto" hangingPunct="1">
              <a:spcAft>
                <a:spcPts val="0"/>
              </a:spcAft>
              <a:buFont typeface="Wingdings" pitchFamily="2" charset="2"/>
              <a:buNone/>
              <a:defRPr/>
            </a:pPr>
            <a:endParaRPr lang="zh-TW" altLang="en-US" sz="2800" smtClean="0">
              <a:latin typeface="標楷體" pitchFamily="65" charset="-120"/>
            </a:endParaRPr>
          </a:p>
          <a:p>
            <a:pPr marL="274320" indent="-274320" eaLnBrk="1" fontAlgn="auto" hangingPunct="1">
              <a:spcAft>
                <a:spcPts val="0"/>
              </a:spcAft>
              <a:buFont typeface="Wingdings" pitchFamily="2" charset="2"/>
              <a:buNone/>
              <a:defRPr/>
            </a:pPr>
            <a:endParaRPr lang="zh-TW" altLang="en-US" sz="2800" smtClean="0">
              <a:latin typeface="標楷體" pitchFamily="65" charset="-120"/>
            </a:endParaRPr>
          </a:p>
          <a:p>
            <a:pPr marL="274320" indent="-274320" eaLnBrk="1" fontAlgn="auto" hangingPunct="1">
              <a:spcAft>
                <a:spcPts val="0"/>
              </a:spcAft>
              <a:buFont typeface="Wingdings" pitchFamily="2" charset="2"/>
              <a:buNone/>
              <a:defRPr/>
            </a:pPr>
            <a:endParaRPr lang="zh-TW" altLang="en-US" sz="1600" smtClean="0">
              <a:latin typeface="標楷體" pitchFamily="65" charset="-120"/>
            </a:endParaRPr>
          </a:p>
          <a:p>
            <a:pPr marL="274320" indent="-274320" eaLnBrk="1" fontAlgn="auto" hangingPunct="1">
              <a:spcAft>
                <a:spcPts val="0"/>
              </a:spcAft>
              <a:buFont typeface="Wingdings" pitchFamily="2" charset="2"/>
              <a:buNone/>
              <a:defRPr/>
            </a:pPr>
            <a:r>
              <a:rPr lang="en-US" altLang="zh-TW" sz="2800" smtClean="0">
                <a:latin typeface="標楷體" pitchFamily="65" charset="-120"/>
              </a:rPr>
              <a:t>(A)</a:t>
            </a:r>
            <a:r>
              <a:rPr lang="zh-TW" altLang="en-US" sz="2800" smtClean="0">
                <a:latin typeface="標楷體" pitchFamily="65" charset="-120"/>
              </a:rPr>
              <a:t>是採用投射技術所編製的</a:t>
            </a:r>
          </a:p>
          <a:p>
            <a:pPr marL="274320" indent="-274320" eaLnBrk="1" fontAlgn="auto" hangingPunct="1">
              <a:spcAft>
                <a:spcPts val="0"/>
              </a:spcAft>
              <a:buFont typeface="Wingdings" pitchFamily="2" charset="2"/>
              <a:buNone/>
              <a:defRPr/>
            </a:pPr>
            <a:r>
              <a:rPr lang="en-US" altLang="zh-TW" sz="2800" smtClean="0">
                <a:latin typeface="標楷體" pitchFamily="65" charset="-120"/>
              </a:rPr>
              <a:t>(B)</a:t>
            </a:r>
            <a:r>
              <a:rPr lang="zh-TW" altLang="en-US" sz="2800" smtClean="0">
                <a:latin typeface="標楷體" pitchFamily="65" charset="-120"/>
              </a:rPr>
              <a:t>作答易受到社會讚許的影響</a:t>
            </a:r>
          </a:p>
          <a:p>
            <a:pPr marL="274320" indent="-274320" eaLnBrk="1" fontAlgn="auto" hangingPunct="1">
              <a:spcAft>
                <a:spcPts val="0"/>
              </a:spcAft>
              <a:buFont typeface="Wingdings" pitchFamily="2" charset="2"/>
              <a:buNone/>
              <a:defRPr/>
            </a:pPr>
            <a:r>
              <a:rPr lang="en-US" altLang="zh-TW" sz="2800" smtClean="0">
                <a:latin typeface="標楷體" pitchFamily="65" charset="-120"/>
              </a:rPr>
              <a:t>(C)</a:t>
            </a:r>
            <a:r>
              <a:rPr lang="zh-TW" altLang="en-US" sz="2800" smtClean="0">
                <a:latin typeface="標楷體" pitchFamily="65" charset="-120"/>
              </a:rPr>
              <a:t>其結果可以量化</a:t>
            </a:r>
          </a:p>
          <a:p>
            <a:pPr marL="274320" indent="-274320" eaLnBrk="1" fontAlgn="auto" hangingPunct="1">
              <a:spcAft>
                <a:spcPts val="0"/>
              </a:spcAft>
              <a:buFont typeface="Wingdings" pitchFamily="2" charset="2"/>
              <a:buNone/>
              <a:defRPr/>
            </a:pPr>
            <a:r>
              <a:rPr lang="en-US" altLang="zh-TW" sz="2800" smtClean="0">
                <a:latin typeface="標楷體" pitchFamily="65" charset="-120"/>
              </a:rPr>
              <a:t>(D)</a:t>
            </a:r>
            <a:r>
              <a:rPr lang="zh-TW" altLang="en-US" sz="2800" smtClean="0">
                <a:latin typeface="標楷體" pitchFamily="65" charset="-120"/>
              </a:rPr>
              <a:t>受試者可能隱藏自己的真正想法</a:t>
            </a:r>
          </a:p>
        </p:txBody>
      </p:sp>
      <p:graphicFrame>
        <p:nvGraphicFramePr>
          <p:cNvPr id="959703" name="Group 215"/>
          <p:cNvGraphicFramePr>
            <a:graphicFrameLocks noGrp="1"/>
          </p:cNvGraphicFramePr>
          <p:nvPr>
            <p:ph sz="half" idx="2"/>
          </p:nvPr>
        </p:nvGraphicFramePr>
        <p:xfrm>
          <a:off x="755650" y="2492375"/>
          <a:ext cx="7920038" cy="1646238"/>
        </p:xfrm>
        <a:graphic>
          <a:graphicData uri="http://schemas.openxmlformats.org/drawingml/2006/table">
            <a:tbl>
              <a:tblPr/>
              <a:tblGrid>
                <a:gridCol w="3600450"/>
                <a:gridCol w="720725"/>
                <a:gridCol w="719138"/>
                <a:gridCol w="792162"/>
                <a:gridCol w="1008063"/>
                <a:gridCol w="1079500"/>
              </a:tblGrid>
              <a:tr h="7011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非常同意</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同意</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沒意見</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不同意</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非常不同意</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5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我可以打不聽我的話的人</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5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我討厭同學不遵守學校規定</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500" b="0" i="0" u="none" strike="noStrike" cap="none" normalizeH="0" baseline="0" smtClean="0">
                        <a:ln>
                          <a:noFill/>
                        </a:ln>
                        <a:solidFill>
                          <a:schemeClr val="tx1"/>
                        </a:solidFill>
                        <a:effectLst/>
                        <a:latin typeface="標楷體" pitchFamily="65" charset="-120"/>
                        <a:ea typeface="標楷體" pitchFamily="65" charset="-12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372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8EE2308-6289-46BB-BB46-48354A923042}" type="slidenum">
              <a:rPr lang="en-US" altLang="zh-TW" smtClean="0">
                <a:ea typeface="新細明體" charset="-120"/>
              </a:rPr>
              <a:pPr/>
              <a:t>194</a:t>
            </a:fld>
            <a:endParaRPr lang="en-US" altLang="zh-TW" smtClean="0">
              <a:ea typeface="新細明體" charset="-120"/>
            </a:endParaRPr>
          </a:p>
        </p:txBody>
      </p:sp>
      <p:sp>
        <p:nvSpPr>
          <p:cNvPr id="959704" name="Rectangle 216"/>
          <p:cNvSpPr>
            <a:spLocks noChangeArrowheads="1"/>
          </p:cNvSpPr>
          <p:nvPr/>
        </p:nvSpPr>
        <p:spPr bwMode="auto">
          <a:xfrm>
            <a:off x="971550" y="4149725"/>
            <a:ext cx="4679950"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97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959704"/>
                                        </p:tgtEl>
                                        <p:attrNameLst>
                                          <p:attrName>style.visibility</p:attrName>
                                        </p:attrNameLst>
                                      </p:cBhvr>
                                      <p:to>
                                        <p:strVal val="visible"/>
                                      </p:to>
                                    </p:set>
                                    <p:anim calcmode="lin" valueType="num">
                                      <p:cBhvr additive="base">
                                        <p:cTn id="11" dur="500" fill="hold"/>
                                        <p:tgtEl>
                                          <p:spTgt spid="959704"/>
                                        </p:tgtEl>
                                        <p:attrNameLst>
                                          <p:attrName>ppt_x</p:attrName>
                                        </p:attrNameLst>
                                      </p:cBhvr>
                                      <p:tavLst>
                                        <p:tav tm="0">
                                          <p:val>
                                            <p:strVal val="#ppt_x"/>
                                          </p:val>
                                        </p:tav>
                                        <p:tav tm="100000">
                                          <p:val>
                                            <p:strVal val="#ppt_x"/>
                                          </p:val>
                                        </p:tav>
                                      </p:tavLst>
                                    </p:anim>
                                    <p:anim calcmode="lin" valueType="num">
                                      <p:cBhvr additive="base">
                                        <p:cTn id="12" dur="500" fill="hold"/>
                                        <p:tgtEl>
                                          <p:spTgt spid="95970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959704"/>
                                        </p:tgtEl>
                                        <p:attrNameLst>
                                          <p:attrName>style.visibility</p:attrName>
                                        </p:attrNameLst>
                                      </p:cBhvr>
                                      <p:to>
                                        <p:strVal val="visible"/>
                                      </p:to>
                                    </p:set>
                                    <p:anim calcmode="lin" valueType="num">
                                      <p:cBhvr additive="base">
                                        <p:cTn id="17" dur="500" fill="hold"/>
                                        <p:tgtEl>
                                          <p:spTgt spid="959704"/>
                                        </p:tgtEl>
                                        <p:attrNameLst>
                                          <p:attrName>ppt_x</p:attrName>
                                        </p:attrNameLst>
                                      </p:cBhvr>
                                      <p:tavLst>
                                        <p:tav tm="0">
                                          <p:val>
                                            <p:strVal val="#ppt_x"/>
                                          </p:val>
                                        </p:tav>
                                        <p:tav tm="100000">
                                          <p:val>
                                            <p:strVal val="#ppt_x"/>
                                          </p:val>
                                        </p:tav>
                                      </p:tavLst>
                                    </p:anim>
                                    <p:anim calcmode="lin" valueType="num">
                                      <p:cBhvr additive="base">
                                        <p:cTn id="18" dur="500" fill="hold"/>
                                        <p:tgtEl>
                                          <p:spTgt spid="95970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3" nodeType="clickEffect">
                                  <p:stCondLst>
                                    <p:cond delay="0"/>
                                  </p:stCondLst>
                                  <p:childTnLst>
                                    <p:set>
                                      <p:cBhvr>
                                        <p:cTn id="22" dur="1" fill="hold">
                                          <p:stCondLst>
                                            <p:cond delay="0"/>
                                          </p:stCondLst>
                                        </p:cTn>
                                        <p:tgtEl>
                                          <p:spTgt spid="959704"/>
                                        </p:tgtEl>
                                        <p:attrNameLst>
                                          <p:attrName>style.visibility</p:attrName>
                                        </p:attrNameLst>
                                      </p:cBhvr>
                                      <p:to>
                                        <p:strVal val="visible"/>
                                      </p:to>
                                    </p:set>
                                    <p:anim calcmode="lin" valueType="num">
                                      <p:cBhvr additive="base">
                                        <p:cTn id="23" dur="500" fill="hold"/>
                                        <p:tgtEl>
                                          <p:spTgt spid="959704"/>
                                        </p:tgtEl>
                                        <p:attrNameLst>
                                          <p:attrName>ppt_x</p:attrName>
                                        </p:attrNameLst>
                                      </p:cBhvr>
                                      <p:tavLst>
                                        <p:tav tm="0">
                                          <p:val>
                                            <p:strVal val="#ppt_x"/>
                                          </p:val>
                                        </p:tav>
                                        <p:tav tm="100000">
                                          <p:val>
                                            <p:strVal val="#ppt_x"/>
                                          </p:val>
                                        </p:tav>
                                      </p:tavLst>
                                    </p:anim>
                                    <p:anim calcmode="lin" valueType="num">
                                      <p:cBhvr additive="base">
                                        <p:cTn id="24" dur="500" fill="hold"/>
                                        <p:tgtEl>
                                          <p:spTgt spid="959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704" grpId="0" animBg="1"/>
      <p:bldP spid="959704" grpId="1" animBg="1"/>
      <p:bldP spid="959704" grpId="2" animBg="1"/>
      <p:bldP spid="959704" grpId="3"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3"/>
          <p:cNvSpPr>
            <a:spLocks noGrp="1" noChangeArrowheads="1"/>
          </p:cNvSpPr>
          <p:nvPr>
            <p:ph idx="1"/>
          </p:nvPr>
        </p:nvSpPr>
        <p:spPr/>
        <p:txBody>
          <a:bodyPr/>
          <a:lstStyle/>
          <a:p>
            <a:pPr eaLnBrk="1" hangingPunct="1"/>
            <a:r>
              <a:rPr lang="en-US" altLang="zh-TW" smtClean="0">
                <a:latin typeface="標楷體" pitchFamily="65" charset="-120"/>
              </a:rPr>
              <a:t>98-29.</a:t>
            </a:r>
            <a:r>
              <a:rPr lang="zh-TW" altLang="en-US" smtClean="0">
                <a:latin typeface="標楷體" pitchFamily="65" charset="-120"/>
              </a:rPr>
              <a:t>編製閱讀理解測驗進行試題分析時，發現第</a:t>
            </a:r>
            <a:r>
              <a:rPr lang="en-US" altLang="zh-TW" smtClean="0">
                <a:latin typeface="標楷體" pitchFamily="65" charset="-120"/>
              </a:rPr>
              <a:t>3</a:t>
            </a:r>
            <a:r>
              <a:rPr lang="zh-TW" altLang="en-US" smtClean="0">
                <a:latin typeface="標楷體" pitchFamily="65" charset="-120"/>
              </a:rPr>
              <a:t>題出現負的鑑別度。下列哪一個說明最為適切？ </a:t>
            </a:r>
          </a:p>
          <a:p>
            <a:pPr lvl="1" eaLnBrk="1" hangingPunct="1"/>
            <a:r>
              <a:rPr lang="en-US" altLang="zh-TW" smtClean="0">
                <a:latin typeface="標楷體" pitchFamily="65" charset="-120"/>
              </a:rPr>
              <a:t>(A) </a:t>
            </a:r>
            <a:r>
              <a:rPr lang="zh-TW" altLang="en-US" smtClean="0">
                <a:latin typeface="標楷體" pitchFamily="65" charset="-120"/>
              </a:rPr>
              <a:t>試題難度過於艱難</a:t>
            </a:r>
          </a:p>
          <a:p>
            <a:pPr lvl="1" eaLnBrk="1" hangingPunct="1"/>
            <a:r>
              <a:rPr lang="en-US" altLang="zh-TW" smtClean="0">
                <a:latin typeface="標楷體" pitchFamily="65" charset="-120"/>
              </a:rPr>
              <a:t>(B)</a:t>
            </a:r>
            <a:r>
              <a:rPr lang="zh-TW" altLang="en-US" smtClean="0">
                <a:latin typeface="標楷體" pitchFamily="65" charset="-120"/>
              </a:rPr>
              <a:t>試題難度過於簡單 </a:t>
            </a:r>
          </a:p>
          <a:p>
            <a:pPr lvl="1" eaLnBrk="1" hangingPunct="1"/>
            <a:r>
              <a:rPr lang="en-US" altLang="zh-TW" smtClean="0">
                <a:latin typeface="標楷體" pitchFamily="65" charset="-120"/>
              </a:rPr>
              <a:t>(C)</a:t>
            </a:r>
            <a:r>
              <a:rPr lang="zh-TW" altLang="en-US" smtClean="0">
                <a:latin typeface="標楷體" pitchFamily="65" charset="-120"/>
              </a:rPr>
              <a:t>選該題正確選項的學生人數太少 </a:t>
            </a:r>
          </a:p>
          <a:p>
            <a:pPr lvl="1" eaLnBrk="1" hangingPunct="1"/>
            <a:r>
              <a:rPr lang="en-US" altLang="zh-TW" smtClean="0">
                <a:latin typeface="標楷體" pitchFamily="65" charset="-120"/>
              </a:rPr>
              <a:t>(D)</a:t>
            </a:r>
            <a:r>
              <a:rPr lang="zh-TW" altLang="en-US" smtClean="0">
                <a:latin typeface="標楷體" pitchFamily="65" charset="-120"/>
              </a:rPr>
              <a:t>選該題正確選項者多為低分組學生 </a:t>
            </a:r>
          </a:p>
        </p:txBody>
      </p:sp>
      <p:sp>
        <p:nvSpPr>
          <p:cNvPr id="41574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16F6E56-AC97-4E39-8E1A-A7F1DA081B6B}" type="slidenum">
              <a:rPr lang="en-US" altLang="zh-TW" smtClean="0">
                <a:ea typeface="新細明體" charset="-120"/>
              </a:rPr>
              <a:pPr/>
              <a:t>195</a:t>
            </a:fld>
            <a:endParaRPr lang="en-US" altLang="zh-TW" smtClean="0">
              <a:ea typeface="新細明體" charset="-120"/>
            </a:endParaRPr>
          </a:p>
        </p:txBody>
      </p:sp>
      <p:sp>
        <p:nvSpPr>
          <p:cNvPr id="415747" name="Rectangle 2"/>
          <p:cNvSpPr>
            <a:spLocks noGrp="1" noChangeArrowheads="1"/>
          </p:cNvSpPr>
          <p:nvPr>
            <p:ph type="title"/>
          </p:nvPr>
        </p:nvSpPr>
        <p:spPr/>
        <p:txBody>
          <a:bodyPr/>
          <a:lstStyle/>
          <a:p>
            <a:pPr eaLnBrk="1" hangingPunct="1"/>
            <a:r>
              <a:rPr lang="en-US" altLang="zh-TW" smtClean="0"/>
              <a:t>7.</a:t>
            </a:r>
            <a:r>
              <a:rPr lang="zh-TW" altLang="en-US" smtClean="0"/>
              <a:t>心理與教育測驗</a:t>
            </a:r>
            <a:endParaRPr lang="zh-TW" altLang="zh-TW" smtClean="0"/>
          </a:p>
        </p:txBody>
      </p:sp>
      <p:sp>
        <p:nvSpPr>
          <p:cNvPr id="149510" name="Rectangle 6"/>
          <p:cNvSpPr>
            <a:spLocks noChangeArrowheads="1"/>
          </p:cNvSpPr>
          <p:nvPr/>
        </p:nvSpPr>
        <p:spPr bwMode="auto">
          <a:xfrm>
            <a:off x="1476375" y="4724400"/>
            <a:ext cx="4751388"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10"/>
                                        </p:tgtEl>
                                        <p:attrNameLst>
                                          <p:attrName>style.visibility</p:attrName>
                                        </p:attrNameLst>
                                      </p:cBhvr>
                                      <p:to>
                                        <p:strVal val="visible"/>
                                      </p:to>
                                    </p:set>
                                    <p:anim calcmode="lin" valueType="num">
                                      <p:cBhvr additive="base">
                                        <p:cTn id="7" dur="500" fill="hold"/>
                                        <p:tgtEl>
                                          <p:spTgt spid="149510"/>
                                        </p:tgtEl>
                                        <p:attrNameLst>
                                          <p:attrName>ppt_x</p:attrName>
                                        </p:attrNameLst>
                                      </p:cBhvr>
                                      <p:tavLst>
                                        <p:tav tm="0">
                                          <p:val>
                                            <p:strVal val="#ppt_x"/>
                                          </p:val>
                                        </p:tav>
                                        <p:tav tm="100000">
                                          <p:val>
                                            <p:strVal val="#ppt_x"/>
                                          </p:val>
                                        </p:tav>
                                      </p:tavLst>
                                    </p:anim>
                                    <p:anim calcmode="lin" valueType="num">
                                      <p:cBhvr additive="base">
                                        <p:cTn id="8"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3"/>
          <p:cNvSpPr>
            <a:spLocks noGrp="1" noChangeArrowheads="1"/>
          </p:cNvSpPr>
          <p:nvPr>
            <p:ph idx="1"/>
          </p:nvPr>
        </p:nvSpPr>
        <p:spPr/>
        <p:txBody>
          <a:bodyPr/>
          <a:lstStyle/>
          <a:p>
            <a:pPr eaLnBrk="1" hangingPunct="1"/>
            <a:r>
              <a:rPr lang="en-US" altLang="zh-TW" smtClean="0">
                <a:latin typeface="標楷體" pitchFamily="65" charset="-120"/>
              </a:rPr>
              <a:t>98-34.</a:t>
            </a:r>
            <a:r>
              <a:rPr lang="zh-TW" altLang="en-US" smtClean="0">
                <a:latin typeface="標楷體" pitchFamily="65" charset="-120"/>
              </a:rPr>
              <a:t>就現行教師資格檢定考試的品質檢核而言，下列何者最為重要而且務實可行？ </a:t>
            </a:r>
          </a:p>
          <a:p>
            <a:pPr lvl="1" eaLnBrk="1" hangingPunct="1"/>
            <a:r>
              <a:rPr lang="en-US" altLang="zh-TW" smtClean="0">
                <a:latin typeface="標楷體" pitchFamily="65" charset="-120"/>
              </a:rPr>
              <a:t>(A)</a:t>
            </a:r>
            <a:r>
              <a:rPr lang="zh-TW" altLang="en-US" smtClean="0">
                <a:latin typeface="標楷體" pitchFamily="65" charset="-120"/>
              </a:rPr>
              <a:t>複本信度 </a:t>
            </a:r>
          </a:p>
          <a:p>
            <a:pPr lvl="1" eaLnBrk="1" hangingPunct="1"/>
            <a:r>
              <a:rPr lang="en-US" altLang="zh-TW" smtClean="0">
                <a:latin typeface="標楷體" pitchFamily="65" charset="-120"/>
              </a:rPr>
              <a:t>(B)</a:t>
            </a:r>
            <a:r>
              <a:rPr lang="zh-TW" altLang="en-US" smtClean="0">
                <a:latin typeface="標楷體" pitchFamily="65" charset="-120"/>
              </a:rPr>
              <a:t>重測信度 </a:t>
            </a:r>
          </a:p>
          <a:p>
            <a:pPr lvl="1" eaLnBrk="1" hangingPunct="1"/>
            <a:r>
              <a:rPr lang="en-US" altLang="zh-TW" smtClean="0">
                <a:latin typeface="標楷體" pitchFamily="65" charset="-120"/>
              </a:rPr>
              <a:t>(C)</a:t>
            </a:r>
            <a:r>
              <a:rPr lang="zh-TW" altLang="en-US" smtClean="0">
                <a:latin typeface="標楷體" pitchFamily="65" charset="-120"/>
              </a:rPr>
              <a:t>預測效度</a:t>
            </a:r>
          </a:p>
          <a:p>
            <a:pPr lvl="1" eaLnBrk="1" hangingPunct="1"/>
            <a:r>
              <a:rPr lang="en-US" altLang="zh-TW" smtClean="0">
                <a:latin typeface="標楷體" pitchFamily="65" charset="-120"/>
              </a:rPr>
              <a:t>(D)</a:t>
            </a:r>
            <a:r>
              <a:rPr lang="zh-TW" altLang="en-US" smtClean="0">
                <a:latin typeface="標楷體" pitchFamily="65" charset="-120"/>
              </a:rPr>
              <a:t>內容效度 </a:t>
            </a:r>
          </a:p>
        </p:txBody>
      </p:sp>
      <p:sp>
        <p:nvSpPr>
          <p:cNvPr id="41779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1824C6B-CC9E-4FD4-AA76-EAF52EC16D34}" type="slidenum">
              <a:rPr lang="en-US" altLang="zh-TW" smtClean="0">
                <a:ea typeface="新細明體" charset="-120"/>
              </a:rPr>
              <a:pPr/>
              <a:t>196</a:t>
            </a:fld>
            <a:endParaRPr lang="en-US" altLang="zh-TW" smtClean="0">
              <a:ea typeface="新細明體" charset="-120"/>
            </a:endParaRPr>
          </a:p>
        </p:txBody>
      </p:sp>
      <p:sp>
        <p:nvSpPr>
          <p:cNvPr id="417795" name="Rectangle 2"/>
          <p:cNvSpPr>
            <a:spLocks noGrp="1" noChangeArrowheads="1"/>
          </p:cNvSpPr>
          <p:nvPr>
            <p:ph type="title"/>
          </p:nvPr>
        </p:nvSpPr>
        <p:spPr/>
        <p:txBody>
          <a:bodyPr/>
          <a:lstStyle/>
          <a:p>
            <a:pPr eaLnBrk="1" hangingPunct="1"/>
            <a:r>
              <a:rPr lang="en-US" altLang="zh-TW" smtClean="0"/>
              <a:t>7.</a:t>
            </a:r>
            <a:r>
              <a:rPr lang="zh-TW" altLang="en-US" smtClean="0"/>
              <a:t>心理與教育測驗</a:t>
            </a:r>
            <a:endParaRPr lang="zh-TW" altLang="zh-TW" smtClean="0"/>
          </a:p>
        </p:txBody>
      </p:sp>
      <p:sp>
        <p:nvSpPr>
          <p:cNvPr id="150534" name="Rectangle 6"/>
          <p:cNvSpPr>
            <a:spLocks noChangeArrowheads="1"/>
          </p:cNvSpPr>
          <p:nvPr/>
        </p:nvSpPr>
        <p:spPr bwMode="auto">
          <a:xfrm>
            <a:off x="1476375" y="4724400"/>
            <a:ext cx="1800225"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4"/>
                                        </p:tgtEl>
                                        <p:attrNameLst>
                                          <p:attrName>style.visibility</p:attrName>
                                        </p:attrNameLst>
                                      </p:cBhvr>
                                      <p:to>
                                        <p:strVal val="visible"/>
                                      </p:to>
                                    </p:set>
                                    <p:anim calcmode="lin" valueType="num">
                                      <p:cBhvr additive="base">
                                        <p:cTn id="7" dur="500" fill="hold"/>
                                        <p:tgtEl>
                                          <p:spTgt spid="150534"/>
                                        </p:tgtEl>
                                        <p:attrNameLst>
                                          <p:attrName>ppt_x</p:attrName>
                                        </p:attrNameLst>
                                      </p:cBhvr>
                                      <p:tavLst>
                                        <p:tav tm="0">
                                          <p:val>
                                            <p:strVal val="#ppt_x"/>
                                          </p:val>
                                        </p:tav>
                                        <p:tav tm="100000">
                                          <p:val>
                                            <p:strVal val="#ppt_x"/>
                                          </p:val>
                                        </p:tav>
                                      </p:tavLst>
                                    </p:anim>
                                    <p:anim calcmode="lin" valueType="num">
                                      <p:cBhvr additive="base">
                                        <p:cTn id="8" dur="500" fill="hold"/>
                                        <p:tgtEl>
                                          <p:spTgt spid="150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idx="1"/>
          </p:nvPr>
        </p:nvSpPr>
        <p:spPr/>
        <p:txBody>
          <a:bodyPr rtlCol="0">
            <a:normAutofit lnSpcReduction="10000"/>
          </a:bodyPr>
          <a:lstStyle/>
          <a:p>
            <a:pPr marL="274320" indent="-274320" eaLnBrk="1" fontAlgn="auto" hangingPunct="1">
              <a:lnSpc>
                <a:spcPct val="80000"/>
              </a:lnSpc>
              <a:spcAft>
                <a:spcPts val="0"/>
              </a:spcAft>
              <a:defRPr/>
            </a:pPr>
            <a:r>
              <a:rPr lang="zh-TW" altLang="en-US" sz="2500" smtClean="0">
                <a:latin typeface="標楷體" pitchFamily="65" charset="-120"/>
              </a:rPr>
              <a:t>測驗一般而分成兩大類，一為心理測驗（</a:t>
            </a:r>
            <a:r>
              <a:rPr lang="en-US" altLang="zh-TW" sz="2500" smtClean="0">
                <a:latin typeface="標楷體" pitchFamily="65" charset="-120"/>
              </a:rPr>
              <a:t>psychological test</a:t>
            </a:r>
            <a:r>
              <a:rPr lang="zh-TW" altLang="en-US" sz="2500" smtClean="0">
                <a:latin typeface="標楷體" pitchFamily="65" charset="-120"/>
              </a:rPr>
              <a:t>）與教育測驗（</a:t>
            </a:r>
            <a:r>
              <a:rPr lang="en-US" altLang="zh-TW" sz="2500" smtClean="0">
                <a:latin typeface="標楷體" pitchFamily="65" charset="-120"/>
              </a:rPr>
              <a:t>educational test</a:t>
            </a:r>
            <a:r>
              <a:rPr lang="zh-TW" altLang="en-US" sz="2500" smtClean="0">
                <a:latin typeface="標楷體" pitchFamily="65" charset="-120"/>
              </a:rPr>
              <a:t>）。前者多使用在心理諮商與輔導，後者常使用在教育及訓練上。</a:t>
            </a:r>
          </a:p>
          <a:p>
            <a:pPr marL="274320" indent="-274320" eaLnBrk="1" fontAlgn="auto" hangingPunct="1">
              <a:lnSpc>
                <a:spcPct val="80000"/>
              </a:lnSpc>
              <a:spcAft>
                <a:spcPts val="0"/>
              </a:spcAft>
              <a:defRPr/>
            </a:pPr>
            <a:r>
              <a:rPr lang="zh-TW" altLang="en-US" sz="2500" smtClean="0">
                <a:latin typeface="標楷體" pitchFamily="65" charset="-120"/>
              </a:rPr>
              <a:t>教育測驗根據教育目標分類，可分成：認知測驗（</a:t>
            </a:r>
            <a:r>
              <a:rPr lang="en-US" altLang="zh-TW" sz="2500" smtClean="0">
                <a:latin typeface="標楷體" pitchFamily="65" charset="-120"/>
              </a:rPr>
              <a:t>cognitive test</a:t>
            </a:r>
            <a:r>
              <a:rPr lang="zh-TW" altLang="en-US" sz="2500" smtClean="0">
                <a:latin typeface="標楷體" pitchFamily="65" charset="-120"/>
              </a:rPr>
              <a:t>）、情意測驗、動作技能測驗。</a:t>
            </a:r>
          </a:p>
          <a:p>
            <a:pPr marL="274320" indent="-274320" eaLnBrk="1" fontAlgn="auto" hangingPunct="1">
              <a:lnSpc>
                <a:spcPct val="80000"/>
              </a:lnSpc>
              <a:spcAft>
                <a:spcPts val="0"/>
              </a:spcAft>
              <a:defRPr/>
            </a:pPr>
            <a:r>
              <a:rPr lang="zh-TW" altLang="en-US" sz="2500" smtClean="0">
                <a:latin typeface="標楷體" pitchFamily="65" charset="-120"/>
              </a:rPr>
              <a:t>認知測驗是指測量有關個人思考、知識、問題解決等心理能力的測驗。使用最多的認知測驗就是成就測驗，（</a:t>
            </a:r>
            <a:r>
              <a:rPr lang="en-US" altLang="zh-TW" sz="2500" smtClean="0">
                <a:latin typeface="標楷體" pitchFamily="65" charset="-120"/>
              </a:rPr>
              <a:t>achievement test </a:t>
            </a:r>
            <a:r>
              <a:rPr lang="zh-TW" altLang="en-US" sz="2500" smtClean="0">
                <a:latin typeface="標楷體" pitchFamily="65" charset="-120"/>
              </a:rPr>
              <a:t>），它是一種專門用來測量經由學校教育或訓練後所習得的實際能力或表現行為的測驗</a:t>
            </a:r>
            <a:r>
              <a:rPr lang="zh-TW" altLang="en-US" smtClean="0">
                <a:latin typeface="標楷體" pitchFamily="65" charset="-120"/>
              </a:rPr>
              <a:t>，</a:t>
            </a:r>
            <a:r>
              <a:rPr lang="zh-TW" altLang="en-US" sz="2500" smtClean="0">
                <a:latin typeface="標楷體" pitchFamily="65" charset="-120"/>
              </a:rPr>
              <a:t>成就測驗通常都是紙筆測驗。</a:t>
            </a:r>
          </a:p>
          <a:p>
            <a:pPr marL="274320" indent="-274320" eaLnBrk="1" fontAlgn="auto" hangingPunct="1">
              <a:lnSpc>
                <a:spcPct val="80000"/>
              </a:lnSpc>
              <a:spcAft>
                <a:spcPts val="0"/>
              </a:spcAft>
              <a:buFont typeface="Wingdings" pitchFamily="2" charset="2"/>
              <a:buNone/>
              <a:defRPr/>
            </a:pPr>
            <a:endParaRPr lang="zh-TW" altLang="en-US" sz="2500" smtClean="0">
              <a:latin typeface="標楷體" pitchFamily="65" charset="-120"/>
            </a:endParaRPr>
          </a:p>
          <a:p>
            <a:pPr marL="274320" indent="-274320" eaLnBrk="1" fontAlgn="auto" hangingPunct="1">
              <a:lnSpc>
                <a:spcPct val="80000"/>
              </a:lnSpc>
              <a:spcAft>
                <a:spcPts val="0"/>
              </a:spcAft>
              <a:defRPr/>
            </a:pPr>
            <a:endParaRPr lang="en-US" altLang="zh-TW" sz="2500" smtClean="0">
              <a:latin typeface="標楷體" pitchFamily="65" charset="-120"/>
            </a:endParaRPr>
          </a:p>
        </p:txBody>
      </p:sp>
      <p:sp>
        <p:nvSpPr>
          <p:cNvPr id="41984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472D7C2-CB28-4EDC-B27A-5315198A418E}" type="slidenum">
              <a:rPr lang="en-US" altLang="zh-TW" smtClean="0">
                <a:ea typeface="新細明體" charset="-120"/>
              </a:rPr>
              <a:pPr/>
              <a:t>197</a:t>
            </a:fld>
            <a:endParaRPr lang="en-US" altLang="zh-TW" smtClean="0">
              <a:ea typeface="新細明體" charset="-120"/>
            </a:endParaRPr>
          </a:p>
        </p:txBody>
      </p:sp>
      <p:sp>
        <p:nvSpPr>
          <p:cNvPr id="419843" name="Rectangle 2"/>
          <p:cNvSpPr>
            <a:spLocks noGrp="1" noChangeArrowheads="1"/>
          </p:cNvSpPr>
          <p:nvPr>
            <p:ph type="title"/>
          </p:nvPr>
        </p:nvSpPr>
        <p:spPr/>
        <p:txBody>
          <a:bodyPr/>
          <a:lstStyle/>
          <a:p>
            <a:pPr eaLnBrk="1" hangingPunct="1"/>
            <a:r>
              <a:rPr lang="zh-TW" altLang="en-US" smtClean="0">
                <a:latin typeface="標楷體" pitchFamily="65" charset="-120"/>
              </a:rPr>
              <a:t>教育測驗的分類</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idx="1"/>
          </p:nvPr>
        </p:nvSpPr>
        <p:spPr/>
        <p:txBody>
          <a:bodyPr rtlCol="0">
            <a:normAutofit lnSpcReduction="10000"/>
          </a:bodyPr>
          <a:lstStyle/>
          <a:p>
            <a:pPr marL="274320" indent="-274320" eaLnBrk="1" fontAlgn="auto" hangingPunct="1">
              <a:spcAft>
                <a:spcPts val="0"/>
              </a:spcAft>
              <a:defRPr/>
            </a:pPr>
            <a:r>
              <a:rPr lang="zh-TW" altLang="en-US" sz="2500" smtClean="0">
                <a:latin typeface="標楷體" pitchFamily="65" charset="-120"/>
              </a:rPr>
              <a:t>情意測驗是有關個人態度、價值觀、興趣、鑑賞、動機、情緒、人格等特質的測驗。常見分成兩類，測量個人對人、事、物等看法，如民意調查；專門測量個人特質，如人格量表。</a:t>
            </a:r>
          </a:p>
          <a:p>
            <a:pPr marL="274320" indent="-274320" eaLnBrk="1" fontAlgn="auto" hangingPunct="1">
              <a:spcAft>
                <a:spcPts val="0"/>
              </a:spcAft>
              <a:defRPr/>
            </a:pPr>
            <a:r>
              <a:rPr lang="zh-TW" altLang="en-US" sz="2500" smtClean="0">
                <a:latin typeface="標楷體" pitchFamily="65" charset="-120"/>
              </a:rPr>
              <a:t>情意測驗，屬於人的情意行為之測量，常需要其他測量方法輔助，如觀察、投射技術、檢核表等。</a:t>
            </a:r>
          </a:p>
          <a:p>
            <a:pPr marL="274320" indent="-274320" eaLnBrk="1" fontAlgn="auto" hangingPunct="1">
              <a:spcAft>
                <a:spcPts val="0"/>
              </a:spcAft>
              <a:defRPr/>
            </a:pPr>
            <a:r>
              <a:rPr lang="zh-TW" altLang="en-US" sz="2500" smtClean="0">
                <a:latin typeface="標楷體" pitchFamily="65" charset="-120"/>
              </a:rPr>
              <a:t>動作技能測驗是指測量有關個人的手、腳、及腦等協調反應測驗，多半是實作測驗並輔以觀察法、檢核表法（</a:t>
            </a:r>
            <a:r>
              <a:rPr lang="en-US" altLang="zh-TW" sz="2500" smtClean="0">
                <a:latin typeface="標楷體" pitchFamily="65" charset="-120"/>
              </a:rPr>
              <a:t>EX.</a:t>
            </a:r>
            <a:r>
              <a:rPr lang="zh-TW" altLang="en-US" sz="2500" smtClean="0">
                <a:latin typeface="標楷體" pitchFamily="65" charset="-120"/>
              </a:rPr>
              <a:t>體適能測驗）。</a:t>
            </a:r>
          </a:p>
        </p:txBody>
      </p:sp>
      <p:sp>
        <p:nvSpPr>
          <p:cNvPr id="42189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2ED2247-3ADB-4C74-8A04-E272F76D3B9D}" type="slidenum">
              <a:rPr lang="en-US" altLang="zh-TW" smtClean="0">
                <a:ea typeface="新細明體" charset="-120"/>
              </a:rPr>
              <a:pPr/>
              <a:t>198</a:t>
            </a:fld>
            <a:endParaRPr lang="en-US" altLang="zh-TW" smtClean="0">
              <a:ea typeface="新細明體" charset="-120"/>
            </a:endParaRPr>
          </a:p>
        </p:txBody>
      </p:sp>
      <p:sp>
        <p:nvSpPr>
          <p:cNvPr id="421891" name="Rectangle 2"/>
          <p:cNvSpPr>
            <a:spLocks noGrp="1" noChangeArrowheads="1"/>
          </p:cNvSpPr>
          <p:nvPr>
            <p:ph type="title"/>
          </p:nvPr>
        </p:nvSpPr>
        <p:spPr/>
        <p:txBody>
          <a:bodyPr/>
          <a:lstStyle/>
          <a:p>
            <a:pPr eaLnBrk="1" hangingPunct="1"/>
            <a:r>
              <a:rPr lang="zh-TW" altLang="en-US" smtClean="0">
                <a:latin typeface="標楷體" pitchFamily="65" charset="-120"/>
              </a:rPr>
              <a:t>教育測驗的分類</a:t>
            </a:r>
            <a:r>
              <a:rPr lang="en-US" altLang="zh-TW" smtClean="0">
                <a:latin typeface="標楷體" pitchFamily="65" charset="-120"/>
              </a:rPr>
              <a:t>—</a:t>
            </a:r>
            <a:r>
              <a:rPr lang="zh-TW" altLang="en-US" smtClean="0">
                <a:latin typeface="標楷體" pitchFamily="65" charset="-120"/>
              </a:rPr>
              <a:t>依教育目標分</a:t>
            </a:r>
            <a:br>
              <a:rPr lang="zh-TW" altLang="en-US" smtClean="0">
                <a:latin typeface="標楷體" pitchFamily="65" charset="-120"/>
              </a:rPr>
            </a:br>
            <a:r>
              <a:rPr lang="zh-TW" altLang="en-US" sz="1400" smtClean="0">
                <a:latin typeface="標楷體" pitchFamily="65" charset="-120"/>
              </a:rPr>
              <a:t>（余民寧，</a:t>
            </a:r>
            <a:r>
              <a:rPr lang="en-US" altLang="zh-TW" sz="1400" smtClean="0">
                <a:latin typeface="標楷體" pitchFamily="65" charset="-120"/>
              </a:rPr>
              <a:t>2002</a:t>
            </a:r>
            <a:r>
              <a:rPr lang="zh-TW" altLang="en-US" sz="1400" smtClean="0">
                <a:latin typeface="標楷體" pitchFamily="65" charset="-120"/>
              </a:rPr>
              <a:t>：</a:t>
            </a:r>
            <a:r>
              <a:rPr lang="en-US" altLang="zh-TW" sz="1400" smtClean="0">
                <a:latin typeface="標楷體" pitchFamily="65" charset="-120"/>
              </a:rPr>
              <a:t>22-23</a:t>
            </a:r>
            <a:r>
              <a:rPr lang="zh-TW" altLang="en-US" sz="1400" smtClean="0">
                <a:latin typeface="標楷體" pitchFamily="65" charset="-120"/>
              </a:rPr>
              <a:t>）</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2"/>
          <p:cNvSpPr>
            <a:spLocks noGrp="1" noChangeArrowheads="1"/>
          </p:cNvSpPr>
          <p:nvPr>
            <p:ph type="title"/>
          </p:nvPr>
        </p:nvSpPr>
        <p:spPr/>
        <p:txBody>
          <a:bodyPr/>
          <a:lstStyle/>
          <a:p>
            <a:pPr eaLnBrk="1" hangingPunct="1"/>
            <a:r>
              <a:rPr lang="zh-TW" altLang="en-US" smtClean="0">
                <a:latin typeface="標楷體" pitchFamily="65" charset="-120"/>
              </a:rPr>
              <a:t>投射技術</a:t>
            </a:r>
            <a:r>
              <a:rPr lang="en-US" altLang="zh-TW" smtClean="0">
                <a:latin typeface="標楷體" pitchFamily="65" charset="-120"/>
              </a:rPr>
              <a:t>—</a:t>
            </a:r>
            <a:r>
              <a:rPr lang="zh-TW" altLang="en-US" smtClean="0">
                <a:latin typeface="標楷體" pitchFamily="65" charset="-120"/>
              </a:rPr>
              <a:t>羅夏克墨漬測驗</a:t>
            </a:r>
          </a:p>
        </p:txBody>
      </p:sp>
      <p:sp>
        <p:nvSpPr>
          <p:cNvPr id="423938" name="投影片編號版面配置區 6"/>
          <p:cNvSpPr>
            <a:spLocks noGrp="1"/>
          </p:cNvSpPr>
          <p:nvPr>
            <p:ph type="sldNum" sz="quarter" idx="17"/>
          </p:nvPr>
        </p:nvSpPr>
        <p:spPr bwMode="auto">
          <a:noFill/>
          <a:ln>
            <a:miter lim="800000"/>
            <a:headEnd/>
            <a:tailEnd/>
          </a:ln>
        </p:spPr>
        <p:txBody>
          <a:bodyPr wrap="square" numCol="1" anchorCtr="0" compatLnSpc="1">
            <a:prstTxWarp prst="textNoShape">
              <a:avLst/>
            </a:prstTxWarp>
          </a:bodyPr>
          <a:lstStyle/>
          <a:p>
            <a:fld id="{4DBB3D91-8E70-482B-A3F5-F6F8A8D0CB5A}" type="slidenum">
              <a:rPr lang="en-US" altLang="zh-TW" smtClean="0">
                <a:ea typeface="新細明體" charset="-120"/>
              </a:rPr>
              <a:pPr/>
              <a:t>199</a:t>
            </a:fld>
            <a:endParaRPr lang="en-US" altLang="zh-TW" smtClean="0">
              <a:ea typeface="新細明體" charset="-120"/>
            </a:endParaRPr>
          </a:p>
        </p:txBody>
      </p:sp>
      <p:sp>
        <p:nvSpPr>
          <p:cNvPr id="423939" name="Rectangle 3"/>
          <p:cNvSpPr>
            <a:spLocks noGrp="1" noChangeArrowheads="1"/>
          </p:cNvSpPr>
          <p:nvPr>
            <p:ph sz="quarter" idx="13"/>
          </p:nvPr>
        </p:nvSpPr>
        <p:spPr>
          <a:xfrm>
            <a:off x="684213" y="2276475"/>
            <a:ext cx="3822700" cy="4105275"/>
          </a:xfrm>
        </p:spPr>
        <p:txBody>
          <a:bodyPr/>
          <a:lstStyle/>
          <a:p>
            <a:pPr eaLnBrk="1" hangingPunct="1">
              <a:lnSpc>
                <a:spcPct val="70000"/>
              </a:lnSpc>
            </a:pPr>
            <a:endParaRPr lang="en-US" altLang="zh-TW" sz="2100" b="1" smtClean="0">
              <a:latin typeface="標楷體" pitchFamily="65" charset="-120"/>
            </a:endParaRPr>
          </a:p>
          <a:p>
            <a:pPr eaLnBrk="1" hangingPunct="1">
              <a:lnSpc>
                <a:spcPct val="70000"/>
              </a:lnSpc>
            </a:pPr>
            <a:r>
              <a:rPr lang="zh-TW" altLang="en-US" sz="2100" b="1" smtClean="0">
                <a:latin typeface="標楷體" pitchFamily="65" charset="-120"/>
              </a:rPr>
              <a:t>所有的圖都是沒有意義或情節內容的</a:t>
            </a:r>
            <a:r>
              <a:rPr lang="zh-TW" altLang="en-US" sz="2100" smtClean="0">
                <a:latin typeface="標楷體" pitchFamily="65" charset="-120"/>
              </a:rPr>
              <a:t>。測驗時，讓被試對它們逐一進行自由聯想，請他們回答在圖上看到了什麼，然後再進一步詢問被試某些問題，瞭解圖中的哪些內容引起被試的反應。測驗進行完後，</a:t>
            </a:r>
            <a:r>
              <a:rPr lang="zh-TW" altLang="en-US" sz="2100" smtClean="0">
                <a:solidFill>
                  <a:srgbClr val="FF0000"/>
                </a:solidFill>
                <a:latin typeface="標楷體" pitchFamily="65" charset="-120"/>
              </a:rPr>
              <a:t>個人不自知的把內在的一切投射出來</a:t>
            </a:r>
            <a:r>
              <a:rPr lang="zh-TW" altLang="en-US" sz="2100" smtClean="0">
                <a:latin typeface="標楷體" pitchFamily="65" charset="-120"/>
              </a:rPr>
              <a:t>，而後根據反應圖樣的部位、決定因素、內容、從眾與否等計分。此測驗實施不易且解釋困難，通常用於臨床診斷方面。</a:t>
            </a:r>
            <a:br>
              <a:rPr lang="zh-TW" altLang="en-US" sz="2100" smtClean="0">
                <a:latin typeface="標楷體" pitchFamily="65" charset="-120"/>
              </a:rPr>
            </a:br>
            <a:r>
              <a:rPr lang="zh-TW" altLang="en-US" sz="2100" smtClean="0">
                <a:latin typeface="標楷體" pitchFamily="65" charset="-120"/>
              </a:rPr>
              <a:t/>
            </a:r>
            <a:br>
              <a:rPr lang="zh-TW" altLang="en-US" sz="2100" smtClean="0">
                <a:latin typeface="標楷體" pitchFamily="65" charset="-120"/>
              </a:rPr>
            </a:br>
            <a:endParaRPr lang="zh-TW" altLang="en-US" sz="2100" smtClean="0">
              <a:latin typeface="標楷體" pitchFamily="65" charset="-120"/>
            </a:endParaRPr>
          </a:p>
        </p:txBody>
      </p:sp>
      <p:sp>
        <p:nvSpPr>
          <p:cNvPr id="423940" name="Rectangle 5"/>
          <p:cNvSpPr>
            <a:spLocks noGrp="1" noChangeArrowheads="1"/>
          </p:cNvSpPr>
          <p:nvPr>
            <p:ph sz="quarter" idx="14"/>
          </p:nvPr>
        </p:nvSpPr>
        <p:spPr>
          <a:xfrm>
            <a:off x="4645025" y="2679700"/>
            <a:ext cx="3822700" cy="3446463"/>
          </a:xfrm>
        </p:spPr>
        <p:txBody>
          <a:bodyPr/>
          <a:lstStyle/>
          <a:p>
            <a:pPr eaLnBrk="1" hangingPunct="1">
              <a:lnSpc>
                <a:spcPct val="80000"/>
              </a:lnSpc>
            </a:pPr>
            <a:endParaRPr lang="zh-TW" altLang="zh-TW" sz="1900" smtClean="0"/>
          </a:p>
        </p:txBody>
      </p:sp>
      <p:pic>
        <p:nvPicPr>
          <p:cNvPr id="423941" name="Picture 4" descr="sld002"/>
          <p:cNvPicPr>
            <a:picLocks noChangeAspect="1" noChangeArrowheads="1"/>
          </p:cNvPicPr>
          <p:nvPr/>
        </p:nvPicPr>
        <p:blipFill>
          <a:blip r:embed="rId3"/>
          <a:srcRect/>
          <a:stretch>
            <a:fillRect/>
          </a:stretch>
        </p:blipFill>
        <p:spPr bwMode="auto">
          <a:xfrm>
            <a:off x="5076825" y="2636838"/>
            <a:ext cx="3509963"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內容版面配置區 1"/>
          <p:cNvSpPr>
            <a:spLocks noGrp="1"/>
          </p:cNvSpPr>
          <p:nvPr>
            <p:ph idx="1"/>
          </p:nvPr>
        </p:nvSpPr>
        <p:spPr>
          <a:xfrm>
            <a:off x="323850" y="2060575"/>
            <a:ext cx="8424863" cy="3451225"/>
          </a:xfrm>
        </p:spPr>
        <p:txBody>
          <a:bodyPr/>
          <a:lstStyle/>
          <a:p>
            <a:pPr eaLnBrk="1" hangingPunct="1">
              <a:lnSpc>
                <a:spcPct val="80000"/>
              </a:lnSpc>
            </a:pPr>
            <a:r>
              <a:rPr lang="en-US" altLang="zh-TW" sz="2200" smtClean="0">
                <a:latin typeface="標楷體" pitchFamily="65" charset="-120"/>
              </a:rPr>
              <a:t>1.</a:t>
            </a:r>
            <a:r>
              <a:rPr lang="zh-TW" altLang="en-US" sz="2200" smtClean="0">
                <a:latin typeface="標楷體" pitchFamily="65" charset="-120"/>
              </a:rPr>
              <a:t>青少年發展考題之重點分成下頁八大類目。</a:t>
            </a:r>
            <a:endParaRPr lang="en-US" altLang="zh-TW" sz="2200" smtClean="0">
              <a:latin typeface="標楷體" pitchFamily="65" charset="-120"/>
            </a:endParaRPr>
          </a:p>
          <a:p>
            <a:pPr eaLnBrk="1" hangingPunct="1">
              <a:lnSpc>
                <a:spcPct val="80000"/>
              </a:lnSpc>
            </a:pPr>
            <a:r>
              <a:rPr lang="en-US" altLang="zh-TW" sz="2200" smtClean="0">
                <a:latin typeface="標楷體" pitchFamily="65" charset="-120"/>
              </a:rPr>
              <a:t>2.100</a:t>
            </a:r>
            <a:r>
              <a:rPr lang="zh-TW" altLang="en-US" sz="2200" smtClean="0">
                <a:latin typeface="標楷體" pitchFamily="65" charset="-120"/>
              </a:rPr>
              <a:t>年考題出現在主要的諮商理論（</a:t>
            </a:r>
            <a:r>
              <a:rPr lang="en-US" altLang="zh-TW" sz="2200" smtClean="0">
                <a:latin typeface="標楷體" pitchFamily="65" charset="-120"/>
              </a:rPr>
              <a:t>2</a:t>
            </a:r>
            <a:r>
              <a:rPr lang="zh-TW" altLang="en-US" sz="2200" smtClean="0">
                <a:latin typeface="標楷體" pitchFamily="65" charset="-120"/>
              </a:rPr>
              <a:t>）、輔導倫理與法規（</a:t>
            </a:r>
            <a:r>
              <a:rPr lang="en-US" altLang="zh-TW" sz="2200" smtClean="0">
                <a:latin typeface="標楷體" pitchFamily="65" charset="-120"/>
              </a:rPr>
              <a:t>4</a:t>
            </a:r>
            <a:r>
              <a:rPr lang="zh-TW" altLang="en-US" sz="2200" smtClean="0">
                <a:latin typeface="標楷體" pitchFamily="65" charset="-120"/>
              </a:rPr>
              <a:t>）、行為輔導策略（</a:t>
            </a:r>
            <a:r>
              <a:rPr lang="en-US" altLang="zh-TW" sz="2200" smtClean="0">
                <a:latin typeface="標楷體" pitchFamily="65" charset="-120"/>
              </a:rPr>
              <a:t>2</a:t>
            </a:r>
            <a:r>
              <a:rPr lang="zh-TW" altLang="en-US" sz="2200" smtClean="0">
                <a:latin typeface="標楷體" pitchFamily="65" charset="-120"/>
              </a:rPr>
              <a:t>）及心理與教育測驗（</a:t>
            </a:r>
            <a:r>
              <a:rPr lang="en-US" altLang="zh-TW" sz="2200" smtClean="0">
                <a:latin typeface="標楷體" pitchFamily="65" charset="-120"/>
              </a:rPr>
              <a:t>2</a:t>
            </a:r>
            <a:r>
              <a:rPr lang="zh-TW" altLang="en-US" sz="2200" smtClean="0">
                <a:latin typeface="標楷體" pitchFamily="65" charset="-120"/>
              </a:rPr>
              <a:t>）</a:t>
            </a:r>
            <a:r>
              <a:rPr lang="zh-TW" altLang="en-US" smtClean="0"/>
              <a:t>，</a:t>
            </a:r>
            <a:r>
              <a:rPr lang="en-US" altLang="zh-TW" smtClean="0"/>
              <a:t>28.57%</a:t>
            </a:r>
            <a:r>
              <a:rPr lang="zh-TW" altLang="en-US" sz="2200" smtClean="0">
                <a:latin typeface="標楷體" pitchFamily="65" charset="-120"/>
              </a:rPr>
              <a:t>。</a:t>
            </a:r>
          </a:p>
          <a:p>
            <a:pPr eaLnBrk="1" hangingPunct="1">
              <a:lnSpc>
                <a:spcPct val="80000"/>
              </a:lnSpc>
            </a:pPr>
            <a:r>
              <a:rPr lang="en-US" altLang="zh-TW" sz="2200" smtClean="0">
                <a:latin typeface="標楷體" pitchFamily="65" charset="-120"/>
              </a:rPr>
              <a:t>3.101</a:t>
            </a:r>
            <a:r>
              <a:rPr lang="zh-TW" altLang="en-US" sz="2200" smtClean="0">
                <a:latin typeface="標楷體" pitchFamily="65" charset="-120"/>
              </a:rPr>
              <a:t>出現在主要的諮商理論（</a:t>
            </a:r>
            <a:r>
              <a:rPr lang="en-US" altLang="zh-TW" sz="2200" smtClean="0">
                <a:latin typeface="標楷體" pitchFamily="65" charset="-120"/>
              </a:rPr>
              <a:t>3</a:t>
            </a:r>
            <a:r>
              <a:rPr lang="zh-TW" altLang="en-US" sz="2200" smtClean="0">
                <a:latin typeface="標楷體" pitchFamily="65" charset="-120"/>
              </a:rPr>
              <a:t>）、輔導倫理與法規</a:t>
            </a:r>
            <a:r>
              <a:rPr lang="en-US" altLang="zh-TW" sz="2200" smtClean="0">
                <a:latin typeface="標楷體" pitchFamily="65" charset="-120"/>
              </a:rPr>
              <a:t>(2)</a:t>
            </a:r>
            <a:r>
              <a:rPr lang="zh-TW" altLang="en-US" sz="2200" smtClean="0">
                <a:latin typeface="標楷體" pitchFamily="65" charset="-120"/>
              </a:rPr>
              <a:t>、行為輔導策略（</a:t>
            </a:r>
            <a:r>
              <a:rPr lang="en-US" altLang="zh-TW" sz="2200" smtClean="0">
                <a:latin typeface="標楷體" pitchFamily="65" charset="-120"/>
              </a:rPr>
              <a:t>4</a:t>
            </a:r>
            <a:r>
              <a:rPr lang="zh-TW" altLang="en-US" sz="2200" smtClean="0">
                <a:latin typeface="標楷體" pitchFamily="65" charset="-120"/>
              </a:rPr>
              <a:t>）及心理與教育測驗（</a:t>
            </a:r>
            <a:r>
              <a:rPr lang="en-US" altLang="zh-TW" sz="2200" smtClean="0">
                <a:latin typeface="標楷體" pitchFamily="65" charset="-120"/>
              </a:rPr>
              <a:t>2</a:t>
            </a:r>
            <a:r>
              <a:rPr lang="zh-TW" altLang="en-US" sz="2200" smtClean="0">
                <a:latin typeface="標楷體" pitchFamily="65" charset="-120"/>
              </a:rPr>
              <a:t>）、輔導工作分級</a:t>
            </a:r>
            <a:r>
              <a:rPr lang="en-US" altLang="zh-TW" sz="2200" smtClean="0">
                <a:latin typeface="標楷體" pitchFamily="65" charset="-120"/>
              </a:rPr>
              <a:t>(1) </a:t>
            </a:r>
            <a:r>
              <a:rPr lang="zh-TW" altLang="en-US" smtClean="0"/>
              <a:t>，</a:t>
            </a:r>
            <a:r>
              <a:rPr lang="en-US" altLang="zh-TW" smtClean="0"/>
              <a:t>34.28%</a:t>
            </a:r>
            <a:r>
              <a:rPr lang="zh-TW" altLang="en-US" sz="2200" smtClean="0">
                <a:latin typeface="標楷體" pitchFamily="65" charset="-120"/>
              </a:rPr>
              <a:t>。</a:t>
            </a:r>
          </a:p>
          <a:p>
            <a:pPr eaLnBrk="1" hangingPunct="1">
              <a:lnSpc>
                <a:spcPct val="80000"/>
              </a:lnSpc>
            </a:pPr>
            <a:r>
              <a:rPr lang="en-US" altLang="zh-TW" smtClean="0">
                <a:latin typeface="標楷體" pitchFamily="65" charset="-120"/>
              </a:rPr>
              <a:t>4.</a:t>
            </a:r>
            <a:r>
              <a:rPr lang="zh-TW" altLang="en-US" smtClean="0">
                <a:latin typeface="標楷體" pitchFamily="65" charset="-120"/>
              </a:rPr>
              <a:t>近幾年考出的主要諮商理論包含：焦點解決短期治療、現實治療、精神分析（包含防衛機轉）、理情治療法、敘事治療、完形</a:t>
            </a:r>
            <a:r>
              <a:rPr lang="zh-TW" altLang="zh-TW" smtClean="0"/>
              <a:t>、</a:t>
            </a:r>
            <a:r>
              <a:rPr lang="zh-TW" altLang="zh-TW" smtClean="0">
                <a:latin typeface="標楷體" pitchFamily="65" charset="-120"/>
              </a:rPr>
              <a:t>社會建構主義</a:t>
            </a:r>
            <a:r>
              <a:rPr lang="zh-TW" altLang="en-US" smtClean="0">
                <a:latin typeface="標楷體" pitchFamily="65" charset="-120"/>
              </a:rPr>
              <a:t>。建議以學派諮商理論為閱讀之始</a:t>
            </a:r>
            <a:r>
              <a:rPr lang="zh-TW" altLang="en-US" sz="2000" smtClean="0"/>
              <a:t>，可推展至輔導策略，事半功倍。</a:t>
            </a:r>
            <a:endParaRPr lang="en-US" altLang="zh-TW" smtClean="0">
              <a:latin typeface="標楷體" pitchFamily="65" charset="-120"/>
            </a:endParaRPr>
          </a:p>
          <a:p>
            <a:pPr eaLnBrk="1" hangingPunct="1">
              <a:lnSpc>
                <a:spcPct val="80000"/>
              </a:lnSpc>
            </a:pPr>
            <a:endParaRPr lang="zh-TW" altLang="en-US" sz="2200" smtClean="0">
              <a:latin typeface="標楷體" pitchFamily="65" charset="-120"/>
            </a:endParaRPr>
          </a:p>
        </p:txBody>
      </p:sp>
      <p:sp>
        <p:nvSpPr>
          <p:cNvPr id="18434"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AE138EF-AC7B-468C-9EF8-2ED64499DDB3}" type="slidenum">
              <a:rPr lang="en-US" altLang="zh-TW" smtClean="0">
                <a:ea typeface="新細明體" charset="-120"/>
              </a:rPr>
              <a:pPr/>
              <a:t>2</a:t>
            </a:fld>
            <a:endParaRPr lang="en-US" altLang="zh-TW" smtClean="0">
              <a:ea typeface="新細明體" charset="-120"/>
            </a:endParaRPr>
          </a:p>
        </p:txBody>
      </p:sp>
      <p:sp>
        <p:nvSpPr>
          <p:cNvPr id="18435" name="標題 3"/>
          <p:cNvSpPr>
            <a:spLocks noGrp="1"/>
          </p:cNvSpPr>
          <p:nvPr>
            <p:ph type="title"/>
          </p:nvPr>
        </p:nvSpPr>
        <p:spPr/>
        <p:txBody>
          <a:bodyPr/>
          <a:lstStyle/>
          <a:p>
            <a:pPr eaLnBrk="1" hangingPunct="1"/>
            <a:r>
              <a:rPr lang="zh-TW" altLang="en-US" smtClean="0"/>
              <a:t>導讀</a:t>
            </a:r>
            <a:r>
              <a:rPr lang="en-US" altLang="zh-TW" smtClean="0"/>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idx="1"/>
          </p:nvPr>
        </p:nvSpPr>
        <p:spPr/>
        <p:txBody>
          <a:bodyPr/>
          <a:lstStyle/>
          <a:p>
            <a:pPr eaLnBrk="1" hangingPunct="1">
              <a:lnSpc>
                <a:spcPct val="90000"/>
              </a:lnSpc>
            </a:pPr>
            <a:r>
              <a:rPr lang="en-US" altLang="zh-TW" smtClean="0">
                <a:latin typeface="標楷體" pitchFamily="65" charset="-120"/>
              </a:rPr>
              <a:t>98-5.</a:t>
            </a:r>
            <a:r>
              <a:rPr lang="zh-TW" altLang="en-US" smtClean="0">
                <a:latin typeface="標楷體" pitchFamily="65" charset="-120"/>
              </a:rPr>
              <a:t>國二的小華上學經常遲到，但數學成績的表現還不錯。老師後來決定請他當小老師，負責發早自習數學晨考的考卷，此後他就不再遲到了。此一方法是應用行為主義的什麼原理？ </a:t>
            </a:r>
          </a:p>
          <a:p>
            <a:pPr lvl="1" eaLnBrk="1" hangingPunct="1">
              <a:lnSpc>
                <a:spcPct val="90000"/>
              </a:lnSpc>
            </a:pPr>
            <a:r>
              <a:rPr lang="en-US" altLang="zh-TW" sz="2400" smtClean="0">
                <a:latin typeface="標楷體" pitchFamily="65" charset="-120"/>
              </a:rPr>
              <a:t>(A)</a:t>
            </a:r>
            <a:r>
              <a:rPr lang="zh-TW" altLang="en-US" sz="2400" smtClean="0">
                <a:latin typeface="標楷體" pitchFamily="65" charset="-120"/>
              </a:rPr>
              <a:t>增強原理 </a:t>
            </a:r>
          </a:p>
          <a:p>
            <a:pPr lvl="1" eaLnBrk="1" hangingPunct="1">
              <a:lnSpc>
                <a:spcPct val="90000"/>
              </a:lnSpc>
            </a:pPr>
            <a:r>
              <a:rPr lang="en-US" altLang="zh-TW" sz="2400" smtClean="0">
                <a:latin typeface="標楷體" pitchFamily="65" charset="-120"/>
              </a:rPr>
              <a:t>(B)</a:t>
            </a:r>
            <a:r>
              <a:rPr lang="zh-TW" altLang="en-US" sz="2400" smtClean="0">
                <a:latin typeface="標楷體" pitchFamily="65" charset="-120"/>
              </a:rPr>
              <a:t>懲罰原理 </a:t>
            </a:r>
          </a:p>
          <a:p>
            <a:pPr lvl="1" eaLnBrk="1" hangingPunct="1">
              <a:lnSpc>
                <a:spcPct val="90000"/>
              </a:lnSpc>
            </a:pPr>
            <a:r>
              <a:rPr lang="en-US" altLang="zh-TW" sz="2400" smtClean="0">
                <a:latin typeface="標楷體" pitchFamily="65" charset="-120"/>
              </a:rPr>
              <a:t>(C)</a:t>
            </a:r>
            <a:r>
              <a:rPr lang="zh-TW" altLang="en-US" sz="2400" smtClean="0">
                <a:latin typeface="標楷體" pitchFamily="65" charset="-120"/>
              </a:rPr>
              <a:t>消弱原理 </a:t>
            </a:r>
          </a:p>
          <a:p>
            <a:pPr lvl="1" eaLnBrk="1" hangingPunct="1">
              <a:lnSpc>
                <a:spcPct val="90000"/>
              </a:lnSpc>
            </a:pPr>
            <a:r>
              <a:rPr lang="en-US" altLang="zh-TW" sz="2400" smtClean="0">
                <a:latin typeface="標楷體" pitchFamily="65" charset="-120"/>
              </a:rPr>
              <a:t>(D)</a:t>
            </a:r>
            <a:r>
              <a:rPr lang="zh-TW" altLang="en-US" sz="2400" smtClean="0">
                <a:latin typeface="標楷體" pitchFamily="65" charset="-120"/>
              </a:rPr>
              <a:t>交互抑制原理</a:t>
            </a:r>
            <a:r>
              <a:rPr lang="zh-TW" altLang="en-US" smtClean="0">
                <a:latin typeface="標楷體" pitchFamily="65" charset="-120"/>
              </a:rPr>
              <a:t> </a:t>
            </a:r>
          </a:p>
        </p:txBody>
      </p:sp>
      <p:sp>
        <p:nvSpPr>
          <p:cNvPr id="5734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94C5E11-E9D3-4169-AFA4-4B2A111362F8}" type="slidenum">
              <a:rPr lang="en-US" altLang="zh-TW" smtClean="0">
                <a:ea typeface="新細明體" charset="-120"/>
              </a:rPr>
              <a:pPr/>
              <a:t>20</a:t>
            </a:fld>
            <a:endParaRPr lang="en-US" altLang="zh-TW" smtClean="0">
              <a:ea typeface="新細明體" charset="-120"/>
            </a:endParaRPr>
          </a:p>
        </p:txBody>
      </p:sp>
      <p:sp>
        <p:nvSpPr>
          <p:cNvPr id="57347"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endParaRPr lang="zh-TW" altLang="zh-TW" smtClean="0">
              <a:latin typeface="標楷體" pitchFamily="65" charset="-120"/>
            </a:endParaRPr>
          </a:p>
        </p:txBody>
      </p:sp>
      <p:sp>
        <p:nvSpPr>
          <p:cNvPr id="21510" name="Rectangle 6"/>
          <p:cNvSpPr>
            <a:spLocks noChangeArrowheads="1"/>
          </p:cNvSpPr>
          <p:nvPr/>
        </p:nvSpPr>
        <p:spPr bwMode="auto">
          <a:xfrm>
            <a:off x="1476375" y="5300663"/>
            <a:ext cx="2447925" cy="433387"/>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ppt_x"/>
                                          </p:val>
                                        </p:tav>
                                        <p:tav tm="100000">
                                          <p:val>
                                            <p:strVal val="#ppt_x"/>
                                          </p:val>
                                        </p:tav>
                                      </p:tavLst>
                                    </p:anim>
                                    <p:anim calcmode="lin" valueType="num">
                                      <p:cBhvr additive="base">
                                        <p:cTn id="8"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70" name="AutoShape 46"/>
          <p:cNvGraphicFramePr>
            <a:graphicFrameLocks noGrp="1"/>
          </p:cNvGraphicFramePr>
          <p:nvPr>
            <p:ph idx="1"/>
          </p:nvPr>
        </p:nvGraphicFramePr>
        <p:xfrm>
          <a:off x="4052888" y="3876675"/>
          <a:ext cx="1047750" cy="1047750"/>
        </p:xfrm>
        <a:graphic>
          <a:graphicData uri="http://schemas.openxmlformats.org/presentationml/2006/ole">
            <p:oleObj spid="_x0000_s154670" name="方程式" r:id="rId4" imgW="0" imgH="0" progId="Equation.3">
              <p:embed/>
            </p:oleObj>
          </a:graphicData>
        </a:graphic>
      </p:graphicFrame>
      <p:sp>
        <p:nvSpPr>
          <p:cNvPr id="15467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209F8BB-E33A-4E39-A377-64F26954F21D}" type="slidenum">
              <a:rPr lang="en-US" altLang="zh-TW" smtClean="0">
                <a:ea typeface="新細明體" charset="-120"/>
              </a:rPr>
              <a:pPr/>
              <a:t>200</a:t>
            </a:fld>
            <a:endParaRPr lang="en-US" altLang="zh-TW" smtClean="0">
              <a:ea typeface="新細明體" charset="-120"/>
            </a:endParaRPr>
          </a:p>
        </p:txBody>
      </p:sp>
      <p:sp>
        <p:nvSpPr>
          <p:cNvPr id="154673" name="Rectangle 2"/>
          <p:cNvSpPr>
            <a:spLocks noGrp="1" noChangeArrowheads="1"/>
          </p:cNvSpPr>
          <p:nvPr>
            <p:ph type="title"/>
          </p:nvPr>
        </p:nvSpPr>
        <p:spPr/>
        <p:txBody>
          <a:bodyPr/>
          <a:lstStyle/>
          <a:p>
            <a:pPr eaLnBrk="1" hangingPunct="1"/>
            <a:r>
              <a:rPr lang="zh-TW" altLang="en-US" smtClean="0">
                <a:latin typeface="標楷體" pitchFamily="65" charset="-120"/>
              </a:rPr>
              <a:t>難度指標</a:t>
            </a:r>
            <a:r>
              <a:rPr lang="zh-TW" altLang="en-US" sz="1400" smtClean="0">
                <a:latin typeface="標楷體" pitchFamily="65" charset="-120"/>
              </a:rPr>
              <a:t>（余民寧，</a:t>
            </a:r>
            <a:r>
              <a:rPr lang="en-US" altLang="zh-TW" sz="1400" smtClean="0">
                <a:latin typeface="標楷體" pitchFamily="65" charset="-120"/>
              </a:rPr>
              <a:t>2002</a:t>
            </a:r>
            <a:r>
              <a:rPr lang="zh-TW" altLang="en-US" sz="1400" smtClean="0">
                <a:latin typeface="標楷體" pitchFamily="65" charset="-120"/>
              </a:rPr>
              <a:t>）</a:t>
            </a:r>
          </a:p>
        </p:txBody>
      </p:sp>
      <p:sp>
        <p:nvSpPr>
          <p:cNvPr id="154674" name="Rectangle 3"/>
          <p:cNvSpPr>
            <a:spLocks noGrp="1" noChangeArrowheads="1"/>
          </p:cNvSpPr>
          <p:nvPr>
            <p:ph type="body" idx="4294967295"/>
          </p:nvPr>
        </p:nvSpPr>
        <p:spPr>
          <a:xfrm>
            <a:off x="914400" y="1916113"/>
            <a:ext cx="8229600" cy="4565650"/>
          </a:xfrm>
        </p:spPr>
        <p:txBody>
          <a:bodyPr/>
          <a:lstStyle/>
          <a:p>
            <a:pPr eaLnBrk="1" hangingPunct="1">
              <a:lnSpc>
                <a:spcPct val="80000"/>
              </a:lnSpc>
            </a:pPr>
            <a:r>
              <a:rPr lang="en-US" altLang="zh-TW" sz="2000" smtClean="0">
                <a:latin typeface="標楷體" pitchFamily="65" charset="-120"/>
              </a:rPr>
              <a:t>1.</a:t>
            </a:r>
            <a:r>
              <a:rPr lang="zh-TW" altLang="en-US" sz="2000" smtClean="0">
                <a:latin typeface="標楷體" pitchFamily="65" charset="-120"/>
              </a:rPr>
              <a:t>難度指標：答對百分比，計算全體學生，答對人數佔總人數的百分比。</a:t>
            </a:r>
          </a:p>
          <a:p>
            <a:pPr eaLnBrk="1" hangingPunct="1">
              <a:lnSpc>
                <a:spcPct val="80000"/>
              </a:lnSpc>
            </a:pPr>
            <a:endParaRPr lang="zh-TW" altLang="en-US" sz="2000" smtClean="0">
              <a:latin typeface="標楷體" pitchFamily="65" charset="-120"/>
            </a:endParaRPr>
          </a:p>
          <a:p>
            <a:pPr eaLnBrk="1" hangingPunct="1">
              <a:lnSpc>
                <a:spcPct val="80000"/>
              </a:lnSpc>
            </a:pPr>
            <a:endParaRPr lang="zh-TW" altLang="en-US" sz="2000" smtClean="0">
              <a:latin typeface="標楷體" pitchFamily="65" charset="-120"/>
            </a:endParaRPr>
          </a:p>
          <a:p>
            <a:pPr eaLnBrk="1" hangingPunct="1">
              <a:lnSpc>
                <a:spcPct val="80000"/>
              </a:lnSpc>
            </a:pPr>
            <a:endParaRPr lang="zh-TW" altLang="en-US" sz="2000" smtClean="0">
              <a:latin typeface="標楷體" pitchFamily="65" charset="-120"/>
            </a:endParaRPr>
          </a:p>
          <a:p>
            <a:pPr eaLnBrk="1" hangingPunct="1">
              <a:lnSpc>
                <a:spcPct val="80000"/>
              </a:lnSpc>
            </a:pPr>
            <a:endParaRPr lang="zh-TW" altLang="en-US" sz="2000" smtClean="0">
              <a:latin typeface="標楷體" pitchFamily="65" charset="-120"/>
            </a:endParaRPr>
          </a:p>
          <a:p>
            <a:pPr eaLnBrk="1" hangingPunct="1">
              <a:lnSpc>
                <a:spcPct val="80000"/>
              </a:lnSpc>
            </a:pPr>
            <a:r>
              <a:rPr lang="en-US" altLang="zh-TW" sz="2000" smtClean="0">
                <a:latin typeface="標楷體" pitchFamily="65" charset="-120"/>
              </a:rPr>
              <a:t>2.</a:t>
            </a:r>
            <a:r>
              <a:rPr lang="zh-TW" altLang="en-US" sz="2000" smtClean="0">
                <a:latin typeface="標楷體" pitchFamily="65" charset="-120"/>
              </a:rPr>
              <a:t>難度指標：每道試題以高分組和低分組學生答對之平均數表示。</a:t>
            </a:r>
            <a:r>
              <a:rPr lang="en-US" altLang="zh-TW" sz="2000" smtClean="0">
                <a:latin typeface="標楷體" pitchFamily="65" charset="-120"/>
              </a:rPr>
              <a:t>P</a:t>
            </a:r>
            <a:r>
              <a:rPr lang="zh-TW" altLang="en-US" sz="2000" smtClean="0">
                <a:latin typeface="標楷體" pitchFamily="65" charset="-120"/>
              </a:rPr>
              <a:t>值越大，即表示試題越容易，表示越多同學答對該題，</a:t>
            </a:r>
            <a:r>
              <a:rPr lang="en-US" altLang="zh-TW" sz="2000" smtClean="0">
                <a:latin typeface="標楷體" pitchFamily="65" charset="-120"/>
              </a:rPr>
              <a:t>P</a:t>
            </a:r>
            <a:r>
              <a:rPr lang="zh-TW" altLang="en-US" sz="2000" smtClean="0">
                <a:latin typeface="標楷體" pitchFamily="65" charset="-120"/>
              </a:rPr>
              <a:t>值越小表示越困難。（高分組、低分組各取前後段</a:t>
            </a:r>
            <a:r>
              <a:rPr lang="en-US" altLang="zh-TW" sz="2000" smtClean="0">
                <a:latin typeface="標楷體" pitchFamily="65" charset="-120"/>
              </a:rPr>
              <a:t>25-33</a:t>
            </a:r>
            <a:r>
              <a:rPr lang="zh-TW" altLang="en-US" sz="2000" smtClean="0">
                <a:latin typeface="標楷體" pitchFamily="65" charset="-120"/>
              </a:rPr>
              <a:t>％，依據郭生玉（</a:t>
            </a:r>
            <a:r>
              <a:rPr lang="en-US" altLang="zh-TW" sz="2000" smtClean="0">
                <a:latin typeface="標楷體" pitchFamily="65" charset="-120"/>
              </a:rPr>
              <a:t>2004</a:t>
            </a:r>
            <a:r>
              <a:rPr lang="zh-TW" altLang="en-US" sz="2000" smtClean="0">
                <a:latin typeface="標楷體" pitchFamily="65" charset="-120"/>
              </a:rPr>
              <a:t>），取</a:t>
            </a:r>
            <a:r>
              <a:rPr lang="en-US" altLang="zh-TW" sz="2000" smtClean="0">
                <a:latin typeface="標楷體" pitchFamily="65" charset="-120"/>
              </a:rPr>
              <a:t>27</a:t>
            </a:r>
            <a:r>
              <a:rPr lang="zh-TW" altLang="en-US" sz="2000" smtClean="0">
                <a:latin typeface="標楷體" pitchFamily="65" charset="-120"/>
              </a:rPr>
              <a:t>％分組可以獲取最大可靠性。）</a:t>
            </a:r>
          </a:p>
          <a:p>
            <a:pPr eaLnBrk="1" hangingPunct="1">
              <a:lnSpc>
                <a:spcPct val="80000"/>
              </a:lnSpc>
            </a:pPr>
            <a:r>
              <a:rPr lang="en-US" altLang="zh-TW" sz="2000" smtClean="0">
                <a:latin typeface="標楷體" pitchFamily="65" charset="-120"/>
              </a:rPr>
              <a:t>Pi=(Pi</a:t>
            </a:r>
            <a:r>
              <a:rPr lang="en-US" altLang="zh-TW" sz="2000" baseline="-25000" smtClean="0">
                <a:latin typeface="標楷體" pitchFamily="65" charset="-120"/>
              </a:rPr>
              <a:t>H</a:t>
            </a:r>
            <a:r>
              <a:rPr lang="en-US" altLang="zh-TW" sz="2000" smtClean="0">
                <a:latin typeface="標楷體" pitchFamily="65" charset="-120"/>
              </a:rPr>
              <a:t>+Pi</a:t>
            </a:r>
            <a:r>
              <a:rPr lang="en-US" altLang="zh-TW" sz="2000" baseline="-25000" smtClean="0">
                <a:latin typeface="標楷體" pitchFamily="65" charset="-120"/>
              </a:rPr>
              <a:t>L</a:t>
            </a:r>
            <a:r>
              <a:rPr lang="en-US" altLang="zh-TW" sz="2000" smtClean="0">
                <a:latin typeface="標楷體" pitchFamily="65" charset="-120"/>
              </a:rPr>
              <a:t>)/2 </a:t>
            </a:r>
          </a:p>
          <a:p>
            <a:pPr eaLnBrk="1" hangingPunct="1">
              <a:lnSpc>
                <a:spcPct val="80000"/>
              </a:lnSpc>
            </a:pPr>
            <a:r>
              <a:rPr lang="en-US" altLang="zh-TW" sz="2000" smtClean="0">
                <a:latin typeface="標楷體" pitchFamily="65" charset="-120"/>
              </a:rPr>
              <a:t>P</a:t>
            </a:r>
            <a:r>
              <a:rPr lang="zh-TW" altLang="en-US" sz="2000" smtClean="0">
                <a:latin typeface="標楷體" pitchFamily="65" charset="-120"/>
              </a:rPr>
              <a:t>值為</a:t>
            </a:r>
            <a:r>
              <a:rPr lang="en-US" altLang="zh-TW" sz="2000" smtClean="0">
                <a:latin typeface="標楷體" pitchFamily="65" charset="-120"/>
              </a:rPr>
              <a:t>.5</a:t>
            </a:r>
            <a:r>
              <a:rPr lang="zh-TW" altLang="en-US" sz="2000" smtClean="0">
                <a:latin typeface="標楷體" pitchFamily="65" charset="-120"/>
              </a:rPr>
              <a:t>時，表示難易適中。</a:t>
            </a:r>
          </a:p>
          <a:p>
            <a:pPr eaLnBrk="1" hangingPunct="1">
              <a:lnSpc>
                <a:spcPct val="80000"/>
              </a:lnSpc>
            </a:pPr>
            <a:endParaRPr lang="en-US" altLang="zh-TW" sz="2000" smtClean="0">
              <a:latin typeface="標楷體" pitchFamily="65" charset="-120"/>
            </a:endParaRPr>
          </a:p>
        </p:txBody>
      </p:sp>
      <p:graphicFrame>
        <p:nvGraphicFramePr>
          <p:cNvPr id="154671" name="Object 47"/>
          <p:cNvGraphicFramePr>
            <a:graphicFrameLocks noGrp="1" noChangeAspect="1"/>
          </p:cNvGraphicFramePr>
          <p:nvPr>
            <p:ph sz="quarter" idx="4294967295"/>
          </p:nvPr>
        </p:nvGraphicFramePr>
        <p:xfrm>
          <a:off x="5292725" y="2276475"/>
          <a:ext cx="1209675" cy="1768475"/>
        </p:xfrm>
        <a:graphic>
          <a:graphicData uri="http://schemas.openxmlformats.org/presentationml/2006/ole">
            <p:oleObj spid="_x0000_s154671" name="方程式" r:id="rId5" imgW="444307" imgH="634725" progId="Equation.3">
              <p:embed/>
            </p:oleObj>
          </a:graphicData>
        </a:graphic>
      </p:graphicFrame>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3"/>
          <p:cNvSpPr>
            <a:spLocks noGrp="1" noChangeArrowheads="1"/>
          </p:cNvSpPr>
          <p:nvPr>
            <p:ph idx="1"/>
          </p:nvPr>
        </p:nvSpPr>
        <p:spPr>
          <a:xfrm>
            <a:off x="395288" y="2205038"/>
            <a:ext cx="8229600" cy="4205287"/>
          </a:xfrm>
        </p:spPr>
        <p:txBody>
          <a:bodyPr/>
          <a:lstStyle/>
          <a:p>
            <a:pPr eaLnBrk="1" hangingPunct="1">
              <a:lnSpc>
                <a:spcPct val="90000"/>
              </a:lnSpc>
            </a:pPr>
            <a:r>
              <a:rPr lang="zh-TW" altLang="en-US" sz="2500" smtClean="0">
                <a:latin typeface="標楷體" pitchFamily="65" charset="-120"/>
              </a:rPr>
              <a:t>鑑別度：瞭解該試題是否具有區別學生能力高低的功能。如果某試題之鑑別度高，則表示它能夠明確分辨答對和答錯學生之功能很強。反之，如果某道試題無法分辨答對與答錯之學生，則表示其鑑別度指標很低。試題是希望讓有能力會答的學生答對，而沒有能力、不會答的學生答錯。試題所具有的分辨功能與作用稱之為「鑑別度」。</a:t>
            </a:r>
          </a:p>
          <a:p>
            <a:pPr eaLnBrk="1" hangingPunct="1">
              <a:lnSpc>
                <a:spcPct val="90000"/>
              </a:lnSpc>
            </a:pPr>
            <a:r>
              <a:rPr lang="en-US" altLang="zh-TW" sz="2500" smtClean="0">
                <a:latin typeface="標楷體" pitchFamily="65" charset="-120"/>
              </a:rPr>
              <a:t>Di</a:t>
            </a:r>
            <a:r>
              <a:rPr lang="zh-TW" altLang="en-US" sz="2500" smtClean="0">
                <a:latin typeface="標楷體" pitchFamily="65" charset="-120"/>
              </a:rPr>
              <a:t>＝</a:t>
            </a:r>
            <a:r>
              <a:rPr lang="en-US" altLang="zh-TW" sz="2500" smtClean="0">
                <a:latin typeface="標楷體" pitchFamily="65" charset="-120"/>
              </a:rPr>
              <a:t>Pi</a:t>
            </a:r>
            <a:r>
              <a:rPr lang="en-US" altLang="zh-TW" sz="2500" baseline="-25000" smtClean="0">
                <a:latin typeface="標楷體" pitchFamily="65" charset="-120"/>
              </a:rPr>
              <a:t>H</a:t>
            </a:r>
            <a:r>
              <a:rPr lang="en-US" altLang="zh-TW" sz="2500" smtClean="0">
                <a:latin typeface="標楷體" pitchFamily="65" charset="-120"/>
              </a:rPr>
              <a:t>-Pi</a:t>
            </a:r>
            <a:r>
              <a:rPr lang="en-US" altLang="zh-TW" sz="2500" baseline="-25000" smtClean="0">
                <a:latin typeface="標楷體" pitchFamily="65" charset="-120"/>
              </a:rPr>
              <a:t>L</a:t>
            </a:r>
            <a:r>
              <a:rPr lang="zh-TW" altLang="en-US" sz="2500" smtClean="0">
                <a:latin typeface="標楷體" pitchFamily="65" charset="-120"/>
              </a:rPr>
              <a:t>。</a:t>
            </a:r>
          </a:p>
          <a:p>
            <a:pPr eaLnBrk="1" hangingPunct="1">
              <a:lnSpc>
                <a:spcPct val="90000"/>
              </a:lnSpc>
            </a:pPr>
            <a:endParaRPr lang="en-US" altLang="zh-TW" sz="2500" smtClean="0">
              <a:latin typeface="標楷體" pitchFamily="65" charset="-120"/>
            </a:endParaRPr>
          </a:p>
        </p:txBody>
      </p:sp>
      <p:sp>
        <p:nvSpPr>
          <p:cNvPr id="42905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6F2CB2C-B229-49A9-9D3A-351360034835}" type="slidenum">
              <a:rPr lang="en-US" altLang="zh-TW" smtClean="0">
                <a:ea typeface="新細明體" charset="-120"/>
              </a:rPr>
              <a:pPr/>
              <a:t>201</a:t>
            </a:fld>
            <a:endParaRPr lang="en-US" altLang="zh-TW" smtClean="0">
              <a:ea typeface="新細明體" charset="-120"/>
            </a:endParaRPr>
          </a:p>
        </p:txBody>
      </p:sp>
      <p:sp>
        <p:nvSpPr>
          <p:cNvPr id="429059" name="Rectangle 2"/>
          <p:cNvSpPr>
            <a:spLocks noGrp="1" noChangeArrowheads="1"/>
          </p:cNvSpPr>
          <p:nvPr>
            <p:ph type="title"/>
          </p:nvPr>
        </p:nvSpPr>
        <p:spPr/>
        <p:txBody>
          <a:bodyPr/>
          <a:lstStyle/>
          <a:p>
            <a:pPr eaLnBrk="1" hangingPunct="1"/>
            <a:r>
              <a:rPr lang="zh-TW" altLang="en-US" smtClean="0">
                <a:latin typeface="標楷體" pitchFamily="65" charset="-120"/>
              </a:rPr>
              <a:t>鑑別度指標之分析</a:t>
            </a:r>
            <a:r>
              <a:rPr lang="zh-TW" altLang="en-US" sz="1400" smtClean="0">
                <a:latin typeface="標楷體" pitchFamily="65" charset="-120"/>
              </a:rPr>
              <a:t>（余民寧，</a:t>
            </a:r>
            <a:r>
              <a:rPr lang="en-US" altLang="zh-TW" sz="1400" smtClean="0">
                <a:latin typeface="標楷體" pitchFamily="65" charset="-120"/>
              </a:rPr>
              <a:t>2002</a:t>
            </a:r>
            <a:r>
              <a:rPr lang="zh-TW" altLang="en-US" sz="1400" smtClean="0">
                <a:latin typeface="標楷體" pitchFamily="65" charset="-120"/>
              </a:rPr>
              <a:t>）</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3"/>
          <p:cNvSpPr>
            <a:spLocks noGrp="1" noChangeArrowheads="1"/>
          </p:cNvSpPr>
          <p:nvPr>
            <p:ph idx="1"/>
          </p:nvPr>
        </p:nvSpPr>
        <p:spPr>
          <a:xfrm>
            <a:off x="1042988" y="2276475"/>
            <a:ext cx="7408862" cy="3451225"/>
          </a:xfrm>
        </p:spPr>
        <p:txBody>
          <a:bodyPr/>
          <a:lstStyle/>
          <a:p>
            <a:pPr eaLnBrk="1" hangingPunct="1"/>
            <a:r>
              <a:rPr lang="zh-TW" altLang="en-US" sz="2100" smtClean="0">
                <a:latin typeface="標楷體" pitchFamily="65" charset="-120"/>
              </a:rPr>
              <a:t>內容效度是指題目的內容，與評量目標的一致性程度。通常較適用在成就測驗的效度考驗上。</a:t>
            </a:r>
          </a:p>
          <a:p>
            <a:pPr eaLnBrk="1" hangingPunct="1"/>
            <a:r>
              <a:rPr lang="zh-TW" altLang="en-US" sz="2100" smtClean="0">
                <a:latin typeface="標楷體" pitchFamily="65" charset="-120"/>
              </a:rPr>
              <a:t>測驗內容的代表性或是取樣的適切性。</a:t>
            </a:r>
          </a:p>
          <a:p>
            <a:pPr eaLnBrk="1" hangingPunct="1"/>
            <a:r>
              <a:rPr lang="zh-TW" altLang="en-US" sz="2100" smtClean="0">
                <a:latin typeface="標楷體" pitchFamily="65" charset="-120"/>
              </a:rPr>
              <a:t>例如：一位教師給學生做一個數學成就測驗，該測驗題目涵蓋教學所欲達到之目標，及教材之重要內容稱之。</a:t>
            </a:r>
          </a:p>
          <a:p>
            <a:pPr eaLnBrk="1" hangingPunct="1"/>
            <a:r>
              <a:rPr lang="zh-TW" altLang="en-US" sz="2100" smtClean="0">
                <a:latin typeface="標楷體" pitchFamily="65" charset="-120"/>
              </a:rPr>
              <a:t>內容效度沒有一定的數量表示法，採用邏輯分析法來判別。</a:t>
            </a:r>
          </a:p>
          <a:p>
            <a:pPr eaLnBrk="1" hangingPunct="1"/>
            <a:r>
              <a:rPr lang="zh-TW" altLang="en-US" sz="2100" smtClean="0">
                <a:latin typeface="標楷體" pitchFamily="65" charset="-120"/>
              </a:rPr>
              <a:t>設計雙向細目表以確知教學目標與教材內容，並用以分析測驗之內容效度。</a:t>
            </a:r>
          </a:p>
        </p:txBody>
      </p:sp>
      <p:sp>
        <p:nvSpPr>
          <p:cNvPr id="43110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133C717-E062-41C1-B55C-8900CCAC602E}" type="slidenum">
              <a:rPr lang="en-US" altLang="zh-TW" smtClean="0">
                <a:ea typeface="新細明體" charset="-120"/>
              </a:rPr>
              <a:pPr/>
              <a:t>202</a:t>
            </a:fld>
            <a:endParaRPr lang="en-US" altLang="zh-TW" smtClean="0">
              <a:ea typeface="新細明體" charset="-120"/>
            </a:endParaRPr>
          </a:p>
        </p:txBody>
      </p:sp>
      <p:sp>
        <p:nvSpPr>
          <p:cNvPr id="15667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zh-TW" altLang="en-US" smtClean="0">
                <a:latin typeface="標楷體" pitchFamily="65" charset="-120"/>
              </a:rPr>
              <a:t>內容效度</a:t>
            </a:r>
            <a:br>
              <a:rPr lang="zh-TW" altLang="en-US" smtClean="0">
                <a:latin typeface="標楷體" pitchFamily="65" charset="-120"/>
              </a:rPr>
            </a:br>
            <a:r>
              <a:rPr lang="zh-TW" altLang="en-US" smtClean="0">
                <a:latin typeface="標楷體" pitchFamily="65" charset="-120"/>
              </a:rPr>
              <a:t>（</a:t>
            </a:r>
            <a:r>
              <a:rPr lang="en-US" altLang="zh-TW" smtClean="0">
                <a:latin typeface="標楷體" pitchFamily="65" charset="-120"/>
              </a:rPr>
              <a:t>content validity</a:t>
            </a:r>
            <a:r>
              <a:rPr lang="zh-TW" altLang="en-US" smtClean="0">
                <a:latin typeface="標楷體" pitchFamily="65" charset="-120"/>
              </a:rPr>
              <a:t>）</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3"/>
          <p:cNvSpPr>
            <a:spLocks noGrp="1" noChangeArrowheads="1"/>
          </p:cNvSpPr>
          <p:nvPr>
            <p:ph idx="1"/>
          </p:nvPr>
        </p:nvSpPr>
        <p:spPr/>
        <p:txBody>
          <a:bodyPr/>
          <a:lstStyle/>
          <a:p>
            <a:pPr eaLnBrk="1" hangingPunct="1">
              <a:lnSpc>
                <a:spcPct val="80000"/>
              </a:lnSpc>
            </a:pPr>
            <a:r>
              <a:rPr lang="zh-TW" altLang="en-US" sz="2100" smtClean="0">
                <a:latin typeface="標楷體" pitchFamily="65" charset="-120"/>
              </a:rPr>
              <a:t>一、再測法：再測信度（</a:t>
            </a:r>
            <a:r>
              <a:rPr lang="en-US" altLang="zh-TW" sz="2100" smtClean="0">
                <a:latin typeface="標楷體" pitchFamily="65" charset="-120"/>
              </a:rPr>
              <a:t>test-retest reliability</a:t>
            </a:r>
            <a:r>
              <a:rPr lang="zh-TW" altLang="en-US" sz="2100" smtClean="0">
                <a:latin typeface="標楷體" pitchFamily="65" charset="-120"/>
              </a:rPr>
              <a:t>）是指同一個測驗在不同的時間施作，其結果的一致性，是一種</a:t>
            </a:r>
            <a:r>
              <a:rPr lang="zh-TW" altLang="en-US" sz="2100" smtClean="0">
                <a:solidFill>
                  <a:srgbClr val="FF0000"/>
                </a:solidFill>
                <a:latin typeface="標楷體" pitchFamily="65" charset="-120"/>
              </a:rPr>
              <a:t>穩定係數</a:t>
            </a:r>
            <a:r>
              <a:rPr lang="zh-TW" altLang="en-US" sz="2100" smtClean="0">
                <a:latin typeface="標楷體" pitchFamily="65" charset="-120"/>
              </a:rPr>
              <a:t>。</a:t>
            </a:r>
          </a:p>
          <a:p>
            <a:pPr eaLnBrk="1" hangingPunct="1">
              <a:lnSpc>
                <a:spcPct val="80000"/>
              </a:lnSpc>
            </a:pPr>
            <a:r>
              <a:rPr lang="zh-TW" altLang="en-US" sz="2100" smtClean="0">
                <a:latin typeface="標楷體" pitchFamily="65" charset="-120"/>
              </a:rPr>
              <a:t>一般的作法是：第一次施測</a:t>
            </a:r>
            <a:r>
              <a:rPr lang="zh-TW" altLang="en-US" sz="2100" b="1" smtClean="0">
                <a:latin typeface="標楷體" pitchFamily="65" charset="-120"/>
              </a:rPr>
              <a:t>→</a:t>
            </a:r>
            <a:r>
              <a:rPr lang="zh-TW" altLang="en-US" sz="2100" smtClean="0">
                <a:latin typeface="標楷體" pitchFamily="65" charset="-120"/>
              </a:rPr>
              <a:t>經過一段時間</a:t>
            </a:r>
            <a:r>
              <a:rPr lang="zh-TW" altLang="en-US" sz="2100" b="1" smtClean="0">
                <a:latin typeface="標楷體" pitchFamily="65" charset="-120"/>
              </a:rPr>
              <a:t>→</a:t>
            </a:r>
            <a:r>
              <a:rPr lang="zh-TW" altLang="en-US" sz="2100" smtClean="0">
                <a:latin typeface="標楷體" pitchFamily="65" charset="-120"/>
              </a:rPr>
              <a:t>第二次對同一群人施測</a:t>
            </a:r>
            <a:r>
              <a:rPr lang="zh-TW" altLang="en-US" sz="2100" b="1" smtClean="0">
                <a:latin typeface="標楷體" pitchFamily="65" charset="-120"/>
              </a:rPr>
              <a:t>→</a:t>
            </a:r>
            <a:r>
              <a:rPr lang="zh-TW" altLang="en-US" sz="2100" smtClean="0">
                <a:latin typeface="標楷體" pitchFamily="65" charset="-120"/>
              </a:rPr>
              <a:t>求取兩次測驗分數的相關。</a:t>
            </a:r>
          </a:p>
          <a:p>
            <a:pPr eaLnBrk="1" hangingPunct="1">
              <a:lnSpc>
                <a:spcPct val="80000"/>
              </a:lnSpc>
            </a:pPr>
            <a:r>
              <a:rPr lang="zh-TW" altLang="en-US" sz="2100" smtClean="0">
                <a:latin typeface="標楷體" pitchFamily="65" charset="-120"/>
              </a:rPr>
              <a:t>相關係數愈高表測驗結果的穩定性愈高。</a:t>
            </a:r>
          </a:p>
          <a:p>
            <a:pPr eaLnBrk="1" hangingPunct="1">
              <a:lnSpc>
                <a:spcPct val="80000"/>
              </a:lnSpc>
            </a:pPr>
            <a:r>
              <a:rPr lang="zh-TW" altLang="en-US" sz="2100" smtClean="0">
                <a:latin typeface="標楷體" pitchFamily="65" charset="-120"/>
              </a:rPr>
              <a:t>再測信度兩次施測的間隔時間，不能太長也不能太短，可採</a:t>
            </a:r>
            <a:r>
              <a:rPr lang="en-US" altLang="zh-TW" sz="2100" smtClean="0">
                <a:latin typeface="標楷體" pitchFamily="65" charset="-120"/>
              </a:rPr>
              <a:t>2</a:t>
            </a:r>
            <a:r>
              <a:rPr lang="zh-TW" altLang="en-US" sz="2100" smtClean="0">
                <a:latin typeface="標楷體" pitchFamily="65" charset="-120"/>
              </a:rPr>
              <a:t>至</a:t>
            </a:r>
            <a:r>
              <a:rPr lang="en-US" altLang="zh-TW" sz="2100" smtClean="0">
                <a:latin typeface="標楷體" pitchFamily="65" charset="-120"/>
              </a:rPr>
              <a:t>4</a:t>
            </a:r>
            <a:r>
              <a:rPr lang="zh-TW" altLang="en-US" sz="2100" smtClean="0">
                <a:latin typeface="標楷體" pitchFamily="65" charset="-120"/>
              </a:rPr>
              <a:t>的星期，但無單一標準，要視測驗之種類、用途及受試者的年齡而定。</a:t>
            </a:r>
          </a:p>
          <a:p>
            <a:pPr eaLnBrk="1" hangingPunct="1">
              <a:lnSpc>
                <a:spcPct val="80000"/>
              </a:lnSpc>
            </a:pPr>
            <a:r>
              <a:rPr lang="zh-TW" altLang="en-US" sz="2100" smtClean="0">
                <a:latin typeface="標楷體" pitchFamily="65" charset="-120"/>
              </a:rPr>
              <a:t>缺點：</a:t>
            </a:r>
            <a:r>
              <a:rPr lang="en-US" altLang="zh-TW" sz="2100" smtClean="0">
                <a:latin typeface="標楷體" pitchFamily="65" charset="-120"/>
              </a:rPr>
              <a:t>1.</a:t>
            </a:r>
            <a:r>
              <a:rPr lang="zh-TW" altLang="en-US" sz="2100" smtClean="0">
                <a:latin typeface="標楷體" pitchFamily="65" charset="-120"/>
              </a:rPr>
              <a:t>易受練習與記憶的影響。</a:t>
            </a:r>
            <a:r>
              <a:rPr lang="en-US" altLang="zh-TW" sz="2100" smtClean="0">
                <a:latin typeface="標楷體" pitchFamily="65" charset="-120"/>
              </a:rPr>
              <a:t>2.</a:t>
            </a:r>
            <a:r>
              <a:rPr lang="zh-TW" altLang="en-US" sz="2100" smtClean="0">
                <a:latin typeface="標楷體" pitchFamily="65" charset="-120"/>
              </a:rPr>
              <a:t>測驗試題之性質因重測而改變。</a:t>
            </a:r>
            <a:r>
              <a:rPr lang="en-US" altLang="zh-TW" sz="2100" smtClean="0">
                <a:latin typeface="標楷體" pitchFamily="65" charset="-120"/>
              </a:rPr>
              <a:t>3.</a:t>
            </a:r>
            <a:r>
              <a:rPr lang="zh-TW" altLang="en-US" sz="2100" smtClean="0">
                <a:latin typeface="標楷體" pitchFamily="65" charset="-120"/>
              </a:rPr>
              <a:t>兩次測驗難以有相同的測驗情境。     </a:t>
            </a:r>
          </a:p>
          <a:p>
            <a:pPr eaLnBrk="1" hangingPunct="1">
              <a:lnSpc>
                <a:spcPct val="80000"/>
              </a:lnSpc>
            </a:pPr>
            <a:endParaRPr lang="en-US" altLang="zh-TW" sz="2100" smtClean="0">
              <a:latin typeface="標楷體" pitchFamily="65" charset="-120"/>
            </a:endParaRPr>
          </a:p>
        </p:txBody>
      </p:sp>
      <p:sp>
        <p:nvSpPr>
          <p:cNvPr id="43315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5F5A903-D36E-4242-AF40-041FC4B62539}" type="slidenum">
              <a:rPr lang="en-US" altLang="zh-TW" smtClean="0">
                <a:ea typeface="新細明體" charset="-120"/>
              </a:rPr>
              <a:pPr/>
              <a:t>203</a:t>
            </a:fld>
            <a:endParaRPr lang="en-US" altLang="zh-TW" smtClean="0">
              <a:ea typeface="新細明體" charset="-120"/>
            </a:endParaRPr>
          </a:p>
        </p:txBody>
      </p:sp>
      <p:sp>
        <p:nvSpPr>
          <p:cNvPr id="433155" name="Rectangle 2"/>
          <p:cNvSpPr>
            <a:spLocks noGrp="1" noChangeArrowheads="1"/>
          </p:cNvSpPr>
          <p:nvPr>
            <p:ph type="title"/>
          </p:nvPr>
        </p:nvSpPr>
        <p:spPr/>
        <p:txBody>
          <a:bodyPr/>
          <a:lstStyle/>
          <a:p>
            <a:pPr eaLnBrk="1" hangingPunct="1"/>
            <a:r>
              <a:rPr lang="zh-TW" altLang="en-US" sz="3200" smtClean="0">
                <a:latin typeface="標楷體" pitchFamily="65" charset="-120"/>
              </a:rPr>
              <a:t>再測信度（</a:t>
            </a:r>
            <a:r>
              <a:rPr lang="en-US" altLang="zh-TW" sz="3200" smtClean="0">
                <a:latin typeface="標楷體" pitchFamily="65" charset="-120"/>
              </a:rPr>
              <a:t>test-retest reliability</a:t>
            </a:r>
            <a:r>
              <a:rPr lang="zh-TW" altLang="en-US" sz="3200" smtClean="0">
                <a:latin typeface="標楷體" pitchFamily="65" charset="-120"/>
              </a:rPr>
              <a:t>） </a:t>
            </a:r>
            <a:r>
              <a:rPr lang="zh-TW" altLang="en-US" sz="1200" smtClean="0">
                <a:latin typeface="標楷體" pitchFamily="65" charset="-120"/>
              </a:rPr>
              <a:t>（郭生玉，</a:t>
            </a:r>
            <a:r>
              <a:rPr lang="en-US" altLang="zh-TW" sz="1200" smtClean="0">
                <a:latin typeface="標楷體" pitchFamily="65" charset="-120"/>
              </a:rPr>
              <a:t>2004</a:t>
            </a:r>
            <a:r>
              <a:rPr lang="zh-TW" altLang="en-US" sz="1200" smtClean="0">
                <a:latin typeface="標楷體" pitchFamily="65" charset="-120"/>
              </a:rPr>
              <a:t>）</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3"/>
          <p:cNvSpPr>
            <a:spLocks noGrp="1" noChangeArrowheads="1"/>
          </p:cNvSpPr>
          <p:nvPr>
            <p:ph idx="1"/>
          </p:nvPr>
        </p:nvSpPr>
        <p:spPr/>
        <p:txBody>
          <a:bodyPr/>
          <a:lstStyle/>
          <a:p>
            <a:pPr eaLnBrk="1" hangingPunct="1">
              <a:lnSpc>
                <a:spcPct val="90000"/>
              </a:lnSpc>
            </a:pPr>
            <a:r>
              <a:rPr lang="zh-TW" altLang="en-US" sz="2500" smtClean="0">
                <a:latin typeface="標楷體" pitchFamily="65" charset="-120"/>
              </a:rPr>
              <a:t>複本信度：是指將受試者在同一個時間點，接受兩份測驗</a:t>
            </a:r>
            <a:r>
              <a:rPr lang="en-US" altLang="zh-TW" sz="2500" smtClean="0">
                <a:latin typeface="標楷體" pitchFamily="65" charset="-120"/>
              </a:rPr>
              <a:t>(</a:t>
            </a:r>
            <a:r>
              <a:rPr lang="zh-TW" altLang="en-US" sz="2500" smtClean="0">
                <a:latin typeface="標楷體" pitchFamily="65" charset="-120"/>
              </a:rPr>
              <a:t>一份為正本，另一份為複本題目不同，但內容相似</a:t>
            </a:r>
            <a:r>
              <a:rPr lang="en-US" altLang="zh-TW" sz="2500" smtClean="0">
                <a:latin typeface="標楷體" pitchFamily="65" charset="-120"/>
              </a:rPr>
              <a:t>)</a:t>
            </a:r>
            <a:r>
              <a:rPr lang="zh-TW" altLang="en-US" sz="2500" smtClean="0">
                <a:latin typeface="標楷體" pitchFamily="65" charset="-120"/>
              </a:rPr>
              <a:t>，然後以受試者在正本與複本的兩個總分，求其相關係數，即可得到複本信度。</a:t>
            </a:r>
          </a:p>
          <a:p>
            <a:pPr eaLnBrk="1" hangingPunct="1">
              <a:lnSpc>
                <a:spcPct val="90000"/>
              </a:lnSpc>
            </a:pPr>
            <a:r>
              <a:rPr lang="zh-TW" altLang="en-US" sz="2500" smtClean="0">
                <a:latin typeface="標楷體" pitchFamily="65" charset="-120"/>
              </a:rPr>
              <a:t>複本測驗必須在內容、題型、題數、難度、測試時間等均須相同，才能稱為複本測驗。</a:t>
            </a:r>
          </a:p>
          <a:p>
            <a:pPr eaLnBrk="1" hangingPunct="1">
              <a:lnSpc>
                <a:spcPct val="90000"/>
              </a:lnSpc>
            </a:pPr>
            <a:r>
              <a:rPr lang="zh-TW" altLang="en-US" sz="2500" smtClean="0">
                <a:latin typeface="標楷體" pitchFamily="65" charset="-120"/>
              </a:rPr>
              <a:t>實施複本測驗的方式：</a:t>
            </a:r>
            <a:r>
              <a:rPr lang="en-US" altLang="zh-TW" sz="2500" smtClean="0">
                <a:latin typeface="標楷體" pitchFamily="65" charset="-120"/>
              </a:rPr>
              <a:t>1.</a:t>
            </a:r>
            <a:r>
              <a:rPr lang="zh-TW" altLang="en-US" sz="2500" smtClean="0">
                <a:latin typeface="標楷體" pitchFamily="65" charset="-120"/>
              </a:rPr>
              <a:t>在同一時間內，連續實施。</a:t>
            </a:r>
            <a:r>
              <a:rPr lang="en-US" altLang="zh-TW" sz="2500" smtClean="0">
                <a:latin typeface="標楷體" pitchFamily="65" charset="-120"/>
              </a:rPr>
              <a:t>2.</a:t>
            </a:r>
            <a:r>
              <a:rPr lang="zh-TW" altLang="en-US" sz="2500" smtClean="0">
                <a:latin typeface="標楷體" pitchFamily="65" charset="-120"/>
              </a:rPr>
              <a:t>間隔一段時間實施。</a:t>
            </a:r>
          </a:p>
          <a:p>
            <a:pPr eaLnBrk="1" hangingPunct="1">
              <a:lnSpc>
                <a:spcPct val="90000"/>
              </a:lnSpc>
              <a:buFont typeface="Wingdings" pitchFamily="2" charset="2"/>
              <a:buNone/>
            </a:pPr>
            <a:endParaRPr lang="en-US" altLang="zh-TW" sz="2500" smtClean="0">
              <a:latin typeface="標楷體" pitchFamily="65" charset="-120"/>
            </a:endParaRPr>
          </a:p>
        </p:txBody>
      </p:sp>
      <p:sp>
        <p:nvSpPr>
          <p:cNvPr id="43520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1BC713C-AFBC-4EDA-9259-9571F7E4783C}" type="slidenum">
              <a:rPr lang="en-US" altLang="zh-TW" smtClean="0">
                <a:ea typeface="新細明體" charset="-120"/>
              </a:rPr>
              <a:pPr/>
              <a:t>204</a:t>
            </a:fld>
            <a:endParaRPr lang="en-US" altLang="zh-TW" smtClean="0">
              <a:ea typeface="新細明體" charset="-120"/>
            </a:endParaRPr>
          </a:p>
        </p:txBody>
      </p:sp>
      <p:sp>
        <p:nvSpPr>
          <p:cNvPr id="435203" name="Rectangle 2"/>
          <p:cNvSpPr>
            <a:spLocks noGrp="1" noChangeArrowheads="1"/>
          </p:cNvSpPr>
          <p:nvPr>
            <p:ph type="title"/>
          </p:nvPr>
        </p:nvSpPr>
        <p:spPr/>
        <p:txBody>
          <a:bodyPr/>
          <a:lstStyle/>
          <a:p>
            <a:pPr eaLnBrk="1" hangingPunct="1"/>
            <a:r>
              <a:rPr lang="zh-TW" altLang="en-US" sz="3200" smtClean="0">
                <a:latin typeface="標楷體" pitchFamily="65" charset="-120"/>
              </a:rPr>
              <a:t>複本信度</a:t>
            </a:r>
            <a:r>
              <a:rPr lang="en-US" altLang="zh-TW" sz="3200" smtClean="0">
                <a:latin typeface="標楷體" pitchFamily="65" charset="-120"/>
              </a:rPr>
              <a:t>(alternate-form reliability)</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idx="1"/>
          </p:nvPr>
        </p:nvSpPr>
        <p:spPr>
          <a:xfrm>
            <a:off x="755650" y="1989138"/>
            <a:ext cx="7408863" cy="3451225"/>
          </a:xfrm>
        </p:spPr>
        <p:txBody>
          <a:bodyPr rtlCol="0">
            <a:normAutofit lnSpcReduction="10000"/>
          </a:bodyPr>
          <a:lstStyle/>
          <a:p>
            <a:pPr marL="274320" indent="-274320" eaLnBrk="1" fontAlgn="auto" hangingPunct="1">
              <a:lnSpc>
                <a:spcPct val="80000"/>
              </a:lnSpc>
              <a:spcAft>
                <a:spcPts val="0"/>
              </a:spcAft>
              <a:defRPr/>
            </a:pPr>
            <a:r>
              <a:rPr lang="zh-TW" altLang="en-US" sz="2100" smtClean="0"/>
              <a:t>（一）樹的「土壤」：社會環境因素。</a:t>
            </a:r>
          </a:p>
          <a:p>
            <a:pPr marL="274320" indent="-274320" eaLnBrk="1" fontAlgn="auto" hangingPunct="1">
              <a:lnSpc>
                <a:spcPct val="80000"/>
              </a:lnSpc>
              <a:spcAft>
                <a:spcPts val="0"/>
              </a:spcAft>
              <a:defRPr/>
            </a:pPr>
            <a:r>
              <a:rPr lang="zh-TW" altLang="en-US" sz="2100" smtClean="0"/>
              <a:t>包括家庭社經地位、政治現況、經濟現況、文化因素，及社會變遷等環境因素，都是危機樹所根植的土壤。如果出生於社經地位較低家庭的少年，獲得的資源有限，更顯土壤的貧瘠。</a:t>
            </a:r>
          </a:p>
          <a:p>
            <a:pPr marL="274320" indent="-274320" eaLnBrk="1" fontAlgn="auto" hangingPunct="1">
              <a:lnSpc>
                <a:spcPct val="80000"/>
              </a:lnSpc>
              <a:spcAft>
                <a:spcPts val="0"/>
              </a:spcAft>
              <a:defRPr/>
            </a:pPr>
            <a:r>
              <a:rPr lang="zh-TW" altLang="en-US" sz="2100" smtClean="0"/>
              <a:t>（二）樹的「樹根」：家庭功能不良及學校環境限制是危機樹的兩大主根。</a:t>
            </a:r>
          </a:p>
          <a:p>
            <a:pPr marL="274320" indent="-274320" eaLnBrk="1" fontAlgn="auto" hangingPunct="1">
              <a:lnSpc>
                <a:spcPct val="80000"/>
              </a:lnSpc>
              <a:spcAft>
                <a:spcPts val="0"/>
              </a:spcAft>
              <a:defRPr/>
            </a:pPr>
            <a:r>
              <a:rPr lang="zh-TW" altLang="en-US" sz="2100" smtClean="0"/>
              <a:t>就如同樹根提供整棵樹ㄧ個之稱與滋養生命的網路結構，家庭和學校除了扮演文化傳承的工作外，更是青少年身心發展的場所，這兩個最基本的社會組織提供青少年不斷進行經驗的重組。當家庭發生離婚、情緒支持系統未綿密，就無法提供健全的教養功能；學校過於重視智育成績，缺乏對青少年內涵、生活技能與探索自我的課程，如此樹根就無法健康的養分供樹木成長。</a:t>
            </a:r>
          </a:p>
          <a:p>
            <a:pPr marL="274320" indent="-274320" eaLnBrk="1" fontAlgn="auto" hangingPunct="1">
              <a:lnSpc>
                <a:spcPct val="80000"/>
              </a:lnSpc>
              <a:spcAft>
                <a:spcPts val="0"/>
              </a:spcAft>
              <a:defRPr/>
            </a:pPr>
            <a:endParaRPr lang="en-US" altLang="zh-TW" sz="2100" smtClean="0"/>
          </a:p>
        </p:txBody>
      </p:sp>
      <p:sp>
        <p:nvSpPr>
          <p:cNvPr id="43725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E0D5C31-1EBA-483C-9552-80C25149E478}" type="slidenum">
              <a:rPr lang="en-US" altLang="zh-TW" smtClean="0">
                <a:ea typeface="新細明體" charset="-120"/>
              </a:rPr>
              <a:pPr/>
              <a:t>205</a:t>
            </a:fld>
            <a:endParaRPr lang="en-US" altLang="zh-TW" smtClean="0">
              <a:ea typeface="新細明體" charset="-120"/>
            </a:endParaRPr>
          </a:p>
        </p:txBody>
      </p:sp>
      <p:sp>
        <p:nvSpPr>
          <p:cNvPr id="437251" name="Rectangle 2"/>
          <p:cNvSpPr>
            <a:spLocks noGrp="1" noChangeArrowheads="1"/>
          </p:cNvSpPr>
          <p:nvPr>
            <p:ph type="title"/>
          </p:nvPr>
        </p:nvSpPr>
        <p:spPr/>
        <p:txBody>
          <a:bodyPr/>
          <a:lstStyle/>
          <a:p>
            <a:pPr eaLnBrk="1" hangingPunct="1"/>
            <a:r>
              <a:rPr lang="zh-TW" altLang="en-US" smtClean="0"/>
              <a:t>危機樹理論</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idx="1"/>
          </p:nvPr>
        </p:nvSpPr>
        <p:spPr/>
        <p:txBody>
          <a:bodyPr rtlCol="0">
            <a:normAutofit fontScale="92500"/>
          </a:bodyPr>
          <a:lstStyle/>
          <a:p>
            <a:pPr marL="274320" indent="-274320" eaLnBrk="1" fontAlgn="auto" hangingPunct="1">
              <a:lnSpc>
                <a:spcPct val="90000"/>
              </a:lnSpc>
              <a:spcAft>
                <a:spcPts val="0"/>
              </a:spcAft>
              <a:defRPr/>
            </a:pPr>
            <a:r>
              <a:rPr lang="zh-TW" altLang="en-US" sz="2100" smtClean="0">
                <a:latin typeface="標楷體" pitchFamily="65" charset="-120"/>
              </a:rPr>
              <a:t>（三）樹的「樹幹」：個人特質缺陷（缺乏復原力）。</a:t>
            </a:r>
          </a:p>
          <a:p>
            <a:pPr marL="274320" indent="-274320" eaLnBrk="1" fontAlgn="auto" hangingPunct="1">
              <a:lnSpc>
                <a:spcPct val="90000"/>
              </a:lnSpc>
              <a:spcAft>
                <a:spcPts val="0"/>
              </a:spcAft>
              <a:defRPr/>
            </a:pPr>
            <a:r>
              <a:rPr lang="zh-TW" altLang="en-US" sz="2100" smtClean="0">
                <a:latin typeface="標楷體" pitchFamily="65" charset="-120"/>
              </a:rPr>
              <a:t>危機樹的樹幹包括個人不同的行為、態度、技能、喜好與缺陷。這些個人的特徵屬性源自環境土壤的養成，並經由家庭和學校兩大主根傳送上來。高危險少年的個人特質有缺乏延遲報償的能力、憂鬱、焦慮、不能自我尊重等情況，而這都可能導致危險行為。</a:t>
            </a:r>
          </a:p>
          <a:p>
            <a:pPr marL="274320" indent="-274320" eaLnBrk="1" fontAlgn="auto" hangingPunct="1">
              <a:lnSpc>
                <a:spcPct val="90000"/>
              </a:lnSpc>
              <a:spcAft>
                <a:spcPts val="0"/>
              </a:spcAft>
              <a:defRPr/>
            </a:pPr>
            <a:r>
              <a:rPr lang="zh-TW" altLang="en-US" sz="2100" smtClean="0">
                <a:latin typeface="標楷體" pitchFamily="65" charset="-120"/>
              </a:rPr>
              <a:t>（四）樹的「樹枝」：結交不良同儕和社會適應不良進而產生的危機行為。</a:t>
            </a:r>
          </a:p>
          <a:p>
            <a:pPr marL="274320" indent="-274320" eaLnBrk="1" fontAlgn="auto" hangingPunct="1">
              <a:lnSpc>
                <a:spcPct val="90000"/>
              </a:lnSpc>
              <a:spcAft>
                <a:spcPts val="0"/>
              </a:spcAft>
              <a:defRPr/>
            </a:pPr>
            <a:r>
              <a:rPr lang="zh-TW" altLang="en-US" sz="2100" smtClean="0">
                <a:latin typeface="標楷體" pitchFamily="65" charset="-120"/>
              </a:rPr>
              <a:t>樹枝代表少年適應社會的狀況，適應不良的少年通常經由不良同儕的互動程度，而學習到不良的態度和危機行為。</a:t>
            </a:r>
            <a:r>
              <a:rPr lang="en-US" altLang="zh-TW" sz="2100" smtClean="0">
                <a:latin typeface="標楷體" pitchFamily="65" charset="-120"/>
              </a:rPr>
              <a:t>McWhiter</a:t>
            </a:r>
            <a:r>
              <a:rPr lang="zh-TW" altLang="en-US" sz="2100" smtClean="0">
                <a:latin typeface="標楷體" pitchFamily="65" charset="-120"/>
              </a:rPr>
              <a:t>將危機行為區分為五類型，分別是輟學、藥物濫用、不安全的性行為、犯罪與自殺等危機行為（王寶墉譯，</a:t>
            </a:r>
            <a:r>
              <a:rPr lang="en-US" altLang="zh-TW" sz="2100" smtClean="0">
                <a:latin typeface="標楷體" pitchFamily="65" charset="-120"/>
              </a:rPr>
              <a:t>1998</a:t>
            </a:r>
            <a:r>
              <a:rPr lang="zh-TW" altLang="en-US" sz="2100" smtClean="0">
                <a:latin typeface="標楷體" pitchFamily="65" charset="-120"/>
              </a:rPr>
              <a:t>）。</a:t>
            </a:r>
          </a:p>
          <a:p>
            <a:pPr marL="274320" indent="-274320" eaLnBrk="1" fontAlgn="auto" hangingPunct="1">
              <a:lnSpc>
                <a:spcPct val="90000"/>
              </a:lnSpc>
              <a:spcAft>
                <a:spcPts val="0"/>
              </a:spcAft>
              <a:defRPr/>
            </a:pPr>
            <a:endParaRPr lang="en-US" altLang="zh-TW" sz="2100" smtClean="0">
              <a:latin typeface="標楷體" pitchFamily="65" charset="-120"/>
            </a:endParaRPr>
          </a:p>
        </p:txBody>
      </p:sp>
      <p:sp>
        <p:nvSpPr>
          <p:cNvPr id="43929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333A82D-F289-47F8-8088-DFC114F76033}" type="slidenum">
              <a:rPr lang="en-US" altLang="zh-TW" smtClean="0">
                <a:ea typeface="新細明體" charset="-120"/>
              </a:rPr>
              <a:pPr/>
              <a:t>206</a:t>
            </a:fld>
            <a:endParaRPr lang="en-US" altLang="zh-TW" smtClean="0">
              <a:ea typeface="新細明體" charset="-120"/>
            </a:endParaRPr>
          </a:p>
        </p:txBody>
      </p:sp>
      <p:sp>
        <p:nvSpPr>
          <p:cNvPr id="439299" name="Rectangle 2"/>
          <p:cNvSpPr>
            <a:spLocks noGrp="1" noChangeArrowheads="1"/>
          </p:cNvSpPr>
          <p:nvPr>
            <p:ph type="title"/>
          </p:nvPr>
        </p:nvSpPr>
        <p:spPr/>
        <p:txBody>
          <a:bodyPr/>
          <a:lstStyle/>
          <a:p>
            <a:pPr eaLnBrk="1" hangingPunct="1"/>
            <a:r>
              <a:rPr lang="zh-TW" altLang="en-US" smtClean="0"/>
              <a:t>危機樹理論</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idx="1"/>
          </p:nvPr>
        </p:nvSpPr>
        <p:spPr/>
        <p:txBody>
          <a:bodyPr rtlCol="0">
            <a:normAutofit lnSpcReduction="10000"/>
          </a:bodyPr>
          <a:lstStyle/>
          <a:p>
            <a:pPr marL="274320" indent="-274320" eaLnBrk="1" fontAlgn="auto" hangingPunct="1">
              <a:lnSpc>
                <a:spcPct val="80000"/>
              </a:lnSpc>
              <a:spcAft>
                <a:spcPts val="0"/>
              </a:spcAft>
              <a:defRPr/>
            </a:pPr>
            <a:r>
              <a:rPr lang="zh-TW" altLang="en-US" sz="2500" smtClean="0">
                <a:latin typeface="標楷體" pitchFamily="65" charset="-120"/>
              </a:rPr>
              <a:t>（五）樹的「樹葉、花朵與果實」：指青少年或特定的某些人，如危機青少年。</a:t>
            </a:r>
          </a:p>
          <a:p>
            <a:pPr marL="274320" indent="-274320" eaLnBrk="1" fontAlgn="auto" hangingPunct="1">
              <a:lnSpc>
                <a:spcPct val="80000"/>
              </a:lnSpc>
              <a:spcAft>
                <a:spcPts val="0"/>
              </a:spcAft>
              <a:defRPr/>
            </a:pPr>
            <a:r>
              <a:rPr lang="zh-TW" altLang="en-US" sz="2500" smtClean="0">
                <a:latin typeface="標楷體" pitchFamily="65" charset="-120"/>
              </a:rPr>
              <a:t>在貧瘠的土地、無法吸收養分的樹根與受到不健康的樹幹下產生的樹葉、花朵和果實，通常是受傷、異狀與容易掉落腐敗的。危機少年本身就是一棵種子，落在不良的土壤中，會再孕育出下一代的危機樹。</a:t>
            </a:r>
          </a:p>
          <a:p>
            <a:pPr marL="274320" indent="-274320" eaLnBrk="1" fontAlgn="auto" hangingPunct="1">
              <a:lnSpc>
                <a:spcPct val="80000"/>
              </a:lnSpc>
              <a:spcAft>
                <a:spcPts val="0"/>
              </a:spcAft>
              <a:defRPr/>
            </a:pPr>
            <a:r>
              <a:rPr lang="zh-TW" altLang="en-US" sz="2500" smtClean="0">
                <a:latin typeface="標楷體" pitchFamily="65" charset="-120"/>
              </a:rPr>
              <a:t>危機樹的概念架構促使我們對危機少年有更為深入且同理的了解，且對危機青少年提供ㄧ個多元面向、綜合的觀點，探討危機少年成長的環境、家庭、學校、個人特質至適應社會環境的能力，及不良同儕團體的社會互動等。</a:t>
            </a:r>
          </a:p>
          <a:p>
            <a:pPr marL="274320" indent="-274320" eaLnBrk="1" fontAlgn="auto" hangingPunct="1">
              <a:lnSpc>
                <a:spcPct val="80000"/>
              </a:lnSpc>
              <a:spcAft>
                <a:spcPts val="0"/>
              </a:spcAft>
              <a:defRPr/>
            </a:pPr>
            <a:endParaRPr lang="en-US" altLang="zh-TW" sz="2500" smtClean="0">
              <a:latin typeface="標楷體" pitchFamily="65" charset="-120"/>
            </a:endParaRPr>
          </a:p>
        </p:txBody>
      </p:sp>
      <p:sp>
        <p:nvSpPr>
          <p:cNvPr id="44134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49AC5CF-2C68-4C47-9650-BC17113A6987}" type="slidenum">
              <a:rPr lang="en-US" altLang="zh-TW" smtClean="0">
                <a:ea typeface="新細明體" charset="-120"/>
              </a:rPr>
              <a:pPr/>
              <a:t>207</a:t>
            </a:fld>
            <a:endParaRPr lang="en-US" altLang="zh-TW" smtClean="0">
              <a:ea typeface="新細明體" charset="-120"/>
            </a:endParaRPr>
          </a:p>
        </p:txBody>
      </p:sp>
      <p:sp>
        <p:nvSpPr>
          <p:cNvPr id="441347" name="Rectangle 2"/>
          <p:cNvSpPr>
            <a:spLocks noGrp="1" noChangeArrowheads="1"/>
          </p:cNvSpPr>
          <p:nvPr>
            <p:ph type="title"/>
          </p:nvPr>
        </p:nvSpPr>
        <p:spPr/>
        <p:txBody>
          <a:bodyPr/>
          <a:lstStyle/>
          <a:p>
            <a:pPr eaLnBrk="1" hangingPunct="1"/>
            <a:r>
              <a:rPr lang="zh-TW" altLang="en-US" smtClean="0"/>
              <a:t>危機樹理論</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idx="1"/>
          </p:nvPr>
        </p:nvSpPr>
        <p:spPr/>
        <p:txBody>
          <a:bodyPr/>
          <a:lstStyle/>
          <a:p>
            <a:pPr eaLnBrk="1" hangingPunct="1"/>
            <a:r>
              <a:rPr lang="en-US" altLang="zh-TW" smtClean="0">
                <a:latin typeface="標楷體" pitchFamily="65" charset="-120"/>
              </a:rPr>
              <a:t>98-8.</a:t>
            </a:r>
            <a:r>
              <a:rPr lang="zh-TW" altLang="en-US" smtClean="0">
                <a:latin typeface="標楷體" pitchFamily="65" charset="-120"/>
              </a:rPr>
              <a:t>國二的軒信將性衝動導向社會所接受的方式，這是屬於下列哪一種防衛機制？ </a:t>
            </a:r>
          </a:p>
          <a:p>
            <a:pPr lvl="1" eaLnBrk="1" hangingPunct="1"/>
            <a:r>
              <a:rPr lang="en-US" altLang="zh-TW" smtClean="0">
                <a:latin typeface="標楷體" pitchFamily="65" charset="-120"/>
              </a:rPr>
              <a:t>(A)</a:t>
            </a:r>
            <a:r>
              <a:rPr lang="zh-TW" altLang="en-US" smtClean="0">
                <a:latin typeface="標楷體" pitchFamily="65" charset="-120"/>
              </a:rPr>
              <a:t>投射作用</a:t>
            </a:r>
          </a:p>
          <a:p>
            <a:pPr lvl="1" eaLnBrk="1" hangingPunct="1"/>
            <a:r>
              <a:rPr lang="en-US" altLang="zh-TW" smtClean="0">
                <a:latin typeface="標楷體" pitchFamily="65" charset="-120"/>
              </a:rPr>
              <a:t>(B)</a:t>
            </a:r>
            <a:r>
              <a:rPr lang="zh-TW" altLang="en-US" smtClean="0">
                <a:latin typeface="標楷體" pitchFamily="65" charset="-120"/>
              </a:rPr>
              <a:t>轉移作用</a:t>
            </a:r>
          </a:p>
          <a:p>
            <a:pPr lvl="1" eaLnBrk="1" hangingPunct="1"/>
            <a:r>
              <a:rPr lang="en-US" altLang="zh-TW" smtClean="0">
                <a:latin typeface="標楷體" pitchFamily="65" charset="-120"/>
              </a:rPr>
              <a:t>(C)</a:t>
            </a:r>
            <a:r>
              <a:rPr lang="zh-TW" altLang="en-US" smtClean="0">
                <a:latin typeface="標楷體" pitchFamily="65" charset="-120"/>
              </a:rPr>
              <a:t>昇華作用 </a:t>
            </a:r>
          </a:p>
          <a:p>
            <a:pPr lvl="1" eaLnBrk="1" hangingPunct="1"/>
            <a:r>
              <a:rPr lang="en-US" altLang="zh-TW" smtClean="0">
                <a:latin typeface="標楷體" pitchFamily="65" charset="-120"/>
              </a:rPr>
              <a:t>(D)</a:t>
            </a:r>
            <a:r>
              <a:rPr lang="zh-TW" altLang="en-US" smtClean="0">
                <a:latin typeface="標楷體" pitchFamily="65" charset="-120"/>
              </a:rPr>
              <a:t>合理化作用 </a:t>
            </a:r>
          </a:p>
        </p:txBody>
      </p:sp>
      <p:sp>
        <p:nvSpPr>
          <p:cNvPr id="5939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9BA431C-C2D5-4A2B-BFDF-772BE0CC35A5}" type="slidenum">
              <a:rPr lang="en-US" altLang="zh-TW" smtClean="0">
                <a:ea typeface="新細明體" charset="-120"/>
              </a:rPr>
              <a:pPr/>
              <a:t>21</a:t>
            </a:fld>
            <a:endParaRPr lang="en-US" altLang="zh-TW" smtClean="0">
              <a:ea typeface="新細明體" charset="-120"/>
            </a:endParaRPr>
          </a:p>
        </p:txBody>
      </p:sp>
      <p:sp>
        <p:nvSpPr>
          <p:cNvPr id="59395"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endParaRPr lang="zh-TW" altLang="zh-TW" smtClean="0">
              <a:latin typeface="標楷體" pitchFamily="65" charset="-120"/>
            </a:endParaRPr>
          </a:p>
        </p:txBody>
      </p:sp>
      <p:sp>
        <p:nvSpPr>
          <p:cNvPr id="22534" name="Rectangle 6"/>
          <p:cNvSpPr>
            <a:spLocks noChangeArrowheads="1"/>
          </p:cNvSpPr>
          <p:nvPr/>
        </p:nvSpPr>
        <p:spPr bwMode="auto">
          <a:xfrm>
            <a:off x="1476375" y="4292600"/>
            <a:ext cx="1727200"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idx="1"/>
          </p:nvPr>
        </p:nvSpPr>
        <p:spPr/>
        <p:txBody>
          <a:bodyPr/>
          <a:lstStyle/>
          <a:p>
            <a:pPr eaLnBrk="1" hangingPunct="1"/>
            <a:r>
              <a:rPr lang="en-US" altLang="zh-TW" smtClean="0">
                <a:latin typeface="標楷體" pitchFamily="65" charset="-120"/>
              </a:rPr>
              <a:t>98-16.</a:t>
            </a:r>
            <a:r>
              <a:rPr lang="zh-TW" altLang="en-US" smtClean="0">
                <a:latin typeface="標楷體" pitchFamily="65" charset="-120"/>
              </a:rPr>
              <a:t>在輔導的過程中，學生常把輔導老師當成責怪他的父或母。這是下列哪一種作用？ </a:t>
            </a:r>
          </a:p>
          <a:p>
            <a:pPr lvl="1" eaLnBrk="1" hangingPunct="1"/>
            <a:r>
              <a:rPr lang="en-US" altLang="zh-TW" smtClean="0">
                <a:latin typeface="標楷體" pitchFamily="65" charset="-120"/>
              </a:rPr>
              <a:t>(A)</a:t>
            </a:r>
            <a:r>
              <a:rPr lang="zh-TW" altLang="en-US" smtClean="0">
                <a:latin typeface="標楷體" pitchFamily="65" charset="-120"/>
              </a:rPr>
              <a:t>替代作用</a:t>
            </a:r>
          </a:p>
          <a:p>
            <a:pPr lvl="1" eaLnBrk="1" hangingPunct="1"/>
            <a:r>
              <a:rPr lang="en-US" altLang="zh-TW" smtClean="0">
                <a:latin typeface="標楷體" pitchFamily="65" charset="-120"/>
              </a:rPr>
              <a:t>(B)</a:t>
            </a:r>
            <a:r>
              <a:rPr lang="zh-TW" altLang="en-US" smtClean="0">
                <a:latin typeface="標楷體" pitchFamily="65" charset="-120"/>
              </a:rPr>
              <a:t>投射作用 </a:t>
            </a:r>
          </a:p>
          <a:p>
            <a:pPr lvl="1" eaLnBrk="1" hangingPunct="1"/>
            <a:r>
              <a:rPr lang="en-US" altLang="zh-TW" smtClean="0">
                <a:latin typeface="標楷體" pitchFamily="65" charset="-120"/>
              </a:rPr>
              <a:t>(C)</a:t>
            </a:r>
            <a:r>
              <a:rPr lang="zh-TW" altLang="en-US" smtClean="0">
                <a:latin typeface="標楷體" pitchFamily="65" charset="-120"/>
              </a:rPr>
              <a:t>移情作用 </a:t>
            </a:r>
          </a:p>
          <a:p>
            <a:pPr lvl="1" eaLnBrk="1" hangingPunct="1"/>
            <a:r>
              <a:rPr lang="en-US" altLang="zh-TW" smtClean="0">
                <a:latin typeface="標楷體" pitchFamily="65" charset="-120"/>
              </a:rPr>
              <a:t>(D)</a:t>
            </a:r>
            <a:r>
              <a:rPr lang="zh-TW" altLang="en-US" smtClean="0">
                <a:latin typeface="標楷體" pitchFamily="65" charset="-120"/>
              </a:rPr>
              <a:t>內射作用 </a:t>
            </a:r>
          </a:p>
        </p:txBody>
      </p:sp>
      <p:sp>
        <p:nvSpPr>
          <p:cNvPr id="6144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530A607-35EF-47CD-8824-DA7FF531D782}" type="slidenum">
              <a:rPr lang="en-US" altLang="zh-TW" smtClean="0">
                <a:ea typeface="新細明體" charset="-120"/>
              </a:rPr>
              <a:pPr/>
              <a:t>22</a:t>
            </a:fld>
            <a:endParaRPr lang="en-US" altLang="zh-TW" smtClean="0">
              <a:ea typeface="新細明體" charset="-120"/>
            </a:endParaRPr>
          </a:p>
        </p:txBody>
      </p:sp>
      <p:sp>
        <p:nvSpPr>
          <p:cNvPr id="61443"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endParaRPr lang="zh-TW" altLang="zh-TW" smtClean="0">
              <a:latin typeface="標楷體" pitchFamily="65" charset="-120"/>
            </a:endParaRPr>
          </a:p>
        </p:txBody>
      </p:sp>
      <p:sp>
        <p:nvSpPr>
          <p:cNvPr id="23558" name="Rectangle 6"/>
          <p:cNvSpPr>
            <a:spLocks noChangeArrowheads="1"/>
          </p:cNvSpPr>
          <p:nvPr/>
        </p:nvSpPr>
        <p:spPr bwMode="auto">
          <a:xfrm>
            <a:off x="1476375" y="4292600"/>
            <a:ext cx="1727200"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idx="1"/>
          </p:nvPr>
        </p:nvSpPr>
        <p:spPr/>
        <p:txBody>
          <a:bodyPr/>
          <a:lstStyle/>
          <a:p>
            <a:pPr eaLnBrk="1" hangingPunct="1"/>
            <a:r>
              <a:rPr lang="en-US" altLang="zh-TW" smtClean="0">
                <a:latin typeface="標楷體" pitchFamily="65" charset="-120"/>
              </a:rPr>
              <a:t>98-24.</a:t>
            </a:r>
            <a:r>
              <a:rPr lang="zh-TW" altLang="en-US" smtClean="0">
                <a:latin typeface="標楷體" pitchFamily="65" charset="-120"/>
              </a:rPr>
              <a:t>在現實生活中，我們無法永遠擔憂著別人的難題，如果始終讓這樣的想法困擾著自己，這是下列哪一種理情諮商法的概念所造成？ </a:t>
            </a:r>
          </a:p>
          <a:p>
            <a:pPr lvl="1" eaLnBrk="1" hangingPunct="1"/>
            <a:r>
              <a:rPr lang="en-US" altLang="zh-TW" smtClean="0">
                <a:latin typeface="標楷體" pitchFamily="65" charset="-120"/>
              </a:rPr>
              <a:t>(A)</a:t>
            </a:r>
            <a:r>
              <a:rPr lang="zh-TW" altLang="en-US" smtClean="0">
                <a:latin typeface="標楷體" pitchFamily="65" charset="-120"/>
              </a:rPr>
              <a:t>認知曲解</a:t>
            </a:r>
          </a:p>
          <a:p>
            <a:pPr lvl="1" eaLnBrk="1" hangingPunct="1"/>
            <a:r>
              <a:rPr lang="en-US" altLang="zh-TW" smtClean="0">
                <a:latin typeface="標楷體" pitchFamily="65" charset="-120"/>
              </a:rPr>
              <a:t>(B)</a:t>
            </a:r>
            <a:r>
              <a:rPr lang="zh-TW" altLang="en-US" smtClean="0">
                <a:latin typeface="標楷體" pitchFamily="65" charset="-120"/>
              </a:rPr>
              <a:t>自動化思考</a:t>
            </a:r>
          </a:p>
          <a:p>
            <a:pPr lvl="1" eaLnBrk="1" hangingPunct="1"/>
            <a:r>
              <a:rPr lang="en-US" altLang="zh-TW" smtClean="0">
                <a:latin typeface="標楷體" pitchFamily="65" charset="-120"/>
              </a:rPr>
              <a:t>(C)</a:t>
            </a:r>
            <a:r>
              <a:rPr lang="zh-TW" altLang="en-US" smtClean="0">
                <a:latin typeface="標楷體" pitchFamily="65" charset="-120"/>
              </a:rPr>
              <a:t>非理性信念</a:t>
            </a:r>
          </a:p>
          <a:p>
            <a:pPr lvl="1" eaLnBrk="1" hangingPunct="1"/>
            <a:r>
              <a:rPr lang="en-US" altLang="zh-TW" smtClean="0">
                <a:latin typeface="標楷體" pitchFamily="65" charset="-120"/>
              </a:rPr>
              <a:t>(D)</a:t>
            </a:r>
            <a:r>
              <a:rPr lang="zh-TW" altLang="en-US" smtClean="0">
                <a:latin typeface="標楷體" pitchFamily="65" charset="-120"/>
              </a:rPr>
              <a:t>非理想主義者</a:t>
            </a:r>
          </a:p>
        </p:txBody>
      </p:sp>
      <p:sp>
        <p:nvSpPr>
          <p:cNvPr id="6349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C770FB6-EF29-4B1B-BC50-251C133D82C0}" type="slidenum">
              <a:rPr lang="en-US" altLang="zh-TW" smtClean="0">
                <a:ea typeface="新細明體" charset="-120"/>
              </a:rPr>
              <a:pPr/>
              <a:t>23</a:t>
            </a:fld>
            <a:endParaRPr lang="en-US" altLang="zh-TW" smtClean="0">
              <a:ea typeface="新細明體" charset="-120"/>
            </a:endParaRPr>
          </a:p>
        </p:txBody>
      </p:sp>
      <p:sp>
        <p:nvSpPr>
          <p:cNvPr id="63491"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endParaRPr lang="zh-TW" altLang="zh-TW" smtClean="0">
              <a:latin typeface="標楷體" pitchFamily="65" charset="-120"/>
            </a:endParaRPr>
          </a:p>
        </p:txBody>
      </p:sp>
      <p:sp>
        <p:nvSpPr>
          <p:cNvPr id="24582" name="Rectangle 6"/>
          <p:cNvSpPr>
            <a:spLocks noChangeArrowheads="1"/>
          </p:cNvSpPr>
          <p:nvPr/>
        </p:nvSpPr>
        <p:spPr bwMode="auto">
          <a:xfrm>
            <a:off x="1476375" y="4652963"/>
            <a:ext cx="2159000" cy="431800"/>
          </a:xfrm>
          <a:prstGeom prst="rect">
            <a:avLst/>
          </a:prstGeom>
          <a:noFill/>
          <a:ln w="25400">
            <a:solidFill>
              <a:srgbClr val="FFCC00"/>
            </a:solidFill>
            <a:miter lim="800000"/>
            <a:headEnd/>
            <a:tailEnd/>
          </a:ln>
        </p:spPr>
        <p:txBody>
          <a:bodyPr wrap="none" anchor="ctr"/>
          <a:lstStyle/>
          <a:p>
            <a:endParaRPr lang="zh-TW" altLang="en-US"/>
          </a:p>
        </p:txBody>
      </p:sp>
      <p:pic>
        <p:nvPicPr>
          <p:cNvPr id="63493" name="Picture 2"/>
          <p:cNvPicPr>
            <a:picLocks noChangeAspect="1" noChangeArrowheads="1"/>
          </p:cNvPicPr>
          <p:nvPr/>
        </p:nvPicPr>
        <p:blipFill>
          <a:blip r:embed="rId3"/>
          <a:srcRect/>
          <a:stretch>
            <a:fillRect/>
          </a:stretch>
        </p:blipFill>
        <p:spPr bwMode="auto">
          <a:xfrm>
            <a:off x="2001838" y="2846388"/>
            <a:ext cx="5138737" cy="1169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fill="hold"/>
                                        <p:tgtEl>
                                          <p:spTgt spid="24582"/>
                                        </p:tgtEl>
                                        <p:attrNameLst>
                                          <p:attrName>ppt_x</p:attrName>
                                        </p:attrNameLst>
                                      </p:cBhvr>
                                      <p:tavLst>
                                        <p:tav tm="0">
                                          <p:val>
                                            <p:strVal val="#ppt_x"/>
                                          </p:val>
                                        </p:tav>
                                        <p:tav tm="100000">
                                          <p:val>
                                            <p:strVal val="#ppt_x"/>
                                          </p:val>
                                        </p:tav>
                                      </p:tavLst>
                                    </p:anim>
                                    <p:anim calcmode="lin" valueType="num">
                                      <p:cBhvr additive="base">
                                        <p:cTn id="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idx="1"/>
          </p:nvPr>
        </p:nvSpPr>
        <p:spPr>
          <a:xfrm>
            <a:off x="900113" y="1628775"/>
            <a:ext cx="7783512" cy="4313238"/>
          </a:xfrm>
        </p:spPr>
        <p:txBody>
          <a:bodyPr/>
          <a:lstStyle/>
          <a:p>
            <a:pPr eaLnBrk="1" hangingPunct="1">
              <a:lnSpc>
                <a:spcPct val="90000"/>
              </a:lnSpc>
              <a:buFont typeface="Wingdings" pitchFamily="2" charset="2"/>
              <a:buNone/>
            </a:pPr>
            <a:r>
              <a:rPr lang="en-US" altLang="zh-TW" smtClean="0">
                <a:latin typeface="標楷體" pitchFamily="65" charset="-120"/>
              </a:rPr>
              <a:t>96_19</a:t>
            </a:r>
          </a:p>
          <a:p>
            <a:pPr eaLnBrk="1" hangingPunct="1">
              <a:lnSpc>
                <a:spcPct val="90000"/>
              </a:lnSpc>
              <a:buFont typeface="Wingdings" pitchFamily="2" charset="2"/>
              <a:buNone/>
            </a:pPr>
            <a:r>
              <a:rPr lang="en-US" altLang="zh-TW" smtClean="0">
                <a:latin typeface="標楷體" pitchFamily="65" charset="-120"/>
              </a:rPr>
              <a:t>  </a:t>
            </a:r>
            <a:r>
              <a:rPr lang="zh-TW" altLang="en-US" smtClean="0">
                <a:latin typeface="標楷體" pitchFamily="65" charset="-120"/>
              </a:rPr>
              <a:t>在精神分析與心理動力學派的諮商技術</a:t>
            </a:r>
          </a:p>
          <a:p>
            <a:pPr eaLnBrk="1" hangingPunct="1">
              <a:lnSpc>
                <a:spcPct val="90000"/>
              </a:lnSpc>
              <a:buFont typeface="Wingdings" pitchFamily="2" charset="2"/>
              <a:buNone/>
            </a:pPr>
            <a:r>
              <a:rPr lang="zh-TW" altLang="en-US" smtClean="0">
                <a:latin typeface="標楷體" pitchFamily="65" charset="-120"/>
              </a:rPr>
              <a:t>  中，對於當事人移情作用、抗拒或潛意</a:t>
            </a:r>
          </a:p>
          <a:p>
            <a:pPr eaLnBrk="1" hangingPunct="1">
              <a:lnSpc>
                <a:spcPct val="90000"/>
              </a:lnSpc>
              <a:buFont typeface="Wingdings" pitchFamily="2" charset="2"/>
              <a:buNone/>
            </a:pPr>
            <a:r>
              <a:rPr lang="zh-TW" altLang="en-US" smtClean="0">
                <a:latin typeface="標楷體" pitchFamily="65" charset="-120"/>
              </a:rPr>
              <a:t>  識壓抑的經驗，常透過何種技術分析？</a:t>
            </a:r>
          </a:p>
          <a:p>
            <a:pPr eaLnBrk="1" hangingPunct="1">
              <a:lnSpc>
                <a:spcPct val="90000"/>
              </a:lnSpc>
              <a:buFont typeface="Wingdings" pitchFamily="2" charset="2"/>
              <a:buNone/>
            </a:pPr>
            <a:r>
              <a:rPr lang="en-US" altLang="zh-TW" smtClean="0">
                <a:latin typeface="標楷體" pitchFamily="65" charset="-120"/>
              </a:rPr>
              <a:t>(A)</a:t>
            </a:r>
            <a:r>
              <a:rPr lang="zh-TW" altLang="en-US" smtClean="0">
                <a:latin typeface="標楷體" pitchFamily="65" charset="-120"/>
              </a:rPr>
              <a:t>面質</a:t>
            </a:r>
            <a:r>
              <a:rPr lang="en-US" altLang="zh-TW" smtClean="0">
                <a:latin typeface="標楷體" pitchFamily="65" charset="-120"/>
              </a:rPr>
              <a:t>(confronation)</a:t>
            </a:r>
          </a:p>
          <a:p>
            <a:pPr eaLnBrk="1" hangingPunct="1">
              <a:lnSpc>
                <a:spcPct val="90000"/>
              </a:lnSpc>
              <a:buFont typeface="Wingdings" pitchFamily="2" charset="2"/>
              <a:buNone/>
            </a:pPr>
            <a:r>
              <a:rPr lang="en-US" altLang="zh-TW" smtClean="0">
                <a:latin typeface="標楷體" pitchFamily="65" charset="-120"/>
              </a:rPr>
              <a:t>(B)</a:t>
            </a:r>
            <a:r>
              <a:rPr lang="zh-TW" altLang="en-US" smtClean="0">
                <a:latin typeface="標楷體" pitchFamily="65" charset="-120"/>
              </a:rPr>
              <a:t>無條件積極關注</a:t>
            </a:r>
          </a:p>
          <a:p>
            <a:pPr eaLnBrk="1" hangingPunct="1">
              <a:lnSpc>
                <a:spcPct val="90000"/>
              </a:lnSpc>
              <a:buFont typeface="Wingdings" pitchFamily="2" charset="2"/>
              <a:buNone/>
            </a:pPr>
            <a:r>
              <a:rPr lang="zh-TW" altLang="en-US" smtClean="0">
                <a:latin typeface="標楷體" pitchFamily="65" charset="-120"/>
              </a:rPr>
              <a:t>   </a:t>
            </a:r>
            <a:r>
              <a:rPr lang="en-US" altLang="zh-TW" smtClean="0">
                <a:latin typeface="標楷體" pitchFamily="65" charset="-120"/>
              </a:rPr>
              <a:t>(unconditional positive regard)</a:t>
            </a:r>
          </a:p>
          <a:p>
            <a:pPr eaLnBrk="1" hangingPunct="1">
              <a:lnSpc>
                <a:spcPct val="90000"/>
              </a:lnSpc>
              <a:buFont typeface="Wingdings" pitchFamily="2" charset="2"/>
              <a:buNone/>
            </a:pPr>
            <a:r>
              <a:rPr lang="en-US" altLang="zh-TW" smtClean="0">
                <a:latin typeface="標楷體" pitchFamily="65" charset="-120"/>
              </a:rPr>
              <a:t>(C)</a:t>
            </a:r>
            <a:r>
              <a:rPr lang="zh-TW" altLang="en-US" smtClean="0">
                <a:latin typeface="標楷體" pitchFamily="65" charset="-120"/>
              </a:rPr>
              <a:t>駁斥</a:t>
            </a:r>
            <a:r>
              <a:rPr lang="en-US" altLang="zh-TW" smtClean="0">
                <a:latin typeface="標楷體" pitchFamily="65" charset="-120"/>
              </a:rPr>
              <a:t>(disputing)</a:t>
            </a:r>
          </a:p>
          <a:p>
            <a:pPr eaLnBrk="1" hangingPunct="1">
              <a:lnSpc>
                <a:spcPct val="90000"/>
              </a:lnSpc>
              <a:buFont typeface="Wingdings" pitchFamily="2" charset="2"/>
              <a:buNone/>
            </a:pPr>
            <a:r>
              <a:rPr lang="en-US" altLang="zh-TW" smtClean="0">
                <a:latin typeface="標楷體" pitchFamily="65" charset="-120"/>
              </a:rPr>
              <a:t>(D)</a:t>
            </a:r>
            <a:r>
              <a:rPr lang="zh-TW" altLang="en-US" smtClean="0">
                <a:latin typeface="標楷體" pitchFamily="65" charset="-120"/>
              </a:rPr>
              <a:t>詮釋</a:t>
            </a:r>
            <a:r>
              <a:rPr lang="en-US" altLang="zh-TW" smtClean="0">
                <a:latin typeface="標楷體" pitchFamily="65" charset="-120"/>
              </a:rPr>
              <a:t>(interpretation)</a:t>
            </a:r>
          </a:p>
        </p:txBody>
      </p:sp>
      <p:sp>
        <p:nvSpPr>
          <p:cNvPr id="6553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0D18E6-7F05-4F8B-8672-8E95C0BF2C5A}" type="slidenum">
              <a:rPr lang="en-US" altLang="zh-TW" smtClean="0">
                <a:ea typeface="新細明體" charset="-120"/>
              </a:rPr>
              <a:pPr/>
              <a:t>24</a:t>
            </a:fld>
            <a:endParaRPr lang="en-US" altLang="zh-TW" smtClean="0">
              <a:ea typeface="新細明體" charset="-120"/>
            </a:endParaRPr>
          </a:p>
        </p:txBody>
      </p:sp>
      <p:sp>
        <p:nvSpPr>
          <p:cNvPr id="65539"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p>
        </p:txBody>
      </p:sp>
      <p:sp>
        <p:nvSpPr>
          <p:cNvPr id="955396" name="Rectangle 4"/>
          <p:cNvSpPr>
            <a:spLocks noChangeArrowheads="1"/>
          </p:cNvSpPr>
          <p:nvPr/>
        </p:nvSpPr>
        <p:spPr bwMode="auto">
          <a:xfrm>
            <a:off x="900113" y="4437063"/>
            <a:ext cx="5111750"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5396"/>
                                        </p:tgtEl>
                                        <p:attrNameLst>
                                          <p:attrName>style.visibility</p:attrName>
                                        </p:attrNameLst>
                                      </p:cBhvr>
                                      <p:to>
                                        <p:strVal val="visible"/>
                                      </p:to>
                                    </p:set>
                                    <p:anim calcmode="lin" valueType="num">
                                      <p:cBhvr additive="base">
                                        <p:cTn id="7" dur="500" fill="hold"/>
                                        <p:tgtEl>
                                          <p:spTgt spid="955396"/>
                                        </p:tgtEl>
                                        <p:attrNameLst>
                                          <p:attrName>ppt_x</p:attrName>
                                        </p:attrNameLst>
                                      </p:cBhvr>
                                      <p:tavLst>
                                        <p:tav tm="0">
                                          <p:val>
                                            <p:strVal val="#ppt_x"/>
                                          </p:val>
                                        </p:tav>
                                        <p:tav tm="100000">
                                          <p:val>
                                            <p:strVal val="#ppt_x"/>
                                          </p:val>
                                        </p:tav>
                                      </p:tavLst>
                                    </p:anim>
                                    <p:anim calcmode="lin" valueType="num">
                                      <p:cBhvr additive="base">
                                        <p:cTn id="8" dur="500" fill="hold"/>
                                        <p:tgtEl>
                                          <p:spTgt spid="955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684213" y="1773238"/>
            <a:ext cx="8143875" cy="4114800"/>
          </a:xfrm>
        </p:spPr>
        <p:txBody>
          <a:bodyPr rtlCol="0">
            <a:normAutofit fontScale="92500" lnSpcReduction="10000"/>
          </a:bodyPr>
          <a:lstStyle/>
          <a:p>
            <a:pPr marL="274320" indent="-274320" eaLnBrk="1" fontAlgn="auto" hangingPunct="1">
              <a:lnSpc>
                <a:spcPct val="90000"/>
              </a:lnSpc>
              <a:spcAft>
                <a:spcPts val="0"/>
              </a:spcAft>
              <a:buFont typeface="Wingdings" pitchFamily="2" charset="2"/>
              <a:buNone/>
              <a:defRPr/>
            </a:pPr>
            <a:r>
              <a:rPr lang="en-US" altLang="zh-TW" sz="2800" dirty="0" smtClean="0">
                <a:latin typeface="標楷體" pitchFamily="65" charset="-120"/>
              </a:rPr>
              <a:t>96_33</a:t>
            </a:r>
          </a:p>
          <a:p>
            <a:pPr marL="274320" indent="-274320" eaLnBrk="1" fontAlgn="auto" hangingPunct="1">
              <a:lnSpc>
                <a:spcPct val="90000"/>
              </a:lnSpc>
              <a:spcAft>
                <a:spcPts val="0"/>
              </a:spcAft>
              <a:buFont typeface="Wingdings" pitchFamily="2" charset="2"/>
              <a:buNone/>
              <a:defRPr/>
            </a:pPr>
            <a:r>
              <a:rPr lang="zh-TW" altLang="en-US" sz="2800" dirty="0" smtClean="0">
                <a:latin typeface="標楷體" pitchFamily="65" charset="-120"/>
              </a:rPr>
              <a:t>在國中服務的</a:t>
            </a:r>
            <a:r>
              <a:rPr lang="zh-TW" altLang="en-US" sz="2800" u="sng" dirty="0" smtClean="0">
                <a:latin typeface="標楷體" pitchFamily="65" charset="-120"/>
              </a:rPr>
              <a:t>佩珊</a:t>
            </a:r>
            <a:r>
              <a:rPr lang="zh-TW" altLang="en-US" sz="2800" dirty="0" smtClean="0">
                <a:latin typeface="標楷體" pitchFamily="65" charset="-120"/>
              </a:rPr>
              <a:t>老師，以「天下本無事，庸人自</a:t>
            </a:r>
          </a:p>
          <a:p>
            <a:pPr marL="274320" indent="-274320" eaLnBrk="1" fontAlgn="auto" hangingPunct="1">
              <a:lnSpc>
                <a:spcPct val="90000"/>
              </a:lnSpc>
              <a:spcAft>
                <a:spcPts val="0"/>
              </a:spcAft>
              <a:buFont typeface="Wingdings" pitchFamily="2" charset="2"/>
              <a:buNone/>
              <a:defRPr/>
            </a:pPr>
            <a:r>
              <a:rPr lang="zh-TW" altLang="en-US" sz="2800" dirty="0" smtClean="0">
                <a:latin typeface="標楷體" pitchFamily="65" charset="-120"/>
              </a:rPr>
              <a:t>擾之」、「有志者事竟成」等觀點協助某位受困於</a:t>
            </a:r>
          </a:p>
          <a:p>
            <a:pPr marL="274320" indent="-274320" eaLnBrk="1" fontAlgn="auto" hangingPunct="1">
              <a:lnSpc>
                <a:spcPct val="90000"/>
              </a:lnSpc>
              <a:spcAft>
                <a:spcPts val="0"/>
              </a:spcAft>
              <a:buFont typeface="Wingdings" pitchFamily="2" charset="2"/>
              <a:buNone/>
              <a:defRPr/>
            </a:pPr>
            <a:r>
              <a:rPr lang="zh-TW" altLang="en-US" sz="2800" dirty="0" smtClean="0">
                <a:latin typeface="標楷體" pitchFamily="65" charset="-120"/>
              </a:rPr>
              <a:t>自我挫敗的學生，請問</a:t>
            </a:r>
            <a:r>
              <a:rPr lang="zh-TW" altLang="en-US" sz="2800" u="sng" dirty="0" smtClean="0">
                <a:latin typeface="標楷體" pitchFamily="65" charset="-120"/>
              </a:rPr>
              <a:t>佩珊</a:t>
            </a:r>
            <a:r>
              <a:rPr lang="zh-TW" altLang="en-US" sz="2800" dirty="0" smtClean="0">
                <a:latin typeface="標楷體" pitchFamily="65" charset="-120"/>
              </a:rPr>
              <a:t>老師的協助處理方式與</a:t>
            </a:r>
          </a:p>
          <a:p>
            <a:pPr marL="274320" indent="-274320" eaLnBrk="1" fontAlgn="auto" hangingPunct="1">
              <a:lnSpc>
                <a:spcPct val="90000"/>
              </a:lnSpc>
              <a:spcAft>
                <a:spcPts val="0"/>
              </a:spcAft>
              <a:buFont typeface="Wingdings" pitchFamily="2" charset="2"/>
              <a:buNone/>
              <a:defRPr/>
            </a:pPr>
            <a:r>
              <a:rPr lang="zh-TW" altLang="en-US" sz="2800" dirty="0" smtClean="0">
                <a:latin typeface="標楷體" pitchFamily="65" charset="-120"/>
              </a:rPr>
              <a:t>下列何種諮商學派的核心概念較為接近？</a:t>
            </a:r>
          </a:p>
          <a:p>
            <a:pPr marL="274320" indent="-274320" eaLnBrk="1" fontAlgn="auto" hangingPunct="1">
              <a:lnSpc>
                <a:spcPct val="90000"/>
              </a:lnSpc>
              <a:spcAft>
                <a:spcPts val="0"/>
              </a:spcAft>
              <a:buFont typeface="Wingdings" pitchFamily="2" charset="2"/>
              <a:buNone/>
              <a:defRPr/>
            </a:pPr>
            <a:r>
              <a:rPr lang="en-US" altLang="zh-TW" sz="2800" dirty="0" smtClean="0">
                <a:latin typeface="標楷體" pitchFamily="65" charset="-120"/>
              </a:rPr>
              <a:t>(A)</a:t>
            </a:r>
            <a:r>
              <a:rPr lang="zh-TW" altLang="en-US" sz="2800" dirty="0" smtClean="0">
                <a:latin typeface="標楷體" pitchFamily="65" charset="-120"/>
              </a:rPr>
              <a:t>理性情緒行為治療學派</a:t>
            </a:r>
          </a:p>
          <a:p>
            <a:pPr marL="274320" indent="-274320" eaLnBrk="1" fontAlgn="auto" hangingPunct="1">
              <a:lnSpc>
                <a:spcPct val="90000"/>
              </a:lnSpc>
              <a:spcAft>
                <a:spcPts val="0"/>
              </a:spcAft>
              <a:buFont typeface="Wingdings" pitchFamily="2" charset="2"/>
              <a:buNone/>
              <a:defRPr/>
            </a:pPr>
            <a:r>
              <a:rPr lang="zh-TW" altLang="en-US" sz="2800" dirty="0" smtClean="0">
                <a:latin typeface="標楷體" pitchFamily="65" charset="-120"/>
              </a:rPr>
              <a:t>   </a:t>
            </a:r>
            <a:r>
              <a:rPr lang="en-US" altLang="zh-TW" sz="2800" dirty="0" smtClean="0">
                <a:latin typeface="標楷體" pitchFamily="65" charset="-120"/>
              </a:rPr>
              <a:t>(rational-emotive behavior therapy)</a:t>
            </a:r>
          </a:p>
          <a:p>
            <a:pPr marL="274320" indent="-274320" eaLnBrk="1" fontAlgn="auto" hangingPunct="1">
              <a:lnSpc>
                <a:spcPct val="90000"/>
              </a:lnSpc>
              <a:spcAft>
                <a:spcPts val="0"/>
              </a:spcAft>
              <a:buFont typeface="Wingdings" pitchFamily="2" charset="2"/>
              <a:buNone/>
              <a:defRPr/>
            </a:pPr>
            <a:r>
              <a:rPr lang="en-US" altLang="zh-TW" sz="2800" dirty="0" smtClean="0">
                <a:latin typeface="標楷體" pitchFamily="65" charset="-120"/>
              </a:rPr>
              <a:t>(B)</a:t>
            </a:r>
            <a:r>
              <a:rPr lang="zh-TW" altLang="en-US" sz="2800" dirty="0" smtClean="0">
                <a:latin typeface="標楷體" pitchFamily="65" charset="-120"/>
              </a:rPr>
              <a:t>精神分析治療學派</a:t>
            </a:r>
            <a:r>
              <a:rPr lang="en-US" altLang="zh-TW" sz="2800" dirty="0" smtClean="0">
                <a:latin typeface="標楷體" pitchFamily="65" charset="-120"/>
              </a:rPr>
              <a:t>(psychoanalytic therapy)</a:t>
            </a:r>
          </a:p>
          <a:p>
            <a:pPr marL="274320" indent="-274320" eaLnBrk="1" fontAlgn="auto" hangingPunct="1">
              <a:lnSpc>
                <a:spcPct val="90000"/>
              </a:lnSpc>
              <a:spcAft>
                <a:spcPts val="0"/>
              </a:spcAft>
              <a:buFont typeface="Wingdings" pitchFamily="2" charset="2"/>
              <a:buNone/>
              <a:defRPr/>
            </a:pPr>
            <a:r>
              <a:rPr lang="en-US" altLang="zh-TW" sz="2800" dirty="0" smtClean="0">
                <a:latin typeface="標楷體" pitchFamily="65" charset="-120"/>
              </a:rPr>
              <a:t>(C)</a:t>
            </a:r>
            <a:r>
              <a:rPr lang="zh-TW" altLang="en-US" sz="2800" dirty="0" smtClean="0">
                <a:latin typeface="標楷體" pitchFamily="65" charset="-120"/>
              </a:rPr>
              <a:t>行為治療學派</a:t>
            </a:r>
            <a:r>
              <a:rPr lang="en-US" altLang="zh-TW" sz="2800" dirty="0" smtClean="0">
                <a:latin typeface="標楷體" pitchFamily="65" charset="-120"/>
              </a:rPr>
              <a:t>(behavior therapy)</a:t>
            </a:r>
          </a:p>
          <a:p>
            <a:pPr marL="274320" indent="-274320" eaLnBrk="1" fontAlgn="auto" hangingPunct="1">
              <a:lnSpc>
                <a:spcPct val="90000"/>
              </a:lnSpc>
              <a:spcAft>
                <a:spcPts val="0"/>
              </a:spcAft>
              <a:buFont typeface="Wingdings" pitchFamily="2" charset="2"/>
              <a:buNone/>
              <a:defRPr/>
            </a:pPr>
            <a:r>
              <a:rPr lang="en-US" altLang="zh-TW" sz="2800" dirty="0" smtClean="0">
                <a:latin typeface="標楷體" pitchFamily="65" charset="-120"/>
              </a:rPr>
              <a:t>(D)</a:t>
            </a:r>
            <a:r>
              <a:rPr lang="zh-TW" altLang="en-US" sz="2800" dirty="0" smtClean="0">
                <a:latin typeface="標楷體" pitchFamily="65" charset="-120"/>
              </a:rPr>
              <a:t>女性主義取向</a:t>
            </a:r>
            <a:r>
              <a:rPr lang="en-US" altLang="zh-TW" sz="2800" dirty="0" smtClean="0">
                <a:latin typeface="標楷體" pitchFamily="65" charset="-120"/>
              </a:rPr>
              <a:t>(feminist approach)</a:t>
            </a:r>
          </a:p>
        </p:txBody>
      </p:sp>
      <p:sp>
        <p:nvSpPr>
          <p:cNvPr id="6758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4504679-AC8A-4A11-8AFA-E398E3B6D989}" type="slidenum">
              <a:rPr lang="en-US" altLang="zh-TW" smtClean="0">
                <a:ea typeface="新細明體" charset="-120"/>
              </a:rPr>
              <a:pPr/>
              <a:t>25</a:t>
            </a:fld>
            <a:endParaRPr lang="en-US" altLang="zh-TW" smtClean="0">
              <a:ea typeface="新細明體" charset="-120"/>
            </a:endParaRPr>
          </a:p>
        </p:txBody>
      </p:sp>
      <p:sp>
        <p:nvSpPr>
          <p:cNvPr id="67587"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p>
        </p:txBody>
      </p:sp>
      <p:sp>
        <p:nvSpPr>
          <p:cNvPr id="963588" name="Rectangle 4"/>
          <p:cNvSpPr>
            <a:spLocks noChangeArrowheads="1"/>
          </p:cNvSpPr>
          <p:nvPr/>
        </p:nvSpPr>
        <p:spPr bwMode="auto">
          <a:xfrm>
            <a:off x="468313" y="3681413"/>
            <a:ext cx="7129462" cy="936625"/>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3588"/>
                                        </p:tgtEl>
                                        <p:attrNameLst>
                                          <p:attrName>style.visibility</p:attrName>
                                        </p:attrNameLst>
                                      </p:cBhvr>
                                      <p:to>
                                        <p:strVal val="visible"/>
                                      </p:to>
                                    </p:set>
                                    <p:anim calcmode="lin" valueType="num">
                                      <p:cBhvr additive="base">
                                        <p:cTn id="7" dur="500" fill="hold"/>
                                        <p:tgtEl>
                                          <p:spTgt spid="963588"/>
                                        </p:tgtEl>
                                        <p:attrNameLst>
                                          <p:attrName>ppt_x</p:attrName>
                                        </p:attrNameLst>
                                      </p:cBhvr>
                                      <p:tavLst>
                                        <p:tav tm="0">
                                          <p:val>
                                            <p:strVal val="#ppt_x"/>
                                          </p:val>
                                        </p:tav>
                                        <p:tav tm="100000">
                                          <p:val>
                                            <p:strVal val="#ppt_x"/>
                                          </p:val>
                                        </p:tav>
                                      </p:tavLst>
                                    </p:anim>
                                    <p:anim calcmode="lin" valueType="num">
                                      <p:cBhvr additive="base">
                                        <p:cTn id="8" dur="500" fill="hold"/>
                                        <p:tgtEl>
                                          <p:spTgt spid="9635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63588"/>
                                        </p:tgtEl>
                                        <p:attrNameLst>
                                          <p:attrName>style.visibility</p:attrName>
                                        </p:attrNameLst>
                                      </p:cBhvr>
                                      <p:to>
                                        <p:strVal val="visible"/>
                                      </p:to>
                                    </p:set>
                                    <p:anim calcmode="lin" valueType="num">
                                      <p:cBhvr additive="base">
                                        <p:cTn id="13" dur="500" fill="hold"/>
                                        <p:tgtEl>
                                          <p:spTgt spid="963588"/>
                                        </p:tgtEl>
                                        <p:attrNameLst>
                                          <p:attrName>ppt_x</p:attrName>
                                        </p:attrNameLst>
                                      </p:cBhvr>
                                      <p:tavLst>
                                        <p:tav tm="0">
                                          <p:val>
                                            <p:strVal val="#ppt_x"/>
                                          </p:val>
                                        </p:tav>
                                        <p:tav tm="100000">
                                          <p:val>
                                            <p:strVal val="#ppt_x"/>
                                          </p:val>
                                        </p:tav>
                                      </p:tavLst>
                                    </p:anim>
                                    <p:anim calcmode="lin" valueType="num">
                                      <p:cBhvr additive="base">
                                        <p:cTn id="14" dur="500" fill="hold"/>
                                        <p:tgtEl>
                                          <p:spTgt spid="963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8" grpId="0" animBg="1"/>
      <p:bldP spid="96358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p:txBody>
          <a:bodyPr/>
          <a:lstStyle/>
          <a:p>
            <a:pPr eaLnBrk="1" hangingPunct="1"/>
            <a:r>
              <a:rPr lang="en-US" altLang="zh-TW" smtClean="0">
                <a:latin typeface="標楷體" pitchFamily="65" charset="-120"/>
              </a:rPr>
              <a:t>98-14.</a:t>
            </a:r>
            <a:r>
              <a:rPr lang="zh-TW" altLang="en-US" smtClean="0">
                <a:latin typeface="標楷體" pitchFamily="65" charset="-120"/>
              </a:rPr>
              <a:t>下列何人提出「自動化思想」</a:t>
            </a:r>
            <a:r>
              <a:rPr lang="en-US" altLang="zh-TW" smtClean="0">
                <a:latin typeface="標楷體" pitchFamily="65" charset="-120"/>
              </a:rPr>
              <a:t>(automatic thoughts)</a:t>
            </a:r>
            <a:r>
              <a:rPr lang="zh-TW" altLang="en-US" smtClean="0">
                <a:latin typeface="標楷體" pitchFamily="65" charset="-120"/>
              </a:rPr>
              <a:t>與「認知扭曲」</a:t>
            </a:r>
            <a:r>
              <a:rPr lang="en-US" altLang="zh-TW" smtClean="0">
                <a:latin typeface="標楷體" pitchFamily="65" charset="-120"/>
              </a:rPr>
              <a:t>(cognitive distortions)</a:t>
            </a:r>
            <a:r>
              <a:rPr lang="zh-TW" altLang="en-US" smtClean="0">
                <a:latin typeface="標楷體" pitchFamily="65" charset="-120"/>
              </a:rPr>
              <a:t>的觀點？ </a:t>
            </a:r>
          </a:p>
          <a:p>
            <a:pPr lvl="1" eaLnBrk="1" hangingPunct="1"/>
            <a:r>
              <a:rPr lang="en-US" altLang="zh-TW" smtClean="0">
                <a:solidFill>
                  <a:srgbClr val="FF0066"/>
                </a:solidFill>
                <a:latin typeface="標楷體" pitchFamily="65" charset="-120"/>
              </a:rPr>
              <a:t>(A)</a:t>
            </a:r>
            <a:r>
              <a:rPr lang="zh-TW" altLang="en-US" smtClean="0">
                <a:solidFill>
                  <a:srgbClr val="FF0066"/>
                </a:solidFill>
                <a:latin typeface="標楷體" pitchFamily="65" charset="-120"/>
              </a:rPr>
              <a:t>貝克</a:t>
            </a:r>
            <a:r>
              <a:rPr lang="en-US" altLang="zh-TW" smtClean="0">
                <a:solidFill>
                  <a:srgbClr val="FF0066"/>
                </a:solidFill>
                <a:latin typeface="標楷體" pitchFamily="65" charset="-120"/>
              </a:rPr>
              <a:t>(A. Beck)</a:t>
            </a:r>
          </a:p>
          <a:p>
            <a:pPr lvl="1" eaLnBrk="1" hangingPunct="1"/>
            <a:r>
              <a:rPr lang="en-US" altLang="zh-TW" smtClean="0">
                <a:latin typeface="標楷體" pitchFamily="65" charset="-120"/>
              </a:rPr>
              <a:t>(B)</a:t>
            </a:r>
            <a:r>
              <a:rPr lang="zh-TW" altLang="en-US" smtClean="0">
                <a:latin typeface="標楷體" pitchFamily="65" charset="-120"/>
              </a:rPr>
              <a:t>艾理斯</a:t>
            </a:r>
            <a:r>
              <a:rPr lang="en-US" altLang="zh-TW" smtClean="0">
                <a:latin typeface="標楷體" pitchFamily="65" charset="-120"/>
              </a:rPr>
              <a:t>(A. Ellis) </a:t>
            </a:r>
          </a:p>
          <a:p>
            <a:pPr lvl="1" eaLnBrk="1" hangingPunct="1"/>
            <a:r>
              <a:rPr lang="en-US" altLang="zh-TW" smtClean="0">
                <a:latin typeface="標楷體" pitchFamily="65" charset="-120"/>
              </a:rPr>
              <a:t>(C)</a:t>
            </a:r>
            <a:r>
              <a:rPr lang="zh-TW" altLang="en-US" smtClean="0">
                <a:latin typeface="標楷體" pitchFamily="65" charset="-120"/>
              </a:rPr>
              <a:t>葛拉塞</a:t>
            </a:r>
            <a:r>
              <a:rPr lang="en-US" altLang="zh-TW" smtClean="0">
                <a:latin typeface="標楷體" pitchFamily="65" charset="-120"/>
              </a:rPr>
              <a:t>(W. Glasser)</a:t>
            </a:r>
          </a:p>
          <a:p>
            <a:pPr lvl="1" eaLnBrk="1" hangingPunct="1"/>
            <a:r>
              <a:rPr lang="en-US" altLang="zh-TW" smtClean="0">
                <a:latin typeface="標楷體" pitchFamily="65" charset="-120"/>
              </a:rPr>
              <a:t>(D)</a:t>
            </a:r>
            <a:r>
              <a:rPr lang="zh-TW" altLang="en-US" smtClean="0">
                <a:latin typeface="標楷體" pitchFamily="65" charset="-120"/>
              </a:rPr>
              <a:t>佛洛依德</a:t>
            </a:r>
            <a:r>
              <a:rPr lang="en-US" altLang="zh-TW" smtClean="0">
                <a:latin typeface="標楷體" pitchFamily="65" charset="-120"/>
              </a:rPr>
              <a:t>(S. Freud) </a:t>
            </a:r>
          </a:p>
        </p:txBody>
      </p:sp>
      <p:sp>
        <p:nvSpPr>
          <p:cNvPr id="6963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0C8D4C8-330B-4A44-87B2-F56DB5127448}" type="slidenum">
              <a:rPr lang="en-US" altLang="zh-TW" smtClean="0">
                <a:ea typeface="新細明體" charset="-120"/>
              </a:rPr>
              <a:pPr/>
              <a:t>26</a:t>
            </a:fld>
            <a:endParaRPr lang="en-US" altLang="zh-TW" smtClean="0">
              <a:ea typeface="新細明體" charset="-120"/>
            </a:endParaRPr>
          </a:p>
        </p:txBody>
      </p:sp>
      <p:sp>
        <p:nvSpPr>
          <p:cNvPr id="69635" name="Rectangle 2"/>
          <p:cNvSpPr>
            <a:spLocks noGrp="1" noChangeArrowheads="1"/>
          </p:cNvSpPr>
          <p:nvPr>
            <p:ph type="title"/>
          </p:nvPr>
        </p:nvSpPr>
        <p:spPr/>
        <p:txBody>
          <a:bodyPr/>
          <a:lstStyle/>
          <a:p>
            <a:pPr eaLnBrk="1" hangingPunct="1"/>
            <a:r>
              <a:rPr lang="en-US" altLang="zh-TW" smtClean="0">
                <a:latin typeface="標楷體" pitchFamily="65" charset="-120"/>
              </a:rPr>
              <a:t>1.</a:t>
            </a:r>
            <a:r>
              <a:rPr lang="zh-TW" altLang="en-US" smtClean="0">
                <a:latin typeface="標楷體" pitchFamily="65" charset="-120"/>
              </a:rPr>
              <a:t>諮商理論或學派</a:t>
            </a:r>
            <a:endParaRPr lang="zh-TW" altLang="zh-TW" smtClean="0">
              <a:latin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pPr eaLnBrk="1" hangingPunct="1"/>
            <a:r>
              <a:rPr lang="en-US" altLang="zh-TW" smtClean="0"/>
              <a:t>1.</a:t>
            </a:r>
            <a:r>
              <a:rPr lang="zh-TW" altLang="en-US" smtClean="0"/>
              <a:t>諮商理論或學派</a:t>
            </a:r>
          </a:p>
        </p:txBody>
      </p:sp>
      <p:sp>
        <p:nvSpPr>
          <p:cNvPr id="71682" name="Rectangle 3"/>
          <p:cNvSpPr>
            <a:spLocks noGrp="1"/>
          </p:cNvSpPr>
          <p:nvPr>
            <p:ph type="body" idx="1"/>
          </p:nvPr>
        </p:nvSpPr>
        <p:spPr/>
        <p:txBody>
          <a:bodyPr/>
          <a:lstStyle/>
          <a:p>
            <a:pPr eaLnBrk="1" hangingPunct="1"/>
            <a:r>
              <a:rPr lang="en-US" altLang="zh-TW" smtClean="0"/>
              <a:t>101-2.</a:t>
            </a:r>
            <a:r>
              <a:rPr lang="zh-TW" altLang="en-US" smtClean="0"/>
              <a:t>試比較精神分析、個人中心治療與行為治療三個理論取向，在人性觀</a:t>
            </a:r>
            <a:r>
              <a:rPr lang="en-US" altLang="zh-TW" smtClean="0"/>
              <a:t>(6</a:t>
            </a:r>
            <a:r>
              <a:rPr lang="zh-TW" altLang="en-US" smtClean="0"/>
              <a:t>分</a:t>
            </a:r>
            <a:r>
              <a:rPr lang="en-US" altLang="zh-TW" smtClean="0"/>
              <a:t>)</a:t>
            </a:r>
            <a:r>
              <a:rPr lang="zh-TW" altLang="en-US" smtClean="0"/>
              <a:t>及治療師角色上的差異</a:t>
            </a:r>
            <a:r>
              <a:rPr lang="en-US" altLang="zh-TW" smtClean="0"/>
              <a:t>(4</a:t>
            </a:r>
            <a:r>
              <a:rPr lang="zh-TW" altLang="en-US" smtClean="0"/>
              <a:t>分</a:t>
            </a:r>
            <a:r>
              <a:rPr lang="en-US" altLang="zh-TW" smtClean="0"/>
              <a:t>)</a:t>
            </a:r>
            <a:r>
              <a:rPr lang="zh-TW" altLang="en-US"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內容版面配置區 1"/>
          <p:cNvSpPr>
            <a:spLocks noGrp="1"/>
          </p:cNvSpPr>
          <p:nvPr>
            <p:ph idx="1"/>
          </p:nvPr>
        </p:nvSpPr>
        <p:spPr/>
        <p:txBody>
          <a:bodyPr/>
          <a:lstStyle/>
          <a:p>
            <a:pPr eaLnBrk="1" hangingPunct="1"/>
            <a:r>
              <a:rPr lang="en-US" altLang="zh-TW" smtClean="0"/>
              <a:t>100-2.</a:t>
            </a:r>
            <a:r>
              <a:rPr lang="zh-TW" altLang="en-US" smtClean="0"/>
              <a:t>說明現實治療</a:t>
            </a:r>
            <a:r>
              <a:rPr lang="en-US" altLang="zh-TW" smtClean="0"/>
              <a:t>(reality therapy)</a:t>
            </a:r>
            <a:r>
              <a:rPr lang="zh-TW" altLang="en-US" smtClean="0"/>
              <a:t>學派的</a:t>
            </a:r>
            <a:r>
              <a:rPr lang="en-US" altLang="zh-TW" smtClean="0"/>
              <a:t>WDEP</a:t>
            </a:r>
            <a:r>
              <a:rPr lang="zh-TW" altLang="en-US" smtClean="0"/>
              <a:t>系統</a:t>
            </a:r>
            <a:r>
              <a:rPr lang="en-US" altLang="zh-TW" smtClean="0"/>
              <a:t>(4</a:t>
            </a:r>
            <a:r>
              <a:rPr lang="zh-TW" altLang="en-US" smtClean="0"/>
              <a:t>分</a:t>
            </a:r>
            <a:r>
              <a:rPr lang="en-US" altLang="zh-TW" smtClean="0"/>
              <a:t>)</a:t>
            </a:r>
            <a:r>
              <a:rPr lang="zh-TW" altLang="en-US" smtClean="0"/>
              <a:t>，並列舉及簡述輔導人員在此系統中，促使案主改變的可行的作為</a:t>
            </a:r>
            <a:r>
              <a:rPr lang="en-US" altLang="zh-TW" smtClean="0"/>
              <a:t>(6</a:t>
            </a:r>
            <a:r>
              <a:rPr lang="zh-TW" altLang="en-US" smtClean="0"/>
              <a:t>分</a:t>
            </a:r>
            <a:r>
              <a:rPr lang="en-US" altLang="zh-TW" smtClean="0"/>
              <a:t>)</a:t>
            </a:r>
            <a:r>
              <a:rPr lang="zh-TW" altLang="en-US" smtClean="0"/>
              <a:t>。</a:t>
            </a:r>
            <a:r>
              <a:rPr lang="en-US" altLang="zh-TW" smtClean="0"/>
              <a:t>【</a:t>
            </a:r>
            <a:r>
              <a:rPr lang="zh-TW" altLang="en-US" smtClean="0"/>
              <a:t>問答題</a:t>
            </a:r>
            <a:r>
              <a:rPr lang="en-US" altLang="zh-TW" smtClean="0"/>
              <a:t>】</a:t>
            </a:r>
            <a:endParaRPr lang="zh-TW" altLang="en-US" smtClean="0"/>
          </a:p>
        </p:txBody>
      </p:sp>
      <p:sp>
        <p:nvSpPr>
          <p:cNvPr id="73730"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62999BE-6E61-491B-A577-C3CD92FB1C8B}" type="slidenum">
              <a:rPr lang="en-US" altLang="zh-TW" smtClean="0">
                <a:solidFill>
                  <a:srgbClr val="073E87"/>
                </a:solidFill>
                <a:ea typeface="新細明體" charset="-120"/>
              </a:rPr>
              <a:pPr/>
              <a:t>28</a:t>
            </a:fld>
            <a:endParaRPr lang="en-US" altLang="zh-TW" smtClean="0">
              <a:solidFill>
                <a:srgbClr val="073E87"/>
              </a:solidFill>
              <a:ea typeface="新細明體" charset="-120"/>
            </a:endParaRPr>
          </a:p>
        </p:txBody>
      </p:sp>
      <p:sp>
        <p:nvSpPr>
          <p:cNvPr id="73731" name="標題 3"/>
          <p:cNvSpPr>
            <a:spLocks noGrp="1"/>
          </p:cNvSpPr>
          <p:nvPr>
            <p:ph type="title"/>
          </p:nvPr>
        </p:nvSpPr>
        <p:spPr/>
        <p:txBody>
          <a:bodyPr/>
          <a:lstStyle/>
          <a:p>
            <a:pPr eaLnBrk="1" hangingPunct="1"/>
            <a:r>
              <a:rPr lang="en-US" altLang="zh-TW" smtClean="0"/>
              <a:t>1.</a:t>
            </a:r>
            <a:r>
              <a:rPr lang="zh-TW" altLang="en-US" smtClean="0"/>
              <a:t>諮商理論或學派</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1538" y="1989138"/>
            <a:ext cx="7408862" cy="4137025"/>
          </a:xfrm>
        </p:spPr>
        <p:txBody>
          <a:bodyPr rtlCol="0">
            <a:normAutofit fontScale="85000" lnSpcReduction="10000"/>
          </a:bodyPr>
          <a:lstStyle/>
          <a:p>
            <a:pPr marL="274320" indent="-274320" eaLnBrk="1" fontAlgn="auto" hangingPunct="1">
              <a:spcAft>
                <a:spcPts val="0"/>
              </a:spcAft>
              <a:defRPr/>
            </a:pPr>
            <a:r>
              <a:rPr lang="zh-TW" altLang="en-US" dirty="0" smtClean="0"/>
              <a:t>以中輟生行為輔導為例，說明</a:t>
            </a:r>
            <a:r>
              <a:rPr lang="en-US" altLang="zh-TW" dirty="0" smtClean="0"/>
              <a:t>WDEP</a:t>
            </a:r>
            <a:r>
              <a:rPr lang="zh-TW" altLang="en-US" dirty="0" smtClean="0"/>
              <a:t>系統之意涵</a:t>
            </a:r>
            <a:endParaRPr lang="en-US" altLang="zh-TW" dirty="0" smtClean="0"/>
          </a:p>
          <a:p>
            <a:pPr marL="274320" indent="-274320" eaLnBrk="1" fontAlgn="auto" hangingPunct="1">
              <a:spcAft>
                <a:spcPts val="0"/>
              </a:spcAft>
              <a:defRPr/>
            </a:pPr>
            <a:r>
              <a:rPr lang="en-US" altLang="zh-TW" dirty="0" smtClean="0"/>
              <a:t>1.W</a:t>
            </a:r>
            <a:r>
              <a:rPr lang="zh-TW" altLang="en-US" dirty="0"/>
              <a:t>代表「欲求」</a:t>
            </a:r>
            <a:r>
              <a:rPr lang="en-US" altLang="zh-TW" dirty="0"/>
              <a:t>(Wants):</a:t>
            </a:r>
            <a:r>
              <a:rPr lang="zh-TW" altLang="en-US" dirty="0"/>
              <a:t>探索中輟生的慾望、需求與知覺，他是如何滿足自己希望，因此輔導人員可以問中輟生這類問題</a:t>
            </a:r>
            <a:r>
              <a:rPr lang="en-US" altLang="zh-TW" dirty="0"/>
              <a:t>:</a:t>
            </a:r>
            <a:r>
              <a:rPr lang="zh-TW" altLang="en-US" dirty="0"/>
              <a:t>你想從生活中獲得什麼？</a:t>
            </a:r>
          </a:p>
          <a:p>
            <a:pPr marL="274320" indent="-274320" eaLnBrk="1" fontAlgn="auto" hangingPunct="1">
              <a:spcAft>
                <a:spcPts val="0"/>
              </a:spcAft>
              <a:defRPr/>
            </a:pPr>
            <a:r>
              <a:rPr lang="en-US" altLang="zh-TW" dirty="0" smtClean="0"/>
              <a:t>2.D</a:t>
            </a:r>
            <a:r>
              <a:rPr lang="zh-TW" altLang="en-US" dirty="0"/>
              <a:t>代表「方向與行為」</a:t>
            </a:r>
            <a:r>
              <a:rPr lang="en-US" altLang="zh-TW" dirty="0"/>
              <a:t>(Direction &amp; Doing):</a:t>
            </a:r>
            <a:r>
              <a:rPr lang="zh-TW" altLang="en-US" dirty="0"/>
              <a:t>探討他當前的統合行為，針對滿足欲求的實行情形，收集資料，因此輔導人員可以問中輟生這類問題</a:t>
            </a:r>
            <a:r>
              <a:rPr lang="en-US" altLang="zh-TW" dirty="0"/>
              <a:t>:</a:t>
            </a:r>
            <a:r>
              <a:rPr lang="zh-TW" altLang="en-US" dirty="0"/>
              <a:t>現在你在做什麼？</a:t>
            </a:r>
          </a:p>
          <a:p>
            <a:pPr marL="274320" indent="-274320" eaLnBrk="1" fontAlgn="auto" hangingPunct="1">
              <a:spcAft>
                <a:spcPts val="0"/>
              </a:spcAft>
              <a:defRPr/>
            </a:pPr>
            <a:r>
              <a:rPr lang="en-US" altLang="zh-TW" dirty="0" smtClean="0"/>
              <a:t>3.E</a:t>
            </a:r>
            <a:r>
              <a:rPr lang="zh-TW" altLang="en-US" dirty="0"/>
              <a:t>代表「評估」</a:t>
            </a:r>
            <a:r>
              <a:rPr lang="en-US" altLang="zh-TW" dirty="0"/>
              <a:t>(Evaluation):</a:t>
            </a:r>
            <a:r>
              <a:rPr lang="zh-TW" altLang="en-US" dirty="0"/>
              <a:t>督促他自我評估其統合行為達到欲求滿足的可能性，機會如何，因此輔導人員可以問中輟生這類問題</a:t>
            </a:r>
            <a:r>
              <a:rPr lang="en-US" altLang="zh-TW" dirty="0"/>
              <a:t>:</a:t>
            </a:r>
            <a:r>
              <a:rPr lang="zh-TW" altLang="en-US" dirty="0"/>
              <a:t>你現在做的對你有利或有弊？有何幫助？</a:t>
            </a:r>
          </a:p>
          <a:p>
            <a:pPr marL="274320" indent="-274320" eaLnBrk="1" fontAlgn="auto" hangingPunct="1">
              <a:spcAft>
                <a:spcPts val="0"/>
              </a:spcAft>
              <a:defRPr/>
            </a:pPr>
            <a:r>
              <a:rPr lang="en-US" altLang="zh-TW" dirty="0" smtClean="0"/>
              <a:t>4.P</a:t>
            </a:r>
            <a:r>
              <a:rPr lang="zh-TW" altLang="en-US" dirty="0"/>
              <a:t>代表「計劃與承諾」</a:t>
            </a:r>
            <a:r>
              <a:rPr lang="en-US" altLang="zh-TW" dirty="0"/>
              <a:t>(Planning &amp; Commitment):</a:t>
            </a:r>
            <a:r>
              <a:rPr lang="zh-TW" altLang="en-US" dirty="0"/>
              <a:t>確定他要改變後，協助他訂定良好的行動計劃，因此輔導人員可以問中輟生這類問題</a:t>
            </a:r>
            <a:r>
              <a:rPr lang="en-US" altLang="zh-TW" dirty="0"/>
              <a:t>:</a:t>
            </a:r>
            <a:r>
              <a:rPr lang="zh-TW" altLang="en-US" dirty="0"/>
              <a:t>為了改變你的生活，今天你願意做些什麼？</a:t>
            </a:r>
          </a:p>
          <a:p>
            <a:pPr marL="274320" indent="-274320" eaLnBrk="1" fontAlgn="auto" hangingPunct="1">
              <a:spcAft>
                <a:spcPts val="0"/>
              </a:spcAft>
              <a:defRPr/>
            </a:pPr>
            <a:endParaRPr lang="zh-TW" altLang="en-US" dirty="0"/>
          </a:p>
        </p:txBody>
      </p:sp>
      <p:sp>
        <p:nvSpPr>
          <p:cNvPr id="75778"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061E4D2-C6B7-4288-AD51-600F278B0D63}" type="slidenum">
              <a:rPr lang="en-US" altLang="zh-TW" smtClean="0">
                <a:solidFill>
                  <a:srgbClr val="073E87"/>
                </a:solidFill>
                <a:ea typeface="新細明體" charset="-120"/>
              </a:rPr>
              <a:pPr/>
              <a:t>29</a:t>
            </a:fld>
            <a:endParaRPr lang="en-US" altLang="zh-TW" smtClean="0">
              <a:solidFill>
                <a:srgbClr val="073E87"/>
              </a:solidFill>
              <a:ea typeface="新細明體" charset="-120"/>
            </a:endParaRPr>
          </a:p>
        </p:txBody>
      </p:sp>
      <p:sp>
        <p:nvSpPr>
          <p:cNvPr id="75779" name="標題 3"/>
          <p:cNvSpPr>
            <a:spLocks noGrp="1"/>
          </p:cNvSpPr>
          <p:nvPr>
            <p:ph type="title"/>
          </p:nvPr>
        </p:nvSpPr>
        <p:spPr/>
        <p:txBody>
          <a:bodyPr/>
          <a:lstStyle/>
          <a:p>
            <a:pPr eaLnBrk="1" hangingPunct="1"/>
            <a:r>
              <a:rPr lang="zh-TW" altLang="en-US" smtClean="0"/>
              <a:t>現實治療的</a:t>
            </a:r>
            <a:r>
              <a:rPr lang="en-US" altLang="zh-TW" smtClean="0"/>
              <a:t>WDEP</a:t>
            </a:r>
            <a:r>
              <a:rPr lang="zh-TW" altLang="en-US" smtClean="0"/>
              <a:t>系統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zh-TW" altLang="en-US" smtClean="0"/>
              <a:t>導讀</a:t>
            </a:r>
            <a:r>
              <a:rPr lang="en-US" altLang="zh-TW" smtClean="0"/>
              <a:t>2</a:t>
            </a:r>
          </a:p>
        </p:txBody>
      </p:sp>
      <p:sp>
        <p:nvSpPr>
          <p:cNvPr id="20482" name="Rectangle 3"/>
          <p:cNvSpPr>
            <a:spLocks noGrp="1"/>
          </p:cNvSpPr>
          <p:nvPr>
            <p:ph type="body" idx="1"/>
          </p:nvPr>
        </p:nvSpPr>
        <p:spPr>
          <a:xfrm>
            <a:off x="900113" y="2276475"/>
            <a:ext cx="7408862" cy="3451225"/>
          </a:xfrm>
        </p:spPr>
        <p:txBody>
          <a:bodyPr/>
          <a:lstStyle/>
          <a:p>
            <a:pPr eaLnBrk="1" hangingPunct="1">
              <a:lnSpc>
                <a:spcPct val="80000"/>
              </a:lnSpc>
            </a:pPr>
            <a:r>
              <a:rPr lang="en-US" altLang="zh-TW" smtClean="0">
                <a:latin typeface="標楷體" pitchFamily="65" charset="-120"/>
              </a:rPr>
              <a:t>5.</a:t>
            </a:r>
            <a:r>
              <a:rPr lang="zh-TW" altLang="en-US" smtClean="0">
                <a:latin typeface="標楷體" pitchFamily="65" charset="-120"/>
              </a:rPr>
              <a:t>注意輔導倫理與法規，尤其是兒童及少年福利法</a:t>
            </a:r>
            <a:r>
              <a:rPr lang="zh-TW" altLang="zh-TW" smtClean="0"/>
              <a:t>、</a:t>
            </a:r>
            <a:r>
              <a:rPr lang="zh-TW" altLang="en-US" smtClean="0">
                <a:latin typeface="標楷體" pitchFamily="65" charset="-120"/>
              </a:rPr>
              <a:t>校園性侵害或性騷擾防治準則、青少年。</a:t>
            </a:r>
            <a:endParaRPr lang="en-US" altLang="zh-TW" smtClean="0">
              <a:latin typeface="標楷體" pitchFamily="65" charset="-120"/>
            </a:endParaRPr>
          </a:p>
          <a:p>
            <a:pPr eaLnBrk="1" hangingPunct="1">
              <a:lnSpc>
                <a:spcPct val="80000"/>
              </a:lnSpc>
            </a:pPr>
            <a:r>
              <a:rPr lang="en-US" altLang="zh-TW" smtClean="0">
                <a:latin typeface="標楷體" pitchFamily="65" charset="-120"/>
              </a:rPr>
              <a:t>6.</a:t>
            </a:r>
            <a:r>
              <a:rPr lang="zh-TW" altLang="en-US" smtClean="0">
                <a:latin typeface="標楷體" pitchFamily="65" charset="-120"/>
              </a:rPr>
              <a:t>遇到行為輔導策略類型題目只要依據常理類推即可得分。</a:t>
            </a:r>
            <a:endParaRPr lang="en-US" altLang="zh-TW" smtClean="0">
              <a:latin typeface="標楷體" pitchFamily="65" charset="-120"/>
            </a:endParaRPr>
          </a:p>
          <a:p>
            <a:pPr eaLnBrk="1" hangingPunct="1">
              <a:lnSpc>
                <a:spcPct val="80000"/>
              </a:lnSpc>
            </a:pPr>
            <a:r>
              <a:rPr lang="en-US" altLang="zh-TW" smtClean="0">
                <a:latin typeface="標楷體" pitchFamily="65" charset="-120"/>
              </a:rPr>
              <a:t>7.</a:t>
            </a:r>
            <a:r>
              <a:rPr lang="zh-TW" altLang="en-US" smtClean="0">
                <a:latin typeface="標楷體" pitchFamily="65" charset="-120"/>
              </a:rPr>
              <a:t>心理與教育測驗型題目以穩定比例出現在本考科請注意信度、效度、平均數、標準差、難度、鑑別度等概念。</a:t>
            </a:r>
            <a:endParaRPr lang="en-US" altLang="zh-TW" smtClean="0">
              <a:latin typeface="標楷體" pitchFamily="65" charset="-120"/>
            </a:endParaRPr>
          </a:p>
          <a:p>
            <a:pPr eaLnBrk="1" hangingPunct="1">
              <a:lnSpc>
                <a:spcPct val="80000"/>
              </a:lnSpc>
            </a:pPr>
            <a:r>
              <a:rPr lang="en-US" altLang="zh-TW" smtClean="0">
                <a:latin typeface="標楷體" pitchFamily="65" charset="-120"/>
              </a:rPr>
              <a:t>8.</a:t>
            </a:r>
            <a:r>
              <a:rPr lang="zh-TW" altLang="en-US" smtClean="0">
                <a:latin typeface="標楷體" pitchFamily="65" charset="-120"/>
              </a:rPr>
              <a:t>閱讀本</a:t>
            </a:r>
            <a:r>
              <a:rPr lang="en-US" altLang="zh-TW" smtClean="0">
                <a:latin typeface="標楷體" pitchFamily="65" charset="-120"/>
              </a:rPr>
              <a:t>PPT</a:t>
            </a:r>
            <a:r>
              <a:rPr lang="zh-TW" altLang="en-US" smtClean="0">
                <a:latin typeface="標楷體" pitchFamily="65" charset="-120"/>
              </a:rPr>
              <a:t>前請注意，本類型考題前面部分呈現歷屆試題，後面則輔以例題的理論解析。</a:t>
            </a:r>
            <a:endParaRPr lang="en-US" altLang="zh-TW" smtClean="0">
              <a:latin typeface="標楷體" pitchFamily="65" charset="-120"/>
            </a:endParaRPr>
          </a:p>
          <a:p>
            <a:endParaRPr lang="zh-TW"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idx="1"/>
          </p:nvPr>
        </p:nvSpPr>
        <p:spPr/>
        <p:txBody>
          <a:bodyPr/>
          <a:lstStyle/>
          <a:p>
            <a:pPr eaLnBrk="1" hangingPunct="1">
              <a:lnSpc>
                <a:spcPct val="90000"/>
              </a:lnSpc>
            </a:pPr>
            <a:r>
              <a:rPr lang="zh-TW" altLang="en-US" sz="2300" smtClean="0">
                <a:latin typeface="標楷體" pitchFamily="65" charset="-120"/>
              </a:rPr>
              <a:t>焦點解決短期心理諮商是目前廣受一般輔導實務界所喜愛的一種諮商方法。這個諮商取向是偏向認知的、行動的，有別於一般諮商員重視對個案的同理及自我覺察的做法。它提供諮商員一個面對問題的新觀點就是</a:t>
            </a:r>
            <a:r>
              <a:rPr lang="zh-TW" altLang="en-US" sz="2300" smtClean="0">
                <a:solidFill>
                  <a:srgbClr val="FF0000"/>
                </a:solidFill>
                <a:latin typeface="標楷體" pitchFamily="65" charset="-120"/>
              </a:rPr>
              <a:t>把注意力放在探討如何「解決」，而不是放在探討「原因」</a:t>
            </a:r>
            <a:r>
              <a:rPr lang="zh-TW" altLang="en-US" sz="2300" smtClean="0">
                <a:latin typeface="標楷體" pitchFamily="65" charset="-120"/>
              </a:rPr>
              <a:t>一個人如何面對問題作出改變？改變有哪些途徑？這是焦點解決短期心理諮商所要尋求的重點。</a:t>
            </a:r>
          </a:p>
          <a:p>
            <a:pPr eaLnBrk="1" hangingPunct="1">
              <a:lnSpc>
                <a:spcPct val="90000"/>
              </a:lnSpc>
            </a:pPr>
            <a:r>
              <a:rPr lang="zh-TW" altLang="en-US" sz="2300" smtClean="0">
                <a:latin typeface="標楷體" pitchFamily="65" charset="-120"/>
              </a:rPr>
              <a:t>焦點解決短期諮商的諮商員會詢問個案正面的思考路線──</a:t>
            </a:r>
            <a:r>
              <a:rPr lang="zh-TW" altLang="en-US" sz="2300" smtClean="0">
                <a:solidFill>
                  <a:srgbClr val="FF0000"/>
                </a:solidFill>
                <a:latin typeface="標楷體" pitchFamily="65" charset="-120"/>
              </a:rPr>
              <a:t>「那麼你想要做的是什麼？」</a:t>
            </a:r>
            <a:r>
              <a:rPr lang="zh-TW" altLang="en-US" sz="2300" smtClean="0">
                <a:latin typeface="標楷體" pitchFamily="65" charset="-120"/>
              </a:rPr>
              <a:t>這種問題。</a:t>
            </a:r>
          </a:p>
        </p:txBody>
      </p:sp>
      <p:sp>
        <p:nvSpPr>
          <p:cNvPr id="7782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CD74380-F4BF-460E-AC0E-8D16B9480E60}" type="slidenum">
              <a:rPr lang="en-US" altLang="zh-TW" smtClean="0">
                <a:solidFill>
                  <a:srgbClr val="073E87"/>
                </a:solidFill>
                <a:ea typeface="新細明體" charset="-120"/>
              </a:rPr>
              <a:pPr/>
              <a:t>30</a:t>
            </a:fld>
            <a:endParaRPr lang="en-US" altLang="zh-TW" smtClean="0">
              <a:solidFill>
                <a:srgbClr val="073E87"/>
              </a:solidFill>
              <a:ea typeface="新細明體" charset="-120"/>
            </a:endParaRPr>
          </a:p>
        </p:txBody>
      </p:sp>
      <p:sp>
        <p:nvSpPr>
          <p:cNvPr id="77827" name="Rectangle 2"/>
          <p:cNvSpPr>
            <a:spLocks noGrp="1" noChangeArrowheads="1"/>
          </p:cNvSpPr>
          <p:nvPr>
            <p:ph type="title"/>
          </p:nvPr>
        </p:nvSpPr>
        <p:spPr/>
        <p:txBody>
          <a:bodyPr/>
          <a:lstStyle/>
          <a:p>
            <a:pPr eaLnBrk="1" hangingPunct="1"/>
            <a:r>
              <a:rPr lang="zh-TW" altLang="en-US" smtClean="0">
                <a:latin typeface="標楷體" pitchFamily="65" charset="-120"/>
              </a:rPr>
              <a:t>焦點解決短期心理諮商</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rtlCol="0">
            <a:normAutofit fontScale="85000" lnSpcReduction="10000"/>
          </a:bodyPr>
          <a:lstStyle/>
          <a:p>
            <a:pPr marL="274320" indent="-274320" eaLnBrk="1" fontAlgn="auto" hangingPunct="1">
              <a:spcAft>
                <a:spcPts val="0"/>
              </a:spcAft>
              <a:defRPr/>
            </a:pPr>
            <a:r>
              <a:rPr lang="en-US" altLang="zh-TW" dirty="0"/>
              <a:t>SFBT</a:t>
            </a:r>
            <a:r>
              <a:rPr lang="zh-TW" altLang="en-US" dirty="0"/>
              <a:t>著重於運用正向的積極觀點與技巧，促使「短期間」內教保、社工人員跳脫輔導糾結的問題，也讓個案產生自小而大的改變，並且教保、社工人員與個案皆能在過程中，增進自我之成長</a:t>
            </a:r>
            <a:r>
              <a:rPr lang="zh-TW" altLang="en-US" dirty="0" smtClean="0"/>
              <a:t>。</a:t>
            </a:r>
            <a:endParaRPr lang="en-US" altLang="zh-TW" dirty="0" smtClean="0"/>
          </a:p>
          <a:p>
            <a:pPr marL="274320" indent="-274320" eaLnBrk="1" fontAlgn="auto" hangingPunct="1">
              <a:spcAft>
                <a:spcPts val="0"/>
              </a:spcAft>
              <a:defRPr/>
            </a:pPr>
            <a:r>
              <a:rPr lang="zh-TW" altLang="en-US" dirty="0"/>
              <a:t>在了解個案問題性質的同時，</a:t>
            </a:r>
            <a:r>
              <a:rPr lang="en-US" altLang="zh-TW" dirty="0"/>
              <a:t>SFBT</a:t>
            </a:r>
            <a:r>
              <a:rPr lang="zh-TW" altLang="en-US" dirty="0"/>
              <a:t>仍特別地注意</a:t>
            </a:r>
            <a:r>
              <a:rPr lang="zh-TW" altLang="en-US" dirty="0">
                <a:solidFill>
                  <a:srgbClr val="FF0000"/>
                </a:solidFill>
              </a:rPr>
              <a:t>「例外」的存在</a:t>
            </a:r>
            <a:r>
              <a:rPr lang="zh-TW" altLang="en-US" dirty="0"/>
              <a:t>。「例外」</a:t>
            </a:r>
            <a:r>
              <a:rPr lang="en-US" altLang="zh-TW" dirty="0"/>
              <a:t>(exception)</a:t>
            </a:r>
            <a:r>
              <a:rPr lang="zh-TW" altLang="en-US" dirty="0"/>
              <a:t>是指個案的問題沒有發生或嚴重程度較低、發生次數較小、較不被注意到的特定情境</a:t>
            </a:r>
            <a:r>
              <a:rPr lang="zh-TW" altLang="en-US" dirty="0" smtClean="0"/>
              <a:t>。</a:t>
            </a:r>
            <a:endParaRPr lang="en-US" altLang="zh-TW" dirty="0" smtClean="0"/>
          </a:p>
          <a:p>
            <a:pPr marL="274320" indent="-274320" eaLnBrk="1" fontAlgn="auto" hangingPunct="1">
              <a:spcAft>
                <a:spcPts val="0"/>
              </a:spcAft>
              <a:defRPr/>
            </a:pPr>
            <a:r>
              <a:rPr lang="zh-TW" altLang="en-US" dirty="0">
                <a:solidFill>
                  <a:srgbClr val="FF0000"/>
                </a:solidFill>
              </a:rPr>
              <a:t>「例外」是問題解決的重要成分，或是形成解決方法的發酵素</a:t>
            </a:r>
            <a:r>
              <a:rPr lang="zh-TW" altLang="en-US" dirty="0" smtClean="0"/>
              <a:t>。</a:t>
            </a:r>
            <a:r>
              <a:rPr lang="en-US" altLang="zh-TW" dirty="0" smtClean="0"/>
              <a:t>SFBT</a:t>
            </a:r>
            <a:r>
              <a:rPr lang="zh-TW" altLang="en-US" dirty="0"/>
              <a:t>相信每一個人有能力解決自己的問題，而且早就知道如何去解決</a:t>
            </a:r>
            <a:r>
              <a:rPr lang="zh-TW" altLang="en-US" dirty="0" smtClean="0"/>
              <a:t>，</a:t>
            </a:r>
            <a:r>
              <a:rPr lang="zh-TW" altLang="en-US" dirty="0"/>
              <a:t>只</a:t>
            </a:r>
            <a:r>
              <a:rPr lang="zh-TW" altLang="en-US" dirty="0" smtClean="0"/>
              <a:t>是</a:t>
            </a:r>
            <a:r>
              <a:rPr lang="zh-TW" altLang="en-US" dirty="0"/>
              <a:t>他們並不知道他們已經知道了，而老師的責任就是讓個案知覺他們已經知道，並且懂得運用之。</a:t>
            </a:r>
          </a:p>
        </p:txBody>
      </p:sp>
      <p:sp>
        <p:nvSpPr>
          <p:cNvPr id="79874"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4D8E5BA-72CA-41A6-80A3-5B66E64F90F4}" type="slidenum">
              <a:rPr lang="en-US" altLang="zh-TW" smtClean="0">
                <a:ea typeface="新細明體" charset="-120"/>
              </a:rPr>
              <a:pPr/>
              <a:t>31</a:t>
            </a:fld>
            <a:endParaRPr lang="en-US" altLang="zh-TW" smtClean="0">
              <a:ea typeface="新細明體" charset="-120"/>
            </a:endParaRPr>
          </a:p>
        </p:txBody>
      </p:sp>
      <p:sp>
        <p:nvSpPr>
          <p:cNvPr id="4" name="標題 3"/>
          <p:cNvSpPr>
            <a:spLocks noGrp="1"/>
          </p:cNvSpPr>
          <p:nvPr>
            <p:ph type="title"/>
          </p:nvPr>
        </p:nvSpPr>
        <p:spPr/>
        <p:txBody>
          <a:bodyPr rtlCol="0">
            <a:normAutofit fontScale="90000"/>
          </a:bodyPr>
          <a:lstStyle/>
          <a:p>
            <a:pPr eaLnBrk="1" fontAlgn="auto" hangingPunct="1">
              <a:spcAft>
                <a:spcPts val="0"/>
              </a:spcAft>
              <a:defRPr/>
            </a:pPr>
            <a:r>
              <a:rPr lang="zh-TW" altLang="en-US" dirty="0"/>
              <a:t>焦點解決短期治療</a:t>
            </a:r>
            <a:r>
              <a:rPr lang="en-US" altLang="zh-TW" dirty="0"/>
              <a:t>(Solution-focused brief therapy</a:t>
            </a:r>
            <a:r>
              <a:rPr lang="zh-TW" altLang="en-US" dirty="0"/>
              <a:t>，</a:t>
            </a:r>
            <a:r>
              <a:rPr lang="en-US" altLang="zh-TW" dirty="0"/>
              <a:t>SFBT)</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noChangeArrowheads="1"/>
          </p:cNvSpPr>
          <p:nvPr>
            <p:ph idx="1"/>
          </p:nvPr>
        </p:nvSpPr>
        <p:spPr/>
        <p:txBody>
          <a:bodyPr/>
          <a:lstStyle/>
          <a:p>
            <a:pPr eaLnBrk="1" hangingPunct="1">
              <a:lnSpc>
                <a:spcPct val="80000"/>
              </a:lnSpc>
            </a:pPr>
            <a:r>
              <a:rPr lang="zh-TW" altLang="en-US" sz="2100" smtClean="0">
                <a:latin typeface="標楷體" pitchFamily="65" charset="-120"/>
              </a:rPr>
              <a:t>完形治療法是由十九世紀流行的存在主義與完形心理學導出的一派心理治療法。</a:t>
            </a:r>
          </a:p>
          <a:p>
            <a:pPr eaLnBrk="1" hangingPunct="1">
              <a:lnSpc>
                <a:spcPct val="80000"/>
              </a:lnSpc>
            </a:pPr>
            <a:r>
              <a:rPr lang="zh-TW" altLang="en-US" sz="2100" smtClean="0">
                <a:latin typeface="標楷體" pitchFamily="65" charset="-120"/>
              </a:rPr>
              <a:t>存在主義注重人如何去經驗</a:t>
            </a:r>
            <a:r>
              <a:rPr lang="en-US" altLang="zh-TW" sz="2100" smtClean="0">
                <a:latin typeface="標楷體" pitchFamily="65" charset="-120"/>
              </a:rPr>
              <a:t>(Experience)</a:t>
            </a:r>
            <a:r>
              <a:rPr lang="zh-TW" altLang="en-US" sz="2100" smtClean="0">
                <a:latin typeface="標楷體" pitchFamily="65" charset="-120"/>
              </a:rPr>
              <a:t>自己當前的存在，而完形心理學討論人如何去「知覺</a:t>
            </a:r>
            <a:r>
              <a:rPr lang="en-US" altLang="zh-TW" sz="2100" smtClean="0">
                <a:latin typeface="標楷體" pitchFamily="65" charset="-120"/>
              </a:rPr>
              <a:t>(Awareness)</a:t>
            </a:r>
            <a:r>
              <a:rPr lang="zh-TW" altLang="en-US" sz="2100" smtClean="0">
                <a:latin typeface="標楷體" pitchFamily="65" charset="-120"/>
              </a:rPr>
              <a:t>」本身目前的存在。</a:t>
            </a:r>
          </a:p>
          <a:p>
            <a:pPr eaLnBrk="1" hangingPunct="1">
              <a:lnSpc>
                <a:spcPct val="80000"/>
              </a:lnSpc>
            </a:pPr>
            <a:r>
              <a:rPr lang="zh-TW" altLang="en-US" sz="2100" smtClean="0">
                <a:latin typeface="標楷體" pitchFamily="65" charset="-120"/>
              </a:rPr>
              <a:t>完形治療法認為「行為乃有組織的、統整的整體，而非特殊分離的部份」。 </a:t>
            </a:r>
          </a:p>
          <a:p>
            <a:pPr eaLnBrk="1" hangingPunct="1">
              <a:lnSpc>
                <a:spcPct val="80000"/>
              </a:lnSpc>
            </a:pPr>
            <a:r>
              <a:rPr lang="zh-TW" altLang="en-US" sz="2100" smtClean="0">
                <a:latin typeface="標楷體" pitchFamily="65" charset="-120"/>
              </a:rPr>
              <a:t>夢境治療：</a:t>
            </a:r>
            <a:r>
              <a:rPr lang="en-US" altLang="zh-TW" sz="2100" smtClean="0">
                <a:solidFill>
                  <a:srgbClr val="FF0000"/>
                </a:solidFill>
                <a:latin typeface="標楷體" pitchFamily="65" charset="-120"/>
              </a:rPr>
              <a:t>Perls </a:t>
            </a:r>
            <a:r>
              <a:rPr lang="zh-TW" altLang="en-US" sz="2100" smtClean="0">
                <a:solidFill>
                  <a:srgbClr val="FF0000"/>
                </a:solidFill>
                <a:latin typeface="標楷體" pitchFamily="65" charset="-120"/>
              </a:rPr>
              <a:t>認為夢是通往統整的捷徑</a:t>
            </a:r>
            <a:r>
              <a:rPr lang="zh-TW" altLang="en-US" sz="2100" smtClean="0">
                <a:latin typeface="標楷體" pitchFamily="65" charset="-120"/>
              </a:rPr>
              <a:t>。夢能清楚的指出人存在的狀態，同時夢中的不同角色亦代表著人格的不同面向。藉由扮演夢中場景的每一個事物，並和現實中類似的經驗相連結，可促進當事人對自我各部分的覺察，而造成人格的統整。</a:t>
            </a:r>
          </a:p>
        </p:txBody>
      </p:sp>
      <p:sp>
        <p:nvSpPr>
          <p:cNvPr id="8192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EFDEB41-C8F5-4FD0-A6BA-00A6F58B798B}" type="slidenum">
              <a:rPr lang="en-US" altLang="zh-TW" smtClean="0">
                <a:ea typeface="新細明體" charset="-120"/>
              </a:rPr>
              <a:pPr/>
              <a:t>32</a:t>
            </a:fld>
            <a:endParaRPr lang="en-US" altLang="zh-TW" smtClean="0">
              <a:ea typeface="新細明體" charset="-120"/>
            </a:endParaRPr>
          </a:p>
        </p:txBody>
      </p:sp>
      <p:sp>
        <p:nvSpPr>
          <p:cNvPr id="81923" name="Rectangle 2"/>
          <p:cNvSpPr>
            <a:spLocks noGrp="1" noChangeArrowheads="1"/>
          </p:cNvSpPr>
          <p:nvPr>
            <p:ph type="title"/>
          </p:nvPr>
        </p:nvSpPr>
        <p:spPr/>
        <p:txBody>
          <a:bodyPr/>
          <a:lstStyle/>
          <a:p>
            <a:pPr eaLnBrk="1" hangingPunct="1"/>
            <a:r>
              <a:rPr lang="zh-TW" altLang="en-US" smtClean="0">
                <a:latin typeface="標楷體" pitchFamily="65" charset="-120"/>
              </a:rPr>
              <a:t>完形治療法</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idx="1"/>
          </p:nvPr>
        </p:nvSpPr>
        <p:spPr/>
        <p:txBody>
          <a:bodyPr/>
          <a:lstStyle/>
          <a:p>
            <a:pPr eaLnBrk="1" hangingPunct="1">
              <a:lnSpc>
                <a:spcPct val="90000"/>
              </a:lnSpc>
            </a:pPr>
            <a:r>
              <a:rPr lang="zh-TW" altLang="en-US" sz="2100" smtClean="0">
                <a:latin typeface="標楷體" pitchFamily="65" charset="-120"/>
              </a:rPr>
              <a:t>弗洛依德的精神分析理論是心理學上的一個重要派別。這派理論的重點是人格的結構，人格的發展，對人性的看法和心理治療的方法。</a:t>
            </a:r>
          </a:p>
          <a:p>
            <a:pPr eaLnBrk="1" hangingPunct="1">
              <a:lnSpc>
                <a:spcPct val="90000"/>
              </a:lnSpc>
            </a:pPr>
            <a:r>
              <a:rPr lang="zh-TW" altLang="en-US" sz="2100" smtClean="0">
                <a:latin typeface="標楷體" pitchFamily="65" charset="-120"/>
              </a:rPr>
              <a:t>精神分析的理論與實施，有下列五項重要的貢獻</a:t>
            </a:r>
            <a:r>
              <a:rPr lang="en-US" altLang="zh-TW" sz="2100" smtClean="0">
                <a:latin typeface="標楷體" pitchFamily="65" charset="-120"/>
              </a:rPr>
              <a:t>:</a:t>
            </a:r>
          </a:p>
          <a:p>
            <a:pPr eaLnBrk="1" hangingPunct="1">
              <a:lnSpc>
                <a:spcPct val="90000"/>
              </a:lnSpc>
            </a:pPr>
            <a:r>
              <a:rPr lang="en-US" altLang="zh-TW" sz="2100" smtClean="0">
                <a:latin typeface="標楷體" pitchFamily="65" charset="-120"/>
              </a:rPr>
              <a:t>1.</a:t>
            </a:r>
            <a:r>
              <a:rPr lang="zh-TW" altLang="en-US" sz="2100" smtClean="0">
                <a:latin typeface="標楷體" pitchFamily="65" charset="-120"/>
              </a:rPr>
              <a:t>個體的精神生活可被瞭解，洞察人性可減輕人類的痛苦</a:t>
            </a:r>
          </a:p>
          <a:p>
            <a:pPr eaLnBrk="1" hangingPunct="1">
              <a:lnSpc>
                <a:spcPct val="90000"/>
              </a:lnSpc>
            </a:pPr>
            <a:r>
              <a:rPr lang="en-US" altLang="zh-TW" sz="2100" smtClean="0">
                <a:latin typeface="標楷體" pitchFamily="65" charset="-120"/>
              </a:rPr>
              <a:t>2.</a:t>
            </a:r>
            <a:r>
              <a:rPr lang="zh-TW" altLang="en-US" sz="2100" smtClean="0">
                <a:latin typeface="標楷體" pitchFamily="65" charset="-120"/>
              </a:rPr>
              <a:t>人類的行為常受潛意識的控制</a:t>
            </a:r>
          </a:p>
          <a:p>
            <a:pPr eaLnBrk="1" hangingPunct="1">
              <a:lnSpc>
                <a:spcPct val="90000"/>
              </a:lnSpc>
            </a:pPr>
            <a:r>
              <a:rPr lang="en-US" altLang="zh-TW" sz="2100" smtClean="0">
                <a:latin typeface="標楷體" pitchFamily="65" charset="-120"/>
              </a:rPr>
              <a:t>3.</a:t>
            </a:r>
            <a:r>
              <a:rPr lang="zh-TW" altLang="en-US" sz="2100" smtClean="0">
                <a:latin typeface="標楷體" pitchFamily="65" charset="-120"/>
              </a:rPr>
              <a:t>兒童早期的發展對於成人人格功能有深遠的影響。</a:t>
            </a:r>
          </a:p>
          <a:p>
            <a:pPr eaLnBrk="1" hangingPunct="1">
              <a:lnSpc>
                <a:spcPct val="90000"/>
              </a:lnSpc>
            </a:pPr>
            <a:r>
              <a:rPr lang="en-US" altLang="zh-TW" sz="2100" smtClean="0">
                <a:latin typeface="標楷體" pitchFamily="65" charset="-120"/>
              </a:rPr>
              <a:t>4.</a:t>
            </a:r>
            <a:r>
              <a:rPr lang="zh-TW" altLang="en-US" sz="2100" smtClean="0">
                <a:latin typeface="標楷體" pitchFamily="65" charset="-120"/>
              </a:rPr>
              <a:t>提供一種有意義的架構，以瞭解個體企圖抵抗焦慮和免為焦慮所苦，而使用的種種防衛機轉。</a:t>
            </a:r>
          </a:p>
          <a:p>
            <a:pPr eaLnBrk="1" hangingPunct="1">
              <a:lnSpc>
                <a:spcPct val="90000"/>
              </a:lnSpc>
            </a:pPr>
            <a:r>
              <a:rPr lang="en-US" altLang="zh-TW" sz="2100" smtClean="0">
                <a:latin typeface="標楷體" pitchFamily="65" charset="-120"/>
              </a:rPr>
              <a:t>5.</a:t>
            </a:r>
            <a:r>
              <a:rPr lang="zh-TW" altLang="en-US" sz="2100" smtClean="0">
                <a:latin typeface="標楷體" pitchFamily="65" charset="-120"/>
              </a:rPr>
              <a:t>透過夢的解析、抗拒作用和轉移等方法來挖掘潛意識。 </a:t>
            </a:r>
          </a:p>
        </p:txBody>
      </p:sp>
      <p:sp>
        <p:nvSpPr>
          <p:cNvPr id="8397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80C984B-B012-4BAD-BF39-C900B12F32DC}" type="slidenum">
              <a:rPr lang="en-US" altLang="zh-TW" smtClean="0">
                <a:ea typeface="新細明體" charset="-120"/>
              </a:rPr>
              <a:pPr/>
              <a:t>33</a:t>
            </a:fld>
            <a:endParaRPr lang="en-US" altLang="zh-TW" smtClean="0">
              <a:ea typeface="新細明體" charset="-120"/>
            </a:endParaRPr>
          </a:p>
        </p:txBody>
      </p:sp>
      <p:sp>
        <p:nvSpPr>
          <p:cNvPr id="83971" name="Rectangle 2"/>
          <p:cNvSpPr>
            <a:spLocks noGrp="1" noChangeArrowheads="1"/>
          </p:cNvSpPr>
          <p:nvPr>
            <p:ph type="title"/>
          </p:nvPr>
        </p:nvSpPr>
        <p:spPr/>
        <p:txBody>
          <a:bodyPr/>
          <a:lstStyle/>
          <a:p>
            <a:pPr eaLnBrk="1" hangingPunct="1"/>
            <a:r>
              <a:rPr lang="zh-TW" altLang="en-US" smtClean="0">
                <a:latin typeface="標楷體" pitchFamily="65" charset="-120"/>
              </a:rPr>
              <a:t>精神分析學派</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idx="1"/>
          </p:nvPr>
        </p:nvSpPr>
        <p:spPr>
          <a:xfrm>
            <a:off x="611188" y="2349500"/>
            <a:ext cx="7431087" cy="3959225"/>
          </a:xfrm>
        </p:spPr>
        <p:txBody>
          <a:bodyPr/>
          <a:lstStyle/>
          <a:p>
            <a:pPr eaLnBrk="1" hangingPunct="1">
              <a:lnSpc>
                <a:spcPct val="90000"/>
              </a:lnSpc>
            </a:pPr>
            <a:r>
              <a:rPr lang="zh-TW" altLang="en-US" smtClean="0">
                <a:latin typeface="標楷體" pitchFamily="65" charset="-120"/>
              </a:rPr>
              <a:t>當焦慮情況很嚴重而必須自我保衛時</a:t>
            </a:r>
            <a:r>
              <a:rPr lang="en-US" altLang="zh-TW" smtClean="0">
                <a:latin typeface="標楷體" pitchFamily="65" charset="-120"/>
              </a:rPr>
              <a:t>, </a:t>
            </a:r>
            <a:r>
              <a:rPr lang="zh-TW" altLang="en-US" smtClean="0">
                <a:latin typeface="標楷體" pitchFamily="65" charset="-120"/>
              </a:rPr>
              <a:t>它會以潛意識的方式阻斷衝動或將它們扭轉為比較可以被人接受而沒有威脅性的形式出現</a:t>
            </a:r>
            <a:r>
              <a:rPr lang="en-US" altLang="zh-TW" smtClean="0">
                <a:latin typeface="標楷體" pitchFamily="65" charset="-120"/>
              </a:rPr>
              <a:t>, </a:t>
            </a:r>
            <a:r>
              <a:rPr lang="zh-TW" altLang="en-US" smtClean="0">
                <a:latin typeface="標楷體" pitchFamily="65" charset="-120"/>
              </a:rPr>
              <a:t>這些技巧稱為「自我防衛機轉」</a:t>
            </a:r>
          </a:p>
          <a:p>
            <a:pPr eaLnBrk="1" hangingPunct="1">
              <a:lnSpc>
                <a:spcPct val="90000"/>
              </a:lnSpc>
            </a:pPr>
            <a:r>
              <a:rPr lang="zh-TW" altLang="en-US" smtClean="0">
                <a:latin typeface="標楷體" pitchFamily="65" charset="-120"/>
              </a:rPr>
              <a:t>它們並非必然是病態的，假如它們不會成為逃避現實生活方式的話，仍有相當價值，個人所採取的自衛，視個人身心發展的情況和焦慮的情況而定。</a:t>
            </a:r>
          </a:p>
          <a:p>
            <a:pPr eaLnBrk="1" hangingPunct="1">
              <a:lnSpc>
                <a:spcPct val="90000"/>
              </a:lnSpc>
            </a:pPr>
            <a:r>
              <a:rPr lang="zh-TW" altLang="en-US" smtClean="0">
                <a:latin typeface="標楷體" pitchFamily="65" charset="-120"/>
              </a:rPr>
              <a:t>通常防衛機轉有兩種特性</a:t>
            </a:r>
            <a:r>
              <a:rPr lang="en-US" altLang="en-US" smtClean="0">
                <a:latin typeface="標楷體" pitchFamily="65" charset="-120"/>
                <a:ea typeface="標楷體" pitchFamily="65" charset="-120"/>
              </a:rPr>
              <a:t>：</a:t>
            </a:r>
            <a:r>
              <a:rPr lang="zh-TW" altLang="en-US" smtClean="0">
                <a:latin typeface="標楷體" pitchFamily="65" charset="-120"/>
              </a:rPr>
              <a:t>它們</a:t>
            </a:r>
            <a:r>
              <a:rPr lang="zh-TW" altLang="en-US" smtClean="0">
                <a:solidFill>
                  <a:srgbClr val="FF0000"/>
                </a:solidFill>
                <a:latin typeface="標楷體" pitchFamily="65" charset="-120"/>
              </a:rPr>
              <a:t>否定或歪曲現實</a:t>
            </a:r>
            <a:r>
              <a:rPr lang="zh-TW" altLang="en-US" smtClean="0">
                <a:latin typeface="標楷體" pitchFamily="65" charset="-120"/>
              </a:rPr>
              <a:t>和在</a:t>
            </a:r>
            <a:r>
              <a:rPr lang="zh-TW" altLang="en-US" smtClean="0">
                <a:solidFill>
                  <a:srgbClr val="FF0000"/>
                </a:solidFill>
                <a:latin typeface="標楷體" pitchFamily="65" charset="-120"/>
              </a:rPr>
              <a:t>潛意識層活動</a:t>
            </a:r>
          </a:p>
        </p:txBody>
      </p:sp>
      <p:sp>
        <p:nvSpPr>
          <p:cNvPr id="8601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43B9C38-BC52-49F1-902A-EA22D9C1AAF8}" type="slidenum">
              <a:rPr lang="en-US" altLang="zh-TW" smtClean="0">
                <a:ea typeface="新細明體" charset="-120"/>
              </a:rPr>
              <a:pPr/>
              <a:t>34</a:t>
            </a:fld>
            <a:endParaRPr lang="en-US" altLang="zh-TW" smtClean="0">
              <a:ea typeface="新細明體" charset="-120"/>
            </a:endParaRPr>
          </a:p>
        </p:txBody>
      </p:sp>
      <p:sp>
        <p:nvSpPr>
          <p:cNvPr id="86019" name="Rectangle 2"/>
          <p:cNvSpPr>
            <a:spLocks noGrp="1" noChangeArrowheads="1"/>
          </p:cNvSpPr>
          <p:nvPr>
            <p:ph type="title"/>
          </p:nvPr>
        </p:nvSpPr>
        <p:spPr/>
        <p:txBody>
          <a:bodyPr/>
          <a:lstStyle/>
          <a:p>
            <a:pPr eaLnBrk="1" hangingPunct="1"/>
            <a:r>
              <a:rPr lang="zh-TW" altLang="en-US" smtClean="0">
                <a:latin typeface="標楷體" pitchFamily="65" charset="-120"/>
              </a:rPr>
              <a:t>自我防衛機轉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idx="1"/>
          </p:nvPr>
        </p:nvSpPr>
        <p:spPr/>
        <p:txBody>
          <a:bodyPr/>
          <a:lstStyle/>
          <a:p>
            <a:pPr marL="812800" indent="-812800" eaLnBrk="1" hangingPunct="1"/>
            <a:r>
              <a:rPr lang="zh-TW" altLang="en-US" sz="2500" smtClean="0">
                <a:latin typeface="標楷體" pitchFamily="65" charset="-120"/>
              </a:rPr>
              <a:t>否認</a:t>
            </a:r>
          </a:p>
          <a:p>
            <a:pPr marL="812800" indent="-812800" eaLnBrk="1" hangingPunct="1"/>
            <a:r>
              <a:rPr lang="zh-TW" altLang="en-US" sz="2500" smtClean="0">
                <a:latin typeface="標楷體" pitchFamily="65" charset="-120"/>
              </a:rPr>
              <a:t>以緊閉雙眼不正視現實威脅的存在來防衛焦慮，拒絕去真實地接受引起焦慮的現實。</a:t>
            </a:r>
          </a:p>
          <a:p>
            <a:pPr marL="812800" indent="-812800" eaLnBrk="1" hangingPunct="1"/>
            <a:r>
              <a:rPr lang="zh-TW" altLang="en-US" sz="2500" smtClean="0">
                <a:latin typeface="標楷體" pitchFamily="65" charset="-120"/>
              </a:rPr>
              <a:t>對於外在的現實環境具有威脅性而拒絕接受現實或是否認沒有發生讓他產生焦慮的外在刺激存在。</a:t>
            </a:r>
          </a:p>
          <a:p>
            <a:pPr marL="812800" indent="-812800" eaLnBrk="1" hangingPunct="1"/>
            <a:r>
              <a:rPr lang="zh-TW" altLang="en-US" sz="2500" smtClean="0">
                <a:latin typeface="標楷體" pitchFamily="65" charset="-120"/>
              </a:rPr>
              <a:t>悲劇事件發生時為人常有不願面對現實的傾向，因為現實過於痛苦讓人無法承受。</a:t>
            </a:r>
          </a:p>
        </p:txBody>
      </p:sp>
      <p:sp>
        <p:nvSpPr>
          <p:cNvPr id="8806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EF2F8CB-B879-4676-A03F-3B7558EFFC50}" type="slidenum">
              <a:rPr lang="en-US" altLang="zh-TW" smtClean="0">
                <a:ea typeface="新細明體" charset="-120"/>
              </a:rPr>
              <a:pPr/>
              <a:t>35</a:t>
            </a:fld>
            <a:endParaRPr lang="en-US" altLang="zh-TW" smtClean="0">
              <a:ea typeface="新細明體" charset="-120"/>
            </a:endParaRPr>
          </a:p>
        </p:txBody>
      </p:sp>
      <p:sp>
        <p:nvSpPr>
          <p:cNvPr id="88067" name="Rectangle 2"/>
          <p:cNvSpPr>
            <a:spLocks noGrp="1" noChangeArrowheads="1"/>
          </p:cNvSpPr>
          <p:nvPr>
            <p:ph type="title"/>
          </p:nvPr>
        </p:nvSpPr>
        <p:spPr/>
        <p:txBody>
          <a:bodyPr/>
          <a:lstStyle/>
          <a:p>
            <a:pPr eaLnBrk="1" hangingPunct="1"/>
            <a:r>
              <a:rPr lang="zh-TW" altLang="en-US" smtClean="0">
                <a:latin typeface="標楷體" pitchFamily="65" charset="-120"/>
              </a:rPr>
              <a:t>自我防衛機轉</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rtlCol="0">
            <a:normAutofit lnSpcReduction="10000"/>
          </a:bodyPr>
          <a:lstStyle/>
          <a:p>
            <a:pPr marL="812800" indent="-812800" eaLnBrk="1" fontAlgn="auto" hangingPunct="1">
              <a:spcAft>
                <a:spcPts val="0"/>
              </a:spcAft>
              <a:defRPr/>
            </a:pPr>
            <a:r>
              <a:rPr lang="zh-TW" altLang="en-US" smtClean="0">
                <a:latin typeface="標楷體" pitchFamily="65" charset="-120"/>
              </a:rPr>
              <a:t>投射</a:t>
            </a:r>
          </a:p>
          <a:p>
            <a:pPr marL="812800" indent="-812800" eaLnBrk="1" fontAlgn="auto" hangingPunct="1">
              <a:spcAft>
                <a:spcPts val="0"/>
              </a:spcAft>
              <a:defRPr/>
            </a:pPr>
            <a:r>
              <a:rPr lang="zh-TW" altLang="en-US" smtClean="0">
                <a:latin typeface="標楷體" pitchFamily="65" charset="-120"/>
              </a:rPr>
              <a:t>投射</a:t>
            </a:r>
            <a:r>
              <a:rPr lang="en-US" altLang="zh-TW" smtClean="0">
                <a:latin typeface="標楷體" pitchFamily="65" charset="-120"/>
              </a:rPr>
              <a:t>(Projection): </a:t>
            </a:r>
            <a:r>
              <a:rPr lang="zh-TW" altLang="en-US" smtClean="0">
                <a:latin typeface="標楷體" pitchFamily="65" charset="-120"/>
              </a:rPr>
              <a:t>投射是最原始的一種妄想症</a:t>
            </a:r>
            <a:r>
              <a:rPr lang="en-US" altLang="zh-TW" smtClean="0">
                <a:latin typeface="標楷體" pitchFamily="65" charset="-120"/>
              </a:rPr>
              <a:t>(paranoia.)</a:t>
            </a:r>
            <a:r>
              <a:rPr lang="zh-TW" altLang="en-US" smtClean="0">
                <a:latin typeface="標楷體" pitchFamily="65" charset="-120"/>
              </a:rPr>
              <a:t>。投射為了降低個人的焦慮並在意識層沒有察覺的情況下</a:t>
            </a:r>
            <a:r>
              <a:rPr lang="en-US" altLang="zh-TW" smtClean="0">
                <a:latin typeface="標楷體" pitchFamily="65" charset="-120"/>
              </a:rPr>
              <a:t>, </a:t>
            </a:r>
            <a:r>
              <a:rPr lang="zh-TW" altLang="en-US" smtClean="0">
                <a:latin typeface="標楷體" pitchFamily="65" charset="-120"/>
              </a:rPr>
              <a:t>表達無法被接受的衝動或是期望</a:t>
            </a:r>
            <a:r>
              <a:rPr lang="en-US" altLang="zh-TW" smtClean="0">
                <a:latin typeface="標楷體" pitchFamily="65" charset="-120"/>
              </a:rPr>
              <a:t>, </a:t>
            </a:r>
            <a:r>
              <a:rPr lang="zh-TW" altLang="en-US" smtClean="0">
                <a:latin typeface="標楷體" pitchFamily="65" charset="-120"/>
              </a:rPr>
              <a:t>將自己不被接受的或是無法接受的想法或是情緒歸因於別人的衝動或是期望</a:t>
            </a:r>
            <a:r>
              <a:rPr lang="zh-TW" altLang="zh-TW" smtClean="0">
                <a:latin typeface="標楷體" pitchFamily="65" charset="-120"/>
              </a:rPr>
              <a:t>。</a:t>
            </a:r>
            <a:endParaRPr lang="zh-TW" altLang="en-US" smtClean="0">
              <a:latin typeface="標楷體" pitchFamily="65" charset="-120"/>
            </a:endParaRPr>
          </a:p>
          <a:p>
            <a:pPr marL="812800" indent="-812800" eaLnBrk="1" fontAlgn="auto" hangingPunct="1">
              <a:spcAft>
                <a:spcPts val="0"/>
              </a:spcAft>
              <a:defRPr/>
            </a:pPr>
            <a:r>
              <a:rPr lang="zh-TW" altLang="en-US" smtClean="0">
                <a:latin typeface="標楷體" pitchFamily="65" charset="-120"/>
              </a:rPr>
              <a:t>它是將自己無法被接受的想法或情緒衝動轉向別人。而認為別人具有相同的想法或是情緒或信念與動機。</a:t>
            </a:r>
          </a:p>
        </p:txBody>
      </p:sp>
      <p:sp>
        <p:nvSpPr>
          <p:cNvPr id="9011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9C13F9F-DE24-44D9-B0BA-5F9781F92B23}" type="slidenum">
              <a:rPr lang="en-US" altLang="zh-TW" smtClean="0">
                <a:ea typeface="新細明體" charset="-120"/>
              </a:rPr>
              <a:pPr/>
              <a:t>36</a:t>
            </a:fld>
            <a:endParaRPr lang="en-US" altLang="zh-TW" smtClean="0">
              <a:ea typeface="新細明體" charset="-120"/>
            </a:endParaRPr>
          </a:p>
        </p:txBody>
      </p:sp>
      <p:sp>
        <p:nvSpPr>
          <p:cNvPr id="90115" name="Rectangle 2"/>
          <p:cNvSpPr>
            <a:spLocks noGrp="1" noChangeArrowheads="1"/>
          </p:cNvSpPr>
          <p:nvPr>
            <p:ph type="title"/>
          </p:nvPr>
        </p:nvSpPr>
        <p:spPr/>
        <p:txBody>
          <a:bodyPr/>
          <a:lstStyle/>
          <a:p>
            <a:pPr eaLnBrk="1" hangingPunct="1"/>
            <a:r>
              <a:rPr lang="zh-TW" altLang="en-US" smtClean="0">
                <a:latin typeface="標楷體" pitchFamily="65" charset="-120"/>
              </a:rPr>
              <a:t>自我防衛機轉</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Grp="1" noChangeArrowheads="1"/>
          </p:cNvSpPr>
          <p:nvPr>
            <p:ph idx="1"/>
          </p:nvPr>
        </p:nvSpPr>
        <p:spPr/>
        <p:txBody>
          <a:bodyPr/>
          <a:lstStyle/>
          <a:p>
            <a:pPr marL="812800" indent="-812800" eaLnBrk="1" hangingPunct="1"/>
            <a:r>
              <a:rPr lang="zh-TW" altLang="en-US" smtClean="0">
                <a:latin typeface="標楷體" pitchFamily="65" charset="-120"/>
              </a:rPr>
              <a:t>固著</a:t>
            </a:r>
          </a:p>
          <a:p>
            <a:pPr marL="812800" indent="-812800" eaLnBrk="1" hangingPunct="1"/>
            <a:r>
              <a:rPr lang="zh-TW" altLang="en-US" smtClean="0">
                <a:latin typeface="標楷體" pitchFamily="65" charset="-120"/>
              </a:rPr>
              <a:t>停滯在某一個較早的發展階段上，因為進一步將滿是焦慮。過份依賴的孩子即是以固看來防衛自我典型例子。</a:t>
            </a:r>
          </a:p>
        </p:txBody>
      </p:sp>
      <p:sp>
        <p:nvSpPr>
          <p:cNvPr id="9216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BA94D45-FA1B-408B-87A1-506B4F9EBF6E}" type="slidenum">
              <a:rPr lang="en-US" altLang="zh-TW" smtClean="0">
                <a:ea typeface="新細明體" charset="-120"/>
              </a:rPr>
              <a:pPr/>
              <a:t>37</a:t>
            </a:fld>
            <a:endParaRPr lang="en-US" altLang="zh-TW" smtClean="0">
              <a:ea typeface="新細明體" charset="-120"/>
            </a:endParaRPr>
          </a:p>
        </p:txBody>
      </p:sp>
      <p:sp>
        <p:nvSpPr>
          <p:cNvPr id="92163" name="Rectangle 2"/>
          <p:cNvSpPr>
            <a:spLocks noGrp="1" noChangeArrowheads="1"/>
          </p:cNvSpPr>
          <p:nvPr>
            <p:ph type="title"/>
          </p:nvPr>
        </p:nvSpPr>
        <p:spPr/>
        <p:txBody>
          <a:bodyPr/>
          <a:lstStyle/>
          <a:p>
            <a:pPr eaLnBrk="1" hangingPunct="1"/>
            <a:r>
              <a:rPr lang="zh-TW" altLang="en-US" smtClean="0">
                <a:latin typeface="標楷體" pitchFamily="65" charset="-120"/>
              </a:rPr>
              <a:t>自我防衛機轉</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Grp="1" noChangeArrowheads="1"/>
          </p:cNvSpPr>
          <p:nvPr>
            <p:ph idx="1"/>
          </p:nvPr>
        </p:nvSpPr>
        <p:spPr/>
        <p:txBody>
          <a:bodyPr/>
          <a:lstStyle/>
          <a:p>
            <a:pPr marL="812800" indent="-812800" eaLnBrk="1" hangingPunct="1"/>
            <a:r>
              <a:rPr lang="zh-TW" altLang="en-US" smtClean="0">
                <a:latin typeface="標楷體" pitchFamily="65" charset="-120"/>
              </a:rPr>
              <a:t>合理化</a:t>
            </a:r>
          </a:p>
          <a:p>
            <a:pPr marL="812800" indent="-812800" eaLnBrk="1" hangingPunct="1"/>
            <a:r>
              <a:rPr lang="zh-TW" altLang="en-US" smtClean="0">
                <a:latin typeface="標楷體" pitchFamily="65" charset="-120"/>
              </a:rPr>
              <a:t>編造動聽的理由解釋以掩飾受傷害的自我，自欺則不致於受到現實失望的重大打擊，於是尋找各種理由來撫慰受到傷害的自我。</a:t>
            </a:r>
          </a:p>
        </p:txBody>
      </p:sp>
      <p:sp>
        <p:nvSpPr>
          <p:cNvPr id="9421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ED9C08F-2448-42E1-ABDB-87090B68F8C8}" type="slidenum">
              <a:rPr lang="en-US" altLang="zh-TW" smtClean="0">
                <a:ea typeface="新細明體" charset="-120"/>
              </a:rPr>
              <a:pPr/>
              <a:t>38</a:t>
            </a:fld>
            <a:endParaRPr lang="en-US" altLang="zh-TW" smtClean="0">
              <a:ea typeface="新細明體" charset="-120"/>
            </a:endParaRPr>
          </a:p>
        </p:txBody>
      </p:sp>
      <p:sp>
        <p:nvSpPr>
          <p:cNvPr id="94211" name="Rectangle 2"/>
          <p:cNvSpPr>
            <a:spLocks noGrp="1" noChangeArrowheads="1"/>
          </p:cNvSpPr>
          <p:nvPr>
            <p:ph type="title"/>
          </p:nvPr>
        </p:nvSpPr>
        <p:spPr/>
        <p:txBody>
          <a:bodyPr/>
          <a:lstStyle/>
          <a:p>
            <a:pPr eaLnBrk="1" hangingPunct="1"/>
            <a:r>
              <a:rPr lang="zh-TW" altLang="en-US" smtClean="0">
                <a:latin typeface="標楷體" pitchFamily="65" charset="-120"/>
              </a:rPr>
              <a:t>自我防衛機轉</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idx="1"/>
          </p:nvPr>
        </p:nvSpPr>
        <p:spPr/>
        <p:txBody>
          <a:bodyPr/>
          <a:lstStyle/>
          <a:p>
            <a:pPr marL="812800" indent="-812800" eaLnBrk="1" hangingPunct="1"/>
            <a:r>
              <a:rPr lang="zh-TW" altLang="en-US" sz="2500" smtClean="0">
                <a:latin typeface="標楷體" pitchFamily="65" charset="-120"/>
              </a:rPr>
              <a:t>昇華</a:t>
            </a:r>
          </a:p>
          <a:p>
            <a:pPr marL="812800" indent="-812800" eaLnBrk="1" hangingPunct="1"/>
            <a:r>
              <a:rPr lang="zh-TW" altLang="en-US" sz="2500" smtClean="0">
                <a:solidFill>
                  <a:srgbClr val="FF0000"/>
                </a:solidFill>
                <a:latin typeface="標楷體" pitchFamily="65" charset="-120"/>
              </a:rPr>
              <a:t>將負面的情緒或本能進行轉換而成為正面的行動、行為或情緒。</a:t>
            </a:r>
          </a:p>
          <a:p>
            <a:pPr marL="812800" indent="-812800" eaLnBrk="1" hangingPunct="1"/>
            <a:r>
              <a:rPr lang="zh-TW" altLang="en-US" sz="2500" smtClean="0">
                <a:latin typeface="標楷體" pitchFamily="65" charset="-120"/>
              </a:rPr>
              <a:t>用一種較高尚和較為社會所接受的方式來疏導其原始的衝動。</a:t>
            </a:r>
          </a:p>
          <a:p>
            <a:pPr marL="812800" indent="-812800" eaLnBrk="1" hangingPunct="1"/>
            <a:r>
              <a:rPr lang="zh-TW" altLang="en-US" sz="2500" smtClean="0">
                <a:latin typeface="標楷體" pitchFamily="65" charset="-120"/>
              </a:rPr>
              <a:t>例如</a:t>
            </a:r>
            <a:r>
              <a:rPr lang="en-US" altLang="en-US" sz="2500" smtClean="0">
                <a:latin typeface="標楷體" pitchFamily="65" charset="-120"/>
                <a:ea typeface="標楷體" pitchFamily="65" charset="-120"/>
              </a:rPr>
              <a:t>：</a:t>
            </a:r>
            <a:r>
              <a:rPr lang="zh-TW" altLang="en-US" sz="2500" smtClean="0">
                <a:latin typeface="標楷體" pitchFamily="65" charset="-120"/>
              </a:rPr>
              <a:t>用社會贊同的競技活動來代替侵略性的衝動，使個體找到滿足侵略感的方式，而且往往因體育項目的優越表現而得到更多的好處。</a:t>
            </a:r>
          </a:p>
        </p:txBody>
      </p:sp>
      <p:sp>
        <p:nvSpPr>
          <p:cNvPr id="9625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7DCC3BA-1BBC-4DA7-B197-626FB0B2AD21}" type="slidenum">
              <a:rPr lang="en-US" altLang="zh-TW" smtClean="0">
                <a:ea typeface="新細明體" charset="-120"/>
              </a:rPr>
              <a:pPr/>
              <a:t>39</a:t>
            </a:fld>
            <a:endParaRPr lang="en-US" altLang="zh-TW" smtClean="0">
              <a:ea typeface="新細明體" charset="-120"/>
            </a:endParaRPr>
          </a:p>
        </p:txBody>
      </p:sp>
      <p:sp>
        <p:nvSpPr>
          <p:cNvPr id="96259" name="Rectangle 2"/>
          <p:cNvSpPr>
            <a:spLocks noGrp="1" noChangeArrowheads="1"/>
          </p:cNvSpPr>
          <p:nvPr>
            <p:ph type="title"/>
          </p:nvPr>
        </p:nvSpPr>
        <p:spPr/>
        <p:txBody>
          <a:bodyPr/>
          <a:lstStyle/>
          <a:p>
            <a:pPr eaLnBrk="1" hangingPunct="1"/>
            <a:r>
              <a:rPr lang="zh-TW" altLang="en-US" smtClean="0">
                <a:latin typeface="標楷體" pitchFamily="65" charset="-120"/>
              </a:rPr>
              <a:t>自我防衛機轉</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idx="1"/>
          </p:nvPr>
        </p:nvSpPr>
        <p:spPr>
          <a:xfrm>
            <a:off x="2051050" y="1827213"/>
            <a:ext cx="6632575" cy="4481512"/>
          </a:xfrm>
        </p:spPr>
        <p:txBody>
          <a:bodyPr/>
          <a:lstStyle/>
          <a:p>
            <a:pPr marL="609600" indent="-609600" eaLnBrk="1" hangingPunct="1">
              <a:lnSpc>
                <a:spcPct val="90000"/>
              </a:lnSpc>
              <a:buFont typeface="Wingdings" pitchFamily="2" charset="2"/>
              <a:buNone/>
            </a:pPr>
            <a:r>
              <a:rPr lang="en-US" altLang="zh-TW" sz="3200" smtClean="0">
                <a:latin typeface="標楷體" pitchFamily="65" charset="-120"/>
              </a:rPr>
              <a:t>1. </a:t>
            </a:r>
            <a:r>
              <a:rPr lang="zh-TW" altLang="en-US" sz="3200" smtClean="0">
                <a:solidFill>
                  <a:srgbClr val="FF0000"/>
                </a:solidFill>
                <a:latin typeface="標楷體" pitchFamily="65" charset="-120"/>
              </a:rPr>
              <a:t>主要諮商理論</a:t>
            </a:r>
            <a:endParaRPr lang="en-US" altLang="zh-TW" sz="3200" smtClean="0">
              <a:solidFill>
                <a:srgbClr val="FF0000"/>
              </a:solidFill>
              <a:latin typeface="標楷體" pitchFamily="65" charset="-120"/>
            </a:endParaRPr>
          </a:p>
          <a:p>
            <a:pPr marL="609600" indent="-609600" eaLnBrk="1" hangingPunct="1">
              <a:lnSpc>
                <a:spcPct val="90000"/>
              </a:lnSpc>
              <a:buFont typeface="Wingdings" pitchFamily="2" charset="2"/>
              <a:buNone/>
            </a:pPr>
            <a:r>
              <a:rPr lang="en-US" altLang="zh-TW" sz="3200" smtClean="0">
                <a:latin typeface="標楷體" pitchFamily="65" charset="-120"/>
              </a:rPr>
              <a:t>2. </a:t>
            </a:r>
            <a:r>
              <a:rPr lang="zh-TW" altLang="en-US" sz="3200" smtClean="0">
                <a:solidFill>
                  <a:srgbClr val="0000FF"/>
                </a:solidFill>
                <a:latin typeface="標楷體" pitchFamily="65" charset="-120"/>
              </a:rPr>
              <a:t>輔導倫理與法規</a:t>
            </a:r>
            <a:r>
              <a:rPr lang="zh-TW" altLang="en-US" sz="3200" smtClean="0">
                <a:latin typeface="標楷體" pitchFamily="65" charset="-120"/>
              </a:rPr>
              <a:t>                     </a:t>
            </a:r>
          </a:p>
          <a:p>
            <a:pPr marL="609600" indent="-609600" eaLnBrk="1" hangingPunct="1">
              <a:lnSpc>
                <a:spcPct val="90000"/>
              </a:lnSpc>
              <a:buFont typeface="Wingdings" pitchFamily="2" charset="2"/>
              <a:buNone/>
            </a:pPr>
            <a:r>
              <a:rPr lang="en-US" altLang="zh-TW" sz="3200" smtClean="0">
                <a:latin typeface="標楷體" pitchFamily="65" charset="-120"/>
              </a:rPr>
              <a:t>3. </a:t>
            </a:r>
            <a:r>
              <a:rPr lang="zh-TW" altLang="en-US" sz="3200" smtClean="0">
                <a:latin typeface="標楷體" pitchFamily="65" charset="-120"/>
              </a:rPr>
              <a:t>輔導工作分級</a:t>
            </a:r>
          </a:p>
          <a:p>
            <a:pPr marL="609600" indent="-609600" eaLnBrk="1" hangingPunct="1">
              <a:lnSpc>
                <a:spcPct val="90000"/>
              </a:lnSpc>
              <a:buFont typeface="Wingdings" pitchFamily="2" charset="2"/>
              <a:buNone/>
            </a:pPr>
            <a:r>
              <a:rPr lang="en-US" altLang="zh-TW" sz="3200" smtClean="0">
                <a:latin typeface="標楷體" pitchFamily="65" charset="-120"/>
              </a:rPr>
              <a:t>4. </a:t>
            </a:r>
            <a:r>
              <a:rPr lang="zh-TW" altLang="en-US" sz="3200" smtClean="0">
                <a:latin typeface="標楷體" pitchFamily="65" charset="-120"/>
              </a:rPr>
              <a:t>輔導之內容與類型</a:t>
            </a:r>
            <a:r>
              <a:rPr lang="en-US" altLang="zh-TW" sz="3200" smtClean="0">
                <a:latin typeface="標楷體" pitchFamily="65" charset="-120"/>
              </a:rPr>
              <a:t>:</a:t>
            </a:r>
            <a:r>
              <a:rPr lang="zh-TW" altLang="en-US" sz="3200" smtClean="0">
                <a:solidFill>
                  <a:srgbClr val="FF0000"/>
                </a:solidFill>
                <a:latin typeface="標楷體" pitchFamily="65" charset="-120"/>
              </a:rPr>
              <a:t>生涯輔導</a:t>
            </a:r>
            <a:r>
              <a:rPr lang="zh-TW" altLang="en-US" sz="3200" smtClean="0">
                <a:solidFill>
                  <a:srgbClr val="0000FF"/>
                </a:solidFill>
                <a:latin typeface="標楷體" pitchFamily="65" charset="-120"/>
              </a:rPr>
              <a:t>、學習輔導</a:t>
            </a:r>
            <a:r>
              <a:rPr lang="zh-TW" altLang="en-US" smtClean="0"/>
              <a:t>、</a:t>
            </a:r>
            <a:r>
              <a:rPr lang="zh-TW" altLang="en-US" sz="3200" smtClean="0">
                <a:solidFill>
                  <a:srgbClr val="0000FF"/>
                </a:solidFill>
                <a:latin typeface="標楷體" pitchFamily="65" charset="-120"/>
              </a:rPr>
              <a:t>團體輔導</a:t>
            </a:r>
            <a:endParaRPr lang="zh-TW" altLang="en-US" sz="3200" smtClean="0">
              <a:latin typeface="標楷體" pitchFamily="65" charset="-120"/>
            </a:endParaRPr>
          </a:p>
          <a:p>
            <a:pPr marL="609600" indent="-609600" eaLnBrk="1" hangingPunct="1">
              <a:lnSpc>
                <a:spcPct val="90000"/>
              </a:lnSpc>
              <a:buFont typeface="Wingdings" pitchFamily="2" charset="2"/>
              <a:buNone/>
            </a:pPr>
            <a:r>
              <a:rPr lang="en-US" altLang="zh-TW" sz="3200" smtClean="0">
                <a:latin typeface="標楷體" pitchFamily="65" charset="-120"/>
              </a:rPr>
              <a:t>5. </a:t>
            </a:r>
            <a:r>
              <a:rPr lang="zh-TW" altLang="en-US" sz="3200" smtClean="0">
                <a:solidFill>
                  <a:srgbClr val="FF0000"/>
                </a:solidFill>
                <a:latin typeface="標楷體" pitchFamily="65" charset="-120"/>
              </a:rPr>
              <a:t>行為輔導的策略與諮商技術</a:t>
            </a:r>
            <a:r>
              <a:rPr lang="en-US" altLang="zh-TW" sz="3200" smtClean="0">
                <a:latin typeface="標楷體" pitchFamily="65" charset="-120"/>
              </a:rPr>
              <a:t> </a:t>
            </a:r>
            <a:endParaRPr lang="en-US" altLang="zh-TW" sz="3200" smtClean="0">
              <a:solidFill>
                <a:srgbClr val="0000FF"/>
              </a:solidFill>
              <a:latin typeface="標楷體" pitchFamily="65" charset="-120"/>
            </a:endParaRPr>
          </a:p>
          <a:p>
            <a:pPr marL="609600" indent="-609600" eaLnBrk="1" hangingPunct="1">
              <a:lnSpc>
                <a:spcPct val="90000"/>
              </a:lnSpc>
              <a:buFont typeface="Wingdings" pitchFamily="2" charset="2"/>
              <a:buNone/>
            </a:pPr>
            <a:r>
              <a:rPr lang="en-US" altLang="zh-TW" sz="3200" smtClean="0">
                <a:latin typeface="標楷體" pitchFamily="65" charset="-120"/>
              </a:rPr>
              <a:t>6. </a:t>
            </a:r>
            <a:r>
              <a:rPr lang="zh-TW" altLang="en-US" sz="3200" smtClean="0">
                <a:solidFill>
                  <a:srgbClr val="0000FF"/>
                </a:solidFill>
                <a:latin typeface="標楷體" pitchFamily="65" charset="-120"/>
              </a:rPr>
              <a:t>青少年適應問題診斷與個案</a:t>
            </a:r>
          </a:p>
          <a:p>
            <a:pPr marL="609600" indent="-609600" eaLnBrk="1" hangingPunct="1">
              <a:lnSpc>
                <a:spcPct val="90000"/>
              </a:lnSpc>
              <a:buFont typeface="Wingdings" pitchFamily="2" charset="2"/>
              <a:buNone/>
            </a:pPr>
            <a:r>
              <a:rPr lang="en-US" altLang="zh-TW" sz="3200" smtClean="0">
                <a:latin typeface="標楷體" pitchFamily="65" charset="-120"/>
              </a:rPr>
              <a:t>7. </a:t>
            </a:r>
            <a:r>
              <a:rPr lang="zh-TW" altLang="en-US" sz="3200" smtClean="0">
                <a:solidFill>
                  <a:srgbClr val="0000FF"/>
                </a:solidFill>
                <a:latin typeface="標楷體" pitchFamily="65" charset="-120"/>
              </a:rPr>
              <a:t>心理與教育測驗</a:t>
            </a:r>
          </a:p>
        </p:txBody>
      </p:sp>
      <p:sp>
        <p:nvSpPr>
          <p:cNvPr id="2560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C200EB2-FCCB-401C-9AB5-8FDE9924E476}" type="slidenum">
              <a:rPr lang="en-US" altLang="zh-TW" smtClean="0">
                <a:ea typeface="新細明體" charset="-120"/>
              </a:rPr>
              <a:pPr/>
              <a:t>4</a:t>
            </a:fld>
            <a:endParaRPr lang="en-US" altLang="zh-TW" smtClean="0">
              <a:ea typeface="新細明體" charset="-120"/>
            </a:endParaRPr>
          </a:p>
        </p:txBody>
      </p:sp>
      <p:sp>
        <p:nvSpPr>
          <p:cNvPr id="25603" name="Rectangle 2"/>
          <p:cNvSpPr>
            <a:spLocks noGrp="1" noChangeArrowheads="1"/>
          </p:cNvSpPr>
          <p:nvPr>
            <p:ph type="title"/>
          </p:nvPr>
        </p:nvSpPr>
        <p:spPr/>
        <p:txBody>
          <a:bodyPr/>
          <a:lstStyle/>
          <a:p>
            <a:pPr eaLnBrk="1" hangingPunct="1"/>
            <a:r>
              <a:rPr lang="zh-TW" altLang="en-US" sz="5400" b="1" u="sng" smtClean="0">
                <a:latin typeface="標楷體" pitchFamily="65" charset="-120"/>
              </a:rPr>
              <a:t>青少年輔導之考試內涵</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noChangeArrowheads="1"/>
          </p:cNvSpPr>
          <p:nvPr>
            <p:ph idx="1"/>
          </p:nvPr>
        </p:nvSpPr>
        <p:spPr/>
        <p:txBody>
          <a:bodyPr/>
          <a:lstStyle/>
          <a:p>
            <a:pPr marL="812800" indent="-812800" eaLnBrk="1" hangingPunct="1"/>
            <a:r>
              <a:rPr lang="zh-TW" altLang="en-US" smtClean="0">
                <a:latin typeface="標楷體" pitchFamily="65" charset="-120"/>
              </a:rPr>
              <a:t>壓抑</a:t>
            </a:r>
          </a:p>
          <a:p>
            <a:pPr marL="812800" indent="-812800" eaLnBrk="1" hangingPunct="1"/>
            <a:r>
              <a:rPr lang="zh-TW" altLang="en-US" smtClean="0">
                <a:latin typeface="標楷體" pitchFamily="65" charset="-120"/>
              </a:rPr>
              <a:t>遺忘創傷心靈或引起焦慮的生活內容。</a:t>
            </a:r>
          </a:p>
          <a:p>
            <a:pPr marL="812800" indent="-812800" eaLnBrk="1" hangingPunct="1"/>
            <a:r>
              <a:rPr lang="zh-TW" altLang="en-US" smtClean="0">
                <a:solidFill>
                  <a:srgbClr val="FF0000"/>
                </a:solidFill>
                <a:latin typeface="標楷體" pitchFamily="65" charset="-120"/>
              </a:rPr>
              <a:t>將無法接受的現實面壓入潛意識，讓痛苦的意念永遠摒棄於意識之外</a:t>
            </a:r>
            <a:r>
              <a:rPr lang="zh-TW" altLang="en-US" smtClean="0">
                <a:latin typeface="標楷體" pitchFamily="65" charset="-120"/>
              </a:rPr>
              <a:t>。</a:t>
            </a:r>
          </a:p>
          <a:p>
            <a:pPr marL="812800" indent="-812800" eaLnBrk="1" hangingPunct="1"/>
            <a:r>
              <a:rPr lang="zh-TW" altLang="en-US" smtClean="0">
                <a:latin typeface="標楷體" pitchFamily="65" charset="-120"/>
              </a:rPr>
              <a:t>是許多別的自我防衛和神經失常的發祥地</a:t>
            </a:r>
          </a:p>
        </p:txBody>
      </p:sp>
      <p:sp>
        <p:nvSpPr>
          <p:cNvPr id="9830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3A6A128-F92E-489F-802E-71E04C395BAC}" type="slidenum">
              <a:rPr lang="en-US" altLang="zh-TW" smtClean="0">
                <a:ea typeface="新細明體" charset="-120"/>
              </a:rPr>
              <a:pPr/>
              <a:t>40</a:t>
            </a:fld>
            <a:endParaRPr lang="en-US" altLang="zh-TW" smtClean="0">
              <a:ea typeface="新細明體" charset="-120"/>
            </a:endParaRPr>
          </a:p>
        </p:txBody>
      </p:sp>
      <p:sp>
        <p:nvSpPr>
          <p:cNvPr id="98307" name="Rectangle 2"/>
          <p:cNvSpPr>
            <a:spLocks noGrp="1" noChangeArrowheads="1"/>
          </p:cNvSpPr>
          <p:nvPr>
            <p:ph type="title"/>
          </p:nvPr>
        </p:nvSpPr>
        <p:spPr/>
        <p:txBody>
          <a:bodyPr/>
          <a:lstStyle/>
          <a:p>
            <a:pPr eaLnBrk="1" hangingPunct="1"/>
            <a:r>
              <a:rPr lang="zh-TW" altLang="en-US" smtClean="0">
                <a:latin typeface="標楷體" pitchFamily="65" charset="-120"/>
              </a:rPr>
              <a:t>自我防衛機轉</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Grp="1" noChangeArrowheads="1"/>
          </p:cNvSpPr>
          <p:nvPr>
            <p:ph idx="1"/>
          </p:nvPr>
        </p:nvSpPr>
        <p:spPr/>
        <p:txBody>
          <a:bodyPr/>
          <a:lstStyle/>
          <a:p>
            <a:pPr marL="812800" indent="-812800" eaLnBrk="1" hangingPunct="1"/>
            <a:r>
              <a:rPr lang="zh-TW" altLang="en-US" smtClean="0">
                <a:latin typeface="標楷體" pitchFamily="65" charset="-120"/>
              </a:rPr>
              <a:t>反其道而行（反向行為）</a:t>
            </a:r>
          </a:p>
          <a:p>
            <a:pPr marL="812800" indent="-812800" eaLnBrk="1" hangingPunct="1"/>
            <a:r>
              <a:rPr lang="zh-TW" altLang="en-US" smtClean="0">
                <a:solidFill>
                  <a:srgbClr val="FF0000"/>
                </a:solidFill>
                <a:latin typeface="標楷體" pitchFamily="65" charset="-120"/>
              </a:rPr>
              <a:t>在行為表現上與內心真正的期望相反</a:t>
            </a:r>
            <a:r>
              <a:rPr lang="en-US" altLang="en-US" smtClean="0">
                <a:latin typeface="標楷體" pitchFamily="65" charset="-120"/>
                <a:ea typeface="標楷體" pitchFamily="65" charset="-120"/>
              </a:rPr>
              <a:t>。</a:t>
            </a:r>
            <a:r>
              <a:rPr lang="zh-TW" altLang="en-US" smtClean="0">
                <a:latin typeface="標楷體" pitchFamily="65" charset="-120"/>
              </a:rPr>
              <a:t> </a:t>
            </a:r>
          </a:p>
          <a:p>
            <a:pPr marL="812800" indent="-812800" eaLnBrk="1" hangingPunct="1"/>
            <a:r>
              <a:rPr lang="zh-TW" altLang="en-US" smtClean="0">
                <a:latin typeface="標楷體" pitchFamily="65" charset="-120"/>
              </a:rPr>
              <a:t>行使一種和潛意識的期待完全相反的行為，當個體受到內在情緒的威脅而想否定之時，就會使用與本身態度相反的行為去防止其出現。</a:t>
            </a:r>
          </a:p>
          <a:p>
            <a:pPr marL="812800" indent="-812800" eaLnBrk="1" hangingPunct="1"/>
            <a:r>
              <a:rPr lang="zh-TW" altLang="en-US" smtClean="0">
                <a:latin typeface="標楷體" pitchFamily="65" charset="-120"/>
              </a:rPr>
              <a:t>例如：一個排拒子女的母親，可能會因為她的罪惡感而採取改過度保護或溺愛子女的極端相反行為。</a:t>
            </a:r>
          </a:p>
        </p:txBody>
      </p:sp>
      <p:sp>
        <p:nvSpPr>
          <p:cNvPr id="10035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3489C7B-8044-47E7-8FB0-5FA98F9793B6}" type="slidenum">
              <a:rPr lang="en-US" altLang="zh-TW" smtClean="0">
                <a:ea typeface="新細明體" charset="-120"/>
              </a:rPr>
              <a:pPr/>
              <a:t>41</a:t>
            </a:fld>
            <a:endParaRPr lang="en-US" altLang="zh-TW" smtClean="0">
              <a:ea typeface="新細明體" charset="-120"/>
            </a:endParaRPr>
          </a:p>
        </p:txBody>
      </p:sp>
      <p:sp>
        <p:nvSpPr>
          <p:cNvPr id="100355" name="Rectangle 2"/>
          <p:cNvSpPr>
            <a:spLocks noGrp="1" noChangeArrowheads="1"/>
          </p:cNvSpPr>
          <p:nvPr>
            <p:ph type="title"/>
          </p:nvPr>
        </p:nvSpPr>
        <p:spPr/>
        <p:txBody>
          <a:bodyPr/>
          <a:lstStyle/>
          <a:p>
            <a:pPr eaLnBrk="1" hangingPunct="1"/>
            <a:r>
              <a:rPr lang="zh-TW" altLang="en-US" smtClean="0">
                <a:latin typeface="標楷體" pitchFamily="65" charset="-120"/>
              </a:rPr>
              <a:t>自我防衛機轉</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Grp="1" noChangeArrowheads="1"/>
          </p:cNvSpPr>
          <p:nvPr>
            <p:ph idx="1"/>
          </p:nvPr>
        </p:nvSpPr>
        <p:spPr/>
        <p:txBody>
          <a:bodyPr/>
          <a:lstStyle/>
          <a:p>
            <a:pPr eaLnBrk="1" hangingPunct="1">
              <a:lnSpc>
                <a:spcPct val="90000"/>
              </a:lnSpc>
            </a:pPr>
            <a:r>
              <a:rPr lang="zh-TW" altLang="en-US" sz="2100" smtClean="0">
                <a:latin typeface="標楷體" pitchFamily="65" charset="-120"/>
              </a:rPr>
              <a:t>移情作用（又稱移情作用）</a:t>
            </a:r>
          </a:p>
          <a:p>
            <a:pPr eaLnBrk="1" hangingPunct="1">
              <a:lnSpc>
                <a:spcPct val="90000"/>
              </a:lnSpc>
            </a:pPr>
            <a:r>
              <a:rPr lang="zh-TW" altLang="en-US" sz="2100" smtClean="0">
                <a:latin typeface="標楷體" pitchFamily="65" charset="-120"/>
              </a:rPr>
              <a:t>移情是當事人把他與治療者的關係視為他過去與重要他人間未完成的事件，把治療者當做他自已生活中重要他人的替代。這種情況對當事人是有益的。</a:t>
            </a:r>
          </a:p>
          <a:p>
            <a:pPr eaLnBrk="1" hangingPunct="1">
              <a:lnSpc>
                <a:spcPct val="90000"/>
              </a:lnSpc>
            </a:pPr>
            <a:r>
              <a:rPr lang="zh-TW" altLang="en-US" sz="2100" smtClean="0">
                <a:latin typeface="標楷體" pitchFamily="65" charset="-120"/>
              </a:rPr>
              <a:t>移情是分析程序中的重要因素，當事人將他的衝突與矛盾，轉移到治療關係中，使原來的心理狀態在治療互動中重新出現，使治療者清楚地發現當事人的心理困擾的核心，以及他如何認知和處理他所遇到的問題，也使當事人重新體驗他的過去，領悟影響他現在固著和情緒成長遲緩的原因，使當事人能為現在的生活做新的決定，改變自己人格的深度和廣度。</a:t>
            </a:r>
          </a:p>
        </p:txBody>
      </p:sp>
      <p:sp>
        <p:nvSpPr>
          <p:cNvPr id="10240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CC5034C-FF65-42CC-91BA-C03DB327F33F}" type="slidenum">
              <a:rPr lang="en-US" altLang="zh-TW" smtClean="0">
                <a:ea typeface="新細明體" charset="-120"/>
              </a:rPr>
              <a:pPr/>
              <a:t>42</a:t>
            </a:fld>
            <a:endParaRPr lang="en-US" altLang="zh-TW" smtClean="0">
              <a:ea typeface="新細明體" charset="-120"/>
            </a:endParaRPr>
          </a:p>
        </p:txBody>
      </p:sp>
      <p:sp>
        <p:nvSpPr>
          <p:cNvPr id="102403" name="Rectangle 2"/>
          <p:cNvSpPr>
            <a:spLocks noGrp="1" noChangeArrowheads="1"/>
          </p:cNvSpPr>
          <p:nvPr>
            <p:ph type="title"/>
          </p:nvPr>
        </p:nvSpPr>
        <p:spPr/>
        <p:txBody>
          <a:bodyPr/>
          <a:lstStyle/>
          <a:p>
            <a:pPr eaLnBrk="1" hangingPunct="1"/>
            <a:r>
              <a:rPr lang="zh-TW" altLang="en-US" smtClean="0">
                <a:latin typeface="標楷體" pitchFamily="65" charset="-120"/>
              </a:rPr>
              <a:t>精神分析學派治療的技術</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rtlCol="0">
            <a:normAutofit fontScale="92500"/>
          </a:bodyPr>
          <a:lstStyle/>
          <a:p>
            <a:pPr marL="274320" indent="-274320" eaLnBrk="1" fontAlgn="auto" hangingPunct="1">
              <a:lnSpc>
                <a:spcPct val="90000"/>
              </a:lnSpc>
              <a:spcAft>
                <a:spcPts val="0"/>
              </a:spcAft>
              <a:defRPr/>
            </a:pPr>
            <a:r>
              <a:rPr lang="en-US" altLang="zh-TW" sz="2500" smtClean="0">
                <a:latin typeface="標楷體" pitchFamily="65" charset="-120"/>
              </a:rPr>
              <a:t>1.</a:t>
            </a:r>
            <a:r>
              <a:rPr lang="zh-TW" altLang="en-US" sz="2500" smtClean="0">
                <a:latin typeface="標楷體" pitchFamily="65" charset="-120"/>
              </a:rPr>
              <a:t>反應制約</a:t>
            </a:r>
            <a:r>
              <a:rPr lang="zh-TW" altLang="zh-TW" sz="2500" smtClean="0">
                <a:latin typeface="標楷體" pitchFamily="65" charset="-120"/>
              </a:rPr>
              <a:t>：</a:t>
            </a:r>
            <a:r>
              <a:rPr lang="zh-TW" altLang="en-US" sz="2500" smtClean="0">
                <a:latin typeface="標楷體" pitchFamily="65" charset="-120"/>
              </a:rPr>
              <a:t>巴夫洛夫</a:t>
            </a:r>
            <a:r>
              <a:rPr lang="en-US" altLang="zh-TW" sz="2500" smtClean="0">
                <a:latin typeface="標楷體" pitchFamily="65" charset="-120"/>
              </a:rPr>
              <a:t>(I. P. Pavlov)</a:t>
            </a:r>
            <a:r>
              <a:rPr lang="zh-TW" altLang="en-US" sz="2500" smtClean="0">
                <a:latin typeface="標楷體" pitchFamily="65" charset="-120"/>
              </a:rPr>
              <a:t>發表其所做的古典制約，傳入美國後，華森</a:t>
            </a:r>
            <a:r>
              <a:rPr lang="en-US" altLang="zh-TW" sz="2500" smtClean="0">
                <a:latin typeface="標楷體" pitchFamily="65" charset="-120"/>
              </a:rPr>
              <a:t>(J . B. Watson)</a:t>
            </a:r>
            <a:r>
              <a:rPr lang="zh-TW" altLang="en-US" sz="2500" smtClean="0">
                <a:latin typeface="標楷體" pitchFamily="65" charset="-120"/>
              </a:rPr>
              <a:t>發揚光大。其後霍爾</a:t>
            </a:r>
            <a:r>
              <a:rPr lang="en-US" altLang="zh-TW" sz="2500" smtClean="0">
                <a:latin typeface="標楷體" pitchFamily="65" charset="-120"/>
              </a:rPr>
              <a:t>(Clark Hull)</a:t>
            </a:r>
            <a:r>
              <a:rPr lang="zh-TW" altLang="en-US" sz="2500" smtClean="0">
                <a:latin typeface="標楷體" pitchFamily="65" charset="-120"/>
              </a:rPr>
              <a:t>調和</a:t>
            </a:r>
            <a:r>
              <a:rPr lang="en-US" altLang="zh-TW" sz="2500" smtClean="0">
                <a:latin typeface="標楷體" pitchFamily="65" charset="-120"/>
              </a:rPr>
              <a:t>Skinner</a:t>
            </a:r>
            <a:r>
              <a:rPr lang="zh-TW" altLang="en-US" sz="2500" smtClean="0">
                <a:latin typeface="標楷體" pitchFamily="65" charset="-120"/>
              </a:rPr>
              <a:t>的操作制約和巴夫洛夫的反應制約，並影響了渥波</a:t>
            </a:r>
            <a:r>
              <a:rPr lang="en-US" altLang="zh-TW" sz="2500" smtClean="0">
                <a:latin typeface="標楷體" pitchFamily="65" charset="-120"/>
              </a:rPr>
              <a:t>(Joseph Wolpe)</a:t>
            </a:r>
            <a:r>
              <a:rPr lang="zh-TW" altLang="en-US" sz="2500" smtClean="0">
                <a:latin typeface="標楷體" pitchFamily="65" charset="-120"/>
              </a:rPr>
              <a:t>和艾森克</a:t>
            </a:r>
            <a:r>
              <a:rPr lang="en-US" altLang="zh-TW" sz="2500" smtClean="0">
                <a:latin typeface="標楷體" pitchFamily="65" charset="-120"/>
              </a:rPr>
              <a:t>(Hans Eysenck),</a:t>
            </a:r>
            <a:r>
              <a:rPr lang="zh-TW" altLang="en-US" sz="2500" smtClean="0">
                <a:latin typeface="標楷體" pitchFamily="65" charset="-120"/>
              </a:rPr>
              <a:t>。</a:t>
            </a:r>
          </a:p>
          <a:p>
            <a:pPr marL="274320" indent="-274320" eaLnBrk="1" fontAlgn="auto" hangingPunct="1">
              <a:lnSpc>
                <a:spcPct val="90000"/>
              </a:lnSpc>
              <a:spcAft>
                <a:spcPts val="0"/>
              </a:spcAft>
              <a:defRPr/>
            </a:pPr>
            <a:r>
              <a:rPr lang="en-US" altLang="zh-TW" sz="2500" smtClean="0">
                <a:latin typeface="標楷體" pitchFamily="65" charset="-120"/>
              </a:rPr>
              <a:t>2.</a:t>
            </a:r>
            <a:r>
              <a:rPr lang="zh-TW" altLang="en-US" sz="2500" smtClean="0">
                <a:latin typeface="標楷體" pitchFamily="65" charset="-120"/>
              </a:rPr>
              <a:t>操作制約：</a:t>
            </a:r>
            <a:r>
              <a:rPr lang="en-US" altLang="zh-TW" sz="2500" smtClean="0">
                <a:latin typeface="標楷體" pitchFamily="65" charset="-120"/>
              </a:rPr>
              <a:t>Skinner</a:t>
            </a:r>
            <a:r>
              <a:rPr lang="zh-TW" altLang="en-US" sz="2500" smtClean="0">
                <a:latin typeface="標楷體" pitchFamily="65" charset="-120"/>
              </a:rPr>
              <a:t>於</a:t>
            </a:r>
            <a:r>
              <a:rPr lang="en-US" altLang="zh-TW" sz="2500" smtClean="0">
                <a:latin typeface="標楷體" pitchFamily="65" charset="-120"/>
              </a:rPr>
              <a:t>1938</a:t>
            </a:r>
            <a:r>
              <a:rPr lang="zh-TW" altLang="en-US" sz="2500" smtClean="0">
                <a:latin typeface="標楷體" pitchFamily="65" charset="-120"/>
              </a:rPr>
              <a:t>年出版「個體行為」 </a:t>
            </a:r>
            <a:r>
              <a:rPr lang="en-US" altLang="zh-TW" sz="2500" smtClean="0">
                <a:latin typeface="標楷體" pitchFamily="65" charset="-120"/>
              </a:rPr>
              <a:t>(The Bebavior of Organisms)</a:t>
            </a:r>
            <a:r>
              <a:rPr lang="zh-TW" altLang="en-US" sz="2500" smtClean="0">
                <a:latin typeface="標楷體" pitchFamily="65" charset="-120"/>
              </a:rPr>
              <a:t>與其後陸續的研究指出增強的重要性。</a:t>
            </a:r>
          </a:p>
          <a:p>
            <a:pPr marL="274320" indent="-274320" eaLnBrk="1" fontAlgn="auto" hangingPunct="1">
              <a:lnSpc>
                <a:spcPct val="90000"/>
              </a:lnSpc>
              <a:spcAft>
                <a:spcPts val="0"/>
              </a:spcAft>
              <a:defRPr/>
            </a:pPr>
            <a:r>
              <a:rPr lang="en-US" altLang="zh-TW" sz="2500" smtClean="0">
                <a:latin typeface="標楷體" pitchFamily="65" charset="-120"/>
              </a:rPr>
              <a:t>3.</a:t>
            </a:r>
            <a:r>
              <a:rPr lang="zh-TW" altLang="en-US" sz="2500" smtClean="0">
                <a:latin typeface="標楷體" pitchFamily="65" charset="-120"/>
              </a:rPr>
              <a:t>社會學習理論：班都拉</a:t>
            </a:r>
            <a:r>
              <a:rPr lang="en-US" altLang="zh-TW" sz="2500" smtClean="0">
                <a:latin typeface="標楷體" pitchFamily="65" charset="-120"/>
              </a:rPr>
              <a:t>(Bandura)</a:t>
            </a:r>
            <a:r>
              <a:rPr lang="zh-TW" altLang="en-US" sz="2500" smtClean="0">
                <a:latin typeface="標楷體" pitchFamily="65" charset="-120"/>
              </a:rPr>
              <a:t>創社會學習理論， </a:t>
            </a:r>
            <a:r>
              <a:rPr lang="en-US" altLang="zh-TW" sz="2500" smtClean="0">
                <a:latin typeface="標楷體" pitchFamily="65" charset="-120"/>
              </a:rPr>
              <a:t>Lindsley</a:t>
            </a:r>
            <a:r>
              <a:rPr lang="zh-TW" altLang="en-US" sz="2500" smtClean="0">
                <a:latin typeface="標楷體" pitchFamily="65" charset="-120"/>
              </a:rPr>
              <a:t>，的概念。</a:t>
            </a:r>
          </a:p>
        </p:txBody>
      </p:sp>
      <p:sp>
        <p:nvSpPr>
          <p:cNvPr id="10445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0EFE17A-7894-4E01-8D5A-36FB0E794858}" type="slidenum">
              <a:rPr lang="en-US" altLang="zh-TW" smtClean="0">
                <a:ea typeface="新細明體" charset="-120"/>
              </a:rPr>
              <a:pPr/>
              <a:t>43</a:t>
            </a:fld>
            <a:endParaRPr lang="en-US" altLang="zh-TW" smtClean="0">
              <a:ea typeface="新細明體" charset="-120"/>
            </a:endParaRPr>
          </a:p>
        </p:txBody>
      </p:sp>
      <p:sp>
        <p:nvSpPr>
          <p:cNvPr id="104451" name="Rectangle 2"/>
          <p:cNvSpPr>
            <a:spLocks noGrp="1" noChangeArrowheads="1"/>
          </p:cNvSpPr>
          <p:nvPr>
            <p:ph type="title"/>
          </p:nvPr>
        </p:nvSpPr>
        <p:spPr/>
        <p:txBody>
          <a:bodyPr/>
          <a:lstStyle/>
          <a:p>
            <a:pPr eaLnBrk="1" hangingPunct="1"/>
            <a:r>
              <a:rPr lang="zh-TW" altLang="en-US" smtClean="0">
                <a:latin typeface="標楷體" pitchFamily="65" charset="-120"/>
              </a:rPr>
              <a:t>行為學派理論之歷史</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rtlCol="0">
            <a:normAutofit fontScale="92500"/>
          </a:bodyPr>
          <a:lstStyle/>
          <a:p>
            <a:pPr marL="812800" indent="-812800" eaLnBrk="1" fontAlgn="auto" hangingPunct="1">
              <a:lnSpc>
                <a:spcPct val="80000"/>
              </a:lnSpc>
              <a:spcAft>
                <a:spcPts val="0"/>
              </a:spcAft>
              <a:defRPr/>
            </a:pPr>
            <a:r>
              <a:rPr lang="zh-TW" altLang="en-US" sz="2100" smtClean="0">
                <a:solidFill>
                  <a:srgbClr val="000066"/>
                </a:solidFill>
                <a:latin typeface="標楷體" pitchFamily="65" charset="-120"/>
              </a:rPr>
              <a:t>增強</a:t>
            </a:r>
            <a:r>
              <a:rPr lang="zh-TW" altLang="en-US" sz="2100" smtClean="0">
                <a:latin typeface="標楷體" pitchFamily="65" charset="-120"/>
              </a:rPr>
              <a:t>：增強又可分正增強與負增強</a:t>
            </a:r>
          </a:p>
          <a:p>
            <a:pPr marL="812800" indent="-812800" eaLnBrk="1" fontAlgn="auto" hangingPunct="1">
              <a:lnSpc>
                <a:spcPct val="80000"/>
              </a:lnSpc>
              <a:spcAft>
                <a:spcPts val="0"/>
              </a:spcAft>
              <a:defRPr/>
            </a:pPr>
            <a:r>
              <a:rPr lang="zh-TW" altLang="en-US" sz="2100" b="1" smtClean="0">
                <a:latin typeface="標楷體" pitchFamily="65" charset="-120"/>
              </a:rPr>
              <a:t>正增強</a:t>
            </a:r>
            <a:r>
              <a:rPr lang="zh-TW" altLang="en-US" sz="2100" smtClean="0">
                <a:latin typeface="標楷體" pitchFamily="65" charset="-120"/>
              </a:rPr>
              <a:t>：</a:t>
            </a:r>
          </a:p>
          <a:p>
            <a:pPr marL="812800" indent="-812800" eaLnBrk="1" fontAlgn="auto" hangingPunct="1">
              <a:lnSpc>
                <a:spcPct val="80000"/>
              </a:lnSpc>
              <a:spcAft>
                <a:spcPts val="0"/>
              </a:spcAft>
              <a:defRPr/>
            </a:pPr>
            <a:r>
              <a:rPr lang="en-US" altLang="zh-TW" sz="2100" smtClean="0">
                <a:latin typeface="標楷體" pitchFamily="65" charset="-120"/>
              </a:rPr>
              <a:t>1.</a:t>
            </a:r>
            <a:r>
              <a:rPr lang="zh-TW" altLang="en-US" sz="2100" b="1" smtClean="0">
                <a:latin typeface="標楷體" pitchFamily="65" charset="-120"/>
              </a:rPr>
              <a:t>塑型</a:t>
            </a:r>
            <a:r>
              <a:rPr lang="en-US" altLang="zh-TW" sz="2100" smtClean="0">
                <a:latin typeface="標楷體" pitchFamily="65" charset="-120"/>
              </a:rPr>
              <a:t>(Shaping) :</a:t>
            </a:r>
            <a:r>
              <a:rPr lang="zh-TW" altLang="en-US" sz="2100" smtClean="0">
                <a:latin typeface="標楷體" pitchFamily="65" charset="-120"/>
              </a:rPr>
              <a:t>利用依次地增強來強化行為。例如訓練自閉症的小孩說話，起初只要他發出任何聲音即可得到獎賞，而後，隨著他的進步，獎賞的時機就更有選擇性，一直到他能完全表達本身的意見為止。以這種漸進式的獎賞來塑造個體的行為謂之塑型。</a:t>
            </a:r>
          </a:p>
          <a:p>
            <a:pPr marL="812800" indent="-812800" eaLnBrk="1" fontAlgn="auto" hangingPunct="1">
              <a:lnSpc>
                <a:spcPct val="80000"/>
              </a:lnSpc>
              <a:spcAft>
                <a:spcPts val="0"/>
              </a:spcAft>
              <a:defRPr/>
            </a:pPr>
            <a:r>
              <a:rPr lang="en-US" altLang="zh-TW" sz="2100" smtClean="0">
                <a:latin typeface="標楷體" pitchFamily="65" charset="-120"/>
              </a:rPr>
              <a:t>2.</a:t>
            </a:r>
            <a:r>
              <a:rPr lang="zh-TW" altLang="en-US" sz="2100" b="1" smtClean="0">
                <a:latin typeface="標楷體" pitchFamily="65" charset="-120"/>
              </a:rPr>
              <a:t>社會性增強</a:t>
            </a:r>
            <a:r>
              <a:rPr lang="en-US" altLang="zh-TW" sz="2100" smtClean="0">
                <a:latin typeface="標楷體" pitchFamily="65" charset="-120"/>
              </a:rPr>
              <a:t>(Social Reinforcement) :</a:t>
            </a:r>
            <a:r>
              <a:rPr lang="zh-TW" altLang="en-US" sz="2100" smtClean="0">
                <a:latin typeface="標楷體" pitchFamily="65" charset="-120"/>
              </a:rPr>
              <a:t>利用口頭讚賞、支持、注意來強化個體行為。例如若要改變一個男孩的女性化行為，那麼我們訓練他的母親，叫她來強化小男孩的男性化行為，而忽視、不予讚賞他的女性化行為。</a:t>
            </a:r>
          </a:p>
          <a:p>
            <a:pPr marL="812800" indent="-812800" eaLnBrk="1" fontAlgn="auto" hangingPunct="1">
              <a:lnSpc>
                <a:spcPct val="80000"/>
              </a:lnSpc>
              <a:spcAft>
                <a:spcPts val="0"/>
              </a:spcAft>
              <a:defRPr/>
            </a:pPr>
            <a:r>
              <a:rPr lang="en-US" altLang="zh-TW" sz="2100" smtClean="0">
                <a:latin typeface="標楷體" pitchFamily="65" charset="-120"/>
              </a:rPr>
              <a:t>3.</a:t>
            </a:r>
            <a:r>
              <a:rPr lang="zh-TW" altLang="en-US" sz="2100" b="1" smtClean="0">
                <a:latin typeface="標楷體" pitchFamily="65" charset="-120"/>
              </a:rPr>
              <a:t>代幣</a:t>
            </a:r>
            <a:r>
              <a:rPr lang="en-US" altLang="zh-TW" sz="2100" smtClean="0">
                <a:latin typeface="標楷體" pitchFamily="65" charset="-120"/>
              </a:rPr>
              <a:t>(Tokens) :</a:t>
            </a:r>
            <a:r>
              <a:rPr lang="zh-TW" altLang="en-US" sz="2100" smtClean="0">
                <a:latin typeface="標楷體" pitchFamily="65" charset="-120"/>
              </a:rPr>
              <a:t>利用代幣一如獎章，或其他代替物，來強化個體行為。當然這種代幣累積之後可以交換原級增強物。</a:t>
            </a:r>
          </a:p>
        </p:txBody>
      </p:sp>
      <p:sp>
        <p:nvSpPr>
          <p:cNvPr id="10649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9FAED8A-901F-494C-9C21-6BDD104DAB85}" type="slidenum">
              <a:rPr lang="en-US" altLang="zh-TW" smtClean="0">
                <a:ea typeface="新細明體" charset="-120"/>
              </a:rPr>
              <a:pPr/>
              <a:t>44</a:t>
            </a:fld>
            <a:endParaRPr lang="en-US" altLang="zh-TW" smtClean="0">
              <a:ea typeface="新細明體" charset="-120"/>
            </a:endParaRPr>
          </a:p>
        </p:txBody>
      </p:sp>
      <p:sp>
        <p:nvSpPr>
          <p:cNvPr id="106499" name="Rectangle 2"/>
          <p:cNvSpPr>
            <a:spLocks noGrp="1" noChangeArrowheads="1"/>
          </p:cNvSpPr>
          <p:nvPr>
            <p:ph type="title"/>
          </p:nvPr>
        </p:nvSpPr>
        <p:spPr/>
        <p:txBody>
          <a:bodyPr/>
          <a:lstStyle/>
          <a:p>
            <a:pPr eaLnBrk="1" hangingPunct="1"/>
            <a:r>
              <a:rPr lang="zh-TW" altLang="en-US" smtClean="0">
                <a:latin typeface="標楷體" pitchFamily="65" charset="-120"/>
              </a:rPr>
              <a:t>行為治療的基本原理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Grp="1" noChangeArrowheads="1"/>
          </p:cNvSpPr>
          <p:nvPr>
            <p:ph idx="1"/>
          </p:nvPr>
        </p:nvSpPr>
        <p:spPr/>
        <p:txBody>
          <a:bodyPr/>
          <a:lstStyle/>
          <a:p>
            <a:pPr marL="609600" indent="-609600" eaLnBrk="1" hangingPunct="1"/>
            <a:r>
              <a:rPr lang="zh-TW" altLang="en-US" b="1" smtClean="0">
                <a:latin typeface="標楷體" pitchFamily="65" charset="-120"/>
              </a:rPr>
              <a:t>負增強</a:t>
            </a:r>
            <a:r>
              <a:rPr lang="zh-TW" altLang="en-US" smtClean="0">
                <a:latin typeface="標楷體" pitchFamily="65" charset="-120"/>
              </a:rPr>
              <a:t>：</a:t>
            </a:r>
          </a:p>
          <a:p>
            <a:pPr marL="609600" indent="-609600" eaLnBrk="1" hangingPunct="1"/>
            <a:r>
              <a:rPr lang="zh-TW" altLang="en-US" smtClean="0">
                <a:latin typeface="標楷體" pitchFamily="65" charset="-120"/>
              </a:rPr>
              <a:t>負增強乃指移去某種事物即可增加行為出現的機率。</a:t>
            </a:r>
          </a:p>
          <a:p>
            <a:pPr marL="609600" indent="-609600" eaLnBrk="1" hangingPunct="1"/>
            <a:r>
              <a:rPr lang="zh-TW" altLang="en-US" smtClean="0">
                <a:latin typeface="標楷體" pitchFamily="65" charset="-120"/>
              </a:rPr>
              <a:t>例如在治療自閉性的小孩，可能正增強對他並無多大效果，因此只得利用負增物</a:t>
            </a:r>
            <a:r>
              <a:rPr lang="en-US" altLang="zh-TW" smtClean="0">
                <a:latin typeface="標楷體" pitchFamily="65" charset="-120"/>
              </a:rPr>
              <a:t>(</a:t>
            </a:r>
            <a:r>
              <a:rPr lang="zh-TW" altLang="en-US" smtClean="0">
                <a:latin typeface="標楷體" pitchFamily="65" charset="-120"/>
              </a:rPr>
              <a:t>如電擊</a:t>
            </a:r>
            <a:r>
              <a:rPr lang="en-US" altLang="zh-TW" smtClean="0">
                <a:latin typeface="標楷體" pitchFamily="65" charset="-120"/>
              </a:rPr>
              <a:t>)</a:t>
            </a:r>
            <a:r>
              <a:rPr lang="zh-TW" altLang="en-US" smtClean="0">
                <a:latin typeface="標楷體" pitchFamily="65" charset="-120"/>
              </a:rPr>
              <a:t>。例如治療者要求他走向治療者，若他不肯則得到一電擊，若是移動了腳步則沒有電擊。</a:t>
            </a:r>
          </a:p>
        </p:txBody>
      </p:sp>
      <p:sp>
        <p:nvSpPr>
          <p:cNvPr id="10854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8AB2FC0-72AF-4E15-917E-64A22C964976}" type="slidenum">
              <a:rPr lang="en-US" altLang="zh-TW" smtClean="0">
                <a:ea typeface="新細明體" charset="-120"/>
              </a:rPr>
              <a:pPr/>
              <a:t>45</a:t>
            </a:fld>
            <a:endParaRPr lang="en-US" altLang="zh-TW" smtClean="0">
              <a:ea typeface="新細明體" charset="-120"/>
            </a:endParaRPr>
          </a:p>
        </p:txBody>
      </p:sp>
      <p:sp>
        <p:nvSpPr>
          <p:cNvPr id="108547" name="Rectangle 2"/>
          <p:cNvSpPr>
            <a:spLocks noGrp="1" noChangeArrowheads="1"/>
          </p:cNvSpPr>
          <p:nvPr>
            <p:ph type="title"/>
          </p:nvPr>
        </p:nvSpPr>
        <p:spPr/>
        <p:txBody>
          <a:bodyPr/>
          <a:lstStyle/>
          <a:p>
            <a:pPr eaLnBrk="1" hangingPunct="1"/>
            <a:r>
              <a:rPr lang="zh-TW" altLang="en-US" smtClean="0">
                <a:latin typeface="標楷體" pitchFamily="65" charset="-120"/>
              </a:rPr>
              <a:t>行為治療的基本原理</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Grp="1" noChangeArrowheads="1"/>
          </p:cNvSpPr>
          <p:nvPr>
            <p:ph idx="1"/>
          </p:nvPr>
        </p:nvSpPr>
        <p:spPr/>
        <p:txBody>
          <a:bodyPr/>
          <a:lstStyle/>
          <a:p>
            <a:pPr marL="812800" indent="-812800" eaLnBrk="1" hangingPunct="1"/>
            <a:r>
              <a:rPr lang="zh-TW" altLang="en-US" b="1" smtClean="0">
                <a:latin typeface="標楷體" pitchFamily="65" charset="-120"/>
              </a:rPr>
              <a:t>消弱</a:t>
            </a:r>
            <a:r>
              <a:rPr lang="zh-TW" altLang="en-US" smtClean="0">
                <a:latin typeface="標楷體" pitchFamily="65" charset="-120"/>
              </a:rPr>
              <a:t>：</a:t>
            </a:r>
          </a:p>
          <a:p>
            <a:pPr marL="812800" indent="-812800" eaLnBrk="1" hangingPunct="1"/>
            <a:r>
              <a:rPr lang="zh-TW" altLang="en-US" smtClean="0">
                <a:latin typeface="標楷體" pitchFamily="65" charset="-120"/>
              </a:rPr>
              <a:t>前面所說的增強乃是如何建立一個新的行為</a:t>
            </a:r>
            <a:r>
              <a:rPr lang="en-US" altLang="zh-TW" smtClean="0">
                <a:latin typeface="標楷體" pitchFamily="65" charset="-120"/>
              </a:rPr>
              <a:t>;</a:t>
            </a:r>
            <a:r>
              <a:rPr lang="zh-TW" altLang="en-US" smtClean="0">
                <a:latin typeface="標楷體" pitchFamily="65" charset="-120"/>
              </a:rPr>
              <a:t>而消弱則是如何去除行為。例如治療一個對於皮件恐懼的婦人，治療者建議其家人不要過份關心她的反應，要去嚐試對這位婦人加以解說和治療。隨著這種增強效果的終止，也將使得她的恐懼症趨於減弱。。</a:t>
            </a:r>
          </a:p>
        </p:txBody>
      </p:sp>
      <p:sp>
        <p:nvSpPr>
          <p:cNvPr id="11059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C0344DB-BA99-44C9-ABA7-35D3A6ADAEF4}" type="slidenum">
              <a:rPr lang="en-US" altLang="zh-TW" smtClean="0">
                <a:ea typeface="新細明體" charset="-120"/>
              </a:rPr>
              <a:pPr/>
              <a:t>46</a:t>
            </a:fld>
            <a:endParaRPr lang="en-US" altLang="zh-TW" smtClean="0">
              <a:ea typeface="新細明體" charset="-120"/>
            </a:endParaRPr>
          </a:p>
        </p:txBody>
      </p:sp>
      <p:sp>
        <p:nvSpPr>
          <p:cNvPr id="110595" name="Rectangle 2"/>
          <p:cNvSpPr>
            <a:spLocks noGrp="1" noChangeArrowheads="1"/>
          </p:cNvSpPr>
          <p:nvPr>
            <p:ph type="title"/>
          </p:nvPr>
        </p:nvSpPr>
        <p:spPr/>
        <p:txBody>
          <a:bodyPr/>
          <a:lstStyle/>
          <a:p>
            <a:pPr eaLnBrk="1" hangingPunct="1"/>
            <a:r>
              <a:rPr lang="zh-TW" altLang="en-US" smtClean="0">
                <a:latin typeface="標楷體" pitchFamily="65" charset="-120"/>
              </a:rPr>
              <a:t>行為治療的基本原理</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Grp="1" noChangeArrowheads="1"/>
          </p:cNvSpPr>
          <p:nvPr>
            <p:ph idx="1"/>
          </p:nvPr>
        </p:nvSpPr>
        <p:spPr/>
        <p:txBody>
          <a:bodyPr/>
          <a:lstStyle/>
          <a:p>
            <a:pPr marL="812800" indent="-812800" eaLnBrk="1" hangingPunct="1"/>
            <a:r>
              <a:rPr lang="zh-TW" altLang="en-US" b="1" smtClean="0">
                <a:latin typeface="標楷體" pitchFamily="65" charset="-120"/>
              </a:rPr>
              <a:t>處罰</a:t>
            </a:r>
            <a:r>
              <a:rPr lang="zh-TW" altLang="en-US" smtClean="0">
                <a:latin typeface="標楷體" pitchFamily="65" charset="-120"/>
              </a:rPr>
              <a:t>：</a:t>
            </a:r>
          </a:p>
          <a:p>
            <a:pPr marL="812800" indent="-812800" eaLnBrk="1" hangingPunct="1"/>
            <a:r>
              <a:rPr lang="zh-TW" altLang="en-US" smtClean="0">
                <a:latin typeface="標楷體" pitchFamily="65" charset="-120"/>
              </a:rPr>
              <a:t>處罰乃利用令人不快的剌激來消除某種行為。例如治療酒癮，受試被要求喝下六杯液體，其中二杯含有酒精，另四杯並無。當受試喝那含有酒精的兩杯時，即給予電擊，經過追蹤研究證賓他們喝酒暈的確減少許多。</a:t>
            </a:r>
          </a:p>
        </p:txBody>
      </p:sp>
      <p:sp>
        <p:nvSpPr>
          <p:cNvPr id="11264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989D243-91D6-4E9B-832C-CCE572C26602}" type="slidenum">
              <a:rPr lang="en-US" altLang="zh-TW" smtClean="0">
                <a:ea typeface="新細明體" charset="-120"/>
              </a:rPr>
              <a:pPr/>
              <a:t>47</a:t>
            </a:fld>
            <a:endParaRPr lang="en-US" altLang="zh-TW" smtClean="0">
              <a:ea typeface="新細明體" charset="-120"/>
            </a:endParaRPr>
          </a:p>
        </p:txBody>
      </p:sp>
      <p:sp>
        <p:nvSpPr>
          <p:cNvPr id="112643" name="Rectangle 2"/>
          <p:cNvSpPr>
            <a:spLocks noGrp="1" noChangeArrowheads="1"/>
          </p:cNvSpPr>
          <p:nvPr>
            <p:ph type="title"/>
          </p:nvPr>
        </p:nvSpPr>
        <p:spPr/>
        <p:txBody>
          <a:bodyPr/>
          <a:lstStyle/>
          <a:p>
            <a:pPr eaLnBrk="1" hangingPunct="1"/>
            <a:r>
              <a:rPr lang="zh-TW" altLang="en-US" smtClean="0">
                <a:latin typeface="標楷體" pitchFamily="65" charset="-120"/>
              </a:rPr>
              <a:t>行為治療的基本原理</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Grp="1" noChangeArrowheads="1"/>
          </p:cNvSpPr>
          <p:nvPr>
            <p:ph idx="1"/>
          </p:nvPr>
        </p:nvSpPr>
        <p:spPr/>
        <p:txBody>
          <a:bodyPr/>
          <a:lstStyle/>
          <a:p>
            <a:pPr marL="812800" indent="-812800" eaLnBrk="1" hangingPunct="1"/>
            <a:r>
              <a:rPr lang="zh-TW" altLang="en-US" b="1" smtClean="0">
                <a:latin typeface="標楷體" pitchFamily="65" charset="-120"/>
              </a:rPr>
              <a:t>類化與辨別</a:t>
            </a:r>
            <a:r>
              <a:rPr lang="zh-TW" altLang="en-US" smtClean="0">
                <a:latin typeface="標楷體" pitchFamily="65" charset="-120"/>
              </a:rPr>
              <a:t>：</a:t>
            </a:r>
          </a:p>
          <a:p>
            <a:pPr marL="812800" indent="-812800" eaLnBrk="1" hangingPunct="1"/>
            <a:r>
              <a:rPr lang="zh-TW" altLang="en-US" smtClean="0">
                <a:latin typeface="標楷體" pitchFamily="65" charset="-120"/>
              </a:rPr>
              <a:t>若某一刺激引起某種反應，那麼類似的刺激亦可能引起相同反應，刺激越相似越可能引起反應，即所謂「類化」。對於不同的刺激加以辨認即所謂「辨別」。在行為治療上不僅要辨別各種刺激加以不同反應，亦應類化到真正的生活情境中。</a:t>
            </a:r>
          </a:p>
        </p:txBody>
      </p:sp>
      <p:sp>
        <p:nvSpPr>
          <p:cNvPr id="11469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F90D99A-65AB-4F90-BE1A-7A9B5CC4ACE1}" type="slidenum">
              <a:rPr lang="en-US" altLang="zh-TW" smtClean="0">
                <a:ea typeface="新細明體" charset="-120"/>
              </a:rPr>
              <a:pPr/>
              <a:t>48</a:t>
            </a:fld>
            <a:endParaRPr lang="en-US" altLang="zh-TW" smtClean="0">
              <a:ea typeface="新細明體" charset="-120"/>
            </a:endParaRPr>
          </a:p>
        </p:txBody>
      </p:sp>
      <p:sp>
        <p:nvSpPr>
          <p:cNvPr id="114691" name="Rectangle 2"/>
          <p:cNvSpPr>
            <a:spLocks noGrp="1" noChangeArrowheads="1"/>
          </p:cNvSpPr>
          <p:nvPr>
            <p:ph type="title"/>
          </p:nvPr>
        </p:nvSpPr>
        <p:spPr/>
        <p:txBody>
          <a:bodyPr/>
          <a:lstStyle/>
          <a:p>
            <a:pPr eaLnBrk="1" hangingPunct="1"/>
            <a:r>
              <a:rPr lang="zh-TW" altLang="en-US" smtClean="0">
                <a:latin typeface="標楷體" pitchFamily="65" charset="-120"/>
              </a:rPr>
              <a:t>行為治療的基本原理</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Grp="1" noChangeArrowheads="1"/>
          </p:cNvSpPr>
          <p:nvPr>
            <p:ph idx="1"/>
          </p:nvPr>
        </p:nvSpPr>
        <p:spPr/>
        <p:txBody>
          <a:bodyPr/>
          <a:lstStyle/>
          <a:p>
            <a:pPr marL="812800" indent="-812800" eaLnBrk="1" hangingPunct="1"/>
            <a:r>
              <a:rPr lang="zh-TW" altLang="en-US" b="1" smtClean="0">
                <a:solidFill>
                  <a:srgbClr val="FF0000"/>
                </a:solidFill>
                <a:latin typeface="標楷體" pitchFamily="65" charset="-120"/>
              </a:rPr>
              <a:t>交互抑制</a:t>
            </a:r>
            <a:r>
              <a:rPr lang="zh-TW" altLang="en-US" smtClean="0">
                <a:latin typeface="標楷體" pitchFamily="65" charset="-120"/>
              </a:rPr>
              <a:t>：</a:t>
            </a:r>
          </a:p>
          <a:p>
            <a:pPr marL="812800" indent="-812800" eaLnBrk="1" hangingPunct="1"/>
            <a:r>
              <a:rPr lang="zh-TW" altLang="en-US" smtClean="0">
                <a:latin typeface="標楷體" pitchFamily="65" charset="-120"/>
              </a:rPr>
              <a:t>人在同一時空中，只能存在一種行為傾向，不可能有兩種行為同時發生。例如在同一時空中，一個人不可能同時既興奮又平靜。也就是說平靜與興奮交互抑制。治療者即可利用各種方法來獲得平靜以期消除興奮。這就是渥波在</a:t>
            </a:r>
            <a:r>
              <a:rPr lang="en-US" altLang="zh-TW" smtClean="0">
                <a:latin typeface="標楷體" pitchFamily="65" charset="-120"/>
              </a:rPr>
              <a:t>1962</a:t>
            </a:r>
            <a:r>
              <a:rPr lang="zh-TW" altLang="en-US" smtClean="0">
                <a:latin typeface="標楷體" pitchFamily="65" charset="-120"/>
              </a:rPr>
              <a:t>年創立的行為治療法。</a:t>
            </a:r>
          </a:p>
        </p:txBody>
      </p:sp>
      <p:sp>
        <p:nvSpPr>
          <p:cNvPr id="11673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5D50648-F0FC-4655-BD97-B8419922ECD0}" type="slidenum">
              <a:rPr lang="en-US" altLang="zh-TW" smtClean="0">
                <a:ea typeface="新細明體" charset="-120"/>
              </a:rPr>
              <a:pPr/>
              <a:t>49</a:t>
            </a:fld>
            <a:endParaRPr lang="en-US" altLang="zh-TW" smtClean="0">
              <a:ea typeface="新細明體" charset="-120"/>
            </a:endParaRPr>
          </a:p>
        </p:txBody>
      </p:sp>
      <p:sp>
        <p:nvSpPr>
          <p:cNvPr id="116739" name="Rectangle 2"/>
          <p:cNvSpPr>
            <a:spLocks noGrp="1" noChangeArrowheads="1"/>
          </p:cNvSpPr>
          <p:nvPr>
            <p:ph type="title"/>
          </p:nvPr>
        </p:nvSpPr>
        <p:spPr/>
        <p:txBody>
          <a:bodyPr/>
          <a:lstStyle/>
          <a:p>
            <a:pPr eaLnBrk="1" hangingPunct="1"/>
            <a:r>
              <a:rPr lang="zh-TW" altLang="en-US" smtClean="0">
                <a:latin typeface="標楷體" pitchFamily="65" charset="-120"/>
              </a:rPr>
              <a:t>行為治療的基本原理</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Grp="1" noChangeAspect="1"/>
          </p:cNvGraphicFramePr>
          <p:nvPr>
            <p:ph idx="1"/>
          </p:nvPr>
        </p:nvGraphicFramePr>
        <p:xfrm>
          <a:off x="1497013" y="1865313"/>
          <a:ext cx="7002462" cy="4206875"/>
        </p:xfrm>
        <a:graphic>
          <a:graphicData uri="http://schemas.openxmlformats.org/presentationml/2006/ole">
            <p:oleObj spid="_x0000_s22530" r:id="rId4" imgW="6998815" imgH="4206605" progId="Excel.Chart.8">
              <p:embed/>
            </p:oleObj>
          </a:graphicData>
        </a:graphic>
      </p:graphicFrame>
      <p:sp>
        <p:nvSpPr>
          <p:cNvPr id="22531"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E64905C-A302-4333-BDAB-9D105D1C4DAB}" type="slidenum">
              <a:rPr lang="en-US" altLang="zh-TW" smtClean="0">
                <a:ea typeface="新細明體" charset="-120"/>
              </a:rPr>
              <a:pPr/>
              <a:t>5</a:t>
            </a:fld>
            <a:endParaRPr lang="en-US" altLang="zh-TW" smtClean="0">
              <a:ea typeface="新細明體" charset="-120"/>
            </a:endParaRPr>
          </a:p>
        </p:txBody>
      </p:sp>
      <p:sp>
        <p:nvSpPr>
          <p:cNvPr id="22532" name="Rectangle 2"/>
          <p:cNvSpPr>
            <a:spLocks noGrp="1" noChangeArrowheads="1"/>
          </p:cNvSpPr>
          <p:nvPr>
            <p:ph type="title"/>
          </p:nvPr>
        </p:nvSpPr>
        <p:spPr/>
        <p:txBody>
          <a:bodyPr/>
          <a:lstStyle/>
          <a:p>
            <a:pPr eaLnBrk="1" hangingPunct="1"/>
            <a:r>
              <a:rPr lang="zh-TW" altLang="en-US" smtClean="0">
                <a:latin typeface="Times New Roman" pitchFamily="18" charset="0"/>
              </a:rPr>
              <a:t>考題實際分佈</a:t>
            </a:r>
            <a:br>
              <a:rPr lang="zh-TW" altLang="en-US" smtClean="0">
                <a:latin typeface="Times New Roman" pitchFamily="18" charset="0"/>
              </a:rPr>
            </a:br>
            <a:r>
              <a:rPr lang="zh-TW" altLang="en-US" sz="2400" smtClean="0">
                <a:latin typeface="Times New Roman" pitchFamily="18" charset="0"/>
              </a:rPr>
              <a:t>資料來源</a:t>
            </a:r>
            <a:r>
              <a:rPr lang="en-US" altLang="zh-TW" sz="2400" smtClean="0">
                <a:latin typeface="Times New Roman" pitchFamily="18" charset="0"/>
              </a:rPr>
              <a:t>:</a:t>
            </a:r>
            <a:r>
              <a:rPr lang="zh-TW" altLang="en-US" sz="2400" smtClean="0">
                <a:latin typeface="Times New Roman" pitchFamily="18" charset="0"/>
              </a:rPr>
              <a:t>陳斐卿</a:t>
            </a:r>
            <a:r>
              <a:rPr lang="zh-TW" altLang="en-US" sz="2400" smtClean="0"/>
              <a:t>，</a:t>
            </a:r>
            <a:r>
              <a:rPr lang="zh-TW" altLang="en-US" sz="2400" b="1" smtClean="0"/>
              <a:t>青少年發展與輔導</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Grp="1" noChangeArrowheads="1"/>
          </p:cNvSpPr>
          <p:nvPr>
            <p:ph idx="1"/>
          </p:nvPr>
        </p:nvSpPr>
        <p:spPr>
          <a:xfrm>
            <a:off x="457200" y="1905000"/>
            <a:ext cx="8229600" cy="4476750"/>
          </a:xfrm>
        </p:spPr>
        <p:txBody>
          <a:bodyPr/>
          <a:lstStyle/>
          <a:p>
            <a:pPr eaLnBrk="1" hangingPunct="1">
              <a:lnSpc>
                <a:spcPct val="90000"/>
              </a:lnSpc>
            </a:pPr>
            <a:r>
              <a:rPr lang="zh-TW" altLang="en-US" sz="2500" smtClean="0">
                <a:latin typeface="標楷體" pitchFamily="65" charset="-120"/>
              </a:rPr>
              <a:t>理性情緒諮商法或稱為理情治療法</a:t>
            </a:r>
            <a:r>
              <a:rPr lang="en-US" altLang="zh-TW" sz="2500" smtClean="0">
                <a:latin typeface="標楷體" pitchFamily="65" charset="-120"/>
              </a:rPr>
              <a:t>(Rational-Emotive Therapy)</a:t>
            </a:r>
            <a:r>
              <a:rPr lang="zh-TW" altLang="en-US" sz="2500" smtClean="0">
                <a:latin typeface="標楷體" pitchFamily="65" charset="-120"/>
              </a:rPr>
              <a:t>，簡稱</a:t>
            </a:r>
            <a:r>
              <a:rPr lang="en-US" altLang="zh-TW" sz="2500" smtClean="0">
                <a:latin typeface="標楷體" pitchFamily="65" charset="-120"/>
              </a:rPr>
              <a:t>RET</a:t>
            </a:r>
            <a:r>
              <a:rPr lang="zh-TW" altLang="en-US" sz="2500" smtClean="0">
                <a:latin typeface="標楷體" pitchFamily="65" charset="-120"/>
              </a:rPr>
              <a:t>。</a:t>
            </a:r>
          </a:p>
          <a:p>
            <a:pPr eaLnBrk="1" hangingPunct="1">
              <a:lnSpc>
                <a:spcPct val="90000"/>
              </a:lnSpc>
            </a:pPr>
            <a:r>
              <a:rPr lang="zh-TW" altLang="en-US" sz="2500" smtClean="0">
                <a:latin typeface="標楷體" pitchFamily="65" charset="-120"/>
              </a:rPr>
              <a:t>由艾里斯</a:t>
            </a:r>
            <a:r>
              <a:rPr lang="en-US" altLang="zh-TW" sz="2500" smtClean="0">
                <a:latin typeface="標楷體" pitchFamily="65" charset="-120"/>
              </a:rPr>
              <a:t>(A. Ellis</a:t>
            </a:r>
            <a:r>
              <a:rPr lang="zh-TW" altLang="en-US" sz="2500" smtClean="0">
                <a:latin typeface="標楷體" pitchFamily="65" charset="-120"/>
              </a:rPr>
              <a:t>，</a:t>
            </a:r>
            <a:r>
              <a:rPr lang="en-US" altLang="zh-TW" sz="2500" smtClean="0">
                <a:latin typeface="標楷體" pitchFamily="65" charset="-120"/>
              </a:rPr>
              <a:t>1913--)1955</a:t>
            </a:r>
            <a:r>
              <a:rPr lang="zh-TW" altLang="en-US" sz="2500" smtClean="0">
                <a:latin typeface="標楷體" pitchFamily="65" charset="-120"/>
              </a:rPr>
              <a:t>首創，常被稱為</a:t>
            </a:r>
            <a:r>
              <a:rPr lang="en-US" altLang="zh-TW" sz="2500" smtClean="0">
                <a:latin typeface="標楷體" pitchFamily="65" charset="-120"/>
              </a:rPr>
              <a:t>ABC</a:t>
            </a:r>
            <a:r>
              <a:rPr lang="zh-TW" altLang="en-US" sz="2500" smtClean="0">
                <a:latin typeface="標楷體" pitchFamily="65" charset="-120"/>
              </a:rPr>
              <a:t>理論 。</a:t>
            </a:r>
          </a:p>
          <a:p>
            <a:pPr eaLnBrk="1" hangingPunct="1">
              <a:lnSpc>
                <a:spcPct val="90000"/>
              </a:lnSpc>
            </a:pPr>
            <a:r>
              <a:rPr lang="en-US" altLang="zh-TW" sz="2500" smtClean="0">
                <a:solidFill>
                  <a:srgbClr val="A62902"/>
                </a:solidFill>
                <a:latin typeface="標楷體" pitchFamily="65" charset="-120"/>
              </a:rPr>
              <a:t>A</a:t>
            </a:r>
            <a:r>
              <a:rPr lang="en-US" altLang="zh-TW" sz="2500" smtClean="0">
                <a:latin typeface="標楷體" pitchFamily="65" charset="-120"/>
              </a:rPr>
              <a:t> (activating event)</a:t>
            </a:r>
            <a:r>
              <a:rPr lang="zh-TW" altLang="en-US" sz="2500" smtClean="0">
                <a:solidFill>
                  <a:srgbClr val="A62902"/>
                </a:solidFill>
                <a:latin typeface="標楷體" pitchFamily="65" charset="-120"/>
              </a:rPr>
              <a:t>代表引發性事件</a:t>
            </a:r>
          </a:p>
          <a:p>
            <a:pPr eaLnBrk="1" hangingPunct="1">
              <a:lnSpc>
                <a:spcPct val="90000"/>
              </a:lnSpc>
            </a:pPr>
            <a:r>
              <a:rPr lang="en-US" altLang="zh-TW" sz="2500" smtClean="0">
                <a:solidFill>
                  <a:srgbClr val="A62902"/>
                </a:solidFill>
                <a:latin typeface="標楷體" pitchFamily="65" charset="-120"/>
              </a:rPr>
              <a:t>B</a:t>
            </a:r>
            <a:r>
              <a:rPr lang="en-US" altLang="zh-TW" sz="2500" smtClean="0">
                <a:latin typeface="標楷體" pitchFamily="65" charset="-120"/>
              </a:rPr>
              <a:t> (belief system)</a:t>
            </a:r>
            <a:r>
              <a:rPr lang="zh-TW" altLang="en-US" sz="2500" smtClean="0">
                <a:latin typeface="標楷體" pitchFamily="65" charset="-120"/>
              </a:rPr>
              <a:t>代表</a:t>
            </a:r>
            <a:r>
              <a:rPr lang="zh-TW" altLang="en-US" sz="2500" smtClean="0">
                <a:solidFill>
                  <a:srgbClr val="A62902"/>
                </a:solidFill>
                <a:latin typeface="標楷體" pitchFamily="65" charset="-120"/>
              </a:rPr>
              <a:t>個人的理性信念系統</a:t>
            </a:r>
            <a:r>
              <a:rPr lang="zh-TW" altLang="en-US" sz="2500" smtClean="0">
                <a:latin typeface="標楷體" pitchFamily="65" charset="-120"/>
              </a:rPr>
              <a:t>，是一個人對</a:t>
            </a:r>
            <a:r>
              <a:rPr lang="en-US" altLang="zh-TW" sz="2500" smtClean="0">
                <a:latin typeface="標楷體" pitchFamily="65" charset="-120"/>
              </a:rPr>
              <a:t>A</a:t>
            </a:r>
            <a:r>
              <a:rPr lang="zh-TW" altLang="en-US" sz="2500" smtClean="0">
                <a:latin typeface="標楷體" pitchFamily="65" charset="-120"/>
              </a:rPr>
              <a:t>的自我語言行為、定義或解釋 </a:t>
            </a:r>
            <a:r>
              <a:rPr lang="en-US" altLang="zh-TW" sz="2500" smtClean="0">
                <a:latin typeface="標楷體" pitchFamily="65" charset="-120"/>
              </a:rPr>
              <a:t>;</a:t>
            </a:r>
          </a:p>
          <a:p>
            <a:pPr eaLnBrk="1" hangingPunct="1">
              <a:lnSpc>
                <a:spcPct val="90000"/>
              </a:lnSpc>
            </a:pPr>
            <a:r>
              <a:rPr lang="en-US" altLang="zh-TW" sz="2500" smtClean="0">
                <a:solidFill>
                  <a:srgbClr val="A62902"/>
                </a:solidFill>
                <a:latin typeface="標楷體" pitchFamily="65" charset="-120"/>
              </a:rPr>
              <a:t>C</a:t>
            </a:r>
            <a:r>
              <a:rPr lang="en-US" altLang="zh-TW" sz="2500" smtClean="0">
                <a:latin typeface="標楷體" pitchFamily="65" charset="-120"/>
              </a:rPr>
              <a:t> (consequences)</a:t>
            </a:r>
            <a:r>
              <a:rPr lang="zh-TW" altLang="en-US" sz="2500" smtClean="0">
                <a:latin typeface="標楷體" pitchFamily="65" charset="-120"/>
              </a:rPr>
              <a:t>代表</a:t>
            </a:r>
            <a:r>
              <a:rPr lang="zh-TW" altLang="en-US" sz="2500" smtClean="0">
                <a:solidFill>
                  <a:srgbClr val="A62902"/>
                </a:solidFill>
                <a:latin typeface="標楷體" pitchFamily="65" charset="-120"/>
              </a:rPr>
              <a:t>結果</a:t>
            </a:r>
            <a:r>
              <a:rPr lang="zh-TW" altLang="en-US" sz="2500" smtClean="0">
                <a:latin typeface="標楷體" pitchFamily="65" charset="-120"/>
              </a:rPr>
              <a:t>。</a:t>
            </a:r>
          </a:p>
          <a:p>
            <a:pPr eaLnBrk="1" hangingPunct="1">
              <a:lnSpc>
                <a:spcPct val="90000"/>
              </a:lnSpc>
            </a:pPr>
            <a:r>
              <a:rPr lang="zh-TW" altLang="en-US" sz="2500" smtClean="0">
                <a:latin typeface="標楷體" pitchFamily="65" charset="-120"/>
              </a:rPr>
              <a:t>發生在很多人身上的同一事件</a:t>
            </a:r>
            <a:r>
              <a:rPr lang="en-US" altLang="zh-TW" sz="2500" smtClean="0">
                <a:latin typeface="標楷體" pitchFamily="65" charset="-120"/>
              </a:rPr>
              <a:t>(A)</a:t>
            </a:r>
            <a:r>
              <a:rPr lang="zh-TW" altLang="en-US" sz="2500" smtClean="0">
                <a:latin typeface="標楷體" pitchFamily="65" charset="-120"/>
              </a:rPr>
              <a:t>，所造成的結果</a:t>
            </a:r>
            <a:r>
              <a:rPr lang="en-US" altLang="zh-TW" sz="2500" smtClean="0">
                <a:latin typeface="標楷體" pitchFamily="65" charset="-120"/>
              </a:rPr>
              <a:t>(C)</a:t>
            </a:r>
            <a:r>
              <a:rPr lang="zh-TW" altLang="en-US" sz="2500" smtClean="0">
                <a:latin typeface="標楷體" pitchFamily="65" charset="-120"/>
              </a:rPr>
              <a:t>都不盡相同，顯示</a:t>
            </a:r>
            <a:r>
              <a:rPr lang="en-US" altLang="zh-TW" sz="2500" smtClean="0">
                <a:latin typeface="標楷體" pitchFamily="65" charset="-120"/>
              </a:rPr>
              <a:t>A</a:t>
            </a:r>
            <a:r>
              <a:rPr lang="zh-TW" altLang="en-US" sz="2500" smtClean="0">
                <a:latin typeface="標楷體" pitchFamily="65" charset="-120"/>
              </a:rPr>
              <a:t>與</a:t>
            </a:r>
            <a:r>
              <a:rPr lang="en-US" altLang="zh-TW" sz="2500" smtClean="0">
                <a:latin typeface="標楷體" pitchFamily="65" charset="-120"/>
              </a:rPr>
              <a:t>C</a:t>
            </a:r>
            <a:r>
              <a:rPr lang="zh-TW" altLang="en-US" sz="2500" smtClean="0">
                <a:latin typeface="標楷體" pitchFamily="65" charset="-120"/>
              </a:rPr>
              <a:t>之間必存有中間變項，能對</a:t>
            </a:r>
            <a:r>
              <a:rPr lang="en-US" altLang="zh-TW" sz="2500" smtClean="0">
                <a:latin typeface="標楷體" pitchFamily="65" charset="-120"/>
              </a:rPr>
              <a:t>C</a:t>
            </a:r>
            <a:r>
              <a:rPr lang="zh-TW" altLang="en-US" sz="2500" smtClean="0">
                <a:latin typeface="標楷體" pitchFamily="65" charset="-120"/>
              </a:rPr>
              <a:t>產生重要影響，此間</a:t>
            </a:r>
            <a:r>
              <a:rPr lang="en-US" altLang="zh-TW" sz="2500" smtClean="0">
                <a:latin typeface="標楷體" pitchFamily="65" charset="-120"/>
              </a:rPr>
              <a:t>B</a:t>
            </a:r>
            <a:r>
              <a:rPr lang="zh-TW" altLang="en-US" sz="2500" smtClean="0">
                <a:latin typeface="標楷體" pitchFamily="65" charset="-120"/>
              </a:rPr>
              <a:t>的作用。  </a:t>
            </a:r>
          </a:p>
        </p:txBody>
      </p:sp>
      <p:sp>
        <p:nvSpPr>
          <p:cNvPr id="11878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526DED3-6293-472F-803D-30D5F90FF6AF}" type="slidenum">
              <a:rPr lang="en-US" altLang="zh-TW" smtClean="0">
                <a:ea typeface="新細明體" charset="-120"/>
              </a:rPr>
              <a:pPr/>
              <a:t>50</a:t>
            </a:fld>
            <a:endParaRPr lang="en-US" altLang="zh-TW" smtClean="0">
              <a:ea typeface="新細明體" charset="-120"/>
            </a:endParaRPr>
          </a:p>
        </p:txBody>
      </p:sp>
      <p:sp>
        <p:nvSpPr>
          <p:cNvPr id="118787" name="Rectangle 2"/>
          <p:cNvSpPr>
            <a:spLocks noGrp="1" noChangeArrowheads="1"/>
          </p:cNvSpPr>
          <p:nvPr>
            <p:ph type="title"/>
          </p:nvPr>
        </p:nvSpPr>
        <p:spPr/>
        <p:txBody>
          <a:bodyPr/>
          <a:lstStyle/>
          <a:p>
            <a:pPr eaLnBrk="1" hangingPunct="1"/>
            <a:r>
              <a:rPr lang="zh-TW" altLang="en-US" smtClean="0">
                <a:latin typeface="標楷體" pitchFamily="65" charset="-120"/>
              </a:rPr>
              <a:t>理情治療法</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Grp="1" noChangeArrowheads="1"/>
          </p:cNvSpPr>
          <p:nvPr>
            <p:ph idx="1"/>
          </p:nvPr>
        </p:nvSpPr>
        <p:spPr/>
        <p:txBody>
          <a:bodyPr/>
          <a:lstStyle/>
          <a:p>
            <a:pPr eaLnBrk="1" hangingPunct="1">
              <a:lnSpc>
                <a:spcPct val="90000"/>
              </a:lnSpc>
            </a:pPr>
            <a:r>
              <a:rPr lang="zh-TW" altLang="en-US" smtClean="0">
                <a:latin typeface="標楷體" pitchFamily="65" charset="-120"/>
              </a:rPr>
              <a:t>個體的情緒困擾主要即是由個體自己對</a:t>
            </a:r>
            <a:r>
              <a:rPr lang="en-US" altLang="zh-TW" smtClean="0">
                <a:latin typeface="標楷體" pitchFamily="65" charset="-120"/>
              </a:rPr>
              <a:t>A</a:t>
            </a:r>
            <a:r>
              <a:rPr lang="zh-TW" altLang="en-US" smtClean="0">
                <a:latin typeface="標楷體" pitchFamily="65" charset="-120"/>
              </a:rPr>
              <a:t>所做的不合理或不切實際的解釋</a:t>
            </a:r>
            <a:r>
              <a:rPr lang="en-US" altLang="zh-TW" smtClean="0">
                <a:latin typeface="標楷體" pitchFamily="65" charset="-120"/>
              </a:rPr>
              <a:t>(iB)</a:t>
            </a:r>
            <a:r>
              <a:rPr lang="zh-TW" altLang="en-US" smtClean="0">
                <a:latin typeface="標楷體" pitchFamily="65" charset="-120"/>
              </a:rPr>
              <a:t>所造成的，因此</a:t>
            </a:r>
            <a:r>
              <a:rPr lang="zh-TW" altLang="en-US" smtClean="0">
                <a:solidFill>
                  <a:srgbClr val="A62902"/>
                </a:solidFill>
                <a:latin typeface="標楷體" pitchFamily="65" charset="-120"/>
              </a:rPr>
              <a:t>理性</a:t>
            </a:r>
            <a:r>
              <a:rPr lang="en-US" altLang="zh-TW" smtClean="0">
                <a:solidFill>
                  <a:srgbClr val="A62902"/>
                </a:solidFill>
                <a:latin typeface="標楷體" pitchFamily="65" charset="-120"/>
              </a:rPr>
              <a:t>--</a:t>
            </a:r>
            <a:r>
              <a:rPr lang="zh-TW" altLang="en-US" smtClean="0">
                <a:solidFill>
                  <a:srgbClr val="A62902"/>
                </a:solidFill>
                <a:latin typeface="標楷體" pitchFamily="65" charset="-120"/>
              </a:rPr>
              <a:t>情緒諮商法主要是針對</a:t>
            </a:r>
            <a:r>
              <a:rPr lang="en-US" altLang="zh-TW" smtClean="0">
                <a:solidFill>
                  <a:srgbClr val="A62902"/>
                </a:solidFill>
                <a:latin typeface="標楷體" pitchFamily="65" charset="-120"/>
              </a:rPr>
              <a:t>B</a:t>
            </a:r>
            <a:r>
              <a:rPr lang="zh-TW" altLang="en-US" smtClean="0">
                <a:solidFill>
                  <a:srgbClr val="A62902"/>
                </a:solidFill>
                <a:latin typeface="標楷體" pitchFamily="65" charset="-120"/>
              </a:rPr>
              <a:t>做處理，找出個體不合理或非理性的信念，並加以討論和駁斥</a:t>
            </a:r>
            <a:r>
              <a:rPr lang="zh-TW" altLang="en-US" smtClean="0">
                <a:latin typeface="標楷體" pitchFamily="65" charset="-120"/>
              </a:rPr>
              <a:t>，使個體看出其想法的荒謬與不合理的地方，而幫助他採取合理性的想法。</a:t>
            </a:r>
          </a:p>
          <a:p>
            <a:pPr eaLnBrk="1" hangingPunct="1">
              <a:lnSpc>
                <a:spcPct val="90000"/>
              </a:lnSpc>
            </a:pPr>
            <a:r>
              <a:rPr lang="zh-TW" altLang="en-US" smtClean="0">
                <a:latin typeface="標楷體" pitchFamily="65" charset="-120"/>
              </a:rPr>
              <a:t>它較多偏向</a:t>
            </a:r>
            <a:r>
              <a:rPr lang="zh-TW" altLang="en-US" smtClean="0">
                <a:solidFill>
                  <a:srgbClr val="A62902"/>
                </a:solidFill>
                <a:latin typeface="標楷體" pitchFamily="65" charset="-120"/>
              </a:rPr>
              <a:t>認知行為取向</a:t>
            </a:r>
            <a:r>
              <a:rPr lang="zh-TW" altLang="en-US" smtClean="0">
                <a:latin typeface="標楷體" pitchFamily="65" charset="-120"/>
              </a:rPr>
              <a:t>、強調思考、判斷、決定、分析與行動，具高教導性與直接性，對思考層面的關切遠高於對感受層面。</a:t>
            </a:r>
          </a:p>
        </p:txBody>
      </p:sp>
      <p:sp>
        <p:nvSpPr>
          <p:cNvPr id="12083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6D61FA1-E1C8-4BBD-AD0E-80535E43E095}" type="slidenum">
              <a:rPr lang="en-US" altLang="zh-TW" smtClean="0">
                <a:ea typeface="新細明體" charset="-120"/>
              </a:rPr>
              <a:pPr/>
              <a:t>51</a:t>
            </a:fld>
            <a:endParaRPr lang="en-US" altLang="zh-TW" smtClean="0">
              <a:ea typeface="新細明體" charset="-120"/>
            </a:endParaRPr>
          </a:p>
        </p:txBody>
      </p:sp>
      <p:sp>
        <p:nvSpPr>
          <p:cNvPr id="120835" name="Rectangle 2"/>
          <p:cNvSpPr>
            <a:spLocks noGrp="1" noChangeArrowheads="1"/>
          </p:cNvSpPr>
          <p:nvPr>
            <p:ph type="title"/>
          </p:nvPr>
        </p:nvSpPr>
        <p:spPr/>
        <p:txBody>
          <a:bodyPr/>
          <a:lstStyle/>
          <a:p>
            <a:pPr eaLnBrk="1" hangingPunct="1"/>
            <a:endParaRPr lang="zh-TW" altLang="zh-TW" smtClean="0">
              <a:latin typeface="標楷體" pitchFamily="65" charset="-12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Grp="1" noChangeArrowheads="1"/>
          </p:cNvSpPr>
          <p:nvPr>
            <p:ph idx="1"/>
          </p:nvPr>
        </p:nvSpPr>
        <p:spPr/>
        <p:txBody>
          <a:bodyPr/>
          <a:lstStyle/>
          <a:p>
            <a:pPr eaLnBrk="1" hangingPunct="1"/>
            <a:r>
              <a:rPr lang="zh-TW" altLang="en-US" smtClean="0">
                <a:latin typeface="標楷體" pitchFamily="65" charset="-120"/>
              </a:rPr>
              <a:t>理性</a:t>
            </a:r>
            <a:r>
              <a:rPr lang="en-US" altLang="zh-TW" smtClean="0">
                <a:latin typeface="標楷體" pitchFamily="65" charset="-120"/>
              </a:rPr>
              <a:t>--</a:t>
            </a:r>
            <a:r>
              <a:rPr lang="zh-TW" altLang="en-US" smtClean="0">
                <a:latin typeface="標楷體" pitchFamily="65" charset="-120"/>
              </a:rPr>
              <a:t>情緒治療法最基本的技術是諮商員主動直接的教導、勸說，甚至與當事人爭辯</a:t>
            </a:r>
            <a:r>
              <a:rPr lang="en-US" altLang="zh-TW" smtClean="0">
                <a:latin typeface="標楷體" pitchFamily="65" charset="-120"/>
              </a:rPr>
              <a:t>(disputing)</a:t>
            </a:r>
            <a:r>
              <a:rPr lang="zh-TW" altLang="en-US" smtClean="0">
                <a:latin typeface="標楷體" pitchFamily="65" charset="-120"/>
              </a:rPr>
              <a:t>。</a:t>
            </a:r>
          </a:p>
          <a:p>
            <a:pPr eaLnBrk="1" hangingPunct="1"/>
            <a:r>
              <a:rPr lang="zh-TW" altLang="en-US" smtClean="0">
                <a:latin typeface="標楷體" pitchFamily="65" charset="-120"/>
              </a:rPr>
              <a:t>諮商員可以主動向當事人分析其信念的不合邏輯的地方，或要求當事人提出證據支持其想法，而諮商員伺機找出其漏洞加以反駁，或扮演反宣傳的角色，否定當事人消極失敗的想法。 </a:t>
            </a:r>
          </a:p>
        </p:txBody>
      </p:sp>
      <p:sp>
        <p:nvSpPr>
          <p:cNvPr id="12288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96BB60B-8D24-4704-AE6F-A69F905B2857}" type="slidenum">
              <a:rPr lang="en-US" altLang="zh-TW" smtClean="0">
                <a:ea typeface="新細明體" charset="-120"/>
              </a:rPr>
              <a:pPr/>
              <a:t>52</a:t>
            </a:fld>
            <a:endParaRPr lang="en-US" altLang="zh-TW" smtClean="0">
              <a:ea typeface="新細明體" charset="-120"/>
            </a:endParaRPr>
          </a:p>
        </p:txBody>
      </p:sp>
      <p:sp>
        <p:nvSpPr>
          <p:cNvPr id="122883" name="Rectangle 2"/>
          <p:cNvSpPr>
            <a:spLocks noGrp="1" noChangeArrowheads="1"/>
          </p:cNvSpPr>
          <p:nvPr>
            <p:ph type="title"/>
          </p:nvPr>
        </p:nvSpPr>
        <p:spPr/>
        <p:txBody>
          <a:bodyPr/>
          <a:lstStyle/>
          <a:p>
            <a:pPr eaLnBrk="1" hangingPunct="1"/>
            <a:r>
              <a:rPr lang="zh-TW" altLang="en-US" smtClean="0">
                <a:latin typeface="標楷體" pitchFamily="65" charset="-120"/>
              </a:rPr>
              <a:t>諮商過程</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Grp="1" noChangeArrowheads="1"/>
          </p:cNvSpPr>
          <p:nvPr>
            <p:ph idx="1"/>
          </p:nvPr>
        </p:nvSpPr>
        <p:spPr/>
        <p:txBody>
          <a:bodyPr/>
          <a:lstStyle/>
          <a:p>
            <a:pPr eaLnBrk="1" hangingPunct="1">
              <a:lnSpc>
                <a:spcPct val="90000"/>
              </a:lnSpc>
            </a:pPr>
            <a:r>
              <a:rPr lang="en-US" altLang="zh-TW" sz="2000" smtClean="0">
                <a:latin typeface="標楷體" pitchFamily="65" charset="-120"/>
              </a:rPr>
              <a:t>A</a:t>
            </a:r>
            <a:r>
              <a:rPr lang="en-US" altLang="en-US" sz="2000" smtClean="0">
                <a:latin typeface="標楷體" pitchFamily="65" charset="-120"/>
                <a:ea typeface="標楷體" pitchFamily="65" charset="-120"/>
              </a:rPr>
              <a:t>：</a:t>
            </a:r>
            <a:r>
              <a:rPr lang="zh-TW" altLang="en-US" sz="2000" smtClean="0">
                <a:latin typeface="標楷體" pitchFamily="65" charset="-120"/>
              </a:rPr>
              <a:t>學生在課堂上背不出書。 </a:t>
            </a:r>
          </a:p>
          <a:p>
            <a:pPr eaLnBrk="1" hangingPunct="1">
              <a:lnSpc>
                <a:spcPct val="90000"/>
              </a:lnSpc>
            </a:pPr>
            <a:r>
              <a:rPr lang="en-US" altLang="zh-TW" sz="2000" smtClean="0">
                <a:latin typeface="標楷體" pitchFamily="65" charset="-120"/>
              </a:rPr>
              <a:t>B</a:t>
            </a:r>
            <a:r>
              <a:rPr lang="zh-TW" altLang="en-US" sz="2000" smtClean="0">
                <a:latin typeface="標楷體" pitchFamily="65" charset="-120"/>
              </a:rPr>
              <a:t>：學生的信念系統，亦即其對此事的解釋與想法可能有二</a:t>
            </a:r>
            <a:r>
              <a:rPr lang="en-US" altLang="zh-TW" sz="2000" smtClean="0">
                <a:latin typeface="標楷體" pitchFamily="65" charset="-120"/>
              </a:rPr>
              <a:t>: </a:t>
            </a:r>
          </a:p>
          <a:p>
            <a:pPr eaLnBrk="1" hangingPunct="1">
              <a:lnSpc>
                <a:spcPct val="90000"/>
              </a:lnSpc>
            </a:pPr>
            <a:r>
              <a:rPr lang="en-US" altLang="zh-TW" sz="2000" smtClean="0">
                <a:latin typeface="標楷體" pitchFamily="65" charset="-120"/>
              </a:rPr>
              <a:t>B1: </a:t>
            </a:r>
            <a:r>
              <a:rPr lang="zh-TW" altLang="en-US" sz="2000" smtClean="0">
                <a:latin typeface="標楷體" pitchFamily="65" charset="-120"/>
              </a:rPr>
              <a:t>「真糟糕，我不喜歡這樣，我希望下次不會這樣。」</a:t>
            </a:r>
          </a:p>
          <a:p>
            <a:pPr eaLnBrk="1" hangingPunct="1">
              <a:lnSpc>
                <a:spcPct val="90000"/>
              </a:lnSpc>
            </a:pPr>
            <a:r>
              <a:rPr lang="en-US" altLang="zh-TW" sz="2000" smtClean="0">
                <a:latin typeface="標楷體" pitchFamily="65" charset="-120"/>
              </a:rPr>
              <a:t>B2: </a:t>
            </a:r>
            <a:r>
              <a:rPr lang="en-US" altLang="en-US" sz="2000" smtClean="0">
                <a:latin typeface="標楷體" pitchFamily="65" charset="-120"/>
                <a:ea typeface="標楷體" pitchFamily="65" charset="-120"/>
              </a:rPr>
              <a:t>「</a:t>
            </a:r>
            <a:r>
              <a:rPr lang="zh-TW" altLang="en-US" sz="2000" smtClean="0">
                <a:latin typeface="標楷體" pitchFamily="65" charset="-120"/>
              </a:rPr>
              <a:t>真是差勁，我真是笨得無可救藥，每個人都認為我笨極了，我完了。」 </a:t>
            </a:r>
          </a:p>
          <a:p>
            <a:pPr eaLnBrk="1" hangingPunct="1">
              <a:lnSpc>
                <a:spcPct val="90000"/>
              </a:lnSpc>
            </a:pPr>
            <a:r>
              <a:rPr lang="en-US" altLang="zh-TW" sz="2000" smtClean="0">
                <a:latin typeface="標楷體" pitchFamily="65" charset="-120"/>
              </a:rPr>
              <a:t>C</a:t>
            </a:r>
            <a:r>
              <a:rPr lang="zh-TW" altLang="en-US" sz="2000" smtClean="0">
                <a:latin typeface="標楷體" pitchFamily="65" charset="-120"/>
              </a:rPr>
              <a:t>：根據</a:t>
            </a:r>
            <a:r>
              <a:rPr lang="en-US" altLang="zh-TW" sz="2000" smtClean="0">
                <a:latin typeface="標楷體" pitchFamily="65" charset="-120"/>
              </a:rPr>
              <a:t>B1</a:t>
            </a:r>
            <a:r>
              <a:rPr lang="zh-TW" altLang="en-US" sz="2000" smtClean="0">
                <a:latin typeface="標楷體" pitchFamily="65" charset="-120"/>
              </a:rPr>
              <a:t>與</a:t>
            </a:r>
            <a:r>
              <a:rPr lang="en-US" altLang="zh-TW" sz="2000" smtClean="0">
                <a:latin typeface="標楷體" pitchFamily="65" charset="-120"/>
              </a:rPr>
              <a:t>B2</a:t>
            </a:r>
            <a:r>
              <a:rPr lang="zh-TW" altLang="en-US" sz="2000" smtClean="0">
                <a:latin typeface="標楷體" pitchFamily="65" charset="-120"/>
              </a:rPr>
              <a:t>可能產生的結果為：</a:t>
            </a:r>
          </a:p>
          <a:p>
            <a:pPr eaLnBrk="1" hangingPunct="1">
              <a:lnSpc>
                <a:spcPct val="90000"/>
              </a:lnSpc>
            </a:pPr>
            <a:r>
              <a:rPr lang="en-US" altLang="zh-TW" sz="2000" smtClean="0">
                <a:latin typeface="標楷體" pitchFamily="65" charset="-120"/>
              </a:rPr>
              <a:t>C1: </a:t>
            </a:r>
            <a:r>
              <a:rPr lang="en-US" altLang="en-US" sz="2000" smtClean="0">
                <a:latin typeface="標楷體" pitchFamily="65" charset="-120"/>
                <a:ea typeface="標楷體" pitchFamily="65" charset="-120"/>
              </a:rPr>
              <a:t>「</a:t>
            </a:r>
            <a:r>
              <a:rPr lang="zh-TW" altLang="en-US" sz="2000" smtClean="0">
                <a:latin typeface="標楷體" pitchFamily="65" charset="-120"/>
              </a:rPr>
              <a:t>我很在乎這件事，我不開心，下回我一定要表現得好一點。」</a:t>
            </a:r>
            <a:r>
              <a:rPr lang="en-US" altLang="zh-TW" sz="2000" smtClean="0">
                <a:latin typeface="標楷體" pitchFamily="65" charset="-120"/>
              </a:rPr>
              <a:t>--</a:t>
            </a:r>
            <a:r>
              <a:rPr lang="zh-TW" altLang="en-US" sz="2000" smtClean="0">
                <a:solidFill>
                  <a:srgbClr val="A62902"/>
                </a:solidFill>
                <a:latin typeface="標楷體" pitchFamily="65" charset="-120"/>
              </a:rPr>
              <a:t>結果這學生下次背書時將會背得很好。</a:t>
            </a:r>
            <a:r>
              <a:rPr lang="zh-TW" altLang="en-US" sz="2000" smtClean="0">
                <a:latin typeface="標楷體" pitchFamily="65" charset="-120"/>
              </a:rPr>
              <a:t> </a:t>
            </a:r>
          </a:p>
          <a:p>
            <a:pPr eaLnBrk="1" hangingPunct="1">
              <a:lnSpc>
                <a:spcPct val="90000"/>
              </a:lnSpc>
            </a:pPr>
            <a:r>
              <a:rPr lang="en-US" altLang="zh-TW" sz="2000" smtClean="0">
                <a:latin typeface="標楷體" pitchFamily="65" charset="-120"/>
              </a:rPr>
              <a:t>C2: </a:t>
            </a:r>
            <a:r>
              <a:rPr lang="en-US" altLang="en-US" sz="2000" smtClean="0">
                <a:latin typeface="標楷體" pitchFamily="65" charset="-120"/>
                <a:ea typeface="標楷體" pitchFamily="65" charset="-120"/>
              </a:rPr>
              <a:t>「</a:t>
            </a:r>
            <a:r>
              <a:rPr lang="zh-TW" altLang="en-US" sz="2000" smtClean="0">
                <a:latin typeface="標楷體" pitchFamily="65" charset="-120"/>
              </a:rPr>
              <a:t>這件事使我沮喪極了，我還有什麼臉面對班上的同學</a:t>
            </a:r>
            <a:r>
              <a:rPr lang="en-US" altLang="zh-TW" sz="2000" smtClean="0">
                <a:latin typeface="標楷體" pitchFamily="65" charset="-120"/>
              </a:rPr>
              <a:t>!</a:t>
            </a:r>
            <a:r>
              <a:rPr lang="zh-TW" altLang="en-US" sz="2000" smtClean="0">
                <a:latin typeface="標楷體" pitchFamily="65" charset="-120"/>
              </a:rPr>
              <a:t>」</a:t>
            </a:r>
            <a:r>
              <a:rPr lang="en-US" altLang="zh-TW" sz="2000" smtClean="0">
                <a:latin typeface="標楷體" pitchFamily="65" charset="-120"/>
              </a:rPr>
              <a:t>--</a:t>
            </a:r>
            <a:r>
              <a:rPr lang="zh-TW" altLang="en-US" sz="2000" smtClean="0">
                <a:solidFill>
                  <a:srgbClr val="A62902"/>
                </a:solidFill>
                <a:latin typeface="標楷體" pitchFamily="65" charset="-120"/>
              </a:rPr>
              <a:t>結果這學生下次背書時可能背得更差</a:t>
            </a:r>
            <a:r>
              <a:rPr lang="zh-TW" altLang="en-US" sz="2000" smtClean="0">
                <a:latin typeface="標楷體" pitchFamily="65" charset="-120"/>
              </a:rPr>
              <a:t>。 </a:t>
            </a:r>
          </a:p>
        </p:txBody>
      </p:sp>
      <p:sp>
        <p:nvSpPr>
          <p:cNvPr id="12493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F0C0CC-4F00-4E59-AB87-A1F10130E16E}" type="slidenum">
              <a:rPr lang="en-US" altLang="zh-TW" smtClean="0">
                <a:ea typeface="新細明體" charset="-120"/>
              </a:rPr>
              <a:pPr/>
              <a:t>53</a:t>
            </a:fld>
            <a:endParaRPr lang="en-US" altLang="zh-TW" smtClean="0">
              <a:ea typeface="新細明體" charset="-120"/>
            </a:endParaRPr>
          </a:p>
        </p:txBody>
      </p:sp>
      <p:sp>
        <p:nvSpPr>
          <p:cNvPr id="124931" name="Rectangle 2"/>
          <p:cNvSpPr>
            <a:spLocks noGrp="1" noChangeArrowheads="1"/>
          </p:cNvSpPr>
          <p:nvPr>
            <p:ph type="title"/>
          </p:nvPr>
        </p:nvSpPr>
        <p:spPr/>
        <p:txBody>
          <a:bodyPr/>
          <a:lstStyle/>
          <a:p>
            <a:pPr eaLnBrk="1" hangingPunct="1"/>
            <a:endParaRPr lang="zh-TW" altLang="zh-TW" smtClean="0">
              <a:latin typeface="標楷體" pitchFamily="65" charset="-12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Grp="1" noChangeArrowheads="1"/>
          </p:cNvSpPr>
          <p:nvPr>
            <p:ph idx="1"/>
          </p:nvPr>
        </p:nvSpPr>
        <p:spPr/>
        <p:txBody>
          <a:bodyPr/>
          <a:lstStyle/>
          <a:p>
            <a:pPr eaLnBrk="1" hangingPunct="1">
              <a:lnSpc>
                <a:spcPct val="90000"/>
              </a:lnSpc>
            </a:pPr>
            <a:r>
              <a:rPr lang="zh-TW" altLang="en-US" sz="2000" smtClean="0">
                <a:latin typeface="標楷體" pitchFamily="65" charset="-120"/>
              </a:rPr>
              <a:t>一般人常具有的非理性信念，包括有下述數項 ：</a:t>
            </a:r>
          </a:p>
          <a:p>
            <a:pPr eaLnBrk="1" hangingPunct="1">
              <a:lnSpc>
                <a:spcPct val="90000"/>
              </a:lnSpc>
            </a:pPr>
            <a:r>
              <a:rPr lang="en-US" altLang="zh-TW" sz="2000" smtClean="0">
                <a:latin typeface="標楷體" pitchFamily="65" charset="-120"/>
              </a:rPr>
              <a:t>1.</a:t>
            </a:r>
            <a:r>
              <a:rPr lang="zh-TW" altLang="en-US" sz="2000" smtClean="0">
                <a:latin typeface="標楷體" pitchFamily="65" charset="-120"/>
              </a:rPr>
              <a:t>每個人都必須得到每個重要他人</a:t>
            </a:r>
            <a:r>
              <a:rPr lang="en-US" altLang="zh-TW" sz="2000" smtClean="0">
                <a:latin typeface="標楷體" pitchFamily="65" charset="-120"/>
              </a:rPr>
              <a:t>(significant others)</a:t>
            </a:r>
            <a:r>
              <a:rPr lang="zh-TW" altLang="en-US" sz="2000" smtClean="0">
                <a:latin typeface="標楷體" pitchFamily="65" charset="-120"/>
              </a:rPr>
              <a:t>的喜愛和讚賞。 </a:t>
            </a:r>
          </a:p>
          <a:p>
            <a:pPr eaLnBrk="1" hangingPunct="1">
              <a:lnSpc>
                <a:spcPct val="90000"/>
              </a:lnSpc>
            </a:pPr>
            <a:r>
              <a:rPr lang="en-US" altLang="zh-TW" sz="2000" smtClean="0">
                <a:latin typeface="標楷體" pitchFamily="65" charset="-120"/>
              </a:rPr>
              <a:t>2.</a:t>
            </a:r>
            <a:r>
              <a:rPr lang="zh-TW" altLang="en-US" sz="2000" smtClean="0">
                <a:latin typeface="標楷體" pitchFamily="65" charset="-120"/>
              </a:rPr>
              <a:t>一個人必須能力十足，在各方面均有成就，這樣的人才是有價值的人。 </a:t>
            </a:r>
          </a:p>
          <a:p>
            <a:pPr eaLnBrk="1" hangingPunct="1">
              <a:lnSpc>
                <a:spcPct val="90000"/>
              </a:lnSpc>
            </a:pPr>
            <a:r>
              <a:rPr lang="en-US" altLang="zh-TW" sz="2000" smtClean="0">
                <a:latin typeface="標楷體" pitchFamily="65" charset="-120"/>
              </a:rPr>
              <a:t>3.</a:t>
            </a:r>
            <a:r>
              <a:rPr lang="zh-TW" altLang="en-US" sz="2000" smtClean="0">
                <a:latin typeface="標楷體" pitchFamily="65" charset="-120"/>
              </a:rPr>
              <a:t>每個人均應經驗快樂而非痛苦，如果環境不能使個人快樂的話，那是令人難以忍受的事。 </a:t>
            </a:r>
          </a:p>
          <a:p>
            <a:pPr eaLnBrk="1" hangingPunct="1">
              <a:lnSpc>
                <a:spcPct val="90000"/>
              </a:lnSpc>
            </a:pPr>
            <a:r>
              <a:rPr lang="en-US" altLang="zh-TW" sz="2000" smtClean="0">
                <a:latin typeface="標楷體" pitchFamily="65" charset="-120"/>
              </a:rPr>
              <a:t>4.</a:t>
            </a:r>
            <a:r>
              <a:rPr lang="zh-TW" altLang="en-US" sz="2000" smtClean="0">
                <a:latin typeface="標楷體" pitchFamily="65" charset="-120"/>
              </a:rPr>
              <a:t>某些人很壞、邪惡、卑惡，應該受到責備與懲罰。 </a:t>
            </a:r>
          </a:p>
          <a:p>
            <a:pPr eaLnBrk="1" hangingPunct="1">
              <a:lnSpc>
                <a:spcPct val="90000"/>
              </a:lnSpc>
            </a:pPr>
            <a:r>
              <a:rPr lang="en-US" altLang="zh-TW" sz="2000" smtClean="0">
                <a:latin typeface="標楷體" pitchFamily="65" charset="-120"/>
              </a:rPr>
              <a:t>5.</a:t>
            </a:r>
            <a:r>
              <a:rPr lang="zh-TW" altLang="en-US" sz="2000" smtClean="0">
                <a:latin typeface="標楷體" pitchFamily="65" charset="-120"/>
              </a:rPr>
              <a:t>不愉快乃由外界環境所造成，個人無法加以控制。 </a:t>
            </a:r>
          </a:p>
          <a:p>
            <a:pPr eaLnBrk="1" hangingPunct="1">
              <a:lnSpc>
                <a:spcPct val="90000"/>
              </a:lnSpc>
            </a:pPr>
            <a:r>
              <a:rPr lang="en-US" altLang="zh-TW" sz="2000" smtClean="0">
                <a:latin typeface="標楷體" pitchFamily="65" charset="-120"/>
              </a:rPr>
              <a:t>6.</a:t>
            </a:r>
            <a:r>
              <a:rPr lang="zh-TW" altLang="en-US" sz="2000" smtClean="0">
                <a:latin typeface="標楷體" pitchFamily="65" charset="-120"/>
              </a:rPr>
              <a:t>對於可能發生的危險或可怕的事物，我們要時時掛在心上。 </a:t>
            </a:r>
          </a:p>
        </p:txBody>
      </p:sp>
      <p:sp>
        <p:nvSpPr>
          <p:cNvPr id="12697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94AAD72-521C-45F7-9FAD-6B5060C929A9}" type="slidenum">
              <a:rPr lang="en-US" altLang="zh-TW" smtClean="0">
                <a:ea typeface="新細明體" charset="-120"/>
              </a:rPr>
              <a:pPr/>
              <a:t>54</a:t>
            </a:fld>
            <a:endParaRPr lang="en-US" altLang="zh-TW" smtClean="0">
              <a:ea typeface="新細明體" charset="-120"/>
            </a:endParaRPr>
          </a:p>
        </p:txBody>
      </p:sp>
      <p:sp>
        <p:nvSpPr>
          <p:cNvPr id="126979" name="Rectangle 2"/>
          <p:cNvSpPr>
            <a:spLocks noGrp="1" noChangeArrowheads="1"/>
          </p:cNvSpPr>
          <p:nvPr>
            <p:ph type="title"/>
          </p:nvPr>
        </p:nvSpPr>
        <p:spPr/>
        <p:txBody>
          <a:bodyPr/>
          <a:lstStyle/>
          <a:p>
            <a:pPr eaLnBrk="1" hangingPunct="1"/>
            <a:r>
              <a:rPr lang="zh-TW" altLang="en-US" smtClean="0">
                <a:latin typeface="標楷體" pitchFamily="65" charset="-120"/>
              </a:rPr>
              <a:t>非理性信念</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p:cNvSpPr>
            <a:spLocks noGrp="1" noChangeArrowheads="1"/>
          </p:cNvSpPr>
          <p:nvPr>
            <p:ph idx="1"/>
          </p:nvPr>
        </p:nvSpPr>
        <p:spPr/>
        <p:txBody>
          <a:bodyPr/>
          <a:lstStyle/>
          <a:p>
            <a:pPr eaLnBrk="1" hangingPunct="1">
              <a:lnSpc>
                <a:spcPct val="90000"/>
              </a:lnSpc>
            </a:pPr>
            <a:r>
              <a:rPr lang="en-US" altLang="zh-TW" sz="2200" smtClean="0">
                <a:latin typeface="標楷體" pitchFamily="65" charset="-120"/>
              </a:rPr>
              <a:t>7.</a:t>
            </a:r>
            <a:r>
              <a:rPr lang="zh-TW" altLang="en-US" sz="2200" smtClean="0">
                <a:latin typeface="標楷體" pitchFamily="65" charset="-120"/>
              </a:rPr>
              <a:t>逃避某種困難或責任，總比面對它來得容易。 </a:t>
            </a:r>
          </a:p>
          <a:p>
            <a:pPr eaLnBrk="1" hangingPunct="1">
              <a:lnSpc>
                <a:spcPct val="90000"/>
              </a:lnSpc>
            </a:pPr>
            <a:r>
              <a:rPr lang="en-US" altLang="zh-TW" sz="2200" smtClean="0">
                <a:latin typeface="標楷體" pitchFamily="65" charset="-120"/>
              </a:rPr>
              <a:t>8.</a:t>
            </a:r>
            <a:r>
              <a:rPr lang="zh-TW" altLang="en-US" sz="2200" smtClean="0">
                <a:latin typeface="標楷體" pitchFamily="65" charset="-120"/>
              </a:rPr>
              <a:t>過去的經驗與事件，是現在行為的決定者，過去的影響是無法消除的。 </a:t>
            </a:r>
          </a:p>
          <a:p>
            <a:pPr eaLnBrk="1" hangingPunct="1">
              <a:lnSpc>
                <a:spcPct val="90000"/>
              </a:lnSpc>
            </a:pPr>
            <a:r>
              <a:rPr lang="en-US" altLang="zh-TW" sz="2200" smtClean="0">
                <a:latin typeface="標楷體" pitchFamily="65" charset="-120"/>
              </a:rPr>
              <a:t>9.</a:t>
            </a:r>
            <a:r>
              <a:rPr lang="zh-TW" altLang="en-US" sz="2200" smtClean="0">
                <a:latin typeface="標楷體" pitchFamily="65" charset="-120"/>
              </a:rPr>
              <a:t>每個問題，都有一個正確或完美的解決方法，而且必須要找到這個方法，否則將是莫大的災難。 </a:t>
            </a:r>
          </a:p>
          <a:p>
            <a:pPr eaLnBrk="1" hangingPunct="1">
              <a:lnSpc>
                <a:spcPct val="90000"/>
              </a:lnSpc>
            </a:pPr>
            <a:r>
              <a:rPr lang="en-US" altLang="zh-TW" sz="2200" smtClean="0">
                <a:latin typeface="標楷體" pitchFamily="65" charset="-120"/>
              </a:rPr>
              <a:t>10.</a:t>
            </a:r>
            <a:r>
              <a:rPr lang="zh-TW" altLang="en-US" sz="2200" smtClean="0">
                <a:latin typeface="標楷體" pitchFamily="65" charset="-120"/>
              </a:rPr>
              <a:t>一個人必須依領他人，並應找一個比自己更強的人去依靠</a:t>
            </a:r>
            <a:r>
              <a:rPr lang="en-US" altLang="zh-TW" sz="2200" smtClean="0">
                <a:latin typeface="標楷體" pitchFamily="65" charset="-120"/>
              </a:rPr>
              <a:t>.</a:t>
            </a:r>
            <a:r>
              <a:rPr lang="zh-TW" altLang="en-US" sz="2200" smtClean="0">
                <a:latin typeface="標楷體" pitchFamily="65" charset="-120"/>
              </a:rPr>
              <a:t>。</a:t>
            </a:r>
          </a:p>
          <a:p>
            <a:pPr eaLnBrk="1" hangingPunct="1">
              <a:lnSpc>
                <a:spcPct val="90000"/>
              </a:lnSpc>
            </a:pPr>
            <a:r>
              <a:rPr lang="en-US" altLang="zh-TW" sz="2200" smtClean="0">
                <a:latin typeface="標楷體" pitchFamily="65" charset="-120"/>
              </a:rPr>
              <a:t>11.</a:t>
            </a:r>
            <a:r>
              <a:rPr lang="zh-TW" altLang="en-US" sz="2200" smtClean="0">
                <a:latin typeface="標楷體" pitchFamily="65" charset="-120"/>
              </a:rPr>
              <a:t>一個人應該為別人的難題或困擾而煩惱。 </a:t>
            </a:r>
          </a:p>
          <a:p>
            <a:pPr eaLnBrk="1" hangingPunct="1">
              <a:lnSpc>
                <a:spcPct val="90000"/>
              </a:lnSpc>
            </a:pPr>
            <a:r>
              <a:rPr lang="en-US" altLang="zh-TW" sz="2200" smtClean="0">
                <a:latin typeface="標楷體" pitchFamily="65" charset="-120"/>
              </a:rPr>
              <a:t>12.</a:t>
            </a:r>
            <a:r>
              <a:rPr lang="zh-TW" altLang="en-US" sz="2200" smtClean="0">
                <a:latin typeface="標楷體" pitchFamily="65" charset="-120"/>
              </a:rPr>
              <a:t>一個人的自我陶醉或不積極參與活動，也能帶來極大的喜樂。 </a:t>
            </a:r>
          </a:p>
          <a:p>
            <a:pPr eaLnBrk="1" hangingPunct="1">
              <a:lnSpc>
                <a:spcPct val="90000"/>
              </a:lnSpc>
            </a:pPr>
            <a:endParaRPr lang="en-US" altLang="zh-TW" sz="2200" smtClean="0">
              <a:latin typeface="標楷體" pitchFamily="65" charset="-120"/>
            </a:endParaRPr>
          </a:p>
        </p:txBody>
      </p:sp>
      <p:sp>
        <p:nvSpPr>
          <p:cNvPr id="12902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957D852-9563-4ABF-80CA-B803CAD9DBEA}" type="slidenum">
              <a:rPr lang="en-US" altLang="zh-TW" smtClean="0">
                <a:ea typeface="新細明體" charset="-120"/>
              </a:rPr>
              <a:pPr/>
              <a:t>55</a:t>
            </a:fld>
            <a:endParaRPr lang="en-US" altLang="zh-TW" smtClean="0">
              <a:ea typeface="新細明體" charset="-120"/>
            </a:endParaRPr>
          </a:p>
        </p:txBody>
      </p:sp>
      <p:sp>
        <p:nvSpPr>
          <p:cNvPr id="129027" name="Rectangle 2"/>
          <p:cNvSpPr>
            <a:spLocks noGrp="1" noChangeArrowheads="1"/>
          </p:cNvSpPr>
          <p:nvPr>
            <p:ph type="title"/>
          </p:nvPr>
        </p:nvSpPr>
        <p:spPr/>
        <p:txBody>
          <a:bodyPr/>
          <a:lstStyle/>
          <a:p>
            <a:pPr eaLnBrk="1" hangingPunct="1"/>
            <a:r>
              <a:rPr lang="zh-TW" altLang="en-US" smtClean="0">
                <a:latin typeface="標楷體" pitchFamily="65" charset="-120"/>
              </a:rPr>
              <a:t>非理性信念</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idx="1"/>
          </p:nvPr>
        </p:nvSpPr>
        <p:spPr>
          <a:xfrm>
            <a:off x="573088" y="1697038"/>
            <a:ext cx="8191500" cy="4633912"/>
          </a:xfrm>
        </p:spPr>
        <p:txBody>
          <a:bodyPr/>
          <a:lstStyle/>
          <a:p>
            <a:pPr marL="711200" indent="-711200" eaLnBrk="1" hangingPunct="1">
              <a:lnSpc>
                <a:spcPct val="80000"/>
              </a:lnSpc>
              <a:buFont typeface="Wingdings" pitchFamily="2" charset="2"/>
              <a:buChar char="l"/>
            </a:pPr>
            <a:r>
              <a:rPr lang="zh-TW" altLang="en-US" sz="2100" smtClean="0"/>
              <a:t>貝克</a:t>
            </a:r>
            <a:r>
              <a:rPr lang="en-US" altLang="zh-TW" sz="2100" smtClean="0"/>
              <a:t>〈Aaron Beck〉</a:t>
            </a:r>
            <a:r>
              <a:rPr lang="zh-TW" altLang="en-US" sz="2100" smtClean="0"/>
              <a:t>發展</a:t>
            </a:r>
          </a:p>
          <a:p>
            <a:pPr marL="711200" indent="-711200" eaLnBrk="1" hangingPunct="1">
              <a:lnSpc>
                <a:spcPct val="80000"/>
              </a:lnSpc>
              <a:buFont typeface="Wingdings" pitchFamily="2" charset="2"/>
              <a:buChar char="l"/>
            </a:pPr>
            <a:r>
              <a:rPr lang="zh-TW" altLang="en-US" sz="2100" smtClean="0"/>
              <a:t>強調信念系統和思考，對行為和情感決定的重要性 </a:t>
            </a:r>
          </a:p>
          <a:p>
            <a:pPr marL="711200" indent="-711200" eaLnBrk="1" hangingPunct="1">
              <a:lnSpc>
                <a:spcPct val="80000"/>
              </a:lnSpc>
              <a:buFont typeface="Wingdings" pitchFamily="2" charset="2"/>
              <a:buChar char="l"/>
            </a:pPr>
            <a:r>
              <a:rPr lang="zh-TW" altLang="en-US" sz="2100" smtClean="0"/>
              <a:t>治療重點在理解扭曲信念，改變適應不良思考，亦結合情感與行為的方法。</a:t>
            </a:r>
          </a:p>
          <a:p>
            <a:pPr marL="711200" indent="-711200" eaLnBrk="1" hangingPunct="1">
              <a:lnSpc>
                <a:spcPct val="80000"/>
              </a:lnSpc>
              <a:buFont typeface="Wingdings" pitchFamily="2" charset="2"/>
              <a:buChar char="l"/>
            </a:pPr>
            <a:r>
              <a:rPr lang="zh-TW" altLang="en-US" sz="2100" smtClean="0"/>
              <a:t>治療過程，注意案主無法察覺的思考及重要信念系統</a:t>
            </a:r>
          </a:p>
          <a:p>
            <a:pPr marL="711200" indent="-711200" eaLnBrk="1" hangingPunct="1">
              <a:lnSpc>
                <a:spcPct val="80000"/>
              </a:lnSpc>
              <a:buFont typeface="Wingdings" pitchFamily="2" charset="2"/>
              <a:buChar char="l"/>
            </a:pPr>
            <a:r>
              <a:rPr lang="zh-TW" altLang="en-US" sz="2100" smtClean="0"/>
              <a:t>治療者與案主協同合作</a:t>
            </a:r>
          </a:p>
          <a:p>
            <a:pPr marL="711200" indent="-711200" eaLnBrk="1" hangingPunct="1">
              <a:lnSpc>
                <a:spcPct val="80000"/>
              </a:lnSpc>
              <a:buFont typeface="Wingdings" pitchFamily="2" charset="2"/>
              <a:buChar char="l"/>
            </a:pPr>
            <a:r>
              <a:rPr lang="zh-TW" altLang="en-US" sz="2100" smtClean="0"/>
              <a:t>治療者採取教育角色，理解案主扭曲信念</a:t>
            </a:r>
          </a:p>
          <a:p>
            <a:pPr marL="711200" indent="-711200" eaLnBrk="1" hangingPunct="1">
              <a:lnSpc>
                <a:spcPct val="80000"/>
              </a:lnSpc>
              <a:buFont typeface="Wingdings" pitchFamily="2" charset="2"/>
              <a:buChar char="l"/>
            </a:pPr>
            <a:r>
              <a:rPr lang="zh-TW" altLang="en-US" sz="2100" smtClean="0"/>
              <a:t>         </a:t>
            </a:r>
            <a:r>
              <a:rPr lang="en-US" altLang="zh-TW" sz="2100" smtClean="0"/>
              <a:t>(1)</a:t>
            </a:r>
            <a:r>
              <a:rPr lang="zh-TW" altLang="en-US" sz="2100" smtClean="0"/>
              <a:t>指派作業，使舊的問題解決嘗試用新替代方式處理</a:t>
            </a:r>
          </a:p>
          <a:p>
            <a:pPr marL="711200" indent="-711200" eaLnBrk="1" hangingPunct="1">
              <a:lnSpc>
                <a:spcPct val="80000"/>
              </a:lnSpc>
              <a:buFont typeface="Wingdings" pitchFamily="2" charset="2"/>
              <a:buChar char="l"/>
            </a:pPr>
            <a:r>
              <a:rPr lang="zh-TW" altLang="en-US" sz="2100" smtClean="0"/>
              <a:t>         </a:t>
            </a:r>
            <a:r>
              <a:rPr lang="en-US" altLang="zh-TW" sz="2100" smtClean="0"/>
              <a:t>(2)</a:t>
            </a:r>
            <a:r>
              <a:rPr lang="zh-TW" altLang="en-US" sz="2100" smtClean="0"/>
              <a:t>記錄功能不良想法，以便收集資料，決定治療策略</a:t>
            </a:r>
          </a:p>
          <a:p>
            <a:pPr marL="711200" indent="-711200" eaLnBrk="1" hangingPunct="1">
              <a:lnSpc>
                <a:spcPct val="80000"/>
              </a:lnSpc>
              <a:buFont typeface="Wingdings" pitchFamily="2" charset="2"/>
              <a:buChar char="l"/>
            </a:pPr>
            <a:r>
              <a:rPr lang="zh-TW" altLang="en-US" sz="2100" smtClean="0"/>
              <a:t>         </a:t>
            </a:r>
            <a:r>
              <a:rPr lang="en-US" altLang="zh-TW" sz="2100" smtClean="0"/>
              <a:t>(3)</a:t>
            </a:r>
            <a:r>
              <a:rPr lang="zh-TW" altLang="en-US" sz="2100" smtClean="0"/>
              <a:t>透過簡易問卷評估案主問題。</a:t>
            </a:r>
          </a:p>
          <a:p>
            <a:pPr marL="711200" indent="-711200" eaLnBrk="1" hangingPunct="1">
              <a:lnSpc>
                <a:spcPct val="80000"/>
              </a:lnSpc>
              <a:buFont typeface="Wingdings" pitchFamily="2" charset="2"/>
              <a:buChar char="l"/>
            </a:pPr>
            <a:r>
              <a:rPr lang="zh-TW" altLang="en-US" sz="2100" smtClean="0"/>
              <a:t>認知治療者已規劃各種適應不良思考及特殊治療策略，包括憂鬱及焦慮症。</a:t>
            </a:r>
          </a:p>
          <a:p>
            <a:pPr marL="711200" indent="-711200" eaLnBrk="1" hangingPunct="1">
              <a:lnSpc>
                <a:spcPct val="80000"/>
              </a:lnSpc>
              <a:buFont typeface="Wingdings" pitchFamily="2" charset="2"/>
              <a:buChar char="l"/>
            </a:pPr>
            <a:endParaRPr lang="zh-TW" altLang="en-US" sz="2100" smtClean="0"/>
          </a:p>
          <a:p>
            <a:pPr marL="711200" indent="-711200" eaLnBrk="1" hangingPunct="1">
              <a:lnSpc>
                <a:spcPct val="80000"/>
              </a:lnSpc>
            </a:pPr>
            <a:endParaRPr lang="en-US" altLang="zh-TW" sz="3300" smtClean="0"/>
          </a:p>
        </p:txBody>
      </p:sp>
      <p:sp>
        <p:nvSpPr>
          <p:cNvPr id="13107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85229C3-CBF7-403D-9B69-A0DB2D69CC18}" type="slidenum">
              <a:rPr lang="en-US" altLang="zh-TW" smtClean="0">
                <a:ea typeface="新細明體" charset="-120"/>
              </a:rPr>
              <a:pPr/>
              <a:t>56</a:t>
            </a:fld>
            <a:endParaRPr lang="en-US" altLang="zh-TW" smtClean="0">
              <a:ea typeface="新細明體" charset="-120"/>
            </a:endParaRPr>
          </a:p>
        </p:txBody>
      </p:sp>
      <p:sp>
        <p:nvSpPr>
          <p:cNvPr id="1111042" name="Rectangle 2"/>
          <p:cNvSpPr>
            <a:spLocks noGrp="1" noChangeArrowheads="1"/>
          </p:cNvSpPr>
          <p:nvPr>
            <p:ph type="title"/>
          </p:nvPr>
        </p:nvSpPr>
        <p:spPr>
          <a:xfrm>
            <a:off x="595313" y="0"/>
            <a:ext cx="8091487" cy="1252538"/>
          </a:xfrm>
        </p:spPr>
        <p:txBody>
          <a:bodyPr rtlCol="0">
            <a:normAutofit fontScale="90000"/>
          </a:bodyPr>
          <a:lstStyle/>
          <a:p>
            <a:pPr eaLnBrk="1" fontAlgn="auto" hangingPunct="1">
              <a:spcAft>
                <a:spcPts val="0"/>
              </a:spcAft>
              <a:defRPr/>
            </a:pPr>
            <a:r>
              <a:rPr lang="en-US" altLang="zh-TW" sz="1800">
                <a:latin typeface="標楷體" pitchFamily="65" charset="-120"/>
              </a:rPr>
              <a:t/>
            </a:r>
            <a:br>
              <a:rPr lang="en-US" altLang="zh-TW" sz="1800">
                <a:latin typeface="標楷體" pitchFamily="65" charset="-120"/>
              </a:rPr>
            </a:br>
            <a:r>
              <a:rPr lang="en-US" altLang="zh-TW" sz="1800">
                <a:latin typeface="標楷體" pitchFamily="65" charset="-120"/>
              </a:rPr>
              <a:t/>
            </a:r>
            <a:br>
              <a:rPr lang="en-US" altLang="zh-TW" sz="1800">
                <a:latin typeface="標楷體" pitchFamily="65" charset="-120"/>
              </a:rPr>
            </a:br>
            <a:r>
              <a:rPr lang="zh-TW" altLang="en-US" sz="2800" b="1">
                <a:solidFill>
                  <a:schemeClr val="tx1"/>
                </a:solidFill>
                <a:latin typeface="標楷體" pitchFamily="65" charset="-120"/>
              </a:rPr>
              <a:t>認知治療的特色</a:t>
            </a:r>
            <a:r>
              <a:rPr lang="zh-TW" altLang="en-US" sz="2800">
                <a:solidFill>
                  <a:srgbClr val="FFFF00"/>
                </a:solidFill>
                <a:latin typeface="標楷體" pitchFamily="65" charset="-120"/>
              </a:rPr>
              <a:t/>
            </a:r>
            <a:br>
              <a:rPr lang="zh-TW" altLang="en-US" sz="2800">
                <a:solidFill>
                  <a:srgbClr val="FFFF00"/>
                </a:solidFill>
                <a:latin typeface="標楷體" pitchFamily="65" charset="-120"/>
              </a:rPr>
            </a:br>
            <a:endParaRPr lang="zh-TW" altLang="en-US" sz="2800">
              <a:solidFill>
                <a:srgbClr val="FFFF00"/>
              </a:solidFill>
              <a:latin typeface="標楷體" pitchFamily="65"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3"/>
          <p:cNvSpPr>
            <a:spLocks noGrp="1" noChangeArrowheads="1"/>
          </p:cNvSpPr>
          <p:nvPr>
            <p:ph idx="1"/>
          </p:nvPr>
        </p:nvSpPr>
        <p:spPr>
          <a:xfrm>
            <a:off x="315913" y="1997075"/>
            <a:ext cx="8424862" cy="4681538"/>
          </a:xfrm>
        </p:spPr>
        <p:txBody>
          <a:bodyPr/>
          <a:lstStyle/>
          <a:p>
            <a:pPr eaLnBrk="1" hangingPunct="1">
              <a:buFont typeface="Wingdings" pitchFamily="2" charset="2"/>
              <a:buChar char="l"/>
            </a:pPr>
            <a:r>
              <a:rPr lang="zh-TW" altLang="en-US" sz="2500" smtClean="0">
                <a:latin typeface="標楷體" pitchFamily="65" charset="-120"/>
              </a:rPr>
              <a:t>自動化思想是一個核心概念。</a:t>
            </a:r>
          </a:p>
          <a:p>
            <a:pPr eaLnBrk="1" hangingPunct="1">
              <a:buFont typeface="Wingdings" pitchFamily="2" charset="2"/>
              <a:buChar char="l"/>
            </a:pPr>
            <a:r>
              <a:rPr lang="zh-TW" altLang="en-US" sz="2500" smtClean="0">
                <a:latin typeface="標楷體" pitchFamily="65" charset="-120"/>
              </a:rPr>
              <a:t>是自然發生</a:t>
            </a:r>
            <a:r>
              <a:rPr lang="zh-TW" altLang="en-US" sz="2500" smtClean="0"/>
              <a:t>，</a:t>
            </a:r>
            <a:r>
              <a:rPr lang="zh-TW" altLang="en-US" sz="2500" smtClean="0">
                <a:latin typeface="標楷體" pitchFamily="65" charset="-120"/>
              </a:rPr>
              <a:t>不須費力及選擇。</a:t>
            </a:r>
          </a:p>
          <a:p>
            <a:pPr eaLnBrk="1" hangingPunct="1">
              <a:buFont typeface="Wingdings" pitchFamily="2" charset="2"/>
              <a:buChar char="l"/>
            </a:pPr>
            <a:r>
              <a:rPr lang="zh-TW" altLang="en-US" sz="2500" smtClean="0">
                <a:solidFill>
                  <a:srgbClr val="FF0000"/>
                </a:solidFill>
                <a:latin typeface="標楷體" pitchFamily="65" charset="-120"/>
              </a:rPr>
              <a:t>心理疾患的自動化思想常扭曲、偏激或不正確的。</a:t>
            </a:r>
          </a:p>
          <a:p>
            <a:pPr eaLnBrk="1" hangingPunct="1">
              <a:buFont typeface="Wingdings" pitchFamily="2" charset="2"/>
              <a:buChar char="l"/>
            </a:pPr>
            <a:r>
              <a:rPr lang="zh-TW" altLang="en-US" sz="2500" smtClean="0">
                <a:latin typeface="標楷體" pitchFamily="65" charset="-120"/>
              </a:rPr>
              <a:t>如</a:t>
            </a:r>
            <a:r>
              <a:rPr lang="en-US" altLang="zh-TW" sz="2500" smtClean="0">
                <a:latin typeface="標楷體" pitchFamily="65" charset="-120"/>
              </a:rPr>
              <a:t>:Nacy </a:t>
            </a:r>
            <a:r>
              <a:rPr lang="zh-TW" altLang="en-US" sz="2500" smtClean="0">
                <a:latin typeface="標楷體" pitchFamily="65" charset="-120"/>
              </a:rPr>
              <a:t>想應徵採購員的工作又藉故推拖，其思想 為”我現在太忙、無空檔去別家公司應徵”→</a:t>
            </a:r>
          </a:p>
          <a:p>
            <a:pPr eaLnBrk="1" hangingPunct="1">
              <a:buFont typeface="Wingdings" pitchFamily="2" charset="2"/>
              <a:buChar char="l"/>
            </a:pPr>
            <a:r>
              <a:rPr lang="zh-TW" altLang="en-US" sz="2500" smtClean="0">
                <a:latin typeface="標楷體" pitchFamily="65" charset="-120"/>
              </a:rPr>
              <a:t>“我在面談時會表現不好、他人比我更有資格、我未充分知道如何擔任採購員</a:t>
            </a:r>
            <a:r>
              <a:rPr lang="zh-TW" altLang="en-US" sz="3300" smtClean="0">
                <a:latin typeface="標楷體" pitchFamily="65" charset="-120"/>
              </a:rPr>
              <a:t>” 。</a:t>
            </a:r>
          </a:p>
          <a:p>
            <a:pPr eaLnBrk="1" hangingPunct="1">
              <a:buFont typeface="Wingdings" pitchFamily="2" charset="2"/>
              <a:buChar char="l"/>
            </a:pPr>
            <a:r>
              <a:rPr lang="zh-TW" altLang="en-US" sz="2500" smtClean="0">
                <a:latin typeface="標楷體" pitchFamily="65" charset="-120"/>
              </a:rPr>
              <a:t>認知治療師藉由與案主談論思想歷程→組織自動化思想→列出一組核心信念或基模。</a:t>
            </a:r>
          </a:p>
        </p:txBody>
      </p:sp>
      <p:sp>
        <p:nvSpPr>
          <p:cNvPr id="13312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41E13F4-E3CC-4296-8F47-E960F6930B4F}" type="slidenum">
              <a:rPr lang="en-US" altLang="zh-TW" smtClean="0">
                <a:ea typeface="新細明體" charset="-120"/>
              </a:rPr>
              <a:pPr/>
              <a:t>57</a:t>
            </a:fld>
            <a:endParaRPr lang="en-US" altLang="zh-TW" smtClean="0">
              <a:ea typeface="新細明體" charset="-120"/>
            </a:endParaRPr>
          </a:p>
        </p:txBody>
      </p:sp>
      <p:sp>
        <p:nvSpPr>
          <p:cNvPr id="133123" name="Rectangle 2"/>
          <p:cNvSpPr>
            <a:spLocks noGrp="1" noChangeArrowheads="1"/>
          </p:cNvSpPr>
          <p:nvPr>
            <p:ph type="title"/>
          </p:nvPr>
        </p:nvSpPr>
        <p:spPr>
          <a:xfrm>
            <a:off x="280988" y="688975"/>
            <a:ext cx="8267700" cy="1312863"/>
          </a:xfrm>
        </p:spPr>
        <p:txBody>
          <a:bodyPr/>
          <a:lstStyle/>
          <a:p>
            <a:pPr eaLnBrk="1" hangingPunct="1"/>
            <a:r>
              <a:rPr lang="zh-TW" altLang="en-US" sz="3200" b="1" smtClean="0">
                <a:solidFill>
                  <a:schemeClr val="tx1"/>
                </a:solidFill>
                <a:latin typeface="標楷體" pitchFamily="65" charset="-120"/>
              </a:rPr>
              <a:t>認知理論的人格</a:t>
            </a:r>
            <a:r>
              <a:rPr lang="en-US" altLang="zh-TW" sz="3200" b="1" smtClean="0">
                <a:solidFill>
                  <a:schemeClr val="tx1"/>
                </a:solidFill>
                <a:latin typeface="標楷體" pitchFamily="65" charset="-120"/>
              </a:rPr>
              <a:t>--</a:t>
            </a:r>
            <a:r>
              <a:rPr lang="zh-TW" altLang="en-US" sz="3200" b="1" smtClean="0">
                <a:solidFill>
                  <a:schemeClr val="tx1"/>
                </a:solidFill>
                <a:latin typeface="標楷體" pitchFamily="65" charset="-120"/>
              </a:rPr>
              <a:t>自動化思想</a:t>
            </a:r>
            <a:br>
              <a:rPr lang="zh-TW" altLang="en-US" sz="3200" b="1" smtClean="0">
                <a:solidFill>
                  <a:schemeClr val="tx1"/>
                </a:solidFill>
                <a:latin typeface="標楷體" pitchFamily="65" charset="-120"/>
              </a:rPr>
            </a:br>
            <a:endParaRPr lang="zh-TW" altLang="en-US" sz="3200" b="1" smtClean="0">
              <a:solidFill>
                <a:schemeClr val="tx1"/>
              </a:solidFill>
              <a:latin typeface="標楷體" pitchFamily="65" charset="-120"/>
            </a:endParaRPr>
          </a:p>
        </p:txBody>
      </p:sp>
      <p:sp>
        <p:nvSpPr>
          <p:cNvPr id="133124" name="Rectangle 4"/>
          <p:cNvSpPr>
            <a:spLocks noChangeArrowheads="1"/>
          </p:cNvSpPr>
          <p:nvPr/>
        </p:nvSpPr>
        <p:spPr bwMode="auto">
          <a:xfrm>
            <a:off x="250825" y="2708275"/>
            <a:ext cx="8229600" cy="647700"/>
          </a:xfrm>
          <a:prstGeom prst="rect">
            <a:avLst/>
          </a:prstGeom>
          <a:noFill/>
          <a:ln w="9525">
            <a:noFill/>
            <a:miter lim="800000"/>
            <a:headEnd/>
            <a:tailEnd/>
          </a:ln>
        </p:spPr>
        <p:txBody>
          <a:bodyPr/>
          <a:lstStyle/>
          <a:p>
            <a:endParaRPr lang="zh-TW" altLang="zh-TW" sz="2800" b="1">
              <a:solidFill>
                <a:srgbClr val="FFFF00"/>
              </a:solidFill>
              <a:latin typeface="標楷體" pitchFamily="65" charset="-120"/>
              <a:ea typeface="標楷體" pitchFamily="65" charset="-120"/>
            </a:endParaRPr>
          </a:p>
        </p:txBody>
      </p:sp>
      <p:sp>
        <p:nvSpPr>
          <p:cNvPr id="133125" name="Rectangle 5"/>
          <p:cNvSpPr>
            <a:spLocks noChangeArrowheads="1"/>
          </p:cNvSpPr>
          <p:nvPr/>
        </p:nvSpPr>
        <p:spPr bwMode="auto">
          <a:xfrm>
            <a:off x="914400" y="2997200"/>
            <a:ext cx="8229600" cy="1143000"/>
          </a:xfrm>
          <a:prstGeom prst="rect">
            <a:avLst/>
          </a:prstGeom>
          <a:noFill/>
          <a:ln w="9525">
            <a:noFill/>
            <a:miter lim="800000"/>
            <a:headEnd/>
            <a:tailEnd/>
          </a:ln>
        </p:spPr>
        <p:txBody>
          <a:bodyPr/>
          <a:lstStyle/>
          <a:p>
            <a:endParaRPr lang="zh-TW" altLang="zh-TW" sz="2800" b="1">
              <a:solidFill>
                <a:srgbClr val="FFFF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Grp="1" noChangeArrowheads="1"/>
          </p:cNvSpPr>
          <p:nvPr>
            <p:ph idx="1"/>
          </p:nvPr>
        </p:nvSpPr>
        <p:spPr>
          <a:xfrm>
            <a:off x="611188" y="1773238"/>
            <a:ext cx="8382000" cy="5276850"/>
          </a:xfrm>
        </p:spPr>
        <p:txBody>
          <a:bodyPr/>
          <a:lstStyle/>
          <a:p>
            <a:pPr eaLnBrk="1" hangingPunct="1">
              <a:lnSpc>
                <a:spcPct val="80000"/>
              </a:lnSpc>
              <a:buFont typeface="Wingdings" pitchFamily="2" charset="2"/>
              <a:buChar char="l"/>
            </a:pPr>
            <a:r>
              <a:rPr lang="zh-TW" altLang="en-US" sz="2100" smtClean="0"/>
              <a:t>重要信念或基模會被認知扭曲限制。</a:t>
            </a:r>
          </a:p>
          <a:p>
            <a:pPr eaLnBrk="1" hangingPunct="1">
              <a:lnSpc>
                <a:spcPct val="80000"/>
              </a:lnSpc>
              <a:buFont typeface="Wingdings" pitchFamily="2" charset="2"/>
              <a:buChar char="l"/>
            </a:pPr>
            <a:r>
              <a:rPr lang="zh-TW" altLang="en-US" sz="2100" smtClean="0"/>
              <a:t>因為基模常在兒童期開始，支持基模的思想歷程，常反映出早期推理上的偏差。</a:t>
            </a:r>
          </a:p>
          <a:p>
            <a:pPr eaLnBrk="1" hangingPunct="1">
              <a:lnSpc>
                <a:spcPct val="80000"/>
              </a:lnSpc>
              <a:buFont typeface="Wingdings" pitchFamily="2" charset="2"/>
              <a:buChar char="l"/>
            </a:pPr>
            <a:r>
              <a:rPr lang="zh-TW" altLang="en-US" sz="2100" smtClean="0"/>
              <a:t>種類：</a:t>
            </a:r>
          </a:p>
          <a:p>
            <a:pPr eaLnBrk="1" hangingPunct="1">
              <a:lnSpc>
                <a:spcPct val="80000"/>
              </a:lnSpc>
            </a:pPr>
            <a:r>
              <a:rPr lang="en-US" altLang="zh-TW" sz="2100" smtClean="0">
                <a:solidFill>
                  <a:srgbClr val="FF0000"/>
                </a:solidFill>
                <a:latin typeface="標楷體" pitchFamily="65" charset="-120"/>
              </a:rPr>
              <a:t>1.</a:t>
            </a:r>
            <a:r>
              <a:rPr lang="zh-TW" altLang="en-US" sz="2100" smtClean="0">
                <a:solidFill>
                  <a:srgbClr val="FF0000"/>
                </a:solidFill>
                <a:latin typeface="標楷體" pitchFamily="65" charset="-120"/>
              </a:rPr>
              <a:t>全有或全無思考</a:t>
            </a:r>
            <a:r>
              <a:rPr lang="en-US" altLang="zh-TW" sz="2100" smtClean="0">
                <a:latin typeface="標楷體" pitchFamily="65" charset="-120"/>
              </a:rPr>
              <a:t>〈</a:t>
            </a:r>
            <a:r>
              <a:rPr lang="en-US" altLang="zh-TW" sz="2100" smtClean="0"/>
              <a:t>all</a:t>
            </a:r>
            <a:r>
              <a:rPr lang="en-US" altLang="zh-TW" sz="2100" smtClean="0">
                <a:latin typeface="標楷體" pitchFamily="65" charset="-120"/>
              </a:rPr>
              <a:t>–</a:t>
            </a:r>
            <a:r>
              <a:rPr lang="en-US" altLang="zh-TW" sz="2100" smtClean="0"/>
              <a:t>or-nothing thinking</a:t>
            </a:r>
            <a:r>
              <a:rPr lang="en-US" altLang="zh-TW" sz="2100" smtClean="0">
                <a:latin typeface="標楷體" pitchFamily="65" charset="-120"/>
              </a:rPr>
              <a:t> 〉</a:t>
            </a:r>
            <a:r>
              <a:rPr lang="zh-TW" altLang="en-US" sz="2100" smtClean="0">
                <a:latin typeface="標楷體" pitchFamily="65" charset="-120"/>
              </a:rPr>
              <a:t>：思考事物須完全符合希望，否則就是失敗。全有或全無；二分法。如</a:t>
            </a:r>
            <a:r>
              <a:rPr lang="en-US" altLang="zh-TW" sz="2100" smtClean="0">
                <a:latin typeface="標楷體" pitchFamily="65" charset="-120"/>
              </a:rPr>
              <a:t>:</a:t>
            </a:r>
            <a:r>
              <a:rPr lang="zh-TW" altLang="en-US" sz="2100" smtClean="0">
                <a:latin typeface="標楷體" pitchFamily="65" charset="-120"/>
              </a:rPr>
              <a:t>沒得</a:t>
            </a:r>
            <a:r>
              <a:rPr lang="en-US" altLang="zh-TW" sz="2100" smtClean="0">
                <a:latin typeface="標楷體" pitchFamily="65" charset="-120"/>
              </a:rPr>
              <a:t>A</a:t>
            </a:r>
            <a:r>
              <a:rPr lang="zh-TW" altLang="en-US" sz="2100" smtClean="0">
                <a:latin typeface="標楷體" pitchFamily="65" charset="-120"/>
              </a:rPr>
              <a:t>就是失敗。</a:t>
            </a:r>
          </a:p>
          <a:p>
            <a:pPr eaLnBrk="1" hangingPunct="1">
              <a:lnSpc>
                <a:spcPct val="80000"/>
              </a:lnSpc>
            </a:pPr>
            <a:r>
              <a:rPr lang="en-US" altLang="zh-TW" sz="2100" smtClean="0">
                <a:solidFill>
                  <a:srgbClr val="FF0000"/>
                </a:solidFill>
                <a:latin typeface="標楷體" pitchFamily="65" charset="-120"/>
              </a:rPr>
              <a:t>2.</a:t>
            </a:r>
            <a:r>
              <a:rPr lang="zh-TW" altLang="en-US" sz="2100" smtClean="0">
                <a:solidFill>
                  <a:srgbClr val="FF0000"/>
                </a:solidFill>
                <a:latin typeface="標楷體" pitchFamily="65" charset="-120"/>
              </a:rPr>
              <a:t>選擇性摘錄</a:t>
            </a:r>
            <a:r>
              <a:rPr lang="en-US" altLang="zh-TW" sz="2100" smtClean="0">
                <a:latin typeface="標楷體" pitchFamily="65" charset="-120"/>
              </a:rPr>
              <a:t>〈</a:t>
            </a:r>
            <a:r>
              <a:rPr lang="en-US" altLang="zh-TW" sz="2100" smtClean="0"/>
              <a:t>selective abstraction</a:t>
            </a:r>
            <a:r>
              <a:rPr lang="en-US" altLang="zh-TW" sz="2100" smtClean="0">
                <a:latin typeface="標楷體" pitchFamily="65" charset="-120"/>
              </a:rPr>
              <a:t>〉</a:t>
            </a:r>
            <a:r>
              <a:rPr lang="zh-TW" altLang="en-US" sz="2100" smtClean="0">
                <a:latin typeface="標楷體" pitchFamily="65" charset="-120"/>
              </a:rPr>
              <a:t>：從事件中挑某觀念或事實，來支持消沉或負面思考。如</a:t>
            </a:r>
            <a:r>
              <a:rPr lang="en-US" altLang="zh-TW" sz="2100" smtClean="0">
                <a:latin typeface="標楷體" pitchFamily="65" charset="-120"/>
              </a:rPr>
              <a:t>:</a:t>
            </a:r>
            <a:r>
              <a:rPr lang="zh-TW" altLang="en-US" sz="2100" smtClean="0">
                <a:latin typeface="標楷體" pitchFamily="65" charset="-120"/>
              </a:rPr>
              <a:t>棒球選手，將焦點放在一次失誤，下負向結論。</a:t>
            </a:r>
          </a:p>
          <a:p>
            <a:pPr eaLnBrk="1" hangingPunct="1">
              <a:lnSpc>
                <a:spcPct val="80000"/>
              </a:lnSpc>
            </a:pPr>
            <a:r>
              <a:rPr lang="en-US" altLang="zh-TW" sz="2100" smtClean="0">
                <a:solidFill>
                  <a:srgbClr val="FF0000"/>
                </a:solidFill>
                <a:latin typeface="標楷體" pitchFamily="65" charset="-120"/>
              </a:rPr>
              <a:t>3.</a:t>
            </a:r>
            <a:r>
              <a:rPr lang="zh-TW" altLang="en-US" sz="2100" smtClean="0">
                <a:solidFill>
                  <a:srgbClr val="FF0000"/>
                </a:solidFill>
                <a:latin typeface="標楷體" pitchFamily="65" charset="-120"/>
              </a:rPr>
              <a:t>讀心術</a:t>
            </a:r>
            <a:r>
              <a:rPr lang="en-US" altLang="zh-TW" sz="2100" smtClean="0">
                <a:latin typeface="標楷體" pitchFamily="65" charset="-120"/>
              </a:rPr>
              <a:t>〈</a:t>
            </a:r>
            <a:r>
              <a:rPr lang="en-US" altLang="zh-TW" sz="2100" smtClean="0"/>
              <a:t>mind reading</a:t>
            </a:r>
            <a:r>
              <a:rPr lang="en-US" altLang="zh-TW" sz="2100" smtClean="0">
                <a:latin typeface="標楷體" pitchFamily="65" charset="-120"/>
              </a:rPr>
              <a:t> 〉</a:t>
            </a:r>
            <a:r>
              <a:rPr lang="zh-TW" altLang="en-US" sz="2100" smtClean="0">
                <a:latin typeface="標楷體" pitchFamily="65" charset="-120"/>
              </a:rPr>
              <a:t>：我們知道他人是如何看待我們。 如</a:t>
            </a:r>
            <a:r>
              <a:rPr lang="en-US" altLang="zh-TW" sz="2100" smtClean="0">
                <a:latin typeface="標楷體" pitchFamily="65" charset="-120"/>
              </a:rPr>
              <a:t>:</a:t>
            </a:r>
            <a:r>
              <a:rPr lang="zh-TW" altLang="en-US" sz="2100" smtClean="0">
                <a:latin typeface="標楷體" pitchFamily="65" charset="-120"/>
              </a:rPr>
              <a:t>朋友不喜歡他，是因未陪朋友購物→其他原因。</a:t>
            </a:r>
          </a:p>
          <a:p>
            <a:pPr eaLnBrk="1" hangingPunct="1">
              <a:lnSpc>
                <a:spcPct val="80000"/>
              </a:lnSpc>
            </a:pPr>
            <a:r>
              <a:rPr lang="en-US" altLang="zh-TW" sz="2100" smtClean="0">
                <a:solidFill>
                  <a:srgbClr val="FF0000"/>
                </a:solidFill>
                <a:latin typeface="標楷體" pitchFamily="65" charset="-120"/>
              </a:rPr>
              <a:t>4.</a:t>
            </a:r>
            <a:r>
              <a:rPr lang="zh-TW" altLang="en-US" sz="2100" smtClean="0">
                <a:solidFill>
                  <a:srgbClr val="FF0000"/>
                </a:solidFill>
                <a:latin typeface="標楷體" pitchFamily="65" charset="-120"/>
              </a:rPr>
              <a:t>負向預測</a:t>
            </a:r>
            <a:r>
              <a:rPr lang="en-US" altLang="zh-TW" sz="2100" smtClean="0">
                <a:latin typeface="標楷體" pitchFamily="65" charset="-120"/>
              </a:rPr>
              <a:t>〈</a:t>
            </a:r>
            <a:r>
              <a:rPr lang="en-US" altLang="zh-TW" sz="2100" smtClean="0"/>
              <a:t>negative prediction</a:t>
            </a:r>
            <a:r>
              <a:rPr lang="en-US" altLang="zh-TW" sz="2100" smtClean="0">
                <a:latin typeface="標楷體" pitchFamily="65" charset="-120"/>
              </a:rPr>
              <a:t>〉:</a:t>
            </a:r>
            <a:r>
              <a:rPr lang="zh-TW" altLang="en-US" sz="2100" smtClean="0">
                <a:latin typeface="標楷體" pitchFamily="65" charset="-120"/>
              </a:rPr>
              <a:t>個人相信不好的事將要發生，但無證據支持。 如</a:t>
            </a:r>
            <a:r>
              <a:rPr lang="en-US" altLang="zh-TW" sz="2100" smtClean="0">
                <a:latin typeface="標楷體" pitchFamily="65" charset="-120"/>
              </a:rPr>
              <a:t>:</a:t>
            </a:r>
            <a:r>
              <a:rPr lang="zh-TW" altLang="en-US" sz="2100" smtClean="0">
                <a:latin typeface="標楷體" pitchFamily="65" charset="-120"/>
              </a:rPr>
              <a:t>預測她將不能通過考試，即使已作好準備。</a:t>
            </a:r>
          </a:p>
          <a:p>
            <a:pPr eaLnBrk="1" hangingPunct="1">
              <a:lnSpc>
                <a:spcPct val="80000"/>
              </a:lnSpc>
            </a:pPr>
            <a:endParaRPr lang="zh-TW" altLang="en-US" sz="2100" smtClean="0">
              <a:latin typeface="標楷體" pitchFamily="65" charset="-120"/>
            </a:endParaRPr>
          </a:p>
          <a:p>
            <a:pPr eaLnBrk="1" hangingPunct="1">
              <a:lnSpc>
                <a:spcPct val="80000"/>
              </a:lnSpc>
            </a:pPr>
            <a:endParaRPr lang="en-US" altLang="zh-TW" sz="2100" smtClean="0">
              <a:latin typeface="標楷體" pitchFamily="65" charset="-120"/>
            </a:endParaRPr>
          </a:p>
        </p:txBody>
      </p:sp>
      <p:sp>
        <p:nvSpPr>
          <p:cNvPr id="13517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D67D7BA-7F0F-4798-9814-BD794C1BCD15}" type="slidenum">
              <a:rPr lang="en-US" altLang="zh-TW" smtClean="0">
                <a:ea typeface="新細明體" charset="-120"/>
              </a:rPr>
              <a:pPr/>
              <a:t>58</a:t>
            </a:fld>
            <a:endParaRPr lang="en-US" altLang="zh-TW" smtClean="0">
              <a:ea typeface="新細明體" charset="-120"/>
            </a:endParaRPr>
          </a:p>
        </p:txBody>
      </p:sp>
      <p:sp>
        <p:nvSpPr>
          <p:cNvPr id="135171" name="Rectangle 2"/>
          <p:cNvSpPr>
            <a:spLocks noGrp="1" noChangeArrowheads="1"/>
          </p:cNvSpPr>
          <p:nvPr>
            <p:ph type="title"/>
          </p:nvPr>
        </p:nvSpPr>
        <p:spPr>
          <a:xfrm>
            <a:off x="323850" y="692150"/>
            <a:ext cx="8229600" cy="671513"/>
          </a:xfrm>
        </p:spPr>
        <p:txBody>
          <a:bodyPr/>
          <a:lstStyle/>
          <a:p>
            <a:pPr eaLnBrk="1" hangingPunct="1"/>
            <a:r>
              <a:rPr lang="zh-TW" altLang="en-US" sz="3200" b="1" smtClean="0">
                <a:solidFill>
                  <a:schemeClr val="tx1"/>
                </a:solidFill>
                <a:latin typeface="標楷體" pitchFamily="65" charset="-120"/>
              </a:rPr>
              <a:t>認知理論的人格</a:t>
            </a:r>
            <a:r>
              <a:rPr lang="en-US" altLang="zh-TW" sz="3200" b="1" smtClean="0">
                <a:solidFill>
                  <a:schemeClr val="tx1"/>
                </a:solidFill>
                <a:latin typeface="標楷體" pitchFamily="65" charset="-120"/>
              </a:rPr>
              <a:t>--</a:t>
            </a:r>
            <a:r>
              <a:rPr lang="zh-TW" altLang="en-US" sz="3200" b="1" smtClean="0">
                <a:solidFill>
                  <a:schemeClr val="tx1"/>
                </a:solidFill>
                <a:latin typeface="標楷體" pitchFamily="65" charset="-120"/>
              </a:rPr>
              <a:t>認知扭曲</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p:cNvSpPr>
          <p:nvPr>
            <p:ph type="title"/>
          </p:nvPr>
        </p:nvSpPr>
        <p:spPr/>
        <p:txBody>
          <a:bodyPr/>
          <a:lstStyle/>
          <a:p>
            <a:pPr eaLnBrk="1" hangingPunct="1"/>
            <a:r>
              <a:rPr lang="zh-TW" altLang="en-US" sz="4000" b="1" smtClean="0">
                <a:latin typeface="標楷體" pitchFamily="65" charset="-120"/>
              </a:rPr>
              <a:t>後現代</a:t>
            </a:r>
            <a:r>
              <a:rPr lang="en-US" altLang="zh-TW" sz="4000" b="1" smtClean="0">
                <a:latin typeface="標楷體" pitchFamily="65" charset="-120"/>
              </a:rPr>
              <a:t>--</a:t>
            </a:r>
            <a:r>
              <a:rPr lang="zh-TW" altLang="en-US" sz="4000" b="1" smtClean="0">
                <a:latin typeface="標楷體" pitchFamily="65" charset="-120"/>
              </a:rPr>
              <a:t>社會建構論取向諮商理論</a:t>
            </a:r>
            <a:br>
              <a:rPr lang="zh-TW" altLang="en-US" sz="4000" b="1" smtClean="0">
                <a:latin typeface="標楷體" pitchFamily="65" charset="-120"/>
              </a:rPr>
            </a:br>
            <a:r>
              <a:rPr lang="en-US" altLang="zh-TW" sz="2400" smtClean="0">
                <a:solidFill>
                  <a:schemeClr val="folHlink"/>
                </a:solidFill>
                <a:latin typeface="Dotum" pitchFamily="34" charset="-127"/>
                <a:ea typeface="Dotum" pitchFamily="34" charset="-127"/>
              </a:rPr>
              <a:t>social constructionism</a:t>
            </a:r>
            <a:endParaRPr lang="zh-TW" altLang="en-US" sz="2400" smtClean="0">
              <a:solidFill>
                <a:schemeClr val="folHlink"/>
              </a:solidFill>
              <a:latin typeface="Dotum" pitchFamily="34" charset="-127"/>
              <a:ea typeface="Dotum" pitchFamily="34" charset="-127"/>
            </a:endParaRPr>
          </a:p>
        </p:txBody>
      </p:sp>
      <p:sp>
        <p:nvSpPr>
          <p:cNvPr id="137218" name="Rectangle 3"/>
          <p:cNvSpPr>
            <a:spLocks noGrp="1"/>
          </p:cNvSpPr>
          <p:nvPr>
            <p:ph type="body" idx="1"/>
          </p:nvPr>
        </p:nvSpPr>
        <p:spPr/>
        <p:txBody>
          <a:bodyPr/>
          <a:lstStyle/>
          <a:p>
            <a:pPr eaLnBrk="1" hangingPunct="1"/>
            <a:r>
              <a:rPr lang="zh-TW" altLang="en-US" sz="2000" b="1" smtClean="0">
                <a:latin typeface="標楷體" pitchFamily="65" charset="-120"/>
              </a:rPr>
              <a:t>社會建構論</a:t>
            </a:r>
            <a:r>
              <a:rPr lang="zh-TW" altLang="en-US" sz="2000" smtClean="0">
                <a:solidFill>
                  <a:schemeClr val="folHlink"/>
                </a:solidFill>
                <a:latin typeface="Dotum" pitchFamily="34" charset="-127"/>
                <a:ea typeface="Dotum" pitchFamily="34" charset="-127"/>
              </a:rPr>
              <a:t>（</a:t>
            </a:r>
            <a:r>
              <a:rPr lang="en-US" altLang="zh-TW" sz="2000" smtClean="0">
                <a:solidFill>
                  <a:schemeClr val="folHlink"/>
                </a:solidFill>
                <a:latin typeface="Dotum" pitchFamily="34" charset="-127"/>
                <a:ea typeface="Dotum" pitchFamily="34" charset="-127"/>
              </a:rPr>
              <a:t>Social constructionism</a:t>
            </a:r>
            <a:r>
              <a:rPr lang="zh-TW" altLang="en-US" sz="2000" smtClean="0">
                <a:solidFill>
                  <a:schemeClr val="folHlink"/>
                </a:solidFill>
                <a:latin typeface="Dotum" pitchFamily="34" charset="-127"/>
                <a:ea typeface="Dotum" pitchFamily="34" charset="-127"/>
              </a:rPr>
              <a:t>）</a:t>
            </a:r>
          </a:p>
          <a:p>
            <a:pPr eaLnBrk="1" hangingPunct="1">
              <a:buFont typeface="Symbol" pitchFamily="18" charset="2"/>
              <a:buNone/>
            </a:pPr>
            <a:r>
              <a:rPr lang="zh-TW" altLang="en-US" sz="2000" smtClean="0">
                <a:latin typeface="標楷體" pitchFamily="65" charset="-120"/>
              </a:rPr>
              <a:t>  知識是社會建構出來的，問題也是建構出來的。</a:t>
            </a:r>
          </a:p>
          <a:p>
            <a:pPr eaLnBrk="1" hangingPunct="1">
              <a:buFont typeface="Symbol" pitchFamily="18" charset="2"/>
              <a:buNone/>
            </a:pPr>
            <a:r>
              <a:rPr lang="zh-TW" altLang="en-US" sz="2000" smtClean="0">
                <a:latin typeface="標楷體" pitchFamily="65" charset="-120"/>
              </a:rPr>
              <a:t>  當人們認為它是一個問題時，問題才真的存在。</a:t>
            </a:r>
          </a:p>
          <a:p>
            <a:pPr eaLnBrk="1" hangingPunct="1"/>
            <a:r>
              <a:rPr lang="zh-TW" altLang="en-US" sz="2000" smtClean="0">
                <a:solidFill>
                  <a:schemeClr val="folHlink"/>
                </a:solidFill>
                <a:latin typeface="標楷體" pitchFamily="65" charset="-120"/>
              </a:rPr>
              <a:t>例如：</a:t>
            </a:r>
            <a:r>
              <a:rPr lang="zh-TW" altLang="en-US" sz="2000" smtClean="0">
                <a:latin typeface="標楷體" pitchFamily="65" charset="-120"/>
              </a:rPr>
              <a:t>當一個人把自我定義為憂鬱的時候，他才是憂鬱的。一旦採用憂鬱來定義自我之後，就很難注意到與定義相左的行為；這樣一來，認為自己是憂鬱症的人，將難以肯定自己偶爾也會出現的好心情。</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Grp="1" noChangeAspect="1"/>
          </p:cNvGraphicFramePr>
          <p:nvPr>
            <p:ph idx="1"/>
          </p:nvPr>
        </p:nvGraphicFramePr>
        <p:xfrm>
          <a:off x="1784350" y="1649413"/>
          <a:ext cx="6321425" cy="4646612"/>
        </p:xfrm>
        <a:graphic>
          <a:graphicData uri="http://schemas.openxmlformats.org/presentationml/2006/ole">
            <p:oleObj spid="_x0000_s24578" r:id="rId4" imgW="6322100" imgH="4645555" progId="Excel.Chart.8">
              <p:embed/>
            </p:oleObj>
          </a:graphicData>
        </a:graphic>
      </p:graphicFrame>
      <p:sp>
        <p:nvSpPr>
          <p:cNvPr id="24579"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9AE262E-7558-4564-A43C-FC79EC7DA753}" type="slidenum">
              <a:rPr lang="en-US" altLang="zh-TW" smtClean="0">
                <a:ea typeface="新細明體" charset="-120"/>
              </a:rPr>
              <a:pPr/>
              <a:t>6</a:t>
            </a:fld>
            <a:endParaRPr lang="en-US" altLang="zh-TW" smtClean="0">
              <a:ea typeface="新細明體" charset="-120"/>
            </a:endParaRPr>
          </a:p>
        </p:txBody>
      </p:sp>
      <p:sp>
        <p:nvSpPr>
          <p:cNvPr id="24580" name="Rectangle 2"/>
          <p:cNvSpPr>
            <a:spLocks noGrp="1" noChangeArrowheads="1"/>
          </p:cNvSpPr>
          <p:nvPr>
            <p:ph type="title"/>
          </p:nvPr>
        </p:nvSpPr>
        <p:spPr/>
        <p:txBody>
          <a:bodyPr/>
          <a:lstStyle/>
          <a:p>
            <a:pPr eaLnBrk="1" hangingPunct="1"/>
            <a:r>
              <a:rPr lang="zh-TW" altLang="en-US" smtClean="0">
                <a:latin typeface="Times New Roman" pitchFamily="18" charset="0"/>
              </a:rPr>
              <a:t>發展的分佈圖</a:t>
            </a:r>
            <a:br>
              <a:rPr lang="zh-TW" altLang="en-US" smtClean="0">
                <a:latin typeface="Times New Roman" pitchFamily="18" charset="0"/>
              </a:rPr>
            </a:br>
            <a:r>
              <a:rPr lang="zh-TW" altLang="en-US" sz="2400" smtClean="0">
                <a:latin typeface="Times New Roman" pitchFamily="18" charset="0"/>
              </a:rPr>
              <a:t>資料來源</a:t>
            </a:r>
            <a:r>
              <a:rPr lang="en-US" altLang="zh-TW" sz="2400" smtClean="0">
                <a:latin typeface="Times New Roman" pitchFamily="18" charset="0"/>
              </a:rPr>
              <a:t>:</a:t>
            </a:r>
            <a:r>
              <a:rPr lang="zh-TW" altLang="en-US" sz="2400" smtClean="0">
                <a:latin typeface="Times New Roman" pitchFamily="18" charset="0"/>
              </a:rPr>
              <a:t>陳斐卿</a:t>
            </a:r>
            <a:r>
              <a:rPr lang="zh-TW" altLang="en-US" sz="2400" smtClean="0"/>
              <a:t>，</a:t>
            </a:r>
            <a:r>
              <a:rPr lang="zh-TW" altLang="en-US" sz="2400" b="1" smtClean="0"/>
              <a:t>青少年發展與輔導</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p:cNvSpPr>
          <p:nvPr>
            <p:ph type="title"/>
          </p:nvPr>
        </p:nvSpPr>
        <p:spPr/>
        <p:txBody>
          <a:bodyPr/>
          <a:lstStyle/>
          <a:p>
            <a:pPr eaLnBrk="1" hangingPunct="1"/>
            <a:r>
              <a:rPr lang="zh-TW" altLang="en-US" b="1" smtClean="0">
                <a:latin typeface="標楷體" pitchFamily="65" charset="-120"/>
              </a:rPr>
              <a:t>社會建構論和敘事的關係</a:t>
            </a:r>
            <a:r>
              <a:rPr lang="zh-TW" altLang="en-US" smtClean="0"/>
              <a:t/>
            </a:r>
            <a:br>
              <a:rPr lang="zh-TW" altLang="en-US" smtClean="0"/>
            </a:br>
            <a:r>
              <a:rPr lang="en-US" altLang="zh-TW" sz="2400" smtClean="0">
                <a:solidFill>
                  <a:schemeClr val="folHlink"/>
                </a:solidFill>
                <a:latin typeface="Dotum" pitchFamily="34" charset="-127"/>
                <a:ea typeface="Dotum" pitchFamily="34" charset="-127"/>
              </a:rPr>
              <a:t>social constructionism and narrative psychology</a:t>
            </a:r>
            <a:endParaRPr lang="zh-TW" altLang="en-US" sz="2400" smtClean="0">
              <a:solidFill>
                <a:schemeClr val="folHlink"/>
              </a:solidFill>
              <a:latin typeface="Dotum" pitchFamily="34" charset="-127"/>
              <a:ea typeface="Dotum" pitchFamily="34" charset="-127"/>
            </a:endParaRPr>
          </a:p>
        </p:txBody>
      </p:sp>
      <p:sp>
        <p:nvSpPr>
          <p:cNvPr id="139266" name="Rectangle 3"/>
          <p:cNvSpPr>
            <a:spLocks noGrp="1"/>
          </p:cNvSpPr>
          <p:nvPr>
            <p:ph type="body" idx="1"/>
          </p:nvPr>
        </p:nvSpPr>
        <p:spPr/>
        <p:txBody>
          <a:bodyPr/>
          <a:lstStyle/>
          <a:p>
            <a:pPr eaLnBrk="1" hangingPunct="1">
              <a:lnSpc>
                <a:spcPct val="120000"/>
              </a:lnSpc>
              <a:buFontTx/>
              <a:buNone/>
            </a:pPr>
            <a:r>
              <a:rPr kumimoji="1" lang="zh-TW" altLang="en-US" smtClean="0"/>
              <a:t>       </a:t>
            </a:r>
            <a:r>
              <a:rPr kumimoji="1" lang="zh-TW" altLang="en-US" smtClean="0">
                <a:latin typeface="標楷體" pitchFamily="65" charset="-120"/>
              </a:rPr>
              <a:t>每一個人都為自己的人生</a:t>
            </a:r>
            <a:r>
              <a:rPr kumimoji="1" lang="zh-TW" altLang="en-US" smtClean="0">
                <a:solidFill>
                  <a:schemeClr val="folHlink"/>
                </a:solidFill>
                <a:latin typeface="標楷體" pitchFamily="65" charset="-120"/>
              </a:rPr>
              <a:t>建構著</a:t>
            </a:r>
            <a:r>
              <a:rPr kumimoji="1" lang="zh-TW" altLang="en-US" smtClean="0">
                <a:latin typeface="標楷體" pitchFamily="65" charset="-120"/>
              </a:rPr>
              <a:t>具有意義的故事，這些意義對他而言就是他的「真理」。</a:t>
            </a:r>
          </a:p>
          <a:p>
            <a:pPr eaLnBrk="1" hangingPunct="1">
              <a:lnSpc>
                <a:spcPct val="120000"/>
              </a:lnSpc>
              <a:buFontTx/>
              <a:buNone/>
            </a:pPr>
            <a:r>
              <a:rPr kumimoji="1" lang="zh-TW" altLang="en-US" smtClean="0">
                <a:latin typeface="標楷體" pitchFamily="65" charset="-120"/>
              </a:rPr>
              <a:t>     由於</a:t>
            </a:r>
            <a:r>
              <a:rPr kumimoji="1" lang="zh-TW" altLang="en-US" smtClean="0">
                <a:solidFill>
                  <a:schemeClr val="folHlink"/>
                </a:solidFill>
                <a:latin typeface="標楷體" pitchFamily="65" charset="-120"/>
              </a:rPr>
              <a:t>主流文化的敘說</a:t>
            </a:r>
            <a:r>
              <a:rPr kumimoji="1" lang="zh-TW" altLang="en-US" smtClean="0">
                <a:latin typeface="標楷體" pitchFamily="65" charset="-120"/>
              </a:rPr>
              <a:t>具由主導性的強大力量，個人往往會</a:t>
            </a:r>
            <a:r>
              <a:rPr kumimoji="1" lang="zh-TW" altLang="en-US" smtClean="0">
                <a:solidFill>
                  <a:schemeClr val="folHlink"/>
                </a:solidFill>
                <a:latin typeface="標楷體" pitchFamily="65" charset="-120"/>
              </a:rPr>
              <a:t>內化了這些論述</a:t>
            </a:r>
            <a:r>
              <a:rPr kumimoji="1" lang="zh-TW" altLang="en-US" smtClean="0">
                <a:latin typeface="標楷體" pitchFamily="65" charset="-120"/>
              </a:rPr>
              <a:t>所提供的訊息，並以這些主流論述所賴以生存的立場，來形成個人自己的自我認同</a:t>
            </a:r>
            <a:r>
              <a:rPr kumimoji="1" lang="en-US" altLang="zh-TW" smtClean="0">
                <a:latin typeface="標楷體" pitchFamily="65" charset="-120"/>
              </a:rPr>
              <a:t>—</a:t>
            </a:r>
            <a:r>
              <a:rPr kumimoji="1" lang="zh-TW" altLang="en-US" smtClean="0">
                <a:latin typeface="標楷體" pitchFamily="65" charset="-120"/>
              </a:rPr>
              <a:t>有時候這些立場對於個人是毫無用處的。</a:t>
            </a:r>
            <a:r>
              <a:rPr kumimoji="1" lang="zh-TW" altLang="en-US" smtClean="0"/>
              <a:t> </a:t>
            </a:r>
          </a:p>
          <a:p>
            <a:pPr eaLnBrk="1" hangingPunct="1">
              <a:lnSpc>
                <a:spcPct val="120000"/>
              </a:lnSpc>
              <a:buFontTx/>
              <a:buNone/>
            </a:pPr>
            <a:r>
              <a:rPr kumimoji="1" lang="zh-TW" altLang="en-US" sz="1800" smtClean="0">
                <a:solidFill>
                  <a:schemeClr val="folHlink"/>
                </a:solidFill>
              </a:rPr>
              <a:t>     例如：「男友劈腿」 </a:t>
            </a:r>
            <a:r>
              <a:rPr kumimoji="1" lang="en-US" altLang="zh-TW" sz="1800" smtClean="0">
                <a:solidFill>
                  <a:schemeClr val="folHlink"/>
                </a:solidFill>
              </a:rPr>
              <a:t>--》</a:t>
            </a:r>
            <a:r>
              <a:rPr kumimoji="1" lang="zh-TW" altLang="en-US" sz="1800" smtClean="0">
                <a:solidFill>
                  <a:schemeClr val="folHlink"/>
                </a:solidFill>
              </a:rPr>
              <a:t> 「心情低」</a:t>
            </a:r>
            <a:r>
              <a:rPr kumimoji="1" lang="en-US" altLang="zh-TW" sz="1800" smtClean="0">
                <a:solidFill>
                  <a:schemeClr val="folHlink"/>
                </a:solidFill>
              </a:rPr>
              <a:t>--》</a:t>
            </a:r>
            <a:r>
              <a:rPr kumimoji="1" lang="zh-TW" altLang="en-US" sz="1800" smtClean="0">
                <a:solidFill>
                  <a:schemeClr val="folHlink"/>
                </a:solidFill>
              </a:rPr>
              <a:t>「憂鬱症」</a:t>
            </a:r>
            <a:r>
              <a:rPr kumimoji="1" lang="en-US" altLang="zh-TW" sz="1800" smtClean="0">
                <a:solidFill>
                  <a:schemeClr val="folHlink"/>
                </a:solidFill>
              </a:rPr>
              <a:t>--》</a:t>
            </a:r>
            <a:r>
              <a:rPr kumimoji="1" lang="zh-TW" altLang="en-US" sz="1800" smtClean="0">
                <a:solidFill>
                  <a:schemeClr val="folHlink"/>
                </a:solidFill>
              </a:rPr>
              <a:t>「吃百憂解」</a:t>
            </a:r>
            <a:r>
              <a:rPr kumimoji="1" lang="en-US" altLang="zh-TW" sz="1800" smtClean="0">
                <a:solidFill>
                  <a:schemeClr val="folHlink"/>
                </a:solidFill>
              </a:rPr>
              <a:t>--》…</a:t>
            </a:r>
            <a:endParaRPr kumimoji="1" lang="zh-TW" altLang="en-US" sz="1800" smtClean="0">
              <a:solidFill>
                <a:schemeClr val="folHlink"/>
              </a:solidFill>
            </a:endParaRPr>
          </a:p>
          <a:p>
            <a:pPr eaLnBrk="1" hangingPunct="1">
              <a:lnSpc>
                <a:spcPct val="90000"/>
              </a:lnSpc>
            </a:pPr>
            <a:endParaRPr lang="zh-TW" altLang="en-US" sz="1800" smtClean="0">
              <a:solidFill>
                <a:schemeClr val="folHlink"/>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p:cNvSpPr>
          <p:nvPr>
            <p:ph type="title"/>
          </p:nvPr>
        </p:nvSpPr>
        <p:spPr/>
        <p:txBody>
          <a:bodyPr/>
          <a:lstStyle/>
          <a:p>
            <a:pPr eaLnBrk="1" hangingPunct="1"/>
            <a:r>
              <a:rPr lang="zh-TW" altLang="en-US" sz="3600" b="1" smtClean="0">
                <a:latin typeface="標楷體" pitchFamily="65" charset="-120"/>
              </a:rPr>
              <a:t>社會建構的特質</a:t>
            </a:r>
            <a:r>
              <a:rPr lang="zh-TW" altLang="en-US" sz="2000" b="1" smtClean="0">
                <a:solidFill>
                  <a:schemeClr val="folHlink"/>
                </a:solidFill>
                <a:latin typeface="標楷體" pitchFamily="65" charset="-120"/>
              </a:rPr>
              <a:t>（後現代理論的假設）</a:t>
            </a:r>
          </a:p>
        </p:txBody>
      </p:sp>
      <p:sp>
        <p:nvSpPr>
          <p:cNvPr id="141314" name="Rectangle 3"/>
          <p:cNvSpPr>
            <a:spLocks noGrp="1"/>
          </p:cNvSpPr>
          <p:nvPr>
            <p:ph type="body" idx="1"/>
          </p:nvPr>
        </p:nvSpPr>
        <p:spPr>
          <a:xfrm>
            <a:off x="468313" y="2276475"/>
            <a:ext cx="8229600" cy="3590925"/>
          </a:xfrm>
        </p:spPr>
        <p:txBody>
          <a:bodyPr/>
          <a:lstStyle/>
          <a:p>
            <a:pPr eaLnBrk="1" hangingPunct="1">
              <a:buFont typeface="Symbol" pitchFamily="18" charset="2"/>
              <a:buNone/>
            </a:pPr>
            <a:r>
              <a:rPr lang="zh-TW" altLang="en-US" sz="2000" b="1" smtClean="0">
                <a:latin typeface="標楷體" pitchFamily="65" charset="-120"/>
              </a:rPr>
              <a:t>第一</a:t>
            </a:r>
            <a:r>
              <a:rPr lang="zh-TW" altLang="en-US" sz="2000" smtClean="0">
                <a:latin typeface="標楷體" pitchFamily="65" charset="-120"/>
              </a:rPr>
              <a:t>，社會建構論者</a:t>
            </a:r>
            <a:r>
              <a:rPr lang="zh-TW" altLang="en-US" sz="2000" smtClean="0">
                <a:solidFill>
                  <a:schemeClr val="folHlink"/>
                </a:solidFill>
                <a:latin typeface="標楷體" pitchFamily="65" charset="-120"/>
              </a:rPr>
              <a:t>挑戰傳統的知識</a:t>
            </a:r>
            <a:r>
              <a:rPr lang="zh-TW" altLang="en-US" sz="2000" smtClean="0">
                <a:latin typeface="標楷體" pitchFamily="65" charset="-120"/>
              </a:rPr>
              <a:t>，歡迎批判的態度。既有知識是特定主流權力所建構出來的，不見得對我們有用，可能會造成我們的問題。</a:t>
            </a:r>
          </a:p>
          <a:p>
            <a:pPr eaLnBrk="1" hangingPunct="1">
              <a:buFont typeface="Symbol" pitchFamily="18" charset="2"/>
              <a:buNone/>
            </a:pPr>
            <a:r>
              <a:rPr lang="zh-TW" altLang="en-US" sz="2000" b="1" smtClean="0">
                <a:latin typeface="標楷體" pitchFamily="65" charset="-120"/>
              </a:rPr>
              <a:t>第二</a:t>
            </a:r>
            <a:r>
              <a:rPr lang="zh-TW" altLang="en-US" sz="2000" smtClean="0">
                <a:latin typeface="標楷體" pitchFamily="65" charset="-120"/>
              </a:rPr>
              <a:t>，我們平常所用來瞭解這個世界的語言和概念，</a:t>
            </a:r>
            <a:r>
              <a:rPr lang="zh-TW" altLang="en-US" sz="2000" smtClean="0">
                <a:solidFill>
                  <a:schemeClr val="folHlink"/>
                </a:solidFill>
                <a:latin typeface="標楷體" pitchFamily="65" charset="-120"/>
              </a:rPr>
              <a:t>具有歷史文化特性</a:t>
            </a:r>
            <a:r>
              <a:rPr lang="zh-TW" altLang="en-US" sz="2000" smtClean="0">
                <a:latin typeface="標楷體" pitchFamily="65" charset="-120"/>
              </a:rPr>
              <a:t>，我們的知識，不一定能用到個案的身上。</a:t>
            </a:r>
          </a:p>
          <a:p>
            <a:pPr eaLnBrk="1" hangingPunct="1">
              <a:buFont typeface="Symbol" pitchFamily="18" charset="2"/>
              <a:buNone/>
            </a:pPr>
            <a:r>
              <a:rPr lang="zh-TW" altLang="en-US" sz="2000" b="1" smtClean="0">
                <a:latin typeface="標楷體" pitchFamily="65" charset="-120"/>
              </a:rPr>
              <a:t>第三</a:t>
            </a:r>
            <a:r>
              <a:rPr lang="zh-TW" altLang="en-US" sz="2000" smtClean="0">
                <a:latin typeface="標楷體" pitchFamily="65" charset="-120"/>
              </a:rPr>
              <a:t>，社會建構論者認為知識是不同社會所建構的，不同的「真理」來自不同的社會文化，</a:t>
            </a:r>
            <a:r>
              <a:rPr lang="zh-TW" altLang="en-US" sz="2000" smtClean="0">
                <a:solidFill>
                  <a:schemeClr val="folHlink"/>
                </a:solidFill>
                <a:latin typeface="標楷體" pitchFamily="65" charset="-120"/>
              </a:rPr>
              <a:t>並不存在一個所謂「正確」假設</a:t>
            </a:r>
            <a:r>
              <a:rPr lang="zh-TW" altLang="en-US" sz="2000" smtClean="0">
                <a:latin typeface="標楷體" pitchFamily="65" charset="-120"/>
              </a:rPr>
              <a:t>可以應用到所有單一的個體身上。</a:t>
            </a:r>
          </a:p>
          <a:p>
            <a:pPr eaLnBrk="1" hangingPunct="1">
              <a:buFont typeface="Symbol" pitchFamily="18" charset="2"/>
              <a:buNone/>
            </a:pPr>
            <a:r>
              <a:rPr lang="zh-TW" altLang="en-US" sz="2000" b="1" smtClean="0">
                <a:latin typeface="標楷體" pitchFamily="65" charset="-120"/>
              </a:rPr>
              <a:t>第四</a:t>
            </a:r>
            <a:r>
              <a:rPr lang="zh-TW" altLang="en-US" sz="2000" smtClean="0">
                <a:latin typeface="標楷體" pitchFamily="65" charset="-120"/>
              </a:rPr>
              <a:t>，知識不只是單純地擷取自社會生活中，同時是</a:t>
            </a:r>
            <a:r>
              <a:rPr lang="zh-TW" altLang="en-US" sz="2000" smtClean="0">
                <a:solidFill>
                  <a:schemeClr val="folHlink"/>
                </a:solidFill>
                <a:latin typeface="標楷體" pitchFamily="65" charset="-120"/>
              </a:rPr>
              <a:t>透過對話與敘說故事的過程中不斷地製造出來</a:t>
            </a:r>
            <a:r>
              <a:rPr lang="zh-TW" altLang="en-US" sz="2000" smtClean="0">
                <a:latin typeface="標楷體" pitchFamily="65" charset="-120"/>
              </a:rPr>
              <a:t>。我們和個案共同合作說出新的知識。</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p:cNvSpPr>
          <p:nvPr>
            <p:ph type="title"/>
          </p:nvPr>
        </p:nvSpPr>
        <p:spPr/>
        <p:txBody>
          <a:bodyPr/>
          <a:lstStyle/>
          <a:p>
            <a:pPr eaLnBrk="1" hangingPunct="1"/>
            <a:r>
              <a:rPr lang="zh-TW" altLang="en-US" smtClean="0">
                <a:latin typeface="標楷體" pitchFamily="65" charset="-120"/>
              </a:rPr>
              <a:t>治療師的工作</a:t>
            </a:r>
            <a:r>
              <a:rPr lang="en-US" altLang="zh-TW" sz="2000" smtClean="0"/>
              <a:t>Berg(2008)</a:t>
            </a:r>
            <a:endParaRPr lang="zh-TW" altLang="en-US" sz="2000" smtClean="0"/>
          </a:p>
        </p:txBody>
      </p:sp>
      <p:sp>
        <p:nvSpPr>
          <p:cNvPr id="143362" name="Rectangle 3"/>
          <p:cNvSpPr>
            <a:spLocks noGrp="1"/>
          </p:cNvSpPr>
          <p:nvPr>
            <p:ph type="body" idx="1"/>
          </p:nvPr>
        </p:nvSpPr>
        <p:spPr/>
        <p:txBody>
          <a:bodyPr/>
          <a:lstStyle/>
          <a:p>
            <a:pPr eaLnBrk="1" hangingPunct="1"/>
            <a:r>
              <a:rPr lang="zh-TW" altLang="en-US" sz="2800" smtClean="0">
                <a:latin typeface="標楷體" pitchFamily="65" charset="-120"/>
              </a:rPr>
              <a:t>後現代治療師並不是這種專家：</a:t>
            </a:r>
            <a:r>
              <a:rPr lang="zh-TW" altLang="en-US" sz="2800" smtClean="0">
                <a:solidFill>
                  <a:schemeClr val="folHlink"/>
                </a:solidFill>
                <a:latin typeface="標楷體" pitchFamily="65" charset="-120"/>
              </a:rPr>
              <a:t>用科學方法評量案主，然後提出介入方法的專家。</a:t>
            </a:r>
          </a:p>
          <a:p>
            <a:pPr eaLnBrk="1" hangingPunct="1"/>
            <a:r>
              <a:rPr lang="zh-TW" altLang="en-US" sz="2800" smtClean="0">
                <a:latin typeface="標楷體" pitchFamily="65" charset="-120"/>
              </a:rPr>
              <a:t>而是另一種專家：</a:t>
            </a:r>
            <a:r>
              <a:rPr lang="zh-TW" altLang="en-US" sz="2800" smtClean="0">
                <a:solidFill>
                  <a:schemeClr val="folHlink"/>
                </a:solidFill>
                <a:latin typeface="標楷體" pitchFamily="65" charset="-120"/>
              </a:rPr>
              <a:t>幫助案主探索自己原有的參考架構（知識建構的來源，例如憂鬱症要吃百憂解），並幫助案主找到真正能夠幫助他重構能夠解決問題的參考架構 ，除新建構有利於自己成長的參考架構。</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p:cNvSpPr>
          <p:nvPr>
            <p:ph type="title"/>
          </p:nvPr>
        </p:nvSpPr>
        <p:spPr/>
        <p:txBody>
          <a:bodyPr/>
          <a:lstStyle/>
          <a:p>
            <a:pPr eaLnBrk="1" hangingPunct="1"/>
            <a:r>
              <a:rPr lang="zh-TW" altLang="en-US" smtClean="0">
                <a:latin typeface="標楷體" pitchFamily="65" charset="-120"/>
              </a:rPr>
              <a:t>合作語言取向</a:t>
            </a:r>
            <a:r>
              <a:rPr lang="zh-TW" altLang="en-US" smtClean="0"/>
              <a:t/>
            </a:r>
            <a:br>
              <a:rPr lang="zh-TW" altLang="en-US" smtClean="0"/>
            </a:br>
            <a:r>
              <a:rPr lang="en-US" altLang="zh-TW" sz="2000" b="1" smtClean="0">
                <a:solidFill>
                  <a:schemeClr val="folHlink"/>
                </a:solidFill>
              </a:rPr>
              <a:t>The collaborative language systems approach</a:t>
            </a:r>
            <a:endParaRPr lang="zh-TW" altLang="en-US" sz="2000" b="1" smtClean="0">
              <a:solidFill>
                <a:schemeClr val="folHlink"/>
              </a:solidFill>
            </a:endParaRPr>
          </a:p>
        </p:txBody>
      </p:sp>
      <p:sp>
        <p:nvSpPr>
          <p:cNvPr id="145410" name="Rectangle 3"/>
          <p:cNvSpPr>
            <a:spLocks noGrp="1"/>
          </p:cNvSpPr>
          <p:nvPr>
            <p:ph type="body" idx="1"/>
          </p:nvPr>
        </p:nvSpPr>
        <p:spPr>
          <a:xfrm>
            <a:off x="468313" y="2674938"/>
            <a:ext cx="8351837" cy="3451225"/>
          </a:xfrm>
        </p:spPr>
        <p:txBody>
          <a:bodyPr/>
          <a:lstStyle/>
          <a:p>
            <a:pPr eaLnBrk="1" hangingPunct="1"/>
            <a:r>
              <a:rPr lang="zh-TW" altLang="en-US" sz="2800" smtClean="0">
                <a:latin typeface="標楷體" pitchFamily="65" charset="-120"/>
              </a:rPr>
              <a:t>合作語言取向的態度和</a:t>
            </a:r>
            <a:r>
              <a:rPr lang="en-US" altLang="zh-TW" sz="2800" smtClean="0">
                <a:latin typeface="標楷體" pitchFamily="65" charset="-120"/>
              </a:rPr>
              <a:t>Carl Rogers</a:t>
            </a:r>
            <a:r>
              <a:rPr lang="zh-TW" altLang="en-US" sz="2800" smtClean="0">
                <a:latin typeface="標楷體" pitchFamily="65" charset="-120"/>
              </a:rPr>
              <a:t>的個人中心治療者的樣貌相似 。</a:t>
            </a:r>
          </a:p>
          <a:p>
            <a:pPr eaLnBrk="1" hangingPunct="1"/>
            <a:r>
              <a:rPr lang="zh-TW" altLang="en-US" sz="2800" smtClean="0">
                <a:latin typeface="標楷體" pitchFamily="65" charset="-120"/>
              </a:rPr>
              <a:t>個人的問題，是在生活互動中所建構出來的，既然可建構，就可以解構和重構。</a:t>
            </a:r>
          </a:p>
          <a:p>
            <a:pPr eaLnBrk="1" hangingPunct="1"/>
            <a:r>
              <a:rPr lang="zh-TW" altLang="en-US" sz="2800" smtClean="0">
                <a:latin typeface="標楷體" pitchFamily="65" charset="-120"/>
              </a:rPr>
              <a:t>治療是另一種會話系統，經由發揮其「溶解問題」</a:t>
            </a:r>
            <a:r>
              <a:rPr lang="en-US" altLang="zh-TW" sz="2800" smtClean="0">
                <a:solidFill>
                  <a:schemeClr val="folHlink"/>
                </a:solidFill>
                <a:latin typeface="標楷體" pitchFamily="65" charset="-120"/>
              </a:rPr>
              <a:t>(problem-dis-solving)</a:t>
            </a:r>
            <a:r>
              <a:rPr lang="zh-TW" altLang="en-US" sz="2800" smtClean="0">
                <a:latin typeface="標楷體" pitchFamily="65" charset="-120"/>
              </a:rPr>
              <a:t>的特性而產生療效。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p:cNvSpPr>
          <p:nvPr>
            <p:ph type="title"/>
          </p:nvPr>
        </p:nvSpPr>
        <p:spPr/>
        <p:txBody>
          <a:bodyPr/>
          <a:lstStyle/>
          <a:p>
            <a:pPr eaLnBrk="1" hangingPunct="1">
              <a:defRPr/>
            </a:pPr>
            <a:r>
              <a:rPr lang="zh-TW" altLang="en-US" sz="4000" b="1" smtClean="0">
                <a:effectLst>
                  <a:outerShdw blurRad="38100" dist="38100" dir="2700000" algn="tl">
                    <a:srgbClr val="C0C0C0"/>
                  </a:outerShdw>
                </a:effectLst>
                <a:latin typeface="標楷體" pitchFamily="65" charset="-120"/>
              </a:rPr>
              <a:t>敘事治療</a:t>
            </a:r>
            <a:r>
              <a:rPr lang="zh-TW" altLang="en-US" sz="2000" b="1" smtClean="0">
                <a:solidFill>
                  <a:schemeClr val="folHlink"/>
                </a:solidFill>
                <a:effectLst>
                  <a:outerShdw blurRad="38100" dist="38100" dir="2700000" algn="tl">
                    <a:srgbClr val="C0C0C0"/>
                  </a:outerShdw>
                </a:effectLst>
                <a:latin typeface="標楷體" pitchFamily="65" charset="-120"/>
              </a:rPr>
              <a:t/>
            </a:r>
            <a:br>
              <a:rPr lang="zh-TW" altLang="en-US" sz="2000" b="1" smtClean="0">
                <a:solidFill>
                  <a:schemeClr val="folHlink"/>
                </a:solidFill>
                <a:effectLst>
                  <a:outerShdw blurRad="38100" dist="38100" dir="2700000" algn="tl">
                    <a:srgbClr val="C0C0C0"/>
                  </a:outerShdw>
                </a:effectLst>
                <a:latin typeface="標楷體" pitchFamily="65" charset="-120"/>
              </a:rPr>
            </a:br>
            <a:r>
              <a:rPr lang="en-US" altLang="zh-TW" sz="2000" smtClean="0">
                <a:solidFill>
                  <a:schemeClr val="folHlink"/>
                </a:solidFill>
                <a:effectLst>
                  <a:outerShdw blurRad="38100" dist="38100" dir="2700000" algn="tl">
                    <a:srgbClr val="C0C0C0"/>
                  </a:outerShdw>
                </a:effectLst>
              </a:rPr>
              <a:t> </a:t>
            </a:r>
            <a:r>
              <a:rPr lang="en-US" altLang="zh-TW" sz="2000" smtClean="0">
                <a:solidFill>
                  <a:schemeClr val="folHlink"/>
                </a:solidFill>
                <a:effectLst>
                  <a:outerShdw blurRad="38100" dist="38100" dir="2700000" algn="tl">
                    <a:srgbClr val="C0C0C0"/>
                  </a:outerShdw>
                </a:effectLst>
                <a:latin typeface="Dotum" pitchFamily="34" charset="-127"/>
                <a:ea typeface="Dotum" pitchFamily="34" charset="-127"/>
              </a:rPr>
              <a:t>Narrative Therapy</a:t>
            </a:r>
            <a:endParaRPr lang="zh-TW" altLang="en-US" sz="2000" smtClean="0">
              <a:solidFill>
                <a:schemeClr val="folHlink"/>
              </a:solidFill>
              <a:effectLst>
                <a:outerShdw blurRad="38100" dist="38100" dir="2700000" algn="tl">
                  <a:srgbClr val="C0C0C0"/>
                </a:outerShdw>
              </a:effectLst>
              <a:latin typeface="Dotum" pitchFamily="34" charset="-127"/>
              <a:ea typeface="Dotum" pitchFamily="34" charset="-127"/>
            </a:endParaRPr>
          </a:p>
        </p:txBody>
      </p:sp>
      <p:sp>
        <p:nvSpPr>
          <p:cNvPr id="408579" name="Rectangle 3"/>
          <p:cNvSpPr>
            <a:spLocks noGrp="1"/>
          </p:cNvSpPr>
          <p:nvPr>
            <p:ph type="body" idx="1"/>
          </p:nvPr>
        </p:nvSpPr>
        <p:spPr/>
        <p:txBody>
          <a:bodyPr/>
          <a:lstStyle/>
          <a:p>
            <a:pPr eaLnBrk="1" hangingPunct="1">
              <a:lnSpc>
                <a:spcPct val="110000"/>
              </a:lnSpc>
              <a:defRPr/>
            </a:pPr>
            <a:r>
              <a:rPr lang="en-US" altLang="zh-TW" smtClean="0">
                <a:effectLst>
                  <a:outerShdw blurRad="38100" dist="38100" dir="2700000" algn="tl">
                    <a:srgbClr val="C0C0C0"/>
                  </a:outerShdw>
                </a:effectLst>
              </a:rPr>
              <a:t>Narrative—</a:t>
            </a:r>
            <a:r>
              <a:rPr lang="en-US" altLang="zh-TW" smtClean="0">
                <a:solidFill>
                  <a:schemeClr val="folHlink"/>
                </a:solidFill>
                <a:effectLst>
                  <a:outerShdw blurRad="38100" dist="38100" dir="2700000" algn="tl">
                    <a:srgbClr val="C0C0C0"/>
                  </a:outerShdw>
                </a:effectLst>
              </a:rPr>
              <a:t>Story</a:t>
            </a:r>
            <a:r>
              <a:rPr lang="zh-TW" altLang="en-US" smtClean="0">
                <a:effectLst>
                  <a:outerShdw blurRad="38100" dist="38100" dir="2700000" algn="tl">
                    <a:srgbClr val="C0C0C0"/>
                  </a:outerShdw>
                </a:effectLst>
              </a:rPr>
              <a:t>的古字</a:t>
            </a:r>
          </a:p>
          <a:p>
            <a:pPr eaLnBrk="1" hangingPunct="1">
              <a:lnSpc>
                <a:spcPct val="110000"/>
              </a:lnSpc>
              <a:defRPr/>
            </a:pPr>
            <a:r>
              <a:rPr lang="zh-TW" altLang="en-US" smtClean="0">
                <a:effectLst>
                  <a:outerShdw blurRad="38100" dist="38100" dir="2700000" algn="tl">
                    <a:srgbClr val="C0C0C0"/>
                  </a:outerShdw>
                </a:effectLst>
              </a:rPr>
              <a:t>敘事治療，即「</a:t>
            </a:r>
            <a:r>
              <a:rPr lang="zh-TW" altLang="en-US" smtClean="0">
                <a:solidFill>
                  <a:schemeClr val="folHlink"/>
                </a:solidFill>
                <a:effectLst>
                  <a:outerShdw blurRad="38100" dist="38100" dir="2700000" algn="tl">
                    <a:srgbClr val="C0C0C0"/>
                  </a:outerShdw>
                </a:effectLst>
              </a:rPr>
              <a:t>故事治療</a:t>
            </a:r>
            <a:r>
              <a:rPr lang="zh-TW" altLang="en-US" smtClean="0">
                <a:effectLst>
                  <a:outerShdw blurRad="38100" dist="38100" dir="2700000" algn="tl">
                    <a:srgbClr val="C0C0C0"/>
                  </a:outerShdw>
                </a:effectLst>
              </a:rPr>
              <a:t>」</a:t>
            </a:r>
          </a:p>
          <a:p>
            <a:pPr eaLnBrk="1" hangingPunct="1">
              <a:lnSpc>
                <a:spcPct val="110000"/>
              </a:lnSpc>
              <a:defRPr/>
            </a:pPr>
            <a:r>
              <a:rPr lang="zh-TW" altLang="en-US" smtClean="0">
                <a:effectLst>
                  <a:outerShdw blurRad="38100" dist="38100" dir="2700000" algn="tl">
                    <a:srgbClr val="C0C0C0"/>
                  </a:outerShdw>
                </a:effectLst>
              </a:rPr>
              <a:t>後現代主義的想法是，語言創造出不同的意義。有多少說故事的人，就會有多少的意義，並且對於每個說故事的人來說，他們所說的故事都是「真實」的，都是真理。換句話說，涉入同一情境中的每個人，對於此一情境的「真實」，都有自己獨特的看法。</a:t>
            </a:r>
            <a:r>
              <a:rPr lang="zh-TW" altLang="en-US" smtClean="0"/>
              <a:t>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p:cNvSpPr>
          <p:nvPr>
            <p:ph type="title"/>
          </p:nvPr>
        </p:nvSpPr>
        <p:spPr/>
        <p:txBody>
          <a:bodyPr/>
          <a:lstStyle/>
          <a:p>
            <a:pPr eaLnBrk="1" hangingPunct="1"/>
            <a:r>
              <a:rPr lang="zh-TW" altLang="en-US" b="1" smtClean="0"/>
              <a:t>敘事理論實務的處遇</a:t>
            </a:r>
          </a:p>
        </p:txBody>
      </p:sp>
      <p:sp>
        <p:nvSpPr>
          <p:cNvPr id="149506" name="Rectangle 3"/>
          <p:cNvSpPr>
            <a:spLocks noGrp="1"/>
          </p:cNvSpPr>
          <p:nvPr>
            <p:ph type="body" idx="1"/>
          </p:nvPr>
        </p:nvSpPr>
        <p:spPr/>
        <p:txBody>
          <a:bodyPr/>
          <a:lstStyle/>
          <a:p>
            <a:pPr eaLnBrk="1" hangingPunct="1"/>
            <a:r>
              <a:rPr lang="zh-TW" altLang="en-US" b="1" smtClean="0"/>
              <a:t>對案主的故事進行了解，讓個案先說出自己的生命故事，以此作為主軸，再透過治療者重寫、豐富故事內容，並在故事中加入「重要他人」的角色，其次是拓展，從中尋找新的意義與方向。然後才是重新建構，使案主發現在其生活中有更多面向的事實存在，拓展案主的視野，幫助案主辨識和動員以前忽略但卻對問題有益的事實，讓個案能夠清楚地看到自己的生命過程。</a:t>
            </a:r>
            <a:r>
              <a:rPr lang="zh-TW" altLang="en-US" smtClean="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p:cNvSpPr>
          <p:nvPr>
            <p:ph type="title"/>
          </p:nvPr>
        </p:nvSpPr>
        <p:spPr/>
        <p:txBody>
          <a:bodyPr/>
          <a:lstStyle/>
          <a:p>
            <a:pPr eaLnBrk="1" hangingPunct="1"/>
            <a:r>
              <a:rPr lang="zh-TW" altLang="en-US" b="1" smtClean="0"/>
              <a:t>敘事治療解決問題的步驟</a:t>
            </a:r>
            <a:r>
              <a:rPr lang="zh-TW" altLang="en-US" smtClean="0"/>
              <a:t> </a:t>
            </a:r>
          </a:p>
        </p:txBody>
      </p:sp>
      <p:sp>
        <p:nvSpPr>
          <p:cNvPr id="151554" name="Rectangle 3"/>
          <p:cNvSpPr>
            <a:spLocks noGrp="1"/>
          </p:cNvSpPr>
          <p:nvPr>
            <p:ph type="body" idx="1"/>
          </p:nvPr>
        </p:nvSpPr>
        <p:spPr>
          <a:xfrm>
            <a:off x="900113" y="2276475"/>
            <a:ext cx="7408862" cy="4137025"/>
          </a:xfrm>
        </p:spPr>
        <p:txBody>
          <a:bodyPr/>
          <a:lstStyle/>
          <a:p>
            <a:pPr lvl="1" eaLnBrk="1" hangingPunct="1">
              <a:lnSpc>
                <a:spcPct val="80000"/>
              </a:lnSpc>
            </a:pPr>
            <a:r>
              <a:rPr lang="zh-TW" altLang="en-US" sz="2900" b="1" smtClean="0"/>
              <a:t>解構</a:t>
            </a:r>
            <a:r>
              <a:rPr lang="zh-TW" altLang="en-US" sz="3000" b="1" smtClean="0"/>
              <a:t>建立關係</a:t>
            </a:r>
          </a:p>
          <a:p>
            <a:pPr lvl="1" eaLnBrk="1" hangingPunct="1">
              <a:lnSpc>
                <a:spcPct val="80000"/>
              </a:lnSpc>
              <a:buFont typeface="Symbol" pitchFamily="18" charset="2"/>
              <a:buNone/>
            </a:pPr>
            <a:endParaRPr lang="zh-TW" altLang="en-US" sz="3000" b="1" smtClean="0"/>
          </a:p>
          <a:p>
            <a:pPr lvl="2" eaLnBrk="1" hangingPunct="1">
              <a:lnSpc>
                <a:spcPct val="80000"/>
              </a:lnSpc>
            </a:pPr>
            <a:r>
              <a:rPr lang="zh-TW" altLang="en-US" sz="2800" b="1" smtClean="0"/>
              <a:t>引出故事</a:t>
            </a:r>
          </a:p>
          <a:p>
            <a:pPr lvl="2" eaLnBrk="1" hangingPunct="1">
              <a:lnSpc>
                <a:spcPct val="80000"/>
              </a:lnSpc>
            </a:pPr>
            <a:r>
              <a:rPr lang="zh-TW" altLang="en-US" sz="2800" b="1" smtClean="0"/>
              <a:t>問問題</a:t>
            </a:r>
          </a:p>
          <a:p>
            <a:pPr lvl="2" eaLnBrk="1" hangingPunct="1">
              <a:lnSpc>
                <a:spcPct val="80000"/>
              </a:lnSpc>
            </a:pPr>
            <a:r>
              <a:rPr lang="zh-TW" altLang="en-US" sz="2800" b="1" smtClean="0"/>
              <a:t>將問題外在化</a:t>
            </a:r>
          </a:p>
          <a:p>
            <a:pPr lvl="2" eaLnBrk="1" hangingPunct="1">
              <a:lnSpc>
                <a:spcPct val="80000"/>
              </a:lnSpc>
            </a:pPr>
            <a:endParaRPr lang="zh-TW" altLang="en-US" sz="2800" b="1" smtClean="0"/>
          </a:p>
          <a:p>
            <a:pPr lvl="1" eaLnBrk="1" hangingPunct="1">
              <a:lnSpc>
                <a:spcPct val="80000"/>
              </a:lnSpc>
            </a:pPr>
            <a:r>
              <a:rPr lang="zh-TW" altLang="en-US" sz="2900" b="1" smtClean="0"/>
              <a:t>再建構</a:t>
            </a:r>
          </a:p>
          <a:p>
            <a:pPr lvl="2" eaLnBrk="1" hangingPunct="1">
              <a:lnSpc>
                <a:spcPct val="80000"/>
              </a:lnSpc>
            </a:pPr>
            <a:endParaRPr lang="zh-TW" altLang="en-US" sz="2800" b="1"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p:cNvSpPr>
          <p:nvPr>
            <p:ph type="title"/>
          </p:nvPr>
        </p:nvSpPr>
        <p:spPr/>
        <p:txBody>
          <a:bodyPr/>
          <a:lstStyle/>
          <a:p>
            <a:pPr eaLnBrk="1" hangingPunct="1"/>
            <a:r>
              <a:rPr lang="zh-TW" altLang="en-US" b="1" smtClean="0"/>
              <a:t>建立關係</a:t>
            </a:r>
          </a:p>
        </p:txBody>
      </p:sp>
      <p:sp>
        <p:nvSpPr>
          <p:cNvPr id="153602" name="Rectangle 3"/>
          <p:cNvSpPr>
            <a:spLocks noGrp="1"/>
          </p:cNvSpPr>
          <p:nvPr>
            <p:ph type="body" idx="1"/>
          </p:nvPr>
        </p:nvSpPr>
        <p:spPr/>
        <p:txBody>
          <a:bodyPr/>
          <a:lstStyle/>
          <a:p>
            <a:pPr eaLnBrk="1" hangingPunct="1"/>
            <a:r>
              <a:rPr lang="zh-TW" altLang="en-US" b="1" smtClean="0"/>
              <a:t>敘事治療者尊重個案，採傾聽、接納、同理心方式，讓個案去選擇自己要走的路，這點和</a:t>
            </a:r>
            <a:r>
              <a:rPr lang="en-US" altLang="zh-TW" b="1" smtClean="0"/>
              <a:t>Roger</a:t>
            </a:r>
            <a:r>
              <a:rPr lang="zh-TW" altLang="en-US" b="1" smtClean="0"/>
              <a:t>的助人觀點十分一致。藉由良好關係的建立，較能讓個案無防衛的說出自己內心世界的故事。</a:t>
            </a:r>
            <a:r>
              <a:rPr lang="zh-TW" altLang="en-US" smtClean="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p:cNvSpPr>
          <p:nvPr>
            <p:ph type="title"/>
          </p:nvPr>
        </p:nvSpPr>
        <p:spPr/>
        <p:txBody>
          <a:bodyPr/>
          <a:lstStyle/>
          <a:p>
            <a:pPr eaLnBrk="1" hangingPunct="1"/>
            <a:r>
              <a:rPr lang="zh-TW" altLang="en-US" sz="5400" b="1" smtClean="0"/>
              <a:t>引出故事</a:t>
            </a:r>
          </a:p>
        </p:txBody>
      </p:sp>
      <p:sp>
        <p:nvSpPr>
          <p:cNvPr id="155650" name="Rectangle 3"/>
          <p:cNvSpPr>
            <a:spLocks noGrp="1"/>
          </p:cNvSpPr>
          <p:nvPr>
            <p:ph type="body" idx="1"/>
          </p:nvPr>
        </p:nvSpPr>
        <p:spPr/>
        <p:txBody>
          <a:bodyPr/>
          <a:lstStyle/>
          <a:p>
            <a:pPr eaLnBrk="1" hangingPunct="1">
              <a:lnSpc>
                <a:spcPct val="80000"/>
              </a:lnSpc>
            </a:pPr>
            <a:r>
              <a:rPr lang="en-US" altLang="zh-TW" smtClean="0"/>
              <a:t>EX.</a:t>
            </a:r>
            <a:r>
              <a:rPr lang="zh-TW" altLang="en-US" smtClean="0"/>
              <a:t>我以前輔導過班上一名六年級學生，他為自己的家庭感到自卑，在家裡得不到父母的關愛，在學校成績不好，沒有受到別人的重視，而感到挫折、沮喪與自卑，當他陳述自己的生命故事時，還覺得乏善可陳，一無是處，我嘗試給他自信，要求他回憶過去生命中哪個人對他「還不錯」，還有努力指出其另外表現不錯的地方，原本腦中空白的個案，最後勉強擠出一個二年級老師的名字。我進一步肯定他存在的價值，像服務很熱心、對人很和氣，老師同學都很喜歡他等，慢慢的這位學生意識到自己的生命原來這麼重要，而且還有很多人在關心他，後來他變得比較有自信，在學校也變得比較開朗快樂。</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p:cNvSpPr>
          <p:nvPr>
            <p:ph type="title"/>
          </p:nvPr>
        </p:nvSpPr>
        <p:spPr/>
        <p:txBody>
          <a:bodyPr/>
          <a:lstStyle/>
          <a:p>
            <a:pPr eaLnBrk="1" hangingPunct="1"/>
            <a:r>
              <a:rPr lang="zh-TW" altLang="en-US" b="1" smtClean="0"/>
              <a:t>問問題：</a:t>
            </a:r>
            <a:endParaRPr lang="zh-TW" altLang="en-US" smtClean="0"/>
          </a:p>
        </p:txBody>
      </p:sp>
      <p:sp>
        <p:nvSpPr>
          <p:cNvPr id="157698" name="Rectangle 3"/>
          <p:cNvSpPr>
            <a:spLocks noGrp="1"/>
          </p:cNvSpPr>
          <p:nvPr>
            <p:ph type="body" idx="1"/>
          </p:nvPr>
        </p:nvSpPr>
        <p:spPr/>
        <p:txBody>
          <a:bodyPr/>
          <a:lstStyle/>
          <a:p>
            <a:pPr lvl="2" eaLnBrk="1" hangingPunct="1"/>
            <a:r>
              <a:rPr lang="zh-TW" altLang="en-US" sz="2800" smtClean="0"/>
              <a:t>對個案提出關鍵問話，像是問題對人的影響比較大，還是人對問題的影響比較大？如常常打架對你的生活有什麼影響？什麼時候你比較會和同學發生爭吵？</a:t>
            </a:r>
          </a:p>
          <a:p>
            <a:pPr eaLnBrk="1" hangingPunct="1"/>
            <a:endParaRPr lang="zh-TW"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Grp="1" noChangeAspect="1"/>
          </p:cNvGraphicFramePr>
          <p:nvPr>
            <p:ph idx="1"/>
          </p:nvPr>
        </p:nvGraphicFramePr>
        <p:xfrm>
          <a:off x="850900" y="1793875"/>
          <a:ext cx="6623050" cy="4638675"/>
        </p:xfrm>
        <a:graphic>
          <a:graphicData uri="http://schemas.openxmlformats.org/presentationml/2006/ole">
            <p:oleObj spid="_x0000_s26626" r:id="rId4" imgW="6620830" imgH="4639458" progId="Excel.Chart.8">
              <p:embed/>
            </p:oleObj>
          </a:graphicData>
        </a:graphic>
      </p:graphicFrame>
      <p:sp>
        <p:nvSpPr>
          <p:cNvPr id="26627"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38D9FA6-8B32-400A-B6B4-428AD3CB00DE}" type="slidenum">
              <a:rPr lang="en-US" altLang="zh-TW" smtClean="0">
                <a:ea typeface="新細明體" charset="-120"/>
              </a:rPr>
              <a:pPr/>
              <a:t>7</a:t>
            </a:fld>
            <a:endParaRPr lang="en-US" altLang="zh-TW" smtClean="0">
              <a:ea typeface="新細明體" charset="-120"/>
            </a:endParaRPr>
          </a:p>
        </p:txBody>
      </p:sp>
      <p:sp>
        <p:nvSpPr>
          <p:cNvPr id="26628" name="Rectangle 2"/>
          <p:cNvSpPr>
            <a:spLocks noGrp="1" noChangeArrowheads="1"/>
          </p:cNvSpPr>
          <p:nvPr>
            <p:ph type="title"/>
          </p:nvPr>
        </p:nvSpPr>
        <p:spPr/>
        <p:txBody>
          <a:bodyPr/>
          <a:lstStyle/>
          <a:p>
            <a:pPr eaLnBrk="1" hangingPunct="1"/>
            <a:r>
              <a:rPr lang="zh-TW" altLang="en-US" smtClean="0">
                <a:latin typeface="Times New Roman" pitchFamily="18" charset="0"/>
              </a:rPr>
              <a:t>輔導的分佈圖</a:t>
            </a:r>
            <a:br>
              <a:rPr lang="zh-TW" altLang="en-US" smtClean="0">
                <a:latin typeface="Times New Roman" pitchFamily="18" charset="0"/>
              </a:rPr>
            </a:br>
            <a:r>
              <a:rPr lang="zh-TW" altLang="en-US" sz="2400" smtClean="0">
                <a:latin typeface="Times New Roman" pitchFamily="18" charset="0"/>
              </a:rPr>
              <a:t>資料來源</a:t>
            </a:r>
            <a:r>
              <a:rPr lang="en-US" altLang="zh-TW" sz="2400" smtClean="0">
                <a:latin typeface="Times New Roman" pitchFamily="18" charset="0"/>
              </a:rPr>
              <a:t>:</a:t>
            </a:r>
            <a:r>
              <a:rPr lang="zh-TW" altLang="en-US" sz="2400" smtClean="0">
                <a:latin typeface="Times New Roman" pitchFamily="18" charset="0"/>
              </a:rPr>
              <a:t>陳斐卿</a:t>
            </a:r>
            <a:r>
              <a:rPr lang="zh-TW" altLang="en-US" sz="2400" smtClean="0"/>
              <a:t>，</a:t>
            </a:r>
            <a:r>
              <a:rPr lang="zh-TW" altLang="en-US" sz="2400" b="1" smtClean="0"/>
              <a:t>青少年發展與輔導</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p:cNvSpPr>
          <p:nvPr>
            <p:ph type="title"/>
          </p:nvPr>
        </p:nvSpPr>
        <p:spPr/>
        <p:txBody>
          <a:bodyPr/>
          <a:lstStyle/>
          <a:p>
            <a:pPr eaLnBrk="1" hangingPunct="1"/>
            <a:r>
              <a:rPr lang="zh-TW" altLang="en-US" b="1" smtClean="0"/>
              <a:t>將問題外在化</a:t>
            </a:r>
            <a:endParaRPr lang="zh-TW" altLang="en-US" smtClean="0"/>
          </a:p>
        </p:txBody>
      </p:sp>
      <p:sp>
        <p:nvSpPr>
          <p:cNvPr id="159746" name="Rectangle 3"/>
          <p:cNvSpPr>
            <a:spLocks noGrp="1"/>
          </p:cNvSpPr>
          <p:nvPr>
            <p:ph type="body" idx="1"/>
          </p:nvPr>
        </p:nvSpPr>
        <p:spPr/>
        <p:txBody>
          <a:bodyPr/>
          <a:lstStyle/>
          <a:p>
            <a:pPr eaLnBrk="1" hangingPunct="1">
              <a:lnSpc>
                <a:spcPct val="80000"/>
              </a:lnSpc>
            </a:pPr>
            <a:r>
              <a:rPr lang="zh-TW" altLang="en-US" sz="2800" smtClean="0"/>
              <a:t>敘述治療強調人與問題應該分開來處理，如對一個常不寫作業的個案，如果師長只是一味責罵他的懶惰，將很容易傷害到彼此的關係。如果能將不寫作業的問題解構抽離出來，輔導過程會讓案主感覺不是我本身不好，而是被一個問題困擾著，只要能針對問題尋求解決的辦法，或走出問題束縛的我執，就能找出其他可能的出路，重新建構一個符合現實的適當模式，讓自己活得更好。</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p:cNvSpPr>
          <p:nvPr>
            <p:ph type="title"/>
          </p:nvPr>
        </p:nvSpPr>
        <p:spPr/>
        <p:txBody>
          <a:bodyPr/>
          <a:lstStyle/>
          <a:p>
            <a:pPr eaLnBrk="1" hangingPunct="1"/>
            <a:r>
              <a:rPr lang="zh-TW" altLang="en-US" b="1" smtClean="0"/>
              <a:t>再建構</a:t>
            </a:r>
          </a:p>
        </p:txBody>
      </p:sp>
      <p:sp>
        <p:nvSpPr>
          <p:cNvPr id="161794" name="Rectangle 3"/>
          <p:cNvSpPr>
            <a:spLocks noGrp="1"/>
          </p:cNvSpPr>
          <p:nvPr>
            <p:ph type="body" idx="1"/>
          </p:nvPr>
        </p:nvSpPr>
        <p:spPr/>
        <p:txBody>
          <a:bodyPr/>
          <a:lstStyle/>
          <a:p>
            <a:pPr lvl="1" eaLnBrk="1" hangingPunct="1"/>
            <a:r>
              <a:rPr lang="zh-TW" altLang="en-US" sz="2600" smtClean="0"/>
              <a:t> 我想不只是人，就連理論亦會受到其發展當時之社會文化、思潮的深切影響。對案主而言，他及所屬的問題能有更多的面向被瞭解，也能接受到更完整、更符合需求的服務。</a:t>
            </a:r>
          </a:p>
          <a:p>
            <a:pPr eaLnBrk="1" hangingPunct="1"/>
            <a:endParaRPr lang="zh-TW" altLang="en-US" sz="28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p:cNvSpPr>
          <p:nvPr>
            <p:ph type="title"/>
          </p:nvPr>
        </p:nvSpPr>
        <p:spPr/>
        <p:txBody>
          <a:bodyPr/>
          <a:lstStyle/>
          <a:p>
            <a:pPr eaLnBrk="1" hangingPunct="1"/>
            <a:r>
              <a:rPr lang="zh-TW" altLang="en-US" b="1" smtClean="0">
                <a:latin typeface="標楷體" pitchFamily="65" charset="-120"/>
              </a:rPr>
              <a:t>敘事治療常用的方法</a:t>
            </a:r>
            <a:r>
              <a:rPr lang="zh-TW" altLang="en-US" sz="2400" b="1" smtClean="0">
                <a:solidFill>
                  <a:schemeClr val="folHlink"/>
                </a:solidFill>
                <a:latin typeface="標楷體" pitchFamily="65" charset="-120"/>
              </a:rPr>
              <a:t>（案例解說）</a:t>
            </a:r>
          </a:p>
        </p:txBody>
      </p:sp>
      <p:sp>
        <p:nvSpPr>
          <p:cNvPr id="410627" name="Rectangle 3"/>
          <p:cNvSpPr>
            <a:spLocks noGrp="1"/>
          </p:cNvSpPr>
          <p:nvPr>
            <p:ph type="body" idx="1"/>
          </p:nvPr>
        </p:nvSpPr>
        <p:spPr>
          <a:xfrm>
            <a:off x="468313" y="2332038"/>
            <a:ext cx="8229600" cy="4525962"/>
          </a:xfrm>
        </p:spPr>
        <p:txBody>
          <a:bodyPr/>
          <a:lstStyle/>
          <a:p>
            <a:pPr eaLnBrk="1" hangingPunct="1">
              <a:defRPr/>
            </a:pPr>
            <a:r>
              <a:rPr lang="zh-TW" altLang="en-US" sz="2800" smtClean="0">
                <a:effectLst>
                  <a:outerShdw blurRad="38100" dist="38100" dir="2700000" algn="tl">
                    <a:srgbClr val="C0C0C0"/>
                  </a:outerShdw>
                </a:effectLst>
              </a:rPr>
              <a:t>提問</a:t>
            </a:r>
            <a:r>
              <a:rPr lang="en-US" altLang="zh-TW" sz="2800" smtClean="0">
                <a:effectLst>
                  <a:outerShdw blurRad="38100" dist="38100" dir="2700000" algn="tl">
                    <a:srgbClr val="C0C0C0"/>
                  </a:outerShdw>
                </a:effectLst>
              </a:rPr>
              <a:t>…</a:t>
            </a:r>
            <a:r>
              <a:rPr lang="zh-TW" altLang="en-US" sz="2800" smtClean="0">
                <a:effectLst>
                  <a:outerShdw blurRad="38100" dist="38100" dir="2700000" algn="tl">
                    <a:srgbClr val="C0C0C0"/>
                  </a:outerShdw>
                </a:effectLst>
              </a:rPr>
              <a:t>更多的提問</a:t>
            </a:r>
            <a:r>
              <a:rPr lang="en-US" altLang="zh-TW" sz="2800" smtClean="0">
                <a:effectLst>
                  <a:outerShdw blurRad="38100" dist="38100" dir="2700000" algn="tl">
                    <a:srgbClr val="C0C0C0"/>
                  </a:outerShdw>
                </a:effectLst>
              </a:rPr>
              <a:t> </a:t>
            </a:r>
            <a:r>
              <a:rPr lang="en-US" altLang="zh-TW" sz="1800" smtClean="0">
                <a:effectLst>
                  <a:outerShdw blurRad="38100" dist="38100" dir="2700000" algn="tl">
                    <a:srgbClr val="C0C0C0"/>
                  </a:outerShdw>
                </a:effectLst>
              </a:rPr>
              <a:t>Question… And More Question</a:t>
            </a:r>
          </a:p>
          <a:p>
            <a:pPr eaLnBrk="1" hangingPunct="1">
              <a:buFont typeface="Symbol" pitchFamily="18" charset="2"/>
              <a:buNone/>
              <a:defRPr/>
            </a:pPr>
            <a:r>
              <a:rPr lang="en-US" altLang="zh-TW" sz="1800" smtClean="0">
                <a:effectLst>
                  <a:outerShdw blurRad="38100" dist="38100" dir="2700000" algn="tl">
                    <a:srgbClr val="C0C0C0"/>
                  </a:outerShdw>
                </a:effectLst>
              </a:rPr>
              <a:t>     </a:t>
            </a:r>
            <a:r>
              <a:rPr lang="zh-TW" altLang="en-US" sz="1800" smtClean="0">
                <a:solidFill>
                  <a:schemeClr val="folHlink"/>
                </a:solidFill>
                <a:effectLst>
                  <a:outerShdw blurRad="38100" dist="38100" dir="2700000" algn="tl">
                    <a:srgbClr val="C0C0C0"/>
                  </a:outerShdw>
                </a:effectLst>
              </a:rPr>
              <a:t>你的心情是什麼？你的想法是什麼？被父母拋棄，讓你感到很傷心。</a:t>
            </a:r>
          </a:p>
          <a:p>
            <a:pPr eaLnBrk="1" hangingPunct="1">
              <a:defRPr/>
            </a:pPr>
            <a:r>
              <a:rPr lang="zh-TW" altLang="en-US" sz="2800" smtClean="0">
                <a:effectLst>
                  <a:outerShdw blurRad="38100" dist="38100" dir="2700000" algn="tl">
                    <a:srgbClr val="C0C0C0"/>
                  </a:outerShdw>
                </a:effectLst>
              </a:rPr>
              <a:t>外化和解構</a:t>
            </a:r>
            <a:r>
              <a:rPr lang="en-US" altLang="zh-TW" sz="1800" smtClean="0">
                <a:effectLst>
                  <a:outerShdw blurRad="38100" dist="38100" dir="2700000" algn="tl">
                    <a:srgbClr val="C0C0C0"/>
                  </a:outerShdw>
                </a:effectLst>
              </a:rPr>
              <a:t>Externalization &amp; Deconstruction</a:t>
            </a:r>
          </a:p>
          <a:p>
            <a:pPr eaLnBrk="1" hangingPunct="1">
              <a:buFont typeface="Symbol" pitchFamily="18" charset="2"/>
              <a:buNone/>
              <a:defRPr/>
            </a:pPr>
            <a:r>
              <a:rPr lang="en-US" altLang="zh-TW" sz="1800" smtClean="0">
                <a:effectLst>
                  <a:outerShdw blurRad="38100" dist="38100" dir="2700000" algn="tl">
                    <a:srgbClr val="C0C0C0"/>
                  </a:outerShdw>
                </a:effectLst>
              </a:rPr>
              <a:t>     </a:t>
            </a:r>
            <a:r>
              <a:rPr lang="zh-TW" altLang="en-US" sz="1800" smtClean="0">
                <a:solidFill>
                  <a:schemeClr val="folHlink"/>
                </a:solidFill>
                <a:effectLst>
                  <a:outerShdw blurRad="38100" dist="38100" dir="2700000" algn="tl">
                    <a:srgbClr val="C0C0C0"/>
                  </a:outerShdw>
                </a:effectLst>
              </a:rPr>
              <a:t>如果把自己比喻成一個動物或東西，那會是什麼？</a:t>
            </a:r>
          </a:p>
          <a:p>
            <a:pPr eaLnBrk="1" hangingPunct="1">
              <a:defRPr/>
            </a:pPr>
            <a:r>
              <a:rPr lang="zh-TW" altLang="en-US" sz="2800" smtClean="0">
                <a:effectLst>
                  <a:outerShdw blurRad="38100" dist="38100" dir="2700000" algn="tl">
                    <a:srgbClr val="C0C0C0"/>
                  </a:outerShdw>
                </a:effectLst>
              </a:rPr>
              <a:t>尋找獨特事件</a:t>
            </a:r>
            <a:r>
              <a:rPr lang="en-US" altLang="zh-TW" sz="1800" smtClean="0">
                <a:effectLst>
                  <a:outerShdw blurRad="38100" dist="38100" dir="2700000" algn="tl">
                    <a:srgbClr val="C0C0C0"/>
                  </a:outerShdw>
                </a:effectLst>
              </a:rPr>
              <a:t>Search for unique outcomes</a:t>
            </a:r>
          </a:p>
          <a:p>
            <a:pPr eaLnBrk="1" hangingPunct="1">
              <a:buFont typeface="Symbol" pitchFamily="18" charset="2"/>
              <a:buNone/>
              <a:defRPr/>
            </a:pPr>
            <a:r>
              <a:rPr lang="en-US" altLang="zh-TW" sz="1800" smtClean="0">
                <a:effectLst>
                  <a:outerShdw blurRad="38100" dist="38100" dir="2700000" algn="tl">
                    <a:srgbClr val="C0C0C0"/>
                  </a:outerShdw>
                </a:effectLst>
              </a:rPr>
              <a:t>     </a:t>
            </a:r>
            <a:r>
              <a:rPr lang="zh-TW" altLang="en-US" sz="1800" smtClean="0">
                <a:solidFill>
                  <a:schemeClr val="folHlink"/>
                </a:solidFill>
                <a:effectLst>
                  <a:outerShdw blurRad="38100" dist="38100" dir="2700000" algn="tl">
                    <a:srgbClr val="C0C0C0"/>
                  </a:outerShdw>
                </a:effectLst>
              </a:rPr>
              <a:t>如果有一天，來了一位小天使，要給你一個願望</a:t>
            </a:r>
            <a:r>
              <a:rPr lang="en-US" altLang="zh-TW" sz="1800" smtClean="0">
                <a:solidFill>
                  <a:schemeClr val="folHlink"/>
                </a:solidFill>
                <a:effectLst>
                  <a:outerShdw blurRad="38100" dist="38100" dir="2700000" algn="tl">
                    <a:srgbClr val="C0C0C0"/>
                  </a:outerShdw>
                </a:effectLst>
              </a:rPr>
              <a:t>….</a:t>
            </a:r>
          </a:p>
          <a:p>
            <a:pPr eaLnBrk="1" hangingPunct="1">
              <a:defRPr/>
            </a:pPr>
            <a:r>
              <a:rPr lang="zh-TW" altLang="en-US" sz="2800" smtClean="0">
                <a:effectLst>
                  <a:outerShdw blurRad="38100" dist="38100" dir="2700000" algn="tl">
                    <a:srgbClr val="C0C0C0"/>
                  </a:outerShdw>
                </a:effectLst>
              </a:rPr>
              <a:t>替代性故事和重寫</a:t>
            </a:r>
            <a:r>
              <a:rPr lang="en-US" altLang="zh-TW" sz="1800" smtClean="0">
                <a:effectLst>
                  <a:outerShdw blurRad="38100" dist="38100" dir="2700000" algn="tl">
                    <a:srgbClr val="C0C0C0"/>
                  </a:outerShdw>
                </a:effectLst>
              </a:rPr>
              <a:t>Alternative &amp; re-authoring</a:t>
            </a:r>
          </a:p>
          <a:p>
            <a:pPr eaLnBrk="1" hangingPunct="1">
              <a:buFont typeface="Symbol" pitchFamily="18" charset="2"/>
              <a:buNone/>
              <a:defRPr/>
            </a:pPr>
            <a:r>
              <a:rPr lang="en-US" altLang="zh-TW" sz="1800" smtClean="0">
                <a:solidFill>
                  <a:schemeClr val="folHlink"/>
                </a:solidFill>
                <a:effectLst>
                  <a:outerShdw blurRad="38100" dist="38100" dir="2700000" algn="tl">
                    <a:srgbClr val="C0C0C0"/>
                  </a:outerShdw>
                </a:effectLst>
              </a:rPr>
              <a:t>     </a:t>
            </a:r>
            <a:r>
              <a:rPr lang="zh-TW" altLang="en-US" sz="1800" smtClean="0">
                <a:solidFill>
                  <a:schemeClr val="folHlink"/>
                </a:solidFill>
                <a:effectLst>
                  <a:outerShdw blurRad="38100" dist="38100" dir="2700000" algn="tl">
                    <a:srgbClr val="C0C0C0"/>
                  </a:outerShdw>
                </a:effectLst>
              </a:rPr>
              <a:t>小天使會用什麼方法幫助你達成這個願望？</a:t>
            </a:r>
          </a:p>
          <a:p>
            <a:pPr eaLnBrk="1" hangingPunct="1">
              <a:defRPr/>
            </a:pPr>
            <a:endParaRPr lang="en-US" altLang="zh-TW" sz="2800" smtClean="0">
              <a:solidFill>
                <a:schemeClr val="folHlink"/>
              </a:solidFill>
              <a:effectLst>
                <a:outerShdw blurRad="38100" dist="38100" dir="2700000" algn="tl">
                  <a:srgbClr val="C0C0C0"/>
                </a:outerShdw>
              </a:effectLst>
            </a:endParaRPr>
          </a:p>
          <a:p>
            <a:pPr eaLnBrk="1" hangingPunct="1">
              <a:defRPr/>
            </a:pPr>
            <a:endParaRPr lang="zh-TW" altLang="en-US" sz="280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404813"/>
            <a:ext cx="9144000" cy="863600"/>
          </a:xfrm>
        </p:spPr>
        <p:txBody>
          <a:bodyPr/>
          <a:lstStyle/>
          <a:p>
            <a:pPr eaLnBrk="1" hangingPunct="1">
              <a:defRPr/>
            </a:pPr>
            <a:r>
              <a:rPr lang="zh-TW" altLang="en-US" b="1" smtClean="0">
                <a:effectLst>
                  <a:outerShdw blurRad="38100" dist="38100" dir="2700000" algn="tl">
                    <a:srgbClr val="C0C0C0"/>
                  </a:outerShdw>
                </a:effectLst>
                <a:latin typeface="標楷體" pitchFamily="65" charset="-120"/>
              </a:rPr>
              <a:t>進步證明</a:t>
            </a:r>
            <a:r>
              <a:rPr lang="zh-TW" altLang="en-US" b="1" smtClean="0">
                <a:effectLst>
                  <a:outerShdw blurRad="38100" dist="38100" dir="2700000" algn="tl">
                    <a:srgbClr val="C0C0C0"/>
                  </a:outerShdw>
                </a:effectLst>
              </a:rPr>
              <a:t/>
            </a:r>
            <a:br>
              <a:rPr lang="zh-TW" altLang="en-US" b="1" smtClean="0">
                <a:effectLst>
                  <a:outerShdw blurRad="38100" dist="38100" dir="2700000" algn="tl">
                    <a:srgbClr val="C0C0C0"/>
                  </a:outerShdw>
                </a:effectLst>
              </a:rPr>
            </a:br>
            <a:r>
              <a:rPr lang="en-US" altLang="zh-TW" sz="2000" b="1" smtClean="0">
                <a:solidFill>
                  <a:schemeClr val="folHlink"/>
                </a:solidFill>
                <a:effectLst>
                  <a:outerShdw blurRad="38100" dist="38100" dir="2700000" algn="tl">
                    <a:srgbClr val="C0C0C0"/>
                  </a:outerShdw>
                </a:effectLst>
                <a:latin typeface="Dotum" pitchFamily="34" charset="-127"/>
                <a:ea typeface="Dotum" pitchFamily="34" charset="-127"/>
              </a:rPr>
              <a:t>Documenting The Evidence</a:t>
            </a:r>
            <a:endParaRPr lang="zh-TW" altLang="en-US" sz="2000" b="1" smtClean="0">
              <a:solidFill>
                <a:schemeClr val="folHlink"/>
              </a:solidFill>
              <a:effectLst>
                <a:outerShdw blurRad="38100" dist="38100" dir="2700000" algn="tl">
                  <a:srgbClr val="C0C0C0"/>
                </a:outerShdw>
              </a:effectLst>
              <a:latin typeface="Dotum" pitchFamily="34" charset="-127"/>
              <a:ea typeface="Dotum" pitchFamily="34" charset="-127"/>
            </a:endParaRPr>
          </a:p>
        </p:txBody>
      </p:sp>
      <p:sp>
        <p:nvSpPr>
          <p:cNvPr id="9219" name="內容版面配置區 2"/>
          <p:cNvSpPr>
            <a:spLocks noGrp="1"/>
          </p:cNvSpPr>
          <p:nvPr>
            <p:ph idx="4294967295"/>
          </p:nvPr>
        </p:nvSpPr>
        <p:spPr>
          <a:xfrm>
            <a:off x="323850" y="2205038"/>
            <a:ext cx="8543925" cy="4327525"/>
          </a:xfrm>
        </p:spPr>
        <p:txBody>
          <a:bodyPr/>
          <a:lstStyle/>
          <a:p>
            <a:pPr eaLnBrk="1" hangingPunct="1">
              <a:buFont typeface="Symbol" pitchFamily="18" charset="2"/>
              <a:buNone/>
            </a:pPr>
            <a:r>
              <a:rPr lang="zh-TW" altLang="en-US" sz="3200" smtClean="0">
                <a:solidFill>
                  <a:srgbClr val="663300"/>
                </a:solidFill>
              </a:rPr>
              <a:t>          </a:t>
            </a:r>
            <a:r>
              <a:rPr lang="zh-TW" altLang="en-US" sz="2000" smtClean="0">
                <a:solidFill>
                  <a:srgbClr val="663300"/>
                </a:solidFill>
              </a:rPr>
              <a:t>在森林中，有一棵樹倒了，從來沒有任何人知道，就這樣消失了，那麼，它「真的」倒了嗎？</a:t>
            </a:r>
          </a:p>
          <a:p>
            <a:pPr algn="r" eaLnBrk="1" hangingPunct="1">
              <a:buFont typeface="Symbol" pitchFamily="18" charset="2"/>
              <a:buNone/>
            </a:pPr>
            <a:r>
              <a:rPr lang="en-US" altLang="zh-TW" smtClean="0">
                <a:solidFill>
                  <a:srgbClr val="663300"/>
                </a:solidFill>
                <a:latin typeface="標楷體" pitchFamily="65" charset="-120"/>
              </a:rPr>
              <a:t>〜</a:t>
            </a:r>
            <a:r>
              <a:rPr lang="zh-TW" altLang="en-US" smtClean="0">
                <a:solidFill>
                  <a:srgbClr val="663300"/>
                </a:solidFill>
              </a:rPr>
              <a:t>海德格</a:t>
            </a:r>
          </a:p>
          <a:p>
            <a:pPr eaLnBrk="1" hangingPunct="1">
              <a:buFont typeface="Symbol" pitchFamily="18" charset="2"/>
              <a:buNone/>
            </a:pPr>
            <a:r>
              <a:rPr lang="zh-TW" altLang="en-US" smtClean="0"/>
              <a:t>    </a:t>
            </a:r>
            <a:r>
              <a:rPr lang="zh-TW" altLang="en-US" sz="2000" smtClean="0">
                <a:solidFill>
                  <a:schemeClr val="folHlink"/>
                </a:solidFill>
              </a:rPr>
              <a:t>記錄下個案的改變，並讓真實世界的人看到，「真實」因而成立。</a:t>
            </a:r>
          </a:p>
          <a:p>
            <a:pPr eaLnBrk="1" hangingPunct="1"/>
            <a:r>
              <a:rPr lang="zh-TW" altLang="en-US" smtClean="0"/>
              <a:t>新故事要持續存在，須有接納且支持的聽眾</a:t>
            </a:r>
          </a:p>
          <a:p>
            <a:pPr eaLnBrk="1" hangingPunct="1">
              <a:buFont typeface="Symbol" pitchFamily="18" charset="2"/>
              <a:buNone/>
            </a:pPr>
            <a:r>
              <a:rPr lang="zh-TW" altLang="en-US" sz="2000" smtClean="0">
                <a:solidFill>
                  <a:schemeClr val="folHlink"/>
                </a:solidFill>
              </a:rPr>
              <a:t>      在你的生活中，有誰知道了你的改變，會很開心？</a:t>
            </a:r>
            <a:endParaRPr lang="en-US" altLang="zh-TW" sz="2000" smtClean="0">
              <a:solidFill>
                <a:schemeClr val="folHlink"/>
              </a:solidFill>
            </a:endParaRPr>
          </a:p>
          <a:p>
            <a:pPr eaLnBrk="1" hangingPunct="1"/>
            <a:r>
              <a:rPr lang="zh-TW" altLang="en-US" smtClean="0"/>
              <a:t>利用寫信紀錄治療過程以鞏固目標</a:t>
            </a:r>
          </a:p>
          <a:p>
            <a:pPr eaLnBrk="1" hangingPunct="1">
              <a:buFont typeface="Symbol" pitchFamily="18" charset="2"/>
              <a:buNone/>
            </a:pPr>
            <a:r>
              <a:rPr lang="en-US" altLang="zh-TW" sz="2000" smtClean="0"/>
              <a:t>      </a:t>
            </a:r>
            <a:r>
              <a:rPr lang="zh-TW" altLang="en-US" sz="2000" smtClean="0">
                <a:solidFill>
                  <a:schemeClr val="folHlink"/>
                </a:solidFill>
              </a:rPr>
              <a:t>記錄下自己的改變，寄給想要知道的人。</a:t>
            </a:r>
            <a:endParaRPr lang="en-US" altLang="zh-TW" sz="2000" smtClean="0">
              <a:solidFill>
                <a:schemeClr val="folHlink"/>
              </a:solidFill>
            </a:endParaRPr>
          </a:p>
          <a:p>
            <a:pPr eaLnBrk="1" hangingPunct="1"/>
            <a:r>
              <a:rPr lang="zh-TW" altLang="en-US" smtClean="0"/>
              <a:t>使案主能夠將在治療所學，真正帶入生活中</a:t>
            </a:r>
            <a:endParaRPr lang="en-US" altLang="zh-TW" smtClean="0"/>
          </a:p>
        </p:txBody>
      </p:sp>
      <p:sp>
        <p:nvSpPr>
          <p:cNvPr id="4" name="投影片編號版面配置區 3"/>
          <p:cNvSpPr txBox="1">
            <a:spLocks noGrp="1"/>
          </p:cNvSpPr>
          <p:nvPr/>
        </p:nvSpPr>
        <p:spPr>
          <a:xfrm>
            <a:off x="6929438" y="6492875"/>
            <a:ext cx="2133600" cy="365125"/>
          </a:xfrm>
          <a:prstGeom prst="rect">
            <a:avLst/>
          </a:prstGeom>
          <a:noFill/>
        </p:spPr>
        <p:txBody>
          <a:bodyPr anchor="ctr"/>
          <a:lstStyle/>
          <a:p>
            <a:pPr algn="r" fontAlgn="auto">
              <a:spcBef>
                <a:spcPts val="0"/>
              </a:spcBef>
              <a:spcAft>
                <a:spcPts val="0"/>
              </a:spcAft>
              <a:defRPr/>
            </a:pPr>
            <a:fld id="{C2CF249E-6E12-49DF-9299-FA149CB461CB}" type="slidenum">
              <a:rPr kumimoji="0" lang="en-US" altLang="zh-TW" sz="12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73</a:t>
            </a:fld>
            <a:endParaRPr kumimoji="0" lang="zh-TW" altLang="en-US" sz="1200">
              <a:solidFill>
                <a:schemeClr val="tx1">
                  <a:tint val="75000"/>
                </a:schemeClr>
              </a:solidFill>
              <a:latin typeface="微軟正黑體" pitchFamily="34" charset="-120"/>
              <a:ea typeface="微軟正黑體"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lide(fromBottom)">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lide(fromBottom)">
                                      <p:cBhvr>
                                        <p:cTn id="12" dur="500"/>
                                        <p:tgtEl>
                                          <p:spTgt spid="9219">
                                            <p:txEl>
                                              <p:pRg st="1" end="1"/>
                                            </p:txEl>
                                          </p:spTgt>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slide(fromBottom)">
                                      <p:cBhvr>
                                        <p:cTn id="16" dur="500"/>
                                        <p:tgtEl>
                                          <p:spTgt spid="92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slide(fromBottom)">
                                      <p:cBhvr>
                                        <p:cTn id="21" dur="500"/>
                                        <p:tgtEl>
                                          <p:spTgt spid="92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slide(fromBottom)">
                                      <p:cBhvr>
                                        <p:cTn id="26" dur="500"/>
                                        <p:tgtEl>
                                          <p:spTgt spid="9219">
                                            <p:txEl>
                                              <p:pRg st="4" end="4"/>
                                            </p:txEl>
                                          </p:spTgt>
                                        </p:tgtEl>
                                      </p:cBhvr>
                                    </p:animEffect>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slide(fromBottom)">
                                      <p:cBhvr>
                                        <p:cTn id="30" dur="500"/>
                                        <p:tgtEl>
                                          <p:spTgt spid="92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Effect transition="in" filter="slide(fromBottom)">
                                      <p:cBhvr>
                                        <p:cTn id="35" dur="500"/>
                                        <p:tgtEl>
                                          <p:spTgt spid="9219">
                                            <p:txEl>
                                              <p:pRg st="6" end="6"/>
                                            </p:txEl>
                                          </p:spTgt>
                                        </p:tgtEl>
                                      </p:cBhvr>
                                    </p:animEffect>
                                  </p:childTnLst>
                                </p:cTn>
                              </p:par>
                            </p:childTnLst>
                          </p:cTn>
                        </p:par>
                        <p:par>
                          <p:cTn id="36" fill="hold">
                            <p:stCondLst>
                              <p:cond delay="500"/>
                            </p:stCondLst>
                            <p:childTnLst>
                              <p:par>
                                <p:cTn id="37" presetID="12" presetClass="entr" presetSubtype="4" fill="hold" grpId="0" nodeType="afterEffect">
                                  <p:stCondLst>
                                    <p:cond delay="0"/>
                                  </p:stCondLst>
                                  <p:childTnLst>
                                    <p:set>
                                      <p:cBhvr>
                                        <p:cTn id="38" dur="1" fill="hold">
                                          <p:stCondLst>
                                            <p:cond delay="0"/>
                                          </p:stCondLst>
                                        </p:cTn>
                                        <p:tgtEl>
                                          <p:spTgt spid="9219">
                                            <p:txEl>
                                              <p:pRg st="7" end="7"/>
                                            </p:txEl>
                                          </p:spTgt>
                                        </p:tgtEl>
                                        <p:attrNameLst>
                                          <p:attrName>style.visibility</p:attrName>
                                        </p:attrNameLst>
                                      </p:cBhvr>
                                      <p:to>
                                        <p:strVal val="visible"/>
                                      </p:to>
                                    </p:set>
                                    <p:animEffect transition="in" filter="slide(fromBottom)">
                                      <p:cBhvr>
                                        <p:cTn id="39"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5"/>
          <p:cNvSpPr>
            <a:spLocks noGrp="1"/>
          </p:cNvSpPr>
          <p:nvPr>
            <p:ph type="title"/>
          </p:nvPr>
        </p:nvSpPr>
        <p:spPr/>
        <p:txBody>
          <a:bodyPr/>
          <a:lstStyle/>
          <a:p>
            <a:pPr eaLnBrk="1" hangingPunct="1"/>
            <a:r>
              <a:rPr lang="zh-TW" altLang="en-US" sz="4800" b="1" smtClean="0">
                <a:latin typeface="標楷體" pitchFamily="65" charset="-120"/>
              </a:rPr>
              <a:t>敘事信</a:t>
            </a:r>
            <a:br>
              <a:rPr lang="zh-TW" altLang="en-US" sz="4800" b="1" smtClean="0">
                <a:latin typeface="標楷體" pitchFamily="65" charset="-120"/>
              </a:rPr>
            </a:br>
            <a:r>
              <a:rPr lang="en-US" altLang="zh-TW" sz="2800" b="1" smtClean="0">
                <a:solidFill>
                  <a:srgbClr val="0000FF"/>
                </a:solidFill>
                <a:latin typeface="Dotum" pitchFamily="34" charset="-127"/>
                <a:ea typeface="Dotum" pitchFamily="34" charset="-127"/>
              </a:rPr>
              <a:t>narrative letters</a:t>
            </a:r>
            <a:r>
              <a:rPr lang="en-US" altLang="zh-TW" sz="2800" b="1" smtClean="0">
                <a:solidFill>
                  <a:schemeClr val="folHlink"/>
                </a:solidFill>
                <a:latin typeface="Dotum" pitchFamily="34" charset="-127"/>
                <a:ea typeface="Dotum" pitchFamily="34" charset="-127"/>
              </a:rPr>
              <a:t/>
            </a:r>
            <a:br>
              <a:rPr lang="en-US" altLang="zh-TW" sz="2800" b="1" smtClean="0">
                <a:solidFill>
                  <a:schemeClr val="folHlink"/>
                </a:solidFill>
                <a:latin typeface="Dotum" pitchFamily="34" charset="-127"/>
                <a:ea typeface="Dotum" pitchFamily="34" charset="-127"/>
              </a:rPr>
            </a:br>
            <a:endParaRPr lang="zh-TW" altLang="en-US" sz="2800" b="1" smtClean="0">
              <a:solidFill>
                <a:schemeClr val="folHlink"/>
              </a:solidFill>
              <a:latin typeface="Dotum" pitchFamily="34" charset="-127"/>
              <a:ea typeface="Dotum" pitchFamily="34" charset="-127"/>
            </a:endParaRPr>
          </a:p>
        </p:txBody>
      </p:sp>
      <p:sp>
        <p:nvSpPr>
          <p:cNvPr id="9219" name="內容版面配置區 2"/>
          <p:cNvSpPr>
            <a:spLocks noGrp="1"/>
          </p:cNvSpPr>
          <p:nvPr>
            <p:ph idx="4294967295"/>
          </p:nvPr>
        </p:nvSpPr>
        <p:spPr/>
        <p:txBody>
          <a:bodyPr/>
          <a:lstStyle/>
          <a:p>
            <a:pPr marL="342900" indent="-342900" algn="ctr" eaLnBrk="1" hangingPunct="1">
              <a:lnSpc>
                <a:spcPct val="60000"/>
              </a:lnSpc>
              <a:buFont typeface="Symbol" pitchFamily="18" charset="2"/>
              <a:buNone/>
            </a:pPr>
            <a:endParaRPr lang="en-US" altLang="zh-TW" sz="1600" b="1" smtClean="0">
              <a:solidFill>
                <a:schemeClr val="folHlink"/>
              </a:solidFill>
              <a:latin typeface="Dotum" pitchFamily="34" charset="-127"/>
              <a:ea typeface="Dotum" pitchFamily="34" charset="-127"/>
            </a:endParaRPr>
          </a:p>
          <a:p>
            <a:pPr marL="742950" lvl="1" indent="-285750" eaLnBrk="1" hangingPunct="1"/>
            <a:r>
              <a:rPr lang="zh-TW" altLang="en-US" b="1" smtClean="0">
                <a:solidFill>
                  <a:schemeClr val="folHlink"/>
                </a:solidFill>
                <a:latin typeface="標楷體" pitchFamily="65" charset="-120"/>
              </a:rPr>
              <a:t>內容：</a:t>
            </a:r>
            <a:r>
              <a:rPr lang="zh-TW" altLang="en-US" b="1" smtClean="0"/>
              <a:t>對問題外化的描述、問題對案主的影響</a:t>
            </a:r>
            <a:r>
              <a:rPr lang="en-US" altLang="zh-TW" b="1" smtClean="0"/>
              <a:t>…</a:t>
            </a:r>
          </a:p>
          <a:p>
            <a:pPr marL="742950" lvl="1" indent="-285750" eaLnBrk="1" hangingPunct="1">
              <a:buFont typeface="Symbol" pitchFamily="18" charset="2"/>
              <a:buNone/>
            </a:pPr>
            <a:r>
              <a:rPr lang="zh-TW" altLang="en-US" b="1" smtClean="0"/>
              <a:t>               →舊有的問題故事  </a:t>
            </a:r>
            <a:r>
              <a:rPr lang="en-US" altLang="zh-TW" b="1" smtClean="0"/>
              <a:t>vs.  </a:t>
            </a:r>
            <a:r>
              <a:rPr lang="zh-TW" altLang="en-US" b="1" smtClean="0"/>
              <a:t>新故事    的差別</a:t>
            </a:r>
            <a:endParaRPr lang="en-US" altLang="zh-TW" b="1" smtClean="0"/>
          </a:p>
          <a:p>
            <a:pPr marL="742950" lvl="1" indent="-285750" eaLnBrk="1" hangingPunct="1"/>
            <a:r>
              <a:rPr lang="zh-TW" altLang="en-US" b="1" smtClean="0">
                <a:solidFill>
                  <a:schemeClr val="folHlink"/>
                </a:solidFill>
                <a:latin typeface="標楷體" pitchFamily="65" charset="-120"/>
              </a:rPr>
              <a:t>撰寫方式：</a:t>
            </a:r>
          </a:p>
          <a:p>
            <a:pPr marL="1074738" lvl="4" indent="-358775" eaLnBrk="1" hangingPunct="1"/>
            <a:r>
              <a:rPr lang="zh-TW" altLang="en-US" sz="2000" b="1" smtClean="0"/>
              <a:t>序言：重新連結前次諮商的過程</a:t>
            </a:r>
            <a:endParaRPr lang="en-US" altLang="zh-TW" sz="2000" b="1" smtClean="0"/>
          </a:p>
          <a:p>
            <a:pPr marL="1074738" lvl="4" indent="-358775" eaLnBrk="1" hangingPunct="1"/>
            <a:r>
              <a:rPr lang="zh-TW" altLang="en-US" sz="2000" b="1" smtClean="0"/>
              <a:t>陳述：總結問題已造成及正在發生的影響</a:t>
            </a:r>
            <a:endParaRPr lang="en-US" altLang="zh-TW" sz="2000" b="1" smtClean="0"/>
          </a:p>
          <a:p>
            <a:pPr marL="1074738" lvl="4" indent="-358775" eaLnBrk="1" hangingPunct="1"/>
            <a:r>
              <a:rPr lang="zh-TW" altLang="en-US" sz="2000" b="1" smtClean="0"/>
              <a:t>思考治療師提出的問題，有助於發展中的故事</a:t>
            </a:r>
            <a:endParaRPr lang="en-US" altLang="zh-TW" sz="2000" b="1" smtClean="0"/>
          </a:p>
          <a:p>
            <a:pPr marL="1074738" lvl="4" indent="-358775" eaLnBrk="1" hangingPunct="1"/>
            <a:r>
              <a:rPr lang="zh-TW" altLang="en-US" sz="2000" b="1" smtClean="0"/>
              <a:t>獨特結果或例外問句來了解案主的問題故事，並且直接引用案主的語句</a:t>
            </a:r>
          </a:p>
          <a:p>
            <a:pPr marL="742950" lvl="1" indent="-285750" eaLnBrk="1" hangingPunct="1"/>
            <a:endParaRPr lang="en-US" altLang="zh-TW" b="1" smtClean="0"/>
          </a:p>
          <a:p>
            <a:pPr marL="342900" indent="-342900" eaLnBrk="1" hangingPunct="1"/>
            <a:endParaRPr lang="en-US" altLang="zh-TW" b="1" smtClean="0"/>
          </a:p>
        </p:txBody>
      </p:sp>
      <p:sp>
        <p:nvSpPr>
          <p:cNvPr id="4" name="投影片編號版面配置區 3"/>
          <p:cNvSpPr txBox="1">
            <a:spLocks noGrp="1"/>
          </p:cNvSpPr>
          <p:nvPr/>
        </p:nvSpPr>
        <p:spPr>
          <a:xfrm>
            <a:off x="6929438" y="6492875"/>
            <a:ext cx="2133600" cy="365125"/>
          </a:xfrm>
          <a:prstGeom prst="rect">
            <a:avLst/>
          </a:prstGeom>
          <a:noFill/>
        </p:spPr>
        <p:txBody>
          <a:bodyPr anchor="ctr"/>
          <a:lstStyle/>
          <a:p>
            <a:pPr algn="r" fontAlgn="auto">
              <a:spcBef>
                <a:spcPts val="0"/>
              </a:spcBef>
              <a:spcAft>
                <a:spcPts val="0"/>
              </a:spcAft>
              <a:defRPr/>
            </a:pPr>
            <a:fld id="{15E9D55E-24FE-430D-A2A6-33C9E4B63EF1}" type="slidenum">
              <a:rPr kumimoji="0" lang="en-US" altLang="zh-TW" sz="12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74</a:t>
            </a:fld>
            <a:endParaRPr kumimoji="0" lang="zh-TW" altLang="en-US" sz="1200">
              <a:solidFill>
                <a:schemeClr val="tx1">
                  <a:tint val="75000"/>
                </a:schemeClr>
              </a:solidFill>
              <a:latin typeface="微軟正黑體" pitchFamily="34" charset="-120"/>
              <a:ea typeface="微軟正黑體"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slide(fromBottom)">
                                      <p:cBhvr>
                                        <p:cTn id="7" dur="500"/>
                                        <p:tgtEl>
                                          <p:spTgt spid="9219">
                                            <p:txEl>
                                              <p:pRg st="1" end="1"/>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slide(fromBottom)">
                                      <p:cBhvr>
                                        <p:cTn id="11" dur="500"/>
                                        <p:tgtEl>
                                          <p:spTgt spid="9219">
                                            <p:txEl>
                                              <p:pRg st="2" end="2"/>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slide(fromBottom)">
                                      <p:cBhvr>
                                        <p:cTn id="15" dur="500"/>
                                        <p:tgtEl>
                                          <p:spTgt spid="9219">
                                            <p:txEl>
                                              <p:pRg st="3" end="3"/>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slide(fromBottom)">
                                      <p:cBhvr>
                                        <p:cTn id="19" dur="500"/>
                                        <p:tgtEl>
                                          <p:spTgt spid="9219">
                                            <p:txEl>
                                              <p:pRg st="4" end="4"/>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animEffect transition="in" filter="slide(fromBottom)">
                                      <p:cBhvr>
                                        <p:cTn id="23" dur="500"/>
                                        <p:tgtEl>
                                          <p:spTgt spid="9219">
                                            <p:txEl>
                                              <p:pRg st="5" end="5"/>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slide(fromBottom)">
                                      <p:cBhvr>
                                        <p:cTn id="27" dur="500"/>
                                        <p:tgtEl>
                                          <p:spTgt spid="9219">
                                            <p:txEl>
                                              <p:pRg st="6" end="6"/>
                                            </p:txEl>
                                          </p:spTgt>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animEffect transition="in" filter="slide(fromBottom)">
                                      <p:cBhvr>
                                        <p:cTn id="31"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p:cNvSpPr>
          <p:nvPr>
            <p:ph type="title"/>
          </p:nvPr>
        </p:nvSpPr>
        <p:spPr/>
        <p:txBody>
          <a:bodyPr/>
          <a:lstStyle/>
          <a:p>
            <a:pPr eaLnBrk="1" hangingPunct="1"/>
            <a:r>
              <a:rPr lang="en-US" altLang="zh-TW" smtClean="0"/>
              <a:t>2.</a:t>
            </a:r>
            <a:r>
              <a:rPr lang="zh-TW" altLang="en-US" smtClean="0"/>
              <a:t>輔導倫理與法規</a:t>
            </a:r>
          </a:p>
        </p:txBody>
      </p:sp>
      <p:sp>
        <p:nvSpPr>
          <p:cNvPr id="169986" name="Rectangle 3"/>
          <p:cNvSpPr>
            <a:spLocks noGrp="1"/>
          </p:cNvSpPr>
          <p:nvPr>
            <p:ph type="body" idx="1"/>
          </p:nvPr>
        </p:nvSpPr>
        <p:spPr/>
        <p:txBody>
          <a:bodyPr/>
          <a:lstStyle/>
          <a:p>
            <a:pPr eaLnBrk="1" hangingPunct="1"/>
            <a:r>
              <a:rPr lang="en-US" altLang="zh-TW" smtClean="0"/>
              <a:t>101-20.</a:t>
            </a:r>
            <a:r>
              <a:rPr lang="zh-TW" altLang="en-US" smtClean="0"/>
              <a:t>下列哪一項敘述</a:t>
            </a:r>
            <a:r>
              <a:rPr lang="zh-TW" altLang="en-US" u="sng" smtClean="0"/>
              <a:t>不符合</a:t>
            </a:r>
            <a:r>
              <a:rPr lang="zh-TW" altLang="en-US" smtClean="0"/>
              <a:t>輔導倫理原則？</a:t>
            </a:r>
          </a:p>
          <a:p>
            <a:pPr eaLnBrk="1" hangingPunct="1"/>
            <a:r>
              <a:rPr lang="en-US" altLang="zh-TW" smtClean="0"/>
              <a:t>(A)</a:t>
            </a:r>
            <a:r>
              <a:rPr lang="zh-TW" altLang="en-US" smtClean="0"/>
              <a:t>輔導老師向學生解釋人格測驗的結果</a:t>
            </a:r>
          </a:p>
          <a:p>
            <a:pPr eaLnBrk="1" hangingPunct="1"/>
            <a:r>
              <a:rPr lang="en-US" altLang="zh-TW" smtClean="0"/>
              <a:t>(B)</a:t>
            </a:r>
            <a:r>
              <a:rPr lang="zh-TW" altLang="en-US" smtClean="0"/>
              <a:t>輔導老師向求助同學說明輔導的保密原則</a:t>
            </a:r>
          </a:p>
          <a:p>
            <a:pPr eaLnBrk="1" hangingPunct="1"/>
            <a:r>
              <a:rPr lang="en-US" altLang="zh-TW" smtClean="0"/>
              <a:t>(C)</a:t>
            </a:r>
            <a:r>
              <a:rPr lang="zh-TW" altLang="en-US" smtClean="0"/>
              <a:t>輔導老師與督導討論其個案之狀況與輔導過程</a:t>
            </a:r>
          </a:p>
          <a:p>
            <a:pPr eaLnBrk="1" hangingPunct="1"/>
            <a:r>
              <a:rPr lang="en-US" altLang="zh-TW" smtClean="0">
                <a:solidFill>
                  <a:srgbClr val="FF0066"/>
                </a:solidFill>
              </a:rPr>
              <a:t>(D)</a:t>
            </a:r>
            <a:r>
              <a:rPr lang="zh-TW" altLang="en-US" smtClean="0">
                <a:solidFill>
                  <a:srgbClr val="FF0066"/>
                </a:solidFill>
              </a:rPr>
              <a:t>輔導老師向學生保證絕對會保守所有的隱私秘密</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內容版面配置區 1"/>
          <p:cNvSpPr>
            <a:spLocks noGrp="1"/>
          </p:cNvSpPr>
          <p:nvPr>
            <p:ph idx="4294967295"/>
          </p:nvPr>
        </p:nvSpPr>
        <p:spPr/>
        <p:txBody>
          <a:bodyPr/>
          <a:lstStyle/>
          <a:p>
            <a:pPr eaLnBrk="1" hangingPunct="1"/>
            <a:r>
              <a:rPr lang="en-US" altLang="zh-TW" smtClean="0"/>
              <a:t>100-11.</a:t>
            </a:r>
            <a:r>
              <a:rPr lang="zh-TW" altLang="en-US" smtClean="0"/>
              <a:t>有關諮商員對價值觀的看法，下列敘述何者較為正確？</a:t>
            </a:r>
          </a:p>
          <a:p>
            <a:pPr eaLnBrk="1" hangingPunct="1"/>
            <a:r>
              <a:rPr lang="en-US" altLang="zh-TW" smtClean="0">
                <a:solidFill>
                  <a:srgbClr val="FFC000"/>
                </a:solidFill>
              </a:rPr>
              <a:t>(A)</a:t>
            </a:r>
            <a:r>
              <a:rPr lang="zh-TW" altLang="en-US" smtClean="0">
                <a:solidFill>
                  <a:srgbClr val="FFC000"/>
                </a:solidFill>
              </a:rPr>
              <a:t>尊重案主的價值觀</a:t>
            </a:r>
          </a:p>
          <a:p>
            <a:pPr eaLnBrk="1" hangingPunct="1"/>
            <a:r>
              <a:rPr lang="en-US" altLang="zh-TW" smtClean="0"/>
              <a:t>(B)</a:t>
            </a:r>
            <a:r>
              <a:rPr lang="zh-TW" altLang="en-US" smtClean="0"/>
              <a:t>認同案主的價值觀</a:t>
            </a:r>
          </a:p>
          <a:p>
            <a:pPr eaLnBrk="1" hangingPunct="1"/>
            <a:r>
              <a:rPr lang="en-US" altLang="zh-TW" smtClean="0"/>
              <a:t>(C)</a:t>
            </a:r>
            <a:r>
              <a:rPr lang="zh-TW" altLang="en-US" smtClean="0"/>
              <a:t>鼓勵案主探討社會所認同的價值觀</a:t>
            </a:r>
          </a:p>
          <a:p>
            <a:pPr eaLnBrk="1" hangingPunct="1"/>
            <a:r>
              <a:rPr lang="en-US" altLang="zh-TW" smtClean="0"/>
              <a:t>(D)</a:t>
            </a:r>
            <a:r>
              <a:rPr lang="zh-TW" altLang="en-US" smtClean="0"/>
              <a:t>把自己的價值觀摒除在治療歷程之外</a:t>
            </a:r>
          </a:p>
          <a:p>
            <a:pPr eaLnBrk="1" hangingPunct="1"/>
            <a:endParaRPr lang="zh-TW" altLang="en-US" smtClean="0"/>
          </a:p>
        </p:txBody>
      </p:sp>
      <p:sp>
        <p:nvSpPr>
          <p:cNvPr id="172034" name="投影片編號版面配置區 2"/>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A8A05BDA-F062-4632-8FF8-F811D52AF589}" type="slidenum">
              <a:rPr lang="en-US" altLang="zh-TW" sz="1000">
                <a:solidFill>
                  <a:schemeClr val="tx2"/>
                </a:solidFill>
              </a:rPr>
              <a:pPr algn="ctr"/>
              <a:t>76</a:t>
            </a:fld>
            <a:endParaRPr lang="en-US" altLang="zh-TW" sz="1000">
              <a:solidFill>
                <a:schemeClr val="tx2"/>
              </a:solidFill>
            </a:endParaRPr>
          </a:p>
        </p:txBody>
      </p:sp>
      <p:sp>
        <p:nvSpPr>
          <p:cNvPr id="172035" name="標題 3"/>
          <p:cNvSpPr>
            <a:spLocks noGrp="1"/>
          </p:cNvSpPr>
          <p:nvPr>
            <p:ph type="title" idx="4294967295"/>
          </p:nvPr>
        </p:nvSpPr>
        <p:spPr>
          <a:xfrm>
            <a:off x="323850" y="260350"/>
            <a:ext cx="8229600" cy="1252538"/>
          </a:xfrm>
        </p:spPr>
        <p:txBody>
          <a:bodyPr/>
          <a:lstStyle/>
          <a:p>
            <a:pPr eaLnBrk="1" hangingPunct="1"/>
            <a:r>
              <a:rPr lang="en-US" altLang="zh-TW" smtClean="0">
                <a:latin typeface="標楷體" pitchFamily="65" charset="-120"/>
              </a:rPr>
              <a:t>2.</a:t>
            </a:r>
            <a:r>
              <a:rPr lang="zh-TW" altLang="en-US" smtClean="0">
                <a:latin typeface="標楷體" pitchFamily="65" charset="-120"/>
              </a:rPr>
              <a:t>輔導倫理與法規</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內容版面配置區 1"/>
          <p:cNvSpPr>
            <a:spLocks noGrp="1"/>
          </p:cNvSpPr>
          <p:nvPr>
            <p:ph idx="1"/>
          </p:nvPr>
        </p:nvSpPr>
        <p:spPr/>
        <p:txBody>
          <a:bodyPr/>
          <a:lstStyle/>
          <a:p>
            <a:pPr eaLnBrk="1" hangingPunct="1"/>
            <a:r>
              <a:rPr lang="en-US" altLang="zh-TW" smtClean="0"/>
              <a:t>100-20.</a:t>
            </a:r>
            <a:r>
              <a:rPr lang="zh-TW" altLang="en-US" smtClean="0"/>
              <a:t>對於接受個別諮商或團體輔導的當事人而言，他有權利知道輔導他的過程、可能的結果和參與的風險等。這項權利為下列何者？</a:t>
            </a:r>
          </a:p>
          <a:p>
            <a:pPr eaLnBrk="1" hangingPunct="1"/>
            <a:r>
              <a:rPr lang="en-US" altLang="zh-TW" smtClean="0"/>
              <a:t>(A)</a:t>
            </a:r>
            <a:r>
              <a:rPr lang="zh-TW" altLang="en-US" smtClean="0"/>
              <a:t>保密	</a:t>
            </a:r>
            <a:endParaRPr lang="en-US" altLang="zh-TW" smtClean="0"/>
          </a:p>
          <a:p>
            <a:pPr eaLnBrk="1" hangingPunct="1"/>
            <a:r>
              <a:rPr lang="en-US" altLang="zh-TW" smtClean="0"/>
              <a:t>(B)</a:t>
            </a:r>
            <a:r>
              <a:rPr lang="zh-TW" altLang="en-US" smtClean="0"/>
              <a:t>警告責任	</a:t>
            </a:r>
            <a:endParaRPr lang="en-US" altLang="zh-TW" smtClean="0"/>
          </a:p>
          <a:p>
            <a:pPr eaLnBrk="1" hangingPunct="1"/>
            <a:r>
              <a:rPr lang="en-US" altLang="zh-TW" smtClean="0">
                <a:solidFill>
                  <a:srgbClr val="FF0000"/>
                </a:solidFill>
              </a:rPr>
              <a:t>(C)</a:t>
            </a:r>
            <a:r>
              <a:rPr lang="zh-TW" altLang="en-US" smtClean="0">
                <a:solidFill>
                  <a:srgbClr val="FF0000"/>
                </a:solidFill>
              </a:rPr>
              <a:t>知後同意</a:t>
            </a:r>
            <a:r>
              <a:rPr lang="zh-TW" altLang="en-US" smtClean="0"/>
              <a:t>	</a:t>
            </a:r>
            <a:endParaRPr lang="en-US" altLang="zh-TW" smtClean="0"/>
          </a:p>
          <a:p>
            <a:pPr eaLnBrk="1" hangingPunct="1"/>
            <a:r>
              <a:rPr lang="en-US" altLang="zh-TW" smtClean="0"/>
              <a:t>(D)</a:t>
            </a:r>
            <a:r>
              <a:rPr lang="zh-TW" altLang="en-US" smtClean="0"/>
              <a:t>雙重關係</a:t>
            </a:r>
          </a:p>
          <a:p>
            <a:pPr eaLnBrk="1" hangingPunct="1"/>
            <a:endParaRPr lang="zh-TW" altLang="en-US" smtClean="0"/>
          </a:p>
        </p:txBody>
      </p:sp>
      <p:sp>
        <p:nvSpPr>
          <p:cNvPr id="174082"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95729AE-59BD-4269-BA7D-7796A56D7E33}" type="slidenum">
              <a:rPr lang="en-US" altLang="zh-TW" smtClean="0">
                <a:ea typeface="新細明體" charset="-120"/>
              </a:rPr>
              <a:pPr/>
              <a:t>77</a:t>
            </a:fld>
            <a:endParaRPr lang="en-US" altLang="zh-TW" smtClean="0">
              <a:ea typeface="新細明體" charset="-120"/>
            </a:endParaRPr>
          </a:p>
        </p:txBody>
      </p:sp>
      <p:sp>
        <p:nvSpPr>
          <p:cNvPr id="174083" name="標題 3"/>
          <p:cNvSpPr>
            <a:spLocks noGrp="1"/>
          </p:cNvSpPr>
          <p:nvPr>
            <p:ph type="title"/>
          </p:nvPr>
        </p:nvSpPr>
        <p:spPr/>
        <p:txBody>
          <a:bodyPr/>
          <a:lstStyle/>
          <a:p>
            <a:pPr eaLnBrk="1" hangingPunct="1"/>
            <a:r>
              <a:rPr lang="en-US" altLang="zh-TW" smtClean="0"/>
              <a:t>2.</a:t>
            </a:r>
            <a:r>
              <a:rPr lang="zh-TW" altLang="en-US" smtClean="0"/>
              <a:t>輔導倫理與法規</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rtlCol="0">
            <a:normAutofit fontScale="85000" lnSpcReduction="10000"/>
          </a:bodyPr>
          <a:lstStyle/>
          <a:p>
            <a:pPr marL="274320" indent="-274320" eaLnBrk="1" fontAlgn="auto" hangingPunct="1">
              <a:spcAft>
                <a:spcPts val="0"/>
              </a:spcAft>
              <a:defRPr/>
            </a:pPr>
            <a:r>
              <a:rPr lang="en-US" altLang="zh-TW" dirty="0" smtClean="0"/>
              <a:t>100-24</a:t>
            </a:r>
            <a:r>
              <a:rPr lang="en-US" altLang="zh-TW" dirty="0"/>
              <a:t>.</a:t>
            </a:r>
            <a:r>
              <a:rPr lang="zh-TW" altLang="en-US" dirty="0"/>
              <a:t>阿仁是中學教師，有自己的部落格，他喜歡在網誌上抒寫自己與學生談話的心得，有時候也會轉貼一些預防自殺的心理衛生教育訊息。下列關於阿仁作法的敘述，何者最為適當？</a:t>
            </a:r>
          </a:p>
          <a:p>
            <a:pPr marL="274320" indent="-274320" eaLnBrk="1" fontAlgn="auto" hangingPunct="1">
              <a:spcAft>
                <a:spcPts val="0"/>
              </a:spcAft>
              <a:defRPr/>
            </a:pPr>
            <a:r>
              <a:rPr lang="en-US" altLang="zh-TW" dirty="0" smtClean="0"/>
              <a:t>(</a:t>
            </a:r>
            <a:r>
              <a:rPr lang="en-US" altLang="zh-TW" dirty="0"/>
              <a:t>A)</a:t>
            </a:r>
            <a:r>
              <a:rPr lang="zh-TW" altLang="en-US" dirty="0"/>
              <a:t>很恰當，因為中學生沒時間與老師談話，可以透過網路訊息自我輔導</a:t>
            </a:r>
          </a:p>
          <a:p>
            <a:pPr marL="274320" indent="-274320" eaLnBrk="1" fontAlgn="auto" hangingPunct="1">
              <a:spcAft>
                <a:spcPts val="0"/>
              </a:spcAft>
              <a:defRPr/>
            </a:pPr>
            <a:r>
              <a:rPr lang="en-US" altLang="zh-TW" dirty="0" smtClean="0"/>
              <a:t>(</a:t>
            </a:r>
            <a:r>
              <a:rPr lang="en-US" altLang="zh-TW" dirty="0"/>
              <a:t>B)</a:t>
            </a:r>
            <a:r>
              <a:rPr lang="zh-TW" altLang="en-US" dirty="0"/>
              <a:t>恰當，因為來自網路預防自殺的心理衛生訊息可以提供多元的觀點，供學生參考</a:t>
            </a:r>
          </a:p>
          <a:p>
            <a:pPr marL="274320" indent="-274320" eaLnBrk="1" fontAlgn="auto" hangingPunct="1">
              <a:spcAft>
                <a:spcPts val="0"/>
              </a:spcAft>
              <a:defRPr/>
            </a:pPr>
            <a:r>
              <a:rPr lang="en-US" altLang="zh-TW" dirty="0" smtClean="0"/>
              <a:t>(</a:t>
            </a:r>
            <a:r>
              <a:rPr lang="en-US" altLang="zh-TW" dirty="0"/>
              <a:t>C)</a:t>
            </a:r>
            <a:r>
              <a:rPr lang="zh-TW" altLang="en-US" dirty="0"/>
              <a:t>不恰當但可以應用，雖然會有洩露學生身分的疑慮，但可以幫助更多人</a:t>
            </a:r>
          </a:p>
          <a:p>
            <a:pPr marL="274320" indent="-274320" eaLnBrk="1" fontAlgn="auto" hangingPunct="1">
              <a:spcAft>
                <a:spcPts val="0"/>
              </a:spcAft>
              <a:defRPr/>
            </a:pPr>
            <a:r>
              <a:rPr lang="en-US" altLang="zh-TW" dirty="0" smtClean="0">
                <a:solidFill>
                  <a:srgbClr val="FF0000"/>
                </a:solidFill>
              </a:rPr>
              <a:t>(</a:t>
            </a:r>
            <a:r>
              <a:rPr lang="en-US" altLang="zh-TW" dirty="0">
                <a:solidFill>
                  <a:srgbClr val="FF0000"/>
                </a:solidFill>
              </a:rPr>
              <a:t>D)</a:t>
            </a:r>
            <a:r>
              <a:rPr lang="zh-TW" altLang="en-US" dirty="0">
                <a:solidFill>
                  <a:srgbClr val="FF0000"/>
                </a:solidFill>
              </a:rPr>
              <a:t>不恰當，因為沒有經過確認心理衛生資訊的正確性和適切性，恐怕會誤導學生</a:t>
            </a:r>
          </a:p>
          <a:p>
            <a:pPr marL="274320" indent="-274320" eaLnBrk="1" fontAlgn="auto" hangingPunct="1">
              <a:spcAft>
                <a:spcPts val="0"/>
              </a:spcAft>
              <a:defRPr/>
            </a:pPr>
            <a:endParaRPr lang="zh-TW" altLang="en-US" dirty="0"/>
          </a:p>
        </p:txBody>
      </p:sp>
      <p:sp>
        <p:nvSpPr>
          <p:cNvPr id="176130"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DCC3198-A664-4CC1-AE40-3989F4D19883}" type="slidenum">
              <a:rPr lang="en-US" altLang="zh-TW" smtClean="0">
                <a:ea typeface="新細明體" charset="-120"/>
              </a:rPr>
              <a:pPr/>
              <a:t>78</a:t>
            </a:fld>
            <a:endParaRPr lang="en-US" altLang="zh-TW" smtClean="0">
              <a:ea typeface="新細明體" charset="-120"/>
            </a:endParaRPr>
          </a:p>
        </p:txBody>
      </p:sp>
      <p:sp>
        <p:nvSpPr>
          <p:cNvPr id="176131" name="標題 3"/>
          <p:cNvSpPr>
            <a:spLocks noGrp="1"/>
          </p:cNvSpPr>
          <p:nvPr>
            <p:ph type="title"/>
          </p:nvPr>
        </p:nvSpPr>
        <p:spPr/>
        <p:txBody>
          <a:bodyPr/>
          <a:lstStyle/>
          <a:p>
            <a:pPr eaLnBrk="1" hangingPunct="1"/>
            <a:r>
              <a:rPr lang="en-US" altLang="zh-TW" smtClean="0"/>
              <a:t>2.</a:t>
            </a:r>
            <a:r>
              <a:rPr lang="zh-TW" altLang="en-US" smtClean="0"/>
              <a:t>輔導倫理與法規</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內容版面配置區 1"/>
          <p:cNvSpPr>
            <a:spLocks noGrp="1"/>
          </p:cNvSpPr>
          <p:nvPr>
            <p:ph idx="1"/>
          </p:nvPr>
        </p:nvSpPr>
        <p:spPr>
          <a:xfrm>
            <a:off x="827088" y="2133600"/>
            <a:ext cx="7408862" cy="3449638"/>
          </a:xfrm>
        </p:spPr>
        <p:txBody>
          <a:bodyPr/>
          <a:lstStyle/>
          <a:p>
            <a:pPr eaLnBrk="1" hangingPunct="1"/>
            <a:r>
              <a:rPr lang="en-US" altLang="zh-TW" smtClean="0"/>
              <a:t>100-7.</a:t>
            </a:r>
            <a:r>
              <a:rPr lang="zh-TW" altLang="en-US" smtClean="0"/>
              <a:t>學生小芬檢舉她的導師對她性騷擾，但她的導師表示絕無此事，導師為求清白，要求與小芬當面對質。根據</a:t>
            </a:r>
            <a:r>
              <a:rPr lang="en-US" altLang="zh-TW" smtClean="0"/>
              <a:t>《</a:t>
            </a:r>
            <a:r>
              <a:rPr lang="zh-TW" altLang="en-US" smtClean="0"/>
              <a:t>校園性侵害或性騷擾防治準則</a:t>
            </a:r>
            <a:r>
              <a:rPr lang="en-US" altLang="zh-TW" smtClean="0"/>
              <a:t>》</a:t>
            </a:r>
            <a:r>
              <a:rPr lang="zh-TW" altLang="en-US" smtClean="0"/>
              <a:t>規定，學校應做下列何種處置？</a:t>
            </a:r>
          </a:p>
          <a:p>
            <a:pPr eaLnBrk="1" hangingPunct="1"/>
            <a:r>
              <a:rPr lang="en-US" altLang="zh-TW" smtClean="0">
                <a:solidFill>
                  <a:srgbClr val="FFC000"/>
                </a:solidFill>
              </a:rPr>
              <a:t>(A)</a:t>
            </a:r>
            <a:r>
              <a:rPr lang="zh-TW" altLang="en-US" smtClean="0">
                <a:solidFill>
                  <a:srgbClr val="FFC000"/>
                </a:solidFill>
              </a:rPr>
              <a:t>拒絕讓導師與小芬當面對質</a:t>
            </a:r>
          </a:p>
          <a:p>
            <a:pPr eaLnBrk="1" hangingPunct="1"/>
            <a:r>
              <a:rPr lang="en-US" altLang="zh-TW" smtClean="0"/>
              <a:t>(B)</a:t>
            </a:r>
            <a:r>
              <a:rPr lang="zh-TW" altLang="en-US" smtClean="0"/>
              <a:t>容許導師與小芬當面對質，但輔導老師需在場</a:t>
            </a:r>
          </a:p>
          <a:p>
            <a:pPr eaLnBrk="1" hangingPunct="1"/>
            <a:r>
              <a:rPr lang="en-US" altLang="zh-TW" smtClean="0"/>
              <a:t>(C)</a:t>
            </a:r>
            <a:r>
              <a:rPr lang="zh-TW" altLang="en-US" smtClean="0"/>
              <a:t>容許導師與小芬當面對質，但需有小芬的家長及學校主管同時在場</a:t>
            </a:r>
          </a:p>
          <a:p>
            <a:pPr eaLnBrk="1" hangingPunct="1"/>
            <a:r>
              <a:rPr lang="en-US" altLang="zh-TW" smtClean="0"/>
              <a:t>(D)</a:t>
            </a:r>
            <a:r>
              <a:rPr lang="zh-TW" altLang="en-US" smtClean="0"/>
              <a:t>容許導師與小芬當面對質，但需有小芬的家長、學校主管及教育主管當局人員同時在場</a:t>
            </a:r>
          </a:p>
          <a:p>
            <a:pPr eaLnBrk="1" hangingPunct="1"/>
            <a:endParaRPr lang="zh-TW" altLang="en-US" smtClean="0"/>
          </a:p>
        </p:txBody>
      </p:sp>
      <p:sp>
        <p:nvSpPr>
          <p:cNvPr id="178178" name="投影片編號版面配置區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804B2F0-31EC-4291-8124-C7DD2024941F}" type="slidenum">
              <a:rPr lang="en-US" altLang="zh-TW" smtClean="0">
                <a:ea typeface="新細明體" charset="-120"/>
              </a:rPr>
              <a:pPr/>
              <a:t>79</a:t>
            </a:fld>
            <a:endParaRPr lang="en-US" altLang="zh-TW" smtClean="0">
              <a:ea typeface="新細明體" charset="-120"/>
            </a:endParaRPr>
          </a:p>
        </p:txBody>
      </p:sp>
      <p:sp>
        <p:nvSpPr>
          <p:cNvPr id="178179" name="標題 3"/>
          <p:cNvSpPr>
            <a:spLocks noGrp="1"/>
          </p:cNvSpPr>
          <p:nvPr>
            <p:ph type="title"/>
          </p:nvPr>
        </p:nvSpPr>
        <p:spPr/>
        <p:txBody>
          <a:bodyPr/>
          <a:lstStyle/>
          <a:p>
            <a:pPr eaLnBrk="1" hangingPunct="1"/>
            <a:r>
              <a:rPr lang="en-US" altLang="zh-TW" smtClean="0"/>
              <a:t>2.</a:t>
            </a:r>
            <a:r>
              <a:rPr lang="zh-TW" altLang="en-US" smtClean="0"/>
              <a:t>輔導倫理與法規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a:xfrm>
            <a:off x="611188" y="2060575"/>
            <a:ext cx="8229600" cy="4525963"/>
          </a:xfrm>
        </p:spPr>
        <p:txBody>
          <a:bodyPr/>
          <a:lstStyle/>
          <a:p>
            <a:pPr eaLnBrk="1" hangingPunct="1"/>
            <a:r>
              <a:rPr lang="en-US" altLang="zh-TW" sz="2800" smtClean="0">
                <a:latin typeface="標楷體" pitchFamily="65" charset="-120"/>
              </a:rPr>
              <a:t>1.</a:t>
            </a:r>
            <a:r>
              <a:rPr lang="zh-TW" altLang="en-US" sz="2800" smtClean="0">
                <a:latin typeface="標楷體" pitchFamily="65" charset="-120"/>
              </a:rPr>
              <a:t>張春興。教育心理學。台北：東華。</a:t>
            </a:r>
          </a:p>
          <a:p>
            <a:pPr eaLnBrk="1" hangingPunct="1"/>
            <a:r>
              <a:rPr lang="en-US" altLang="zh-TW" sz="2800" smtClean="0">
                <a:latin typeface="標楷體" pitchFamily="65" charset="-120"/>
              </a:rPr>
              <a:t>2.</a:t>
            </a:r>
            <a:r>
              <a:rPr lang="zh-TW" altLang="en-US" sz="2800" smtClean="0">
                <a:latin typeface="標楷體" pitchFamily="65" charset="-120"/>
              </a:rPr>
              <a:t>黃德祥。青少年發展與輔導。台北：五南。</a:t>
            </a:r>
          </a:p>
          <a:p>
            <a:pPr eaLnBrk="1" hangingPunct="1"/>
            <a:r>
              <a:rPr lang="en-US" altLang="zh-TW" sz="2800" smtClean="0">
                <a:latin typeface="標楷體" pitchFamily="65" charset="-120"/>
              </a:rPr>
              <a:t>3.</a:t>
            </a:r>
            <a:r>
              <a:rPr lang="zh-TW" altLang="en-US" sz="2800" smtClean="0">
                <a:latin typeface="標楷體" pitchFamily="65" charset="-120"/>
              </a:rPr>
              <a:t>呂勝瑛（</a:t>
            </a:r>
            <a:r>
              <a:rPr lang="en-US" altLang="zh-TW" sz="2800" smtClean="0">
                <a:latin typeface="標楷體" pitchFamily="65" charset="-120"/>
              </a:rPr>
              <a:t>2001</a:t>
            </a:r>
            <a:r>
              <a:rPr lang="zh-TW" altLang="en-US" sz="2800" smtClean="0">
                <a:latin typeface="標楷體" pitchFamily="65" charset="-120"/>
              </a:rPr>
              <a:t>）。諮商理論與技術。台北：五南圖書。 </a:t>
            </a:r>
          </a:p>
          <a:p>
            <a:pPr eaLnBrk="1" hangingPunct="1"/>
            <a:r>
              <a:rPr lang="en-US" altLang="zh-TW" sz="2800" smtClean="0">
                <a:latin typeface="標楷體" pitchFamily="65" charset="-120"/>
              </a:rPr>
              <a:t>4.</a:t>
            </a:r>
            <a:r>
              <a:rPr lang="zh-TW" altLang="en-US" sz="2800" smtClean="0">
                <a:latin typeface="標楷體" pitchFamily="65" charset="-120"/>
              </a:rPr>
              <a:t>宋湘玲等著</a:t>
            </a:r>
            <a:r>
              <a:rPr lang="en-US" altLang="zh-TW" sz="2800" smtClean="0">
                <a:latin typeface="標楷體" pitchFamily="65" charset="-120"/>
              </a:rPr>
              <a:t>(1996)</a:t>
            </a:r>
            <a:r>
              <a:rPr lang="zh-TW" altLang="en-US" sz="2800" smtClean="0">
                <a:latin typeface="標楷體" pitchFamily="65" charset="-120"/>
              </a:rPr>
              <a:t>。學校輔導工作的理論與實施。高雄：復文。</a:t>
            </a:r>
            <a:r>
              <a:rPr lang="zh-TW" altLang="en-US" sz="2800" smtClean="0">
                <a:latin typeface="標楷體" pitchFamily="65" charset="-120"/>
                <a:sym typeface="Wingdings" pitchFamily="2" charset="2"/>
              </a:rPr>
              <a:t>     </a:t>
            </a:r>
            <a:endParaRPr lang="zh-TW" altLang="en-US" sz="2800" smtClean="0">
              <a:latin typeface="標楷體" pitchFamily="65" charset="-120"/>
            </a:endParaRPr>
          </a:p>
          <a:p>
            <a:pPr eaLnBrk="1" hangingPunct="1"/>
            <a:endParaRPr lang="zh-TW" altLang="en-US" sz="2800" smtClean="0">
              <a:latin typeface="標楷體" pitchFamily="65" charset="-120"/>
            </a:endParaRPr>
          </a:p>
          <a:p>
            <a:pPr eaLnBrk="1" hangingPunct="1"/>
            <a:endParaRPr lang="en-US" altLang="zh-TW" sz="2500" smtClean="0">
              <a:latin typeface="標楷體" pitchFamily="65" charset="-120"/>
            </a:endParaRPr>
          </a:p>
        </p:txBody>
      </p:sp>
      <p:sp>
        <p:nvSpPr>
          <p:cNvPr id="3277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1E94389-6F95-40CB-A414-85E4617EFA2B}" type="slidenum">
              <a:rPr lang="en-US" altLang="zh-TW" smtClean="0">
                <a:ea typeface="新細明體" charset="-120"/>
              </a:rPr>
              <a:pPr/>
              <a:t>8</a:t>
            </a:fld>
            <a:endParaRPr lang="en-US" altLang="zh-TW" smtClean="0">
              <a:ea typeface="新細明體" charset="-120"/>
            </a:endParaRPr>
          </a:p>
        </p:txBody>
      </p:sp>
      <p:sp>
        <p:nvSpPr>
          <p:cNvPr id="32771" name="Rectangle 2"/>
          <p:cNvSpPr>
            <a:spLocks noGrp="1" noChangeArrowheads="1"/>
          </p:cNvSpPr>
          <p:nvPr>
            <p:ph type="title"/>
          </p:nvPr>
        </p:nvSpPr>
        <p:spPr/>
        <p:txBody>
          <a:bodyPr/>
          <a:lstStyle/>
          <a:p>
            <a:pPr eaLnBrk="1" hangingPunct="1"/>
            <a:r>
              <a:rPr lang="zh-TW" altLang="en-US" b="1" u="sng" smtClean="0">
                <a:solidFill>
                  <a:srgbClr val="0000FF"/>
                </a:solidFill>
                <a:latin typeface="標楷體" pitchFamily="65" charset="-120"/>
              </a:rPr>
              <a:t>青少年輔導</a:t>
            </a:r>
            <a:r>
              <a:rPr lang="zh-TW" altLang="en-US" b="1" smtClean="0">
                <a:latin typeface="標楷體" pitchFamily="65" charset="-120"/>
              </a:rPr>
              <a:t>參考書目（ㄧ）</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p:cNvSpPr>
          <p:nvPr>
            <p:ph type="title"/>
          </p:nvPr>
        </p:nvSpPr>
        <p:spPr/>
        <p:txBody>
          <a:bodyPr/>
          <a:lstStyle/>
          <a:p>
            <a:pPr eaLnBrk="1" hangingPunct="1"/>
            <a:r>
              <a:rPr lang="en-US" altLang="zh-TW" smtClean="0"/>
              <a:t>2.</a:t>
            </a:r>
            <a:r>
              <a:rPr lang="zh-TW" altLang="en-US" smtClean="0"/>
              <a:t>輔導倫理與</a:t>
            </a:r>
            <a:r>
              <a:rPr lang="zh-TW" altLang="en-US" smtClean="0">
                <a:solidFill>
                  <a:srgbClr val="FF0066"/>
                </a:solidFill>
              </a:rPr>
              <a:t>法規</a:t>
            </a:r>
          </a:p>
        </p:txBody>
      </p:sp>
      <p:sp>
        <p:nvSpPr>
          <p:cNvPr id="180226" name="Rectangle 3"/>
          <p:cNvSpPr>
            <a:spLocks noGrp="1"/>
          </p:cNvSpPr>
          <p:nvPr>
            <p:ph type="body" idx="1"/>
          </p:nvPr>
        </p:nvSpPr>
        <p:spPr/>
        <p:txBody>
          <a:bodyPr/>
          <a:lstStyle/>
          <a:p>
            <a:pPr eaLnBrk="1" hangingPunct="1"/>
            <a:r>
              <a:rPr lang="en-US" altLang="zh-TW" smtClean="0"/>
              <a:t>101-9.</a:t>
            </a:r>
            <a:r>
              <a:rPr lang="zh-TW" altLang="en-US" smtClean="0"/>
              <a:t>我國為促進兒童及少年身心健全發展，保障其權益，增進其福利，特制訂</a:t>
            </a:r>
            <a:r>
              <a:rPr lang="en-US" altLang="zh-TW" smtClean="0"/>
              <a:t>〈</a:t>
            </a:r>
            <a:r>
              <a:rPr lang="zh-TW" altLang="en-US" smtClean="0"/>
              <a:t>兒童及少年福利法</a:t>
            </a:r>
            <a:r>
              <a:rPr lang="en-US" altLang="zh-TW" smtClean="0"/>
              <a:t>〉</a:t>
            </a:r>
            <a:r>
              <a:rPr lang="zh-TW" altLang="en-US" smtClean="0"/>
              <a:t>。該法的少年適用年齡為下列何者？</a:t>
            </a:r>
          </a:p>
          <a:p>
            <a:pPr eaLnBrk="1" hangingPunct="1"/>
            <a:r>
              <a:rPr lang="en-US" altLang="zh-TW" smtClean="0"/>
              <a:t>(A)10-16</a:t>
            </a:r>
            <a:r>
              <a:rPr lang="zh-TW" altLang="en-US" smtClean="0"/>
              <a:t>歲	</a:t>
            </a:r>
            <a:r>
              <a:rPr lang="en-US" altLang="zh-TW" smtClean="0"/>
              <a:t>(B)10-18</a:t>
            </a:r>
            <a:r>
              <a:rPr lang="zh-TW" altLang="en-US" smtClean="0"/>
              <a:t>歲	</a:t>
            </a:r>
            <a:r>
              <a:rPr lang="en-US" altLang="zh-TW" smtClean="0">
                <a:solidFill>
                  <a:srgbClr val="FF0066"/>
                </a:solidFill>
              </a:rPr>
              <a:t>(C)12-18</a:t>
            </a:r>
            <a:r>
              <a:rPr lang="zh-TW" altLang="en-US" smtClean="0">
                <a:solidFill>
                  <a:srgbClr val="FF0066"/>
                </a:solidFill>
              </a:rPr>
              <a:t>歲</a:t>
            </a:r>
            <a:r>
              <a:rPr lang="zh-TW" altLang="en-US" smtClean="0"/>
              <a:t>	</a:t>
            </a:r>
            <a:r>
              <a:rPr lang="en-US" altLang="zh-TW" smtClean="0"/>
              <a:t>(D)12-21</a:t>
            </a:r>
            <a:r>
              <a:rPr lang="zh-TW" altLang="en-US" smtClean="0"/>
              <a:t>歲</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3"/>
          <p:cNvSpPr>
            <a:spLocks noGrp="1" noChangeArrowheads="1"/>
          </p:cNvSpPr>
          <p:nvPr>
            <p:ph idx="1"/>
          </p:nvPr>
        </p:nvSpPr>
        <p:spPr/>
        <p:txBody>
          <a:bodyPr/>
          <a:lstStyle/>
          <a:p>
            <a:pPr eaLnBrk="1" hangingPunct="1"/>
            <a:r>
              <a:rPr lang="en-US" altLang="zh-TW" smtClean="0"/>
              <a:t>99-25.</a:t>
            </a:r>
            <a:r>
              <a:rPr lang="zh-TW" altLang="en-US" smtClean="0"/>
              <a:t>下列何者</a:t>
            </a:r>
            <a:r>
              <a:rPr lang="zh-TW" altLang="en-US" u="sng" smtClean="0"/>
              <a:t>不屬於</a:t>
            </a:r>
            <a:r>
              <a:rPr lang="zh-TW" altLang="en-US" smtClean="0"/>
              <a:t>我國＜兒童及少年福利法＞中，所列之福利措施範圍？ </a:t>
            </a:r>
          </a:p>
          <a:p>
            <a:pPr eaLnBrk="1" hangingPunct="1"/>
            <a:r>
              <a:rPr lang="en-US" altLang="zh-TW" smtClean="0"/>
              <a:t>(A)</a:t>
            </a:r>
            <a:r>
              <a:rPr lang="zh-TW" altLang="en-US" smtClean="0"/>
              <a:t>辦理兒童及少年課後照顧服務 </a:t>
            </a:r>
          </a:p>
          <a:p>
            <a:pPr eaLnBrk="1" hangingPunct="1"/>
            <a:r>
              <a:rPr lang="en-US" altLang="zh-TW" smtClean="0"/>
              <a:t>(B)</a:t>
            </a:r>
            <a:r>
              <a:rPr lang="zh-TW" altLang="en-US" smtClean="0"/>
              <a:t>對兒童及少年及其父母辦理親職教育 </a:t>
            </a:r>
          </a:p>
          <a:p>
            <a:pPr eaLnBrk="1" hangingPunct="1"/>
            <a:r>
              <a:rPr lang="en-US" altLang="zh-TW" smtClean="0"/>
              <a:t>(C)</a:t>
            </a:r>
            <a:r>
              <a:rPr lang="zh-TW" altLang="en-US" smtClean="0"/>
              <a:t>對於未婚懷孕或分娩而遭遇困境之婦嬰，予以適當之安置及協助 </a:t>
            </a:r>
          </a:p>
          <a:p>
            <a:pPr eaLnBrk="1" hangingPunct="1"/>
            <a:r>
              <a:rPr lang="en-US" altLang="zh-TW" smtClean="0"/>
              <a:t>(D)</a:t>
            </a:r>
            <a:r>
              <a:rPr lang="zh-TW" altLang="en-US" smtClean="0"/>
              <a:t>對於不適宜在家庭內教養或逃家之兒童及少年，提供適當之安置</a:t>
            </a:r>
          </a:p>
        </p:txBody>
      </p:sp>
      <p:sp>
        <p:nvSpPr>
          <p:cNvPr id="18227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12E994B-1555-4C23-865D-F7E0638D4746}" type="slidenum">
              <a:rPr lang="en-US" altLang="zh-TW" smtClean="0">
                <a:ea typeface="新細明體" charset="-120"/>
              </a:rPr>
              <a:pPr/>
              <a:t>81</a:t>
            </a:fld>
            <a:endParaRPr lang="en-US" altLang="zh-TW" smtClean="0">
              <a:ea typeface="新細明體" charset="-120"/>
            </a:endParaRPr>
          </a:p>
        </p:txBody>
      </p:sp>
      <p:sp>
        <p:nvSpPr>
          <p:cNvPr id="182275" name="Rectangle 2"/>
          <p:cNvSpPr>
            <a:spLocks noGrp="1" noChangeArrowheads="1"/>
          </p:cNvSpPr>
          <p:nvPr>
            <p:ph type="title"/>
          </p:nvPr>
        </p:nvSpPr>
        <p:spPr>
          <a:xfrm>
            <a:off x="395288" y="333375"/>
            <a:ext cx="8229600" cy="1252538"/>
          </a:xfrm>
        </p:spPr>
        <p:txBody>
          <a:bodyPr/>
          <a:lstStyle/>
          <a:p>
            <a:pPr eaLnBrk="1" hangingPunct="1"/>
            <a:r>
              <a:rPr lang="en-US" altLang="zh-TW" smtClean="0">
                <a:latin typeface="標楷體" pitchFamily="65" charset="-120"/>
              </a:rPr>
              <a:t>2.</a:t>
            </a:r>
            <a:r>
              <a:rPr lang="zh-TW" altLang="en-US" smtClean="0">
                <a:latin typeface="標楷體" pitchFamily="65" charset="-120"/>
              </a:rPr>
              <a:t>輔導倫理與</a:t>
            </a:r>
            <a:r>
              <a:rPr lang="zh-TW" altLang="en-US" smtClean="0">
                <a:solidFill>
                  <a:srgbClr val="FF0066"/>
                </a:solidFill>
                <a:latin typeface="標楷體" pitchFamily="65" charset="-120"/>
              </a:rPr>
              <a:t>法規</a:t>
            </a:r>
            <a:endParaRPr lang="zh-TW" altLang="zh-TW" smtClean="0">
              <a:solidFill>
                <a:srgbClr val="FF0066"/>
              </a:solidFill>
            </a:endParaRPr>
          </a:p>
        </p:txBody>
      </p:sp>
      <p:sp>
        <p:nvSpPr>
          <p:cNvPr id="63494" name="Rectangle 6"/>
          <p:cNvSpPr>
            <a:spLocks noChangeArrowheads="1"/>
          </p:cNvSpPr>
          <p:nvPr/>
        </p:nvSpPr>
        <p:spPr bwMode="auto">
          <a:xfrm>
            <a:off x="1116013" y="3500438"/>
            <a:ext cx="4535487" cy="433387"/>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500" fill="hold"/>
                                        <p:tgtEl>
                                          <p:spTgt spid="63494"/>
                                        </p:tgtEl>
                                        <p:attrNameLst>
                                          <p:attrName>ppt_x</p:attrName>
                                        </p:attrNameLst>
                                      </p:cBhvr>
                                      <p:tavLst>
                                        <p:tav tm="0">
                                          <p:val>
                                            <p:strVal val="#ppt_x"/>
                                          </p:val>
                                        </p:tav>
                                        <p:tav tm="100000">
                                          <p:val>
                                            <p:strVal val="#ppt_x"/>
                                          </p:val>
                                        </p:tav>
                                      </p:tavLst>
                                    </p:anim>
                                    <p:anim calcmode="lin" valueType="num">
                                      <p:cBhvr additive="base">
                                        <p:cTn id="8" dur="500" fill="hold"/>
                                        <p:tgtEl>
                                          <p:spTgt spid="63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rtlCol="0">
            <a:normAutofit lnSpcReduction="10000"/>
          </a:bodyPr>
          <a:lstStyle/>
          <a:p>
            <a:pPr marL="274320" indent="-274320" eaLnBrk="1" fontAlgn="auto" hangingPunct="1">
              <a:lnSpc>
                <a:spcPct val="90000"/>
              </a:lnSpc>
              <a:spcAft>
                <a:spcPts val="0"/>
              </a:spcAft>
              <a:buFont typeface="Wingdings" pitchFamily="2" charset="2"/>
              <a:buNone/>
              <a:defRPr/>
            </a:pPr>
            <a:r>
              <a:rPr lang="en-US" altLang="zh-TW" dirty="0" smtClean="0">
                <a:latin typeface="標楷體" pitchFamily="65" charset="-120"/>
              </a:rPr>
              <a:t>95_26</a:t>
            </a:r>
          </a:p>
          <a:p>
            <a:pPr marL="274320" indent="-274320" eaLnBrk="1" fontAlgn="auto" hangingPunct="1">
              <a:lnSpc>
                <a:spcPct val="90000"/>
              </a:lnSpc>
              <a:spcAft>
                <a:spcPts val="0"/>
              </a:spcAft>
              <a:buFont typeface="Wingdings" pitchFamily="2" charset="2"/>
              <a:buNone/>
              <a:defRPr/>
            </a:pPr>
            <a:r>
              <a:rPr lang="zh-TW" altLang="en-US" dirty="0" smtClean="0">
                <a:latin typeface="標楷體" pitchFamily="65" charset="-120"/>
              </a:rPr>
              <a:t>「少年事件處理法」第二條規定本法適用於十二歲以上，未滿十八歲之人。但依第五十四條規定：少年轉介輔導處分及保護處分之執行，至多執行至滿幾歲為止？</a:t>
            </a:r>
          </a:p>
          <a:p>
            <a:pPr marL="274320" indent="-274320" eaLnBrk="1" fontAlgn="auto" hangingPunct="1">
              <a:lnSpc>
                <a:spcPct val="90000"/>
              </a:lnSpc>
              <a:spcAft>
                <a:spcPts val="0"/>
              </a:spcAft>
              <a:buFont typeface="Wingdings" pitchFamily="2" charset="2"/>
              <a:buNone/>
              <a:defRPr/>
            </a:pPr>
            <a:r>
              <a:rPr lang="en-US" altLang="zh-TW" sz="2500" dirty="0" smtClean="0">
                <a:latin typeface="標楷體" pitchFamily="65" charset="-120"/>
              </a:rPr>
              <a:t>(A)</a:t>
            </a:r>
            <a:r>
              <a:rPr lang="zh-TW" altLang="en-US" sz="2500" dirty="0" smtClean="0">
                <a:latin typeface="標楷體" pitchFamily="65" charset="-120"/>
              </a:rPr>
              <a:t>二十 </a:t>
            </a:r>
          </a:p>
          <a:p>
            <a:pPr marL="274320" indent="-274320" eaLnBrk="1" fontAlgn="auto" hangingPunct="1">
              <a:lnSpc>
                <a:spcPct val="90000"/>
              </a:lnSpc>
              <a:spcAft>
                <a:spcPts val="0"/>
              </a:spcAft>
              <a:buFont typeface="Wingdings" pitchFamily="2" charset="2"/>
              <a:buNone/>
              <a:defRPr/>
            </a:pPr>
            <a:r>
              <a:rPr lang="en-US" altLang="zh-TW" sz="2500" dirty="0" smtClean="0">
                <a:latin typeface="標楷體" pitchFamily="65" charset="-120"/>
              </a:rPr>
              <a:t>(B)</a:t>
            </a:r>
            <a:r>
              <a:rPr lang="zh-TW" altLang="en-US" sz="2500" dirty="0" smtClean="0">
                <a:latin typeface="標楷體" pitchFamily="65" charset="-120"/>
              </a:rPr>
              <a:t>二十一 </a:t>
            </a:r>
          </a:p>
          <a:p>
            <a:pPr marL="274320" indent="-274320" eaLnBrk="1" fontAlgn="auto" hangingPunct="1">
              <a:lnSpc>
                <a:spcPct val="90000"/>
              </a:lnSpc>
              <a:spcAft>
                <a:spcPts val="0"/>
              </a:spcAft>
              <a:buFont typeface="Wingdings" pitchFamily="2" charset="2"/>
              <a:buNone/>
              <a:defRPr/>
            </a:pPr>
            <a:r>
              <a:rPr lang="en-US" altLang="zh-TW" sz="2500" dirty="0" smtClean="0">
                <a:latin typeface="標楷體" pitchFamily="65" charset="-120"/>
              </a:rPr>
              <a:t>(C)</a:t>
            </a:r>
            <a:r>
              <a:rPr lang="zh-TW" altLang="en-US" sz="2500" dirty="0" smtClean="0">
                <a:latin typeface="標楷體" pitchFamily="65" charset="-120"/>
              </a:rPr>
              <a:t>二十五 </a:t>
            </a:r>
          </a:p>
          <a:p>
            <a:pPr marL="274320" indent="-274320" eaLnBrk="1" fontAlgn="auto" hangingPunct="1">
              <a:lnSpc>
                <a:spcPct val="90000"/>
              </a:lnSpc>
              <a:spcAft>
                <a:spcPts val="0"/>
              </a:spcAft>
              <a:buFont typeface="Wingdings" pitchFamily="2" charset="2"/>
              <a:buNone/>
              <a:defRPr/>
            </a:pPr>
            <a:r>
              <a:rPr lang="en-US" altLang="zh-TW" sz="2500" dirty="0" smtClean="0">
                <a:latin typeface="標楷體" pitchFamily="65" charset="-120"/>
              </a:rPr>
              <a:t>(D)</a:t>
            </a:r>
            <a:r>
              <a:rPr lang="zh-TW" altLang="en-US" sz="2500" dirty="0" smtClean="0">
                <a:latin typeface="標楷體" pitchFamily="65" charset="-120"/>
              </a:rPr>
              <a:t>三十</a:t>
            </a:r>
          </a:p>
        </p:txBody>
      </p:sp>
      <p:sp>
        <p:nvSpPr>
          <p:cNvPr id="18432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B34F2AC-7168-4A74-AD40-9283DF6F512A}" type="slidenum">
              <a:rPr lang="en-US" altLang="zh-TW" smtClean="0">
                <a:ea typeface="新細明體" charset="-120"/>
              </a:rPr>
              <a:pPr/>
              <a:t>82</a:t>
            </a:fld>
            <a:endParaRPr lang="en-US" altLang="zh-TW" smtClean="0">
              <a:ea typeface="新細明體" charset="-120"/>
            </a:endParaRPr>
          </a:p>
        </p:txBody>
      </p:sp>
      <p:sp>
        <p:nvSpPr>
          <p:cNvPr id="184323" name="Rectangle 2"/>
          <p:cNvSpPr>
            <a:spLocks noGrp="1" noChangeArrowheads="1"/>
          </p:cNvSpPr>
          <p:nvPr>
            <p:ph type="title"/>
          </p:nvPr>
        </p:nvSpPr>
        <p:spPr/>
        <p:txBody>
          <a:bodyPr/>
          <a:lstStyle/>
          <a:p>
            <a:pPr eaLnBrk="1" hangingPunct="1"/>
            <a:r>
              <a:rPr lang="en-US" altLang="zh-TW" smtClean="0">
                <a:latin typeface="標楷體" pitchFamily="65" charset="-120"/>
              </a:rPr>
              <a:t>2.</a:t>
            </a:r>
            <a:r>
              <a:rPr lang="zh-TW" altLang="en-US" smtClean="0">
                <a:latin typeface="標楷體" pitchFamily="65" charset="-120"/>
              </a:rPr>
              <a:t>輔導倫理與</a:t>
            </a:r>
            <a:r>
              <a:rPr lang="zh-TW" altLang="en-US" smtClean="0">
                <a:solidFill>
                  <a:srgbClr val="FF0066"/>
                </a:solidFill>
                <a:latin typeface="標楷體" pitchFamily="65" charset="-120"/>
              </a:rPr>
              <a:t>法規</a:t>
            </a:r>
          </a:p>
        </p:txBody>
      </p:sp>
      <p:sp>
        <p:nvSpPr>
          <p:cNvPr id="345092" name="Rectangle 4"/>
          <p:cNvSpPr>
            <a:spLocks noChangeArrowheads="1"/>
          </p:cNvSpPr>
          <p:nvPr/>
        </p:nvSpPr>
        <p:spPr bwMode="auto">
          <a:xfrm>
            <a:off x="971550" y="4652963"/>
            <a:ext cx="1512888"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5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idx="1"/>
          </p:nvPr>
        </p:nvSpPr>
        <p:spPr>
          <a:xfrm>
            <a:off x="852488" y="1557338"/>
            <a:ext cx="8291512" cy="4537075"/>
          </a:xfrm>
        </p:spPr>
        <p:txBody>
          <a:bodyPr/>
          <a:lstStyle/>
          <a:p>
            <a:pPr eaLnBrk="1" hangingPunct="1">
              <a:lnSpc>
                <a:spcPct val="90000"/>
              </a:lnSpc>
              <a:buFont typeface="Wingdings" pitchFamily="2" charset="2"/>
              <a:buNone/>
            </a:pPr>
            <a:r>
              <a:rPr lang="en-US" altLang="zh-TW" sz="2800" smtClean="0">
                <a:latin typeface="標楷體" pitchFamily="65" charset="-120"/>
              </a:rPr>
              <a:t>95_02</a:t>
            </a:r>
          </a:p>
          <a:p>
            <a:pPr eaLnBrk="1" hangingPunct="1">
              <a:lnSpc>
                <a:spcPct val="90000"/>
              </a:lnSpc>
              <a:buFont typeface="Wingdings" pitchFamily="2" charset="2"/>
              <a:buNone/>
            </a:pPr>
            <a:r>
              <a:rPr lang="zh-TW" altLang="en-US" sz="2800" smtClean="0">
                <a:latin typeface="標楷體" pitchFamily="65" charset="-120"/>
              </a:rPr>
              <a:t>依據「兒童及少年福利法」第三十四條之規</a:t>
            </a:r>
          </a:p>
          <a:p>
            <a:pPr eaLnBrk="1" hangingPunct="1">
              <a:lnSpc>
                <a:spcPct val="90000"/>
              </a:lnSpc>
              <a:buFont typeface="Wingdings" pitchFamily="2" charset="2"/>
              <a:buNone/>
            </a:pPr>
            <a:r>
              <a:rPr lang="zh-TW" altLang="en-US" sz="2800" smtClean="0">
                <a:latin typeface="標楷體" pitchFamily="65" charset="-120"/>
              </a:rPr>
              <a:t>定，教師知悉少年有遭受遺棄或身心虐待之</a:t>
            </a:r>
          </a:p>
          <a:p>
            <a:pPr eaLnBrk="1" hangingPunct="1">
              <a:lnSpc>
                <a:spcPct val="90000"/>
              </a:lnSpc>
              <a:buFont typeface="Wingdings" pitchFamily="2" charset="2"/>
              <a:buNone/>
            </a:pPr>
            <a:r>
              <a:rPr lang="zh-TW" altLang="en-US" sz="2800" smtClean="0">
                <a:latin typeface="標楷體" pitchFamily="65" charset="-120"/>
              </a:rPr>
              <a:t>情事者，應立即向直轄市、縣</a:t>
            </a:r>
            <a:r>
              <a:rPr lang="en-US" altLang="zh-TW" sz="2800" smtClean="0">
                <a:latin typeface="標楷體" pitchFamily="65" charset="-120"/>
              </a:rPr>
              <a:t>(</a:t>
            </a:r>
            <a:r>
              <a:rPr lang="zh-TW" altLang="en-US" sz="2800" smtClean="0">
                <a:latin typeface="標楷體" pitchFamily="65" charset="-120"/>
              </a:rPr>
              <a:t>市</a:t>
            </a:r>
            <a:r>
              <a:rPr lang="en-US" altLang="zh-TW" sz="2800" smtClean="0">
                <a:latin typeface="標楷體" pitchFamily="65" charset="-120"/>
              </a:rPr>
              <a:t>)</a:t>
            </a:r>
            <a:r>
              <a:rPr lang="zh-TW" altLang="en-US" sz="2800" smtClean="0">
                <a:latin typeface="標楷體" pitchFamily="65" charset="-120"/>
              </a:rPr>
              <a:t>主管機關</a:t>
            </a:r>
          </a:p>
          <a:p>
            <a:pPr eaLnBrk="1" hangingPunct="1">
              <a:lnSpc>
                <a:spcPct val="90000"/>
              </a:lnSpc>
              <a:buFont typeface="Wingdings" pitchFamily="2" charset="2"/>
              <a:buNone/>
            </a:pPr>
            <a:r>
              <a:rPr lang="zh-TW" altLang="en-US" sz="2800" smtClean="0">
                <a:latin typeface="標楷體" pitchFamily="65" charset="-120"/>
              </a:rPr>
              <a:t>通報，至遲不得超過多久？</a:t>
            </a:r>
          </a:p>
          <a:p>
            <a:pPr eaLnBrk="1" hangingPunct="1">
              <a:lnSpc>
                <a:spcPct val="90000"/>
              </a:lnSpc>
              <a:buFont typeface="Wingdings" pitchFamily="2" charset="2"/>
              <a:buNone/>
            </a:pPr>
            <a:r>
              <a:rPr lang="en-US" altLang="zh-TW" sz="2800" smtClean="0">
                <a:latin typeface="標楷體" pitchFamily="65" charset="-120"/>
              </a:rPr>
              <a:t>(A)</a:t>
            </a:r>
            <a:r>
              <a:rPr lang="zh-TW" altLang="en-US" sz="2800" smtClean="0">
                <a:latin typeface="標楷體" pitchFamily="65" charset="-120"/>
              </a:rPr>
              <a:t>二十四小時 </a:t>
            </a:r>
          </a:p>
          <a:p>
            <a:pPr eaLnBrk="1" hangingPunct="1">
              <a:lnSpc>
                <a:spcPct val="90000"/>
              </a:lnSpc>
              <a:buFont typeface="Wingdings" pitchFamily="2" charset="2"/>
              <a:buNone/>
            </a:pPr>
            <a:r>
              <a:rPr lang="en-US" altLang="zh-TW" sz="2800" smtClean="0">
                <a:latin typeface="標楷體" pitchFamily="65" charset="-120"/>
              </a:rPr>
              <a:t>(B)</a:t>
            </a:r>
            <a:r>
              <a:rPr lang="zh-TW" altLang="en-US" sz="2800" smtClean="0">
                <a:latin typeface="標楷體" pitchFamily="65" charset="-120"/>
              </a:rPr>
              <a:t>三十六小時 </a:t>
            </a:r>
          </a:p>
          <a:p>
            <a:pPr eaLnBrk="1" hangingPunct="1">
              <a:lnSpc>
                <a:spcPct val="90000"/>
              </a:lnSpc>
              <a:buFont typeface="Wingdings" pitchFamily="2" charset="2"/>
              <a:buNone/>
            </a:pPr>
            <a:r>
              <a:rPr lang="en-US" altLang="zh-TW" sz="2800" smtClean="0">
                <a:latin typeface="標楷體" pitchFamily="65" charset="-120"/>
              </a:rPr>
              <a:t>(C)</a:t>
            </a:r>
            <a:r>
              <a:rPr lang="zh-TW" altLang="en-US" sz="2800" smtClean="0">
                <a:latin typeface="標楷體" pitchFamily="65" charset="-120"/>
              </a:rPr>
              <a:t>四十八小時 </a:t>
            </a:r>
          </a:p>
          <a:p>
            <a:pPr eaLnBrk="1" hangingPunct="1">
              <a:lnSpc>
                <a:spcPct val="90000"/>
              </a:lnSpc>
              <a:buFont typeface="Wingdings" pitchFamily="2" charset="2"/>
              <a:buNone/>
            </a:pPr>
            <a:r>
              <a:rPr lang="en-US" altLang="zh-TW" sz="2800" smtClean="0">
                <a:latin typeface="標楷體" pitchFamily="65" charset="-120"/>
              </a:rPr>
              <a:t>(D)</a:t>
            </a:r>
            <a:r>
              <a:rPr lang="zh-TW" altLang="en-US" sz="2800" smtClean="0">
                <a:latin typeface="標楷體" pitchFamily="65" charset="-120"/>
              </a:rPr>
              <a:t>七十二小時</a:t>
            </a:r>
          </a:p>
        </p:txBody>
      </p:sp>
      <p:sp>
        <p:nvSpPr>
          <p:cNvPr id="18637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36689B0-AB30-4B68-B039-A1EC54F5CE73}" type="slidenum">
              <a:rPr lang="en-US" altLang="zh-TW" smtClean="0">
                <a:ea typeface="新細明體" charset="-120"/>
              </a:rPr>
              <a:pPr/>
              <a:t>83</a:t>
            </a:fld>
            <a:endParaRPr lang="en-US" altLang="zh-TW" smtClean="0">
              <a:ea typeface="新細明體" charset="-120"/>
            </a:endParaRPr>
          </a:p>
        </p:txBody>
      </p:sp>
      <p:sp>
        <p:nvSpPr>
          <p:cNvPr id="186371" name="Rectangle 3"/>
          <p:cNvSpPr>
            <a:spLocks noGrp="1" noChangeArrowheads="1"/>
          </p:cNvSpPr>
          <p:nvPr>
            <p:ph type="title"/>
          </p:nvPr>
        </p:nvSpPr>
        <p:spPr/>
        <p:txBody>
          <a:bodyPr/>
          <a:lstStyle/>
          <a:p>
            <a:pPr eaLnBrk="1" hangingPunct="1"/>
            <a:r>
              <a:rPr lang="en-US" altLang="zh-TW" smtClean="0">
                <a:latin typeface="標楷體" pitchFamily="65" charset="-120"/>
              </a:rPr>
              <a:t>2.</a:t>
            </a:r>
            <a:r>
              <a:rPr lang="zh-TW" altLang="en-US" smtClean="0">
                <a:latin typeface="標楷體" pitchFamily="65" charset="-120"/>
              </a:rPr>
              <a:t>輔導倫理與法規</a:t>
            </a:r>
          </a:p>
        </p:txBody>
      </p:sp>
      <p:sp>
        <p:nvSpPr>
          <p:cNvPr id="372740" name="Rectangle 4"/>
          <p:cNvSpPr>
            <a:spLocks noChangeArrowheads="1"/>
          </p:cNvSpPr>
          <p:nvPr/>
        </p:nvSpPr>
        <p:spPr bwMode="auto">
          <a:xfrm>
            <a:off x="900113" y="3860800"/>
            <a:ext cx="2735262" cy="504825"/>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3"/>
          <p:cNvSpPr>
            <a:spLocks noGrp="1" noChangeArrowheads="1"/>
          </p:cNvSpPr>
          <p:nvPr>
            <p:ph idx="1"/>
          </p:nvPr>
        </p:nvSpPr>
        <p:spPr>
          <a:xfrm>
            <a:off x="1763713" y="1984375"/>
            <a:ext cx="6416675" cy="3536950"/>
          </a:xfrm>
        </p:spPr>
        <p:txBody>
          <a:bodyPr/>
          <a:lstStyle/>
          <a:p>
            <a:pPr eaLnBrk="1" hangingPunct="1">
              <a:buClr>
                <a:schemeClr val="tx1"/>
              </a:buClr>
            </a:pPr>
            <a:r>
              <a:rPr lang="zh-TW" altLang="en-US" sz="3200" smtClean="0">
                <a:latin typeface="標楷體" pitchFamily="65" charset="-120"/>
                <a:hlinkClick r:id="rId3"/>
              </a:rPr>
              <a:t>兒童及少年福利法</a:t>
            </a:r>
            <a:endParaRPr lang="zh-TW" altLang="en-US" sz="3200" smtClean="0">
              <a:latin typeface="標楷體" pitchFamily="65" charset="-120"/>
            </a:endParaRPr>
          </a:p>
          <a:p>
            <a:pPr eaLnBrk="1" hangingPunct="1">
              <a:buClr>
                <a:schemeClr val="tx1"/>
              </a:buClr>
            </a:pPr>
            <a:r>
              <a:rPr lang="zh-TW" altLang="en-US" sz="3200" smtClean="0">
                <a:latin typeface="標楷體" pitchFamily="65" charset="-120"/>
                <a:hlinkClick r:id="rId4"/>
              </a:rPr>
              <a:t>少年事件處理法</a:t>
            </a:r>
            <a:endParaRPr lang="en-US" altLang="zh-TW" sz="3200" smtClean="0">
              <a:latin typeface="標楷體" pitchFamily="65" charset="-120"/>
            </a:endParaRPr>
          </a:p>
          <a:p>
            <a:pPr eaLnBrk="1" hangingPunct="1">
              <a:buClr>
                <a:schemeClr val="tx1"/>
              </a:buClr>
            </a:pPr>
            <a:r>
              <a:rPr lang="zh-TW" altLang="en-US" sz="3200" smtClean="0">
                <a:latin typeface="標楷體" pitchFamily="65" charset="-120"/>
              </a:rPr>
              <a:t>校園性侵害或性騷擾防治準則</a:t>
            </a:r>
          </a:p>
        </p:txBody>
      </p:sp>
      <p:sp>
        <p:nvSpPr>
          <p:cNvPr id="18841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41EF212-9926-48BB-B739-76E7690F4EAF}" type="slidenum">
              <a:rPr lang="en-US" altLang="zh-TW" smtClean="0">
                <a:ea typeface="新細明體" charset="-120"/>
              </a:rPr>
              <a:pPr/>
              <a:t>84</a:t>
            </a:fld>
            <a:endParaRPr lang="en-US" altLang="zh-TW" smtClean="0">
              <a:ea typeface="新細明體" charset="-120"/>
            </a:endParaRPr>
          </a:p>
        </p:txBody>
      </p:sp>
      <p:sp>
        <p:nvSpPr>
          <p:cNvPr id="188419" name="Rectangle 2"/>
          <p:cNvSpPr>
            <a:spLocks noGrp="1" noChangeArrowheads="1"/>
          </p:cNvSpPr>
          <p:nvPr>
            <p:ph type="title"/>
          </p:nvPr>
        </p:nvSpPr>
        <p:spPr/>
        <p:txBody>
          <a:bodyPr/>
          <a:lstStyle/>
          <a:p>
            <a:pPr eaLnBrk="1" hangingPunct="1"/>
            <a:r>
              <a:rPr lang="zh-TW" altLang="en-US" smtClean="0">
                <a:latin typeface="標楷體" pitchFamily="65" charset="-120"/>
              </a:rPr>
              <a:t>法規條文</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p:cNvSpPr>
          <p:nvPr>
            <p:ph type="title"/>
          </p:nvPr>
        </p:nvSpPr>
        <p:spPr/>
        <p:txBody>
          <a:bodyPr/>
          <a:lstStyle/>
          <a:p>
            <a:pPr eaLnBrk="1" hangingPunct="1"/>
            <a:r>
              <a:rPr lang="en-US" altLang="zh-TW" smtClean="0">
                <a:latin typeface="標楷體" pitchFamily="65" charset="-120"/>
              </a:rPr>
              <a:t>3.</a:t>
            </a:r>
            <a:r>
              <a:rPr lang="zh-TW" altLang="en-US" smtClean="0">
                <a:latin typeface="標楷體" pitchFamily="65" charset="-120"/>
              </a:rPr>
              <a:t>輔導工作分級</a:t>
            </a:r>
          </a:p>
        </p:txBody>
      </p:sp>
      <p:sp>
        <p:nvSpPr>
          <p:cNvPr id="190466" name="Rectangle 3"/>
          <p:cNvSpPr>
            <a:spLocks noGrp="1"/>
          </p:cNvSpPr>
          <p:nvPr>
            <p:ph type="body" idx="1"/>
          </p:nvPr>
        </p:nvSpPr>
        <p:spPr/>
        <p:txBody>
          <a:bodyPr/>
          <a:lstStyle/>
          <a:p>
            <a:pPr eaLnBrk="1" hangingPunct="1"/>
            <a:r>
              <a:rPr lang="en-US" altLang="zh-TW" smtClean="0"/>
              <a:t>101-19.</a:t>
            </a:r>
            <a:r>
              <a:rPr lang="zh-TW" altLang="en-US" smtClean="0"/>
              <a:t>為青少年朋友提供諮商、諮詢服務，是屬於下列哪一種形式的輔導工作？</a:t>
            </a:r>
          </a:p>
          <a:p>
            <a:pPr eaLnBrk="1" hangingPunct="1"/>
            <a:r>
              <a:rPr lang="en-US" altLang="zh-TW" smtClean="0"/>
              <a:t>(A)</a:t>
            </a:r>
            <a:r>
              <a:rPr lang="zh-TW" altLang="en-US" smtClean="0"/>
              <a:t>初級預防</a:t>
            </a:r>
            <a:r>
              <a:rPr lang="zh-TW" altLang="en-US" smtClean="0">
                <a:solidFill>
                  <a:srgbClr val="FF0066"/>
                </a:solidFill>
              </a:rPr>
              <a:t>	</a:t>
            </a:r>
            <a:r>
              <a:rPr lang="en-US" altLang="zh-TW" smtClean="0">
                <a:solidFill>
                  <a:srgbClr val="FF0066"/>
                </a:solidFill>
              </a:rPr>
              <a:t>(B)</a:t>
            </a:r>
            <a:r>
              <a:rPr lang="zh-TW" altLang="en-US" smtClean="0">
                <a:solidFill>
                  <a:srgbClr val="FF0066"/>
                </a:solidFill>
              </a:rPr>
              <a:t>次級預防</a:t>
            </a:r>
            <a:r>
              <a:rPr lang="zh-TW" altLang="en-US" smtClean="0"/>
              <a:t>	</a:t>
            </a:r>
          </a:p>
          <a:p>
            <a:pPr eaLnBrk="1" hangingPunct="1"/>
            <a:r>
              <a:rPr lang="en-US" altLang="zh-TW" smtClean="0"/>
              <a:t>(C)</a:t>
            </a:r>
            <a:r>
              <a:rPr lang="zh-TW" altLang="en-US" smtClean="0"/>
              <a:t>診斷治療	</a:t>
            </a:r>
            <a:r>
              <a:rPr lang="en-US" altLang="zh-TW" smtClean="0"/>
              <a:t>(D)</a:t>
            </a:r>
            <a:r>
              <a:rPr lang="zh-TW" altLang="en-US" smtClean="0"/>
              <a:t>危機適應</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3"/>
          <p:cNvSpPr>
            <a:spLocks noGrp="1" noChangeArrowheads="1"/>
          </p:cNvSpPr>
          <p:nvPr>
            <p:ph idx="1"/>
          </p:nvPr>
        </p:nvSpPr>
        <p:spPr>
          <a:xfrm>
            <a:off x="971550" y="1852613"/>
            <a:ext cx="7704138" cy="4745037"/>
          </a:xfrm>
        </p:spPr>
        <p:txBody>
          <a:bodyPr/>
          <a:lstStyle/>
          <a:p>
            <a:pPr eaLnBrk="1" hangingPunct="1">
              <a:lnSpc>
                <a:spcPct val="90000"/>
              </a:lnSpc>
              <a:buFont typeface="Wingdings" pitchFamily="2" charset="2"/>
              <a:buNone/>
            </a:pPr>
            <a:r>
              <a:rPr lang="en-US" altLang="zh-TW" sz="2800" smtClean="0">
                <a:latin typeface="標楷體" pitchFamily="65" charset="-120"/>
              </a:rPr>
              <a:t>95_03 </a:t>
            </a:r>
          </a:p>
          <a:p>
            <a:pPr eaLnBrk="1" hangingPunct="1">
              <a:lnSpc>
                <a:spcPct val="90000"/>
              </a:lnSpc>
              <a:buFont typeface="Wingdings" pitchFamily="2" charset="2"/>
              <a:buNone/>
            </a:pPr>
            <a:r>
              <a:rPr lang="zh-TW" altLang="en-US" sz="2800" smtClean="0">
                <a:latin typeface="標楷體" pitchFamily="65" charset="-120"/>
              </a:rPr>
              <a:t>淑敏擔任國一的導師，接手</a:t>
            </a:r>
            <a:r>
              <a:rPr lang="zh-TW" altLang="en-US" sz="2800" u="sng" smtClean="0">
                <a:latin typeface="標楷體" pitchFamily="65" charset="-120"/>
              </a:rPr>
              <a:t>新班級</a:t>
            </a:r>
            <a:r>
              <a:rPr lang="zh-TW" altLang="en-US" sz="2800" smtClean="0">
                <a:latin typeface="標楷體" pitchFamily="65" charset="-120"/>
              </a:rPr>
              <a:t>時，習慣</a:t>
            </a:r>
          </a:p>
          <a:p>
            <a:pPr eaLnBrk="1" hangingPunct="1">
              <a:lnSpc>
                <a:spcPct val="90000"/>
              </a:lnSpc>
              <a:buFont typeface="Wingdings" pitchFamily="2" charset="2"/>
              <a:buNone/>
            </a:pPr>
            <a:r>
              <a:rPr lang="zh-TW" altLang="en-US" sz="2800" smtClean="0">
                <a:latin typeface="標楷體" pitchFamily="65" charset="-120"/>
              </a:rPr>
              <a:t>先調查學生的家庭背景資料，並特別針對單</a:t>
            </a:r>
          </a:p>
          <a:p>
            <a:pPr eaLnBrk="1" hangingPunct="1">
              <a:lnSpc>
                <a:spcPct val="90000"/>
              </a:lnSpc>
              <a:buFont typeface="Wingdings" pitchFamily="2" charset="2"/>
              <a:buNone/>
            </a:pPr>
            <a:r>
              <a:rPr lang="zh-TW" altLang="en-US" sz="2800" smtClean="0">
                <a:latin typeface="標楷體" pitchFamily="65" charset="-120"/>
              </a:rPr>
              <a:t>親家庭學生予以關懷性輔導。就預防的概念</a:t>
            </a:r>
          </a:p>
          <a:p>
            <a:pPr eaLnBrk="1" hangingPunct="1">
              <a:lnSpc>
                <a:spcPct val="90000"/>
              </a:lnSpc>
              <a:buFont typeface="Wingdings" pitchFamily="2" charset="2"/>
              <a:buNone/>
            </a:pPr>
            <a:r>
              <a:rPr lang="zh-TW" altLang="en-US" sz="2800" smtClean="0">
                <a:latin typeface="標楷體" pitchFamily="65" charset="-120"/>
              </a:rPr>
              <a:t>而言，淑敏所做的輔導工作是屬於下列何者？</a:t>
            </a:r>
          </a:p>
          <a:p>
            <a:pPr eaLnBrk="1" hangingPunct="1">
              <a:lnSpc>
                <a:spcPct val="90000"/>
              </a:lnSpc>
              <a:buFont typeface="Wingdings" pitchFamily="2" charset="2"/>
              <a:buNone/>
            </a:pPr>
            <a:r>
              <a:rPr lang="en-US" altLang="zh-TW" sz="2800" smtClean="0">
                <a:latin typeface="標楷體" pitchFamily="65" charset="-120"/>
              </a:rPr>
              <a:t>(A)</a:t>
            </a:r>
            <a:r>
              <a:rPr lang="zh-TW" altLang="en-US" sz="2800" smtClean="0">
                <a:latin typeface="標楷體" pitchFamily="65" charset="-120"/>
              </a:rPr>
              <a:t>初級預防 </a:t>
            </a:r>
          </a:p>
          <a:p>
            <a:pPr eaLnBrk="1" hangingPunct="1">
              <a:lnSpc>
                <a:spcPct val="90000"/>
              </a:lnSpc>
              <a:buFont typeface="Wingdings" pitchFamily="2" charset="2"/>
              <a:buNone/>
            </a:pPr>
            <a:r>
              <a:rPr lang="en-US" altLang="zh-TW" sz="2800" smtClean="0">
                <a:latin typeface="標楷體" pitchFamily="65" charset="-120"/>
              </a:rPr>
              <a:t>(B)</a:t>
            </a:r>
            <a:r>
              <a:rPr lang="zh-TW" altLang="en-US" sz="2800" smtClean="0">
                <a:latin typeface="標楷體" pitchFamily="65" charset="-120"/>
              </a:rPr>
              <a:t>二級預防 </a:t>
            </a:r>
          </a:p>
          <a:p>
            <a:pPr eaLnBrk="1" hangingPunct="1">
              <a:lnSpc>
                <a:spcPct val="90000"/>
              </a:lnSpc>
              <a:buFont typeface="Wingdings" pitchFamily="2" charset="2"/>
              <a:buNone/>
            </a:pPr>
            <a:r>
              <a:rPr lang="en-US" altLang="zh-TW" sz="2800" smtClean="0">
                <a:latin typeface="標楷體" pitchFamily="65" charset="-120"/>
              </a:rPr>
              <a:t>(C)</a:t>
            </a:r>
            <a:r>
              <a:rPr lang="zh-TW" altLang="en-US" sz="2800" smtClean="0">
                <a:latin typeface="標楷體" pitchFamily="65" charset="-120"/>
              </a:rPr>
              <a:t>三級預防 </a:t>
            </a:r>
          </a:p>
          <a:p>
            <a:pPr eaLnBrk="1" hangingPunct="1">
              <a:lnSpc>
                <a:spcPct val="90000"/>
              </a:lnSpc>
              <a:buFont typeface="Wingdings" pitchFamily="2" charset="2"/>
              <a:buNone/>
            </a:pPr>
            <a:r>
              <a:rPr lang="en-US" altLang="zh-TW" sz="2800" smtClean="0">
                <a:latin typeface="標楷體" pitchFamily="65" charset="-120"/>
              </a:rPr>
              <a:t>(D)</a:t>
            </a:r>
            <a:r>
              <a:rPr lang="zh-TW" altLang="en-US" sz="2800" smtClean="0">
                <a:latin typeface="標楷體" pitchFamily="65" charset="-120"/>
              </a:rPr>
              <a:t>潛在預防</a:t>
            </a:r>
            <a:r>
              <a:rPr lang="zh-TW" altLang="en-US" sz="2100" smtClean="0">
                <a:latin typeface="標楷體" pitchFamily="65" charset="-120"/>
              </a:rPr>
              <a:t>                                                                                    </a:t>
            </a:r>
          </a:p>
          <a:p>
            <a:pPr eaLnBrk="1" hangingPunct="1">
              <a:lnSpc>
                <a:spcPct val="90000"/>
              </a:lnSpc>
            </a:pPr>
            <a:endParaRPr lang="en-US" altLang="zh-TW" sz="2100" smtClean="0">
              <a:latin typeface="標楷體" pitchFamily="65" charset="-120"/>
            </a:endParaRPr>
          </a:p>
        </p:txBody>
      </p:sp>
      <p:sp>
        <p:nvSpPr>
          <p:cNvPr id="19251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E1FE5D5-7D9A-4EE0-B46E-B0EAB21AABC7}" type="slidenum">
              <a:rPr lang="en-US" altLang="zh-TW" smtClean="0">
                <a:ea typeface="新細明體" charset="-120"/>
              </a:rPr>
              <a:pPr/>
              <a:t>86</a:t>
            </a:fld>
            <a:endParaRPr lang="en-US" altLang="zh-TW" smtClean="0">
              <a:ea typeface="新細明體" charset="-120"/>
            </a:endParaRPr>
          </a:p>
        </p:txBody>
      </p:sp>
      <p:sp>
        <p:nvSpPr>
          <p:cNvPr id="192515" name="Rectangle 2"/>
          <p:cNvSpPr>
            <a:spLocks noGrp="1" noChangeArrowheads="1"/>
          </p:cNvSpPr>
          <p:nvPr>
            <p:ph type="title"/>
          </p:nvPr>
        </p:nvSpPr>
        <p:spPr/>
        <p:txBody>
          <a:bodyPr/>
          <a:lstStyle/>
          <a:p>
            <a:pPr eaLnBrk="1" hangingPunct="1"/>
            <a:r>
              <a:rPr lang="en-US" altLang="zh-TW" smtClean="0">
                <a:latin typeface="標楷體" pitchFamily="65" charset="-120"/>
              </a:rPr>
              <a:t>3.</a:t>
            </a:r>
            <a:r>
              <a:rPr lang="zh-TW" altLang="en-US" smtClean="0">
                <a:latin typeface="標楷體" pitchFamily="65" charset="-120"/>
              </a:rPr>
              <a:t>輔導工作分級</a:t>
            </a:r>
          </a:p>
        </p:txBody>
      </p:sp>
      <p:sp>
        <p:nvSpPr>
          <p:cNvPr id="347140" name="Rectangle 4"/>
          <p:cNvSpPr>
            <a:spLocks noChangeArrowheads="1"/>
          </p:cNvSpPr>
          <p:nvPr/>
        </p:nvSpPr>
        <p:spPr bwMode="auto">
          <a:xfrm>
            <a:off x="971550" y="4221163"/>
            <a:ext cx="2089150" cy="503237"/>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7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3"/>
          <p:cNvSpPr>
            <a:spLocks noGrp="1" noChangeArrowheads="1"/>
          </p:cNvSpPr>
          <p:nvPr>
            <p:ph idx="1"/>
          </p:nvPr>
        </p:nvSpPr>
        <p:spPr>
          <a:xfrm>
            <a:off x="1258888" y="1965325"/>
            <a:ext cx="7358062" cy="3879850"/>
          </a:xfrm>
        </p:spPr>
        <p:txBody>
          <a:bodyPr/>
          <a:lstStyle/>
          <a:p>
            <a:pPr eaLnBrk="1" hangingPunct="1">
              <a:buClr>
                <a:schemeClr val="tx1"/>
              </a:buClr>
              <a:buFont typeface="Wingdings" pitchFamily="2" charset="2"/>
              <a:buNone/>
            </a:pPr>
            <a:r>
              <a:rPr lang="en-US" altLang="zh-TW" sz="2500" smtClean="0">
                <a:latin typeface="標楷體" pitchFamily="65" charset="-120"/>
              </a:rPr>
              <a:t>94_22</a:t>
            </a:r>
          </a:p>
          <a:p>
            <a:pPr eaLnBrk="1" hangingPunct="1">
              <a:buFont typeface="Wingdings" pitchFamily="2" charset="2"/>
              <a:buChar char=""/>
            </a:pPr>
            <a:r>
              <a:rPr lang="zh-TW" altLang="en-US" sz="2500" smtClean="0">
                <a:latin typeface="標楷體" pitchFamily="65" charset="-120"/>
              </a:rPr>
              <a:t>青少年比其他人生階段更容易遭遇到適應問題，因此是最需要加以輔導的階段，關於此時期輔導工作最主要的目標敘述，下列何者最為正確？</a:t>
            </a:r>
          </a:p>
          <a:p>
            <a:pPr marL="742950" lvl="1" indent="-285750" eaLnBrk="1" hangingPunct="1">
              <a:buFont typeface="Wingdings" pitchFamily="2" charset="2"/>
              <a:buNone/>
            </a:pPr>
            <a:r>
              <a:rPr lang="en-US" altLang="zh-TW" sz="2300" smtClean="0">
                <a:latin typeface="標楷體" pitchFamily="65" charset="-120"/>
              </a:rPr>
              <a:t>(A)</a:t>
            </a:r>
            <a:r>
              <a:rPr lang="zh-TW" altLang="en-US" sz="2300" smtClean="0">
                <a:latin typeface="標楷體" pitchFamily="65" charset="-120"/>
              </a:rPr>
              <a:t>成就、矯治與技能三層次 </a:t>
            </a:r>
          </a:p>
          <a:p>
            <a:pPr marL="742950" lvl="1" indent="-285750" eaLnBrk="1" hangingPunct="1">
              <a:buFont typeface="Wingdings" pitchFamily="2" charset="2"/>
              <a:buNone/>
            </a:pPr>
            <a:r>
              <a:rPr lang="en-US" altLang="zh-TW" sz="2300" smtClean="0">
                <a:latin typeface="標楷體" pitchFamily="65" charset="-120"/>
              </a:rPr>
              <a:t>(B)</a:t>
            </a:r>
            <a:r>
              <a:rPr lang="zh-TW" altLang="en-US" sz="2300" smtClean="0">
                <a:latin typeface="標楷體" pitchFamily="65" charset="-120"/>
              </a:rPr>
              <a:t>技能、成就與發展三層次 </a:t>
            </a:r>
          </a:p>
          <a:p>
            <a:pPr marL="742950" lvl="1" indent="-285750" eaLnBrk="1" hangingPunct="1">
              <a:buFont typeface="Wingdings" pitchFamily="2" charset="2"/>
              <a:buNone/>
            </a:pPr>
            <a:r>
              <a:rPr lang="en-US" altLang="zh-TW" sz="2300" smtClean="0">
                <a:latin typeface="標楷體" pitchFamily="65" charset="-120"/>
              </a:rPr>
              <a:t>(C)</a:t>
            </a:r>
            <a:r>
              <a:rPr lang="zh-TW" altLang="en-US" sz="2300" smtClean="0">
                <a:latin typeface="標楷體" pitchFamily="65" charset="-120"/>
              </a:rPr>
              <a:t>預防、矯治與發展三層次 </a:t>
            </a:r>
          </a:p>
          <a:p>
            <a:pPr marL="742950" lvl="1" indent="-285750" eaLnBrk="1" hangingPunct="1">
              <a:buFont typeface="Wingdings" pitchFamily="2" charset="2"/>
              <a:buNone/>
            </a:pPr>
            <a:r>
              <a:rPr lang="en-US" altLang="zh-TW" sz="2300" smtClean="0">
                <a:latin typeface="標楷體" pitchFamily="65" charset="-120"/>
              </a:rPr>
              <a:t>(D)</a:t>
            </a:r>
            <a:r>
              <a:rPr lang="zh-TW" altLang="en-US" sz="2300" smtClean="0">
                <a:latin typeface="標楷體" pitchFamily="65" charset="-120"/>
              </a:rPr>
              <a:t>預防、技能與成就三層次</a:t>
            </a:r>
          </a:p>
          <a:p>
            <a:pPr eaLnBrk="1" hangingPunct="1"/>
            <a:endParaRPr lang="en-US" altLang="zh-TW" smtClean="0">
              <a:latin typeface="標楷體" pitchFamily="65" charset="-120"/>
            </a:endParaRPr>
          </a:p>
        </p:txBody>
      </p:sp>
      <p:sp>
        <p:nvSpPr>
          <p:cNvPr id="19456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CADB63D-C229-4D0F-9B94-584A0F2CCEB2}" type="slidenum">
              <a:rPr lang="en-US" altLang="zh-TW" smtClean="0">
                <a:ea typeface="新細明體" charset="-120"/>
              </a:rPr>
              <a:pPr/>
              <a:t>87</a:t>
            </a:fld>
            <a:endParaRPr lang="en-US" altLang="zh-TW" smtClean="0">
              <a:ea typeface="新細明體" charset="-120"/>
            </a:endParaRPr>
          </a:p>
        </p:txBody>
      </p:sp>
      <p:sp>
        <p:nvSpPr>
          <p:cNvPr id="194563" name="Rectangle 2"/>
          <p:cNvSpPr>
            <a:spLocks noGrp="1" noChangeArrowheads="1"/>
          </p:cNvSpPr>
          <p:nvPr>
            <p:ph type="title"/>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輔導工作分級</a:t>
            </a:r>
          </a:p>
        </p:txBody>
      </p:sp>
      <p:sp>
        <p:nvSpPr>
          <p:cNvPr id="659460" name="Rectangle 4"/>
          <p:cNvSpPr>
            <a:spLocks noChangeArrowheads="1"/>
          </p:cNvSpPr>
          <p:nvPr/>
        </p:nvSpPr>
        <p:spPr bwMode="auto">
          <a:xfrm>
            <a:off x="1692275" y="4508500"/>
            <a:ext cx="4175125"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3"/>
          <p:cNvSpPr>
            <a:spLocks noGrp="1" noChangeArrowheads="1"/>
          </p:cNvSpPr>
          <p:nvPr>
            <p:ph idx="1"/>
          </p:nvPr>
        </p:nvSpPr>
        <p:spPr>
          <a:xfrm>
            <a:off x="914400" y="1752600"/>
            <a:ext cx="8001000" cy="4752975"/>
          </a:xfrm>
        </p:spPr>
        <p:txBody>
          <a:bodyPr/>
          <a:lstStyle/>
          <a:p>
            <a:pPr marL="609600" indent="-609600" eaLnBrk="1" hangingPunct="1">
              <a:buClr>
                <a:schemeClr val="tx1"/>
              </a:buClr>
            </a:pPr>
            <a:r>
              <a:rPr lang="zh-TW" altLang="en-US" smtClean="0">
                <a:latin typeface="標楷體" pitchFamily="65" charset="-120"/>
              </a:rPr>
              <a:t>輔導工作三個層次：</a:t>
            </a:r>
          </a:p>
          <a:p>
            <a:pPr marL="609600" indent="-609600" eaLnBrk="1" hangingPunct="1">
              <a:buClr>
                <a:schemeClr val="tx1"/>
              </a:buClr>
              <a:buFont typeface="Wingdings" pitchFamily="2" charset="2"/>
              <a:buNone/>
            </a:pPr>
            <a:r>
              <a:rPr lang="zh-TW" altLang="en-US" sz="2500" smtClean="0">
                <a:latin typeface="標楷體" pitchFamily="65" charset="-120"/>
              </a:rPr>
              <a:t>    預防</a:t>
            </a:r>
            <a:r>
              <a:rPr lang="en-US" altLang="zh-TW" sz="1900" smtClean="0">
                <a:latin typeface="標楷體" pitchFamily="65" charset="-120"/>
              </a:rPr>
              <a:t>(prevention)</a:t>
            </a:r>
            <a:r>
              <a:rPr lang="zh-TW" altLang="en-US" sz="2500" smtClean="0">
                <a:latin typeface="標楷體" pitchFamily="65" charset="-120"/>
              </a:rPr>
              <a:t>、矯治</a:t>
            </a:r>
            <a:r>
              <a:rPr lang="en-US" altLang="zh-TW" sz="1900" smtClean="0">
                <a:latin typeface="標楷體" pitchFamily="65" charset="-120"/>
              </a:rPr>
              <a:t>(remedy)</a:t>
            </a:r>
            <a:r>
              <a:rPr lang="zh-TW" altLang="en-US" sz="2500" smtClean="0">
                <a:latin typeface="標楷體" pitchFamily="65" charset="-120"/>
              </a:rPr>
              <a:t>、與發展</a:t>
            </a:r>
            <a:r>
              <a:rPr lang="en-US" altLang="zh-TW" sz="1900" smtClean="0">
                <a:latin typeface="標楷體" pitchFamily="65" charset="-120"/>
              </a:rPr>
              <a:t>(development) </a:t>
            </a:r>
          </a:p>
          <a:p>
            <a:pPr marL="609600" indent="-609600" eaLnBrk="1" hangingPunct="1">
              <a:buClr>
                <a:schemeClr val="tx1"/>
              </a:buClr>
            </a:pPr>
            <a:r>
              <a:rPr lang="zh-TW" altLang="en-US" smtClean="0">
                <a:latin typeface="標楷體" pitchFamily="65" charset="-120"/>
              </a:rPr>
              <a:t>預防分級：</a:t>
            </a:r>
            <a:endParaRPr lang="zh-TW" altLang="en-US" sz="2100" smtClean="0">
              <a:latin typeface="標楷體" pitchFamily="65" charset="-120"/>
            </a:endParaRPr>
          </a:p>
          <a:p>
            <a:pPr marL="609600" indent="-609600" eaLnBrk="1" hangingPunct="1">
              <a:buClr>
                <a:schemeClr val="tx1"/>
              </a:buClr>
              <a:buFont typeface="Wingdings" pitchFamily="2" charset="2"/>
              <a:buNone/>
            </a:pPr>
            <a:r>
              <a:rPr lang="zh-TW" altLang="en-US" sz="2100" smtClean="0">
                <a:latin typeface="標楷體" pitchFamily="65" charset="-120"/>
              </a:rPr>
              <a:t>     </a:t>
            </a:r>
            <a:r>
              <a:rPr lang="en-US" altLang="zh-TW" sz="2500" b="1" smtClean="0">
                <a:solidFill>
                  <a:srgbClr val="0000FF"/>
                </a:solidFill>
                <a:latin typeface="標楷體" pitchFamily="65" charset="-120"/>
              </a:rPr>
              <a:t>1.</a:t>
            </a:r>
            <a:r>
              <a:rPr lang="zh-TW" altLang="en-US" sz="2500" b="1" smtClean="0">
                <a:solidFill>
                  <a:srgbClr val="0000FF"/>
                </a:solidFill>
                <a:latin typeface="標楷體" pitchFamily="65" charset="-120"/>
              </a:rPr>
              <a:t>初級預防</a:t>
            </a:r>
            <a:r>
              <a:rPr lang="zh-TW" altLang="en-US" sz="2500" smtClean="0">
                <a:latin typeface="標楷體" pitchFamily="65" charset="-120"/>
              </a:rPr>
              <a:t>乃針對</a:t>
            </a:r>
            <a:r>
              <a:rPr lang="zh-TW" altLang="en-US" sz="2500" smtClean="0">
                <a:solidFill>
                  <a:srgbClr val="FF0066"/>
                </a:solidFill>
                <a:latin typeface="標楷體" pitchFamily="65" charset="-120"/>
              </a:rPr>
              <a:t>一般學生</a:t>
            </a:r>
            <a:r>
              <a:rPr lang="zh-TW" altLang="en-US" sz="2500" smtClean="0">
                <a:latin typeface="標楷體" pitchFamily="65" charset="-120"/>
              </a:rPr>
              <a:t>及適應困難學生進行一般輔導。</a:t>
            </a:r>
          </a:p>
          <a:p>
            <a:pPr marL="609600" indent="-609600" eaLnBrk="1" hangingPunct="1">
              <a:buClr>
                <a:schemeClr val="tx1"/>
              </a:buClr>
              <a:buFont typeface="Wingdings" pitchFamily="2" charset="2"/>
              <a:buNone/>
            </a:pPr>
            <a:r>
              <a:rPr lang="zh-TW" altLang="en-US" sz="2500" smtClean="0">
                <a:latin typeface="標楷體" pitchFamily="65" charset="-120"/>
              </a:rPr>
              <a:t>    </a:t>
            </a:r>
            <a:r>
              <a:rPr lang="en-US" altLang="zh-TW" sz="2500" b="1" smtClean="0">
                <a:solidFill>
                  <a:srgbClr val="0000FF"/>
                </a:solidFill>
                <a:latin typeface="標楷體" pitchFamily="65" charset="-120"/>
              </a:rPr>
              <a:t>2.</a:t>
            </a:r>
            <a:r>
              <a:rPr lang="zh-TW" altLang="en-US" sz="2500" b="1" smtClean="0">
                <a:solidFill>
                  <a:srgbClr val="0000FF"/>
                </a:solidFill>
                <a:latin typeface="標楷體" pitchFamily="65" charset="-120"/>
              </a:rPr>
              <a:t>二級預防</a:t>
            </a:r>
            <a:r>
              <a:rPr lang="zh-TW" altLang="en-US" sz="2500" smtClean="0">
                <a:latin typeface="標楷體" pitchFamily="65" charset="-120"/>
              </a:rPr>
              <a:t>乃針對瀕臨</a:t>
            </a:r>
            <a:r>
              <a:rPr lang="zh-TW" altLang="en-US" sz="2500" smtClean="0">
                <a:solidFill>
                  <a:srgbClr val="FF0066"/>
                </a:solidFill>
                <a:latin typeface="標楷體" pitchFamily="65" charset="-120"/>
              </a:rPr>
              <a:t>偏差行為邊緣</a:t>
            </a:r>
            <a:r>
              <a:rPr lang="zh-TW" altLang="en-US" sz="2500" smtClean="0">
                <a:latin typeface="標楷體" pitchFamily="65" charset="-120"/>
              </a:rPr>
              <a:t>之學生進行較為專業之輔導諮商</a:t>
            </a:r>
            <a:r>
              <a:rPr lang="zh-TW" altLang="en-US" sz="2500" smtClean="0">
                <a:latin typeface="標楷體" pitchFamily="65" charset="-120"/>
                <a:cs typeface="Times New Roman" pitchFamily="18" charset="0"/>
              </a:rPr>
              <a:t> </a:t>
            </a:r>
          </a:p>
          <a:p>
            <a:pPr marL="990600" lvl="1" indent="-533400" algn="just" eaLnBrk="1" hangingPunct="1">
              <a:buFont typeface="Wingdings" pitchFamily="2" charset="2"/>
              <a:buNone/>
            </a:pPr>
            <a:r>
              <a:rPr lang="zh-TW" altLang="en-US" smtClean="0">
                <a:latin typeface="標楷體" pitchFamily="65" charset="-120"/>
              </a:rPr>
              <a:t> </a:t>
            </a:r>
            <a:r>
              <a:rPr lang="en-US" altLang="zh-TW" b="1" smtClean="0">
                <a:solidFill>
                  <a:srgbClr val="0000FF"/>
                </a:solidFill>
                <a:latin typeface="標楷體" pitchFamily="65" charset="-120"/>
              </a:rPr>
              <a:t>3.</a:t>
            </a:r>
            <a:r>
              <a:rPr lang="zh-TW" altLang="en-US" b="1" smtClean="0">
                <a:solidFill>
                  <a:srgbClr val="0000FF"/>
                </a:solidFill>
                <a:latin typeface="標楷體" pitchFamily="65" charset="-120"/>
              </a:rPr>
              <a:t>三級預防</a:t>
            </a:r>
            <a:r>
              <a:rPr lang="zh-TW" altLang="en-US" smtClean="0">
                <a:latin typeface="標楷體" pitchFamily="65" charset="-120"/>
              </a:rPr>
              <a:t>乃針對偏差行為及</a:t>
            </a:r>
            <a:r>
              <a:rPr lang="zh-TW" altLang="en-US" smtClean="0">
                <a:solidFill>
                  <a:srgbClr val="FF0066"/>
                </a:solidFill>
                <a:latin typeface="標楷體" pitchFamily="65" charset="-120"/>
              </a:rPr>
              <a:t>嚴重適應困難</a:t>
            </a:r>
            <a:r>
              <a:rPr lang="zh-TW" altLang="en-US" smtClean="0">
                <a:latin typeface="標楷體" pitchFamily="65" charset="-120"/>
              </a:rPr>
              <a:t>學生進行專業之矯治諮商及身心復</a:t>
            </a:r>
          </a:p>
        </p:txBody>
      </p:sp>
      <p:sp>
        <p:nvSpPr>
          <p:cNvPr id="19661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FEF50C0-5B40-44EE-B6F6-64E1544FFDDE}" type="slidenum">
              <a:rPr lang="en-US" altLang="zh-TW" smtClean="0">
                <a:ea typeface="新細明體" charset="-120"/>
              </a:rPr>
              <a:pPr/>
              <a:t>88</a:t>
            </a:fld>
            <a:endParaRPr lang="en-US" altLang="zh-TW" smtClean="0">
              <a:ea typeface="新細明體" charset="-120"/>
            </a:endParaRPr>
          </a:p>
        </p:txBody>
      </p:sp>
      <p:sp>
        <p:nvSpPr>
          <p:cNvPr id="196611" name="Rectangle 2"/>
          <p:cNvSpPr>
            <a:spLocks noGrp="1" noChangeArrowheads="1"/>
          </p:cNvSpPr>
          <p:nvPr>
            <p:ph type="title"/>
          </p:nvPr>
        </p:nvSpPr>
        <p:spPr>
          <a:xfrm>
            <a:off x="609600" y="304800"/>
            <a:ext cx="8077200" cy="1143000"/>
          </a:xfrm>
        </p:spPr>
        <p:txBody>
          <a:bodyPr/>
          <a:lstStyle/>
          <a:p>
            <a:pPr eaLnBrk="1" hangingPunct="1"/>
            <a:r>
              <a:rPr lang="zh-TW" altLang="en-US" sz="4000" smtClean="0">
                <a:latin typeface="標楷體" pitchFamily="65" charset="-120"/>
              </a:rPr>
              <a:t>輔導工作與分級</a:t>
            </a:r>
            <a:br>
              <a:rPr lang="zh-TW" altLang="en-US" sz="4000" smtClean="0">
                <a:latin typeface="標楷體" pitchFamily="65" charset="-120"/>
              </a:rPr>
            </a:br>
            <a:r>
              <a:rPr lang="zh-TW" altLang="en-US" sz="1800" smtClean="0">
                <a:latin typeface="標楷體" pitchFamily="65" charset="-120"/>
              </a:rPr>
              <a:t>                         教育部</a:t>
            </a:r>
            <a:r>
              <a:rPr lang="en-US" altLang="zh-TW" sz="1800" smtClean="0">
                <a:latin typeface="標楷體" pitchFamily="65" charset="-120"/>
                <a:cs typeface="Times New Roman" pitchFamily="18" charset="0"/>
              </a:rPr>
              <a:t>87</a:t>
            </a:r>
            <a:r>
              <a:rPr lang="zh-TW" altLang="en-US" sz="1800" smtClean="0">
                <a:latin typeface="標楷體" pitchFamily="65" charset="-120"/>
              </a:rPr>
              <a:t>年</a:t>
            </a:r>
            <a:r>
              <a:rPr lang="en-US" altLang="zh-TW" sz="1800" smtClean="0">
                <a:latin typeface="標楷體" pitchFamily="65" charset="-120"/>
              </a:rPr>
              <a:t>8</a:t>
            </a:r>
            <a:r>
              <a:rPr lang="zh-TW" altLang="en-US" sz="1800" smtClean="0">
                <a:latin typeface="標楷體" pitchFamily="65" charset="-120"/>
              </a:rPr>
              <a:t>月</a:t>
            </a:r>
            <a:r>
              <a:rPr lang="en-US" altLang="zh-TW" sz="1800" smtClean="0">
                <a:latin typeface="標楷體" pitchFamily="65" charset="-120"/>
              </a:rPr>
              <a:t>21</a:t>
            </a:r>
            <a:r>
              <a:rPr lang="zh-TW" altLang="en-US" sz="1800" smtClean="0">
                <a:latin typeface="標楷體" pitchFamily="65" charset="-120"/>
              </a:rPr>
              <a:t>日台</a:t>
            </a:r>
            <a:r>
              <a:rPr lang="en-US" altLang="zh-TW" sz="1800" smtClean="0">
                <a:latin typeface="標楷體" pitchFamily="65" charset="-120"/>
              </a:rPr>
              <a:t>(87)</a:t>
            </a:r>
            <a:r>
              <a:rPr lang="zh-TW" altLang="en-US" sz="1800" smtClean="0">
                <a:latin typeface="標楷體" pitchFamily="65" charset="-120"/>
              </a:rPr>
              <a:t>訂</a:t>
            </a:r>
            <a:r>
              <a:rPr lang="en-US" altLang="zh-TW" sz="1800" smtClean="0">
                <a:latin typeface="標楷體" pitchFamily="65" charset="-120"/>
              </a:rPr>
              <a:t>(</a:t>
            </a:r>
            <a:r>
              <a:rPr lang="zh-TW" altLang="en-US" sz="1800" smtClean="0">
                <a:latin typeface="標楷體" pitchFamily="65" charset="-120"/>
              </a:rPr>
              <a:t>三</a:t>
            </a:r>
            <a:r>
              <a:rPr lang="en-US" altLang="zh-TW" sz="1800" smtClean="0">
                <a:latin typeface="標楷體" pitchFamily="65" charset="-120"/>
              </a:rPr>
              <a:t>)</a:t>
            </a:r>
            <a:r>
              <a:rPr lang="zh-TW" altLang="en-US" sz="1800" smtClean="0">
                <a:latin typeface="標楷體" pitchFamily="65" charset="-120"/>
              </a:rPr>
              <a:t>學第</a:t>
            </a:r>
            <a:r>
              <a:rPr lang="en-US" altLang="zh-TW" sz="1800" smtClean="0">
                <a:latin typeface="標楷體" pitchFamily="65" charset="-120"/>
              </a:rPr>
              <a:t>8709164</a:t>
            </a:r>
            <a:r>
              <a:rPr lang="zh-TW" altLang="en-US" sz="1800" smtClean="0">
                <a:latin typeface="標楷體" pitchFamily="65" charset="-120"/>
              </a:rPr>
              <a:t>號函</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p:txBody>
          <a:bodyPr rtlCol="0">
            <a:normAutofit lnSpcReduction="10000"/>
          </a:bodyPr>
          <a:lstStyle/>
          <a:p>
            <a:pPr marL="274320" indent="-274320" eaLnBrk="1" fontAlgn="auto" hangingPunct="1">
              <a:lnSpc>
                <a:spcPct val="80000"/>
              </a:lnSpc>
              <a:spcAft>
                <a:spcPts val="0"/>
              </a:spcAft>
              <a:defRPr/>
            </a:pPr>
            <a:r>
              <a:rPr lang="zh-TW" altLang="en-US" sz="2100" dirty="0" smtClean="0">
                <a:latin typeface="標楷體" pitchFamily="65" charset="-120"/>
              </a:rPr>
              <a:t>規劃將學生適應問題歸為三級，</a:t>
            </a:r>
            <a:r>
              <a:rPr lang="zh-TW" altLang="en-US" sz="2100" dirty="0" smtClean="0">
                <a:solidFill>
                  <a:srgbClr val="C00000"/>
                </a:solidFill>
                <a:latin typeface="標楷體" pitchFamily="65" charset="-120"/>
              </a:rPr>
              <a:t>初級預防</a:t>
            </a:r>
            <a:r>
              <a:rPr lang="zh-TW" altLang="en-US" sz="2100" dirty="0" smtClean="0">
                <a:latin typeface="標楷體" pitchFamily="65" charset="-120"/>
              </a:rPr>
              <a:t>針對</a:t>
            </a:r>
            <a:r>
              <a:rPr lang="zh-TW" altLang="en-US" sz="2100" dirty="0" smtClean="0">
                <a:solidFill>
                  <a:srgbClr val="006600"/>
                </a:solidFill>
                <a:latin typeface="標楷體" pitchFamily="65" charset="-120"/>
              </a:rPr>
              <a:t>一般學生及適應困難學生進行一般輔導</a:t>
            </a:r>
            <a:r>
              <a:rPr lang="zh-TW" altLang="en-US" sz="2100" dirty="0" smtClean="0">
                <a:latin typeface="標楷體" pitchFamily="65" charset="-120"/>
              </a:rPr>
              <a:t>，重點是預防</a:t>
            </a:r>
            <a:r>
              <a:rPr lang="en-US" altLang="zh-TW" sz="2100" dirty="0" smtClean="0">
                <a:latin typeface="標楷體" pitchFamily="65" charset="-120"/>
              </a:rPr>
              <a:t>(prevention)</a:t>
            </a:r>
            <a:r>
              <a:rPr lang="zh-TW" altLang="en-US" sz="2100" dirty="0" smtClean="0">
                <a:latin typeface="標楷體" pitchFamily="65" charset="-120"/>
              </a:rPr>
              <a:t>，由輔導教師與輔導行政人員擔任。</a:t>
            </a:r>
          </a:p>
          <a:p>
            <a:pPr marL="274320" indent="-274320" eaLnBrk="1" fontAlgn="auto" hangingPunct="1">
              <a:lnSpc>
                <a:spcPct val="80000"/>
              </a:lnSpc>
              <a:spcAft>
                <a:spcPts val="0"/>
              </a:spcAft>
              <a:defRPr/>
            </a:pPr>
            <a:r>
              <a:rPr lang="zh-TW" altLang="en-US" sz="2100" dirty="0" smtClean="0">
                <a:solidFill>
                  <a:srgbClr val="C00000"/>
                </a:solidFill>
                <a:latin typeface="標楷體" pitchFamily="65" charset="-120"/>
              </a:rPr>
              <a:t>二級預防</a:t>
            </a:r>
            <a:r>
              <a:rPr lang="zh-TW" altLang="en-US" sz="2100" dirty="0" smtClean="0">
                <a:latin typeface="標楷體" pitchFamily="65" charset="-120"/>
              </a:rPr>
              <a:t>針對</a:t>
            </a:r>
            <a:r>
              <a:rPr lang="zh-TW" altLang="en-US" sz="2100" dirty="0" smtClean="0">
                <a:solidFill>
                  <a:srgbClr val="006600"/>
                </a:solidFill>
                <a:latin typeface="標楷體" pitchFamily="65" charset="-120"/>
              </a:rPr>
              <a:t>瀕臨偏差行為邊緣之學生</a:t>
            </a:r>
            <a:r>
              <a:rPr lang="zh-TW" altLang="en-US" sz="2100" dirty="0" smtClean="0">
                <a:latin typeface="標楷體" pitchFamily="65" charset="-120"/>
              </a:rPr>
              <a:t>進行較為專業之輔導諮商，重點是介入</a:t>
            </a:r>
            <a:r>
              <a:rPr lang="en-US" altLang="zh-TW" sz="2100" dirty="0" smtClean="0">
                <a:latin typeface="標楷體" pitchFamily="65" charset="-120"/>
              </a:rPr>
              <a:t>(intervention)</a:t>
            </a:r>
            <a:r>
              <a:rPr lang="zh-TW" altLang="en-US" sz="2100" dirty="0" smtClean="0">
                <a:latin typeface="標楷體" pitchFamily="65" charset="-120"/>
              </a:rPr>
              <a:t>，由輔導人員來擔任。</a:t>
            </a:r>
          </a:p>
          <a:p>
            <a:pPr marL="274320" indent="-274320" eaLnBrk="1" fontAlgn="auto" hangingPunct="1">
              <a:lnSpc>
                <a:spcPct val="80000"/>
              </a:lnSpc>
              <a:spcAft>
                <a:spcPts val="0"/>
              </a:spcAft>
              <a:defRPr/>
            </a:pPr>
            <a:r>
              <a:rPr lang="zh-TW" altLang="en-US" sz="2100" dirty="0" smtClean="0">
                <a:solidFill>
                  <a:srgbClr val="C00000"/>
                </a:solidFill>
                <a:latin typeface="標楷體" pitchFamily="65" charset="-120"/>
              </a:rPr>
              <a:t>三級預防</a:t>
            </a:r>
            <a:r>
              <a:rPr lang="zh-TW" altLang="en-US" sz="2100" dirty="0" smtClean="0">
                <a:latin typeface="標楷體" pitchFamily="65" charset="-120"/>
              </a:rPr>
              <a:t>針對</a:t>
            </a:r>
            <a:r>
              <a:rPr lang="zh-TW" altLang="en-US" sz="2100" dirty="0" smtClean="0">
                <a:solidFill>
                  <a:srgbClr val="006600"/>
                </a:solidFill>
                <a:latin typeface="標楷體" pitchFamily="65" charset="-120"/>
              </a:rPr>
              <a:t>偏差行為及嚴重適應困難學生</a:t>
            </a:r>
            <a:r>
              <a:rPr lang="zh-TW" altLang="en-US" sz="2100" dirty="0" smtClean="0">
                <a:latin typeface="標楷體" pitchFamily="65" charset="-120"/>
              </a:rPr>
              <a:t>進行專業之矯正諮商及身心復健，重點是復元</a:t>
            </a:r>
            <a:r>
              <a:rPr lang="en-US" altLang="zh-TW" sz="2100" dirty="0" smtClean="0">
                <a:latin typeface="標楷體" pitchFamily="65" charset="-120"/>
              </a:rPr>
              <a:t>(</a:t>
            </a:r>
            <a:r>
              <a:rPr lang="en-US" altLang="zh-TW" sz="2100" dirty="0" err="1" smtClean="0">
                <a:latin typeface="標楷體" pitchFamily="65" charset="-120"/>
              </a:rPr>
              <a:t>postvention</a:t>
            </a:r>
            <a:r>
              <a:rPr lang="en-US" altLang="zh-TW" sz="2100" dirty="0" smtClean="0">
                <a:latin typeface="標楷體" pitchFamily="65" charset="-120"/>
              </a:rPr>
              <a:t>)</a:t>
            </a:r>
            <a:r>
              <a:rPr lang="zh-TW" altLang="en-US" sz="2100" dirty="0" smtClean="0">
                <a:latin typeface="標楷體" pitchFamily="65" charset="-120"/>
              </a:rPr>
              <a:t>，由輔導人員擔任。</a:t>
            </a:r>
          </a:p>
          <a:p>
            <a:pPr marL="274320" indent="-274320" eaLnBrk="1" fontAlgn="auto" hangingPunct="1">
              <a:lnSpc>
                <a:spcPct val="80000"/>
              </a:lnSpc>
              <a:spcAft>
                <a:spcPts val="0"/>
              </a:spcAft>
              <a:defRPr/>
            </a:pPr>
            <a:r>
              <a:rPr lang="zh-TW" altLang="en-US" sz="2100" dirty="0" smtClean="0">
                <a:latin typeface="標楷體" pitchFamily="65" charset="-120"/>
              </a:rPr>
              <a:t>學校的輔導體系由原來的輔導教師擔任輔導活動教學兼學生諮商輔導工作，改為輔導教師擔任課程外並從事初級輔導。而另聘專業輔導人員負責二級、三級輔導。而這些專業輔導人員同時必須整合社區輔導資源，如諮商心理師、臨床心理師、社工師、精神科醫師等。</a:t>
            </a:r>
          </a:p>
        </p:txBody>
      </p:sp>
      <p:sp>
        <p:nvSpPr>
          <p:cNvPr id="19865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3C49030-0718-4B9F-8013-6CE63A965556}" type="slidenum">
              <a:rPr lang="en-US" altLang="zh-TW" smtClean="0">
                <a:ea typeface="新細明體" charset="-120"/>
              </a:rPr>
              <a:pPr/>
              <a:t>89</a:t>
            </a:fld>
            <a:endParaRPr lang="en-US" altLang="zh-TW" smtClean="0">
              <a:ea typeface="新細明體" charset="-120"/>
            </a:endParaRPr>
          </a:p>
        </p:txBody>
      </p:sp>
      <p:sp>
        <p:nvSpPr>
          <p:cNvPr id="198659" name="Rectangle 2"/>
          <p:cNvSpPr>
            <a:spLocks noGrp="1" noChangeArrowheads="1"/>
          </p:cNvSpPr>
          <p:nvPr>
            <p:ph type="title"/>
          </p:nvPr>
        </p:nvSpPr>
        <p:spPr/>
        <p:txBody>
          <a:bodyPr/>
          <a:lstStyle/>
          <a:p>
            <a:pPr eaLnBrk="1" hangingPunct="1"/>
            <a:r>
              <a:rPr lang="zh-TW" altLang="en-US" smtClean="0"/>
              <a:t>教訓輔三合一</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noChangeArrowheads="1"/>
          </p:cNvSpPr>
          <p:nvPr>
            <p:ph type="subTitle" idx="1"/>
          </p:nvPr>
        </p:nvSpPr>
        <p:spPr>
          <a:xfrm>
            <a:off x="1476375" y="2781300"/>
            <a:ext cx="6400800" cy="1176338"/>
          </a:xfrm>
        </p:spPr>
        <p:txBody>
          <a:bodyPr/>
          <a:lstStyle/>
          <a:p>
            <a:pPr eaLnBrk="1" hangingPunct="1"/>
            <a:r>
              <a:rPr lang="en-US" altLang="zh-TW" sz="5400" b="1" smtClean="0">
                <a:solidFill>
                  <a:srgbClr val="FF0066"/>
                </a:solidFill>
                <a:latin typeface="標楷體" pitchFamily="65" charset="-120"/>
              </a:rPr>
              <a:t>Ⅱ</a:t>
            </a:r>
            <a:r>
              <a:rPr lang="zh-TW" altLang="en-US" sz="5400" b="1" smtClean="0">
                <a:solidFill>
                  <a:srgbClr val="FF0066"/>
                </a:solidFill>
                <a:latin typeface="標楷體" pitchFamily="65" charset="-120"/>
              </a:rPr>
              <a:t>青少年輔導</a:t>
            </a:r>
          </a:p>
        </p:txBody>
      </p:sp>
      <p:sp>
        <p:nvSpPr>
          <p:cNvPr id="34818" name="Rectangle 10"/>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fld id="{A5E40990-CA4B-41F3-B92B-DE7CFB63C6B1}" type="slidenum">
              <a:rPr lang="en-US" altLang="zh-TW" smtClean="0">
                <a:ea typeface="新細明體" charset="-120"/>
              </a:rPr>
              <a:pPr/>
              <a:t>9</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3"/>
          <p:cNvSpPr>
            <a:spLocks noGrp="1" noChangeArrowheads="1"/>
          </p:cNvSpPr>
          <p:nvPr>
            <p:ph idx="1"/>
          </p:nvPr>
        </p:nvSpPr>
        <p:spPr/>
        <p:txBody>
          <a:bodyPr/>
          <a:lstStyle/>
          <a:p>
            <a:pPr eaLnBrk="1" hangingPunct="1">
              <a:lnSpc>
                <a:spcPct val="90000"/>
              </a:lnSpc>
            </a:pPr>
            <a:r>
              <a:rPr lang="zh-TW" altLang="en-US" sz="2500" smtClean="0">
                <a:latin typeface="標楷體" pitchFamily="65" charset="-120"/>
              </a:rPr>
              <a:t>根據高級中學學生輔導辦法，輔導工作應視學生身心狀況，施予下列三種層級之輔導：</a:t>
            </a:r>
          </a:p>
          <a:p>
            <a:pPr eaLnBrk="1" hangingPunct="1">
              <a:lnSpc>
                <a:spcPct val="90000"/>
              </a:lnSpc>
            </a:pPr>
            <a:r>
              <a:rPr lang="zh-TW" altLang="en-US" sz="2500" smtClean="0">
                <a:latin typeface="標楷體" pitchFamily="65" charset="-120"/>
              </a:rPr>
              <a:t>一、</a:t>
            </a:r>
            <a:r>
              <a:rPr lang="zh-TW" altLang="en-US" sz="2500" smtClean="0">
                <a:solidFill>
                  <a:srgbClr val="FF0000"/>
                </a:solidFill>
                <a:latin typeface="標楷體" pitchFamily="65" charset="-120"/>
              </a:rPr>
              <a:t>發展性輔導</a:t>
            </a:r>
            <a:r>
              <a:rPr lang="zh-TW" altLang="en-US" sz="2500" smtClean="0">
                <a:latin typeface="標楷體" pitchFamily="65" charset="-120"/>
              </a:rPr>
              <a:t>：針對學生身心健康發展進行一般性之輔導。</a:t>
            </a:r>
          </a:p>
          <a:p>
            <a:pPr eaLnBrk="1" hangingPunct="1">
              <a:lnSpc>
                <a:spcPct val="90000"/>
              </a:lnSpc>
            </a:pPr>
            <a:r>
              <a:rPr lang="zh-TW" altLang="en-US" sz="2500" smtClean="0">
                <a:latin typeface="標楷體" pitchFamily="65" charset="-120"/>
              </a:rPr>
              <a:t>二、</a:t>
            </a:r>
            <a:r>
              <a:rPr lang="zh-TW" altLang="en-US" sz="2500" smtClean="0">
                <a:solidFill>
                  <a:srgbClr val="FF0000"/>
                </a:solidFill>
                <a:latin typeface="標楷體" pitchFamily="65" charset="-120"/>
              </a:rPr>
              <a:t>介入性輔導</a:t>
            </a:r>
            <a:r>
              <a:rPr lang="zh-TW" altLang="en-US" sz="2500" smtClean="0">
                <a:latin typeface="標楷體" pitchFamily="65" charset="-120"/>
              </a:rPr>
              <a:t>：針對適應困難或瀕臨行為偏差學生進行專業輔導與諮商 。 </a:t>
            </a:r>
          </a:p>
          <a:p>
            <a:pPr eaLnBrk="1" hangingPunct="1">
              <a:lnSpc>
                <a:spcPct val="90000"/>
              </a:lnSpc>
            </a:pPr>
            <a:r>
              <a:rPr lang="zh-TW" altLang="en-US" sz="2500" smtClean="0">
                <a:latin typeface="標楷體" pitchFamily="65" charset="-120"/>
              </a:rPr>
              <a:t>三、</a:t>
            </a:r>
            <a:r>
              <a:rPr lang="zh-TW" altLang="en-US" sz="2500" smtClean="0">
                <a:solidFill>
                  <a:srgbClr val="FF0000"/>
                </a:solidFill>
                <a:latin typeface="標楷體" pitchFamily="65" charset="-120"/>
              </a:rPr>
              <a:t>矯治性輔導</a:t>
            </a:r>
            <a:r>
              <a:rPr lang="zh-TW" altLang="en-US" sz="2500" smtClean="0">
                <a:latin typeface="標楷體" pitchFamily="65" charset="-120"/>
              </a:rPr>
              <a:t>：針對嚴重適應困難或行為偏差學生進行諮商或轉介，並配合轉介後身心復健之輔導。 </a:t>
            </a:r>
          </a:p>
        </p:txBody>
      </p:sp>
      <p:sp>
        <p:nvSpPr>
          <p:cNvPr id="20070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666C28-5F78-46B0-B01F-58E86AC40E9B}" type="slidenum">
              <a:rPr lang="en-US" altLang="zh-TW" smtClean="0">
                <a:ea typeface="新細明體" charset="-120"/>
              </a:rPr>
              <a:pPr/>
              <a:t>90</a:t>
            </a:fld>
            <a:endParaRPr lang="en-US" altLang="zh-TW" smtClean="0">
              <a:ea typeface="新細明體" charset="-120"/>
            </a:endParaRPr>
          </a:p>
        </p:txBody>
      </p:sp>
      <p:sp>
        <p:nvSpPr>
          <p:cNvPr id="200707" name="Rectangle 2"/>
          <p:cNvSpPr>
            <a:spLocks noGrp="1" noChangeArrowheads="1"/>
          </p:cNvSpPr>
          <p:nvPr>
            <p:ph type="title"/>
          </p:nvPr>
        </p:nvSpPr>
        <p:spPr/>
        <p:txBody>
          <a:bodyPr/>
          <a:lstStyle/>
          <a:p>
            <a:pPr eaLnBrk="1" hangingPunct="1"/>
            <a:r>
              <a:rPr lang="zh-TW" altLang="en-US" b="1" smtClean="0">
                <a:latin typeface="標楷體" pitchFamily="65" charset="-120"/>
              </a:rPr>
              <a:t>學校輔導工作的範疇與內涵</a:t>
            </a:r>
            <a:r>
              <a:rPr lang="zh-TW" altLang="en-US" smtClean="0">
                <a:latin typeface="標楷體" pitchFamily="65" charset="-120"/>
              </a:rPr>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3"/>
          <p:cNvSpPr>
            <a:spLocks noGrp="1" noChangeArrowheads="1"/>
          </p:cNvSpPr>
          <p:nvPr>
            <p:ph idx="1"/>
          </p:nvPr>
        </p:nvSpPr>
        <p:spPr>
          <a:xfrm>
            <a:off x="468313" y="1916113"/>
            <a:ext cx="8280400" cy="4114800"/>
          </a:xfrm>
        </p:spPr>
        <p:txBody>
          <a:bodyPr/>
          <a:lstStyle/>
          <a:p>
            <a:pPr eaLnBrk="1" hangingPunct="1">
              <a:lnSpc>
                <a:spcPct val="70000"/>
              </a:lnSpc>
            </a:pPr>
            <a:r>
              <a:rPr lang="zh-TW" altLang="en-US" sz="1900" smtClean="0">
                <a:latin typeface="標楷體" pitchFamily="65" charset="-120"/>
              </a:rPr>
              <a:t>依據高級中學學生輔導辦法第七條：</a:t>
            </a:r>
          </a:p>
          <a:p>
            <a:pPr eaLnBrk="1" hangingPunct="1">
              <a:lnSpc>
                <a:spcPct val="70000"/>
              </a:lnSpc>
            </a:pPr>
            <a:r>
              <a:rPr lang="zh-TW" altLang="en-US" sz="1900" smtClean="0">
                <a:latin typeface="標楷體" pitchFamily="65" charset="-120"/>
              </a:rPr>
              <a:t>發展性輔導內容如下：</a:t>
            </a:r>
          </a:p>
          <a:p>
            <a:pPr eaLnBrk="1" hangingPunct="1">
              <a:lnSpc>
                <a:spcPct val="70000"/>
              </a:lnSpc>
            </a:pPr>
            <a:r>
              <a:rPr lang="zh-TW" altLang="en-US" sz="1900" smtClean="0">
                <a:latin typeface="標楷體" pitchFamily="65" charset="-120"/>
              </a:rPr>
              <a:t>一、實施</a:t>
            </a:r>
            <a:r>
              <a:rPr lang="zh-TW" altLang="en-US" sz="1900" smtClean="0">
                <a:solidFill>
                  <a:srgbClr val="FF0000"/>
                </a:solidFill>
                <a:latin typeface="標楷體" pitchFamily="65" charset="-120"/>
              </a:rPr>
              <a:t>新生始業輔導</a:t>
            </a:r>
            <a:r>
              <a:rPr lang="zh-TW" altLang="en-US" sz="1900" smtClean="0">
                <a:latin typeface="標楷體" pitchFamily="65" charset="-120"/>
              </a:rPr>
              <a:t>，增進學生之生活適應能力。</a:t>
            </a:r>
          </a:p>
          <a:p>
            <a:pPr eaLnBrk="1" hangingPunct="1">
              <a:lnSpc>
                <a:spcPct val="70000"/>
              </a:lnSpc>
            </a:pPr>
            <a:r>
              <a:rPr lang="zh-TW" altLang="en-US" sz="1900" smtClean="0">
                <a:latin typeface="標楷體" pitchFamily="65" charset="-120"/>
              </a:rPr>
              <a:t>二、協助學生瞭解中學之教育目標，並認清各學科之學習目標、學習內容</a:t>
            </a:r>
            <a:br>
              <a:rPr lang="zh-TW" altLang="en-US" sz="1900" smtClean="0">
                <a:latin typeface="標楷體" pitchFamily="65" charset="-120"/>
              </a:rPr>
            </a:br>
            <a:r>
              <a:rPr lang="zh-TW" altLang="en-US" sz="1900" smtClean="0">
                <a:latin typeface="標楷體" pitchFamily="65" charset="-120"/>
              </a:rPr>
              <a:t>    及</a:t>
            </a:r>
            <a:r>
              <a:rPr lang="zh-TW" altLang="en-US" sz="1900" smtClean="0">
                <a:solidFill>
                  <a:srgbClr val="FF0000"/>
                </a:solidFill>
                <a:latin typeface="標楷體" pitchFamily="65" charset="-120"/>
              </a:rPr>
              <a:t>選課方式與原則</a:t>
            </a:r>
            <a:r>
              <a:rPr lang="zh-TW" altLang="en-US" sz="1900" smtClean="0">
                <a:latin typeface="標楷體" pitchFamily="65" charset="-120"/>
              </a:rPr>
              <a:t>。 </a:t>
            </a:r>
          </a:p>
          <a:p>
            <a:pPr eaLnBrk="1" hangingPunct="1">
              <a:lnSpc>
                <a:spcPct val="70000"/>
              </a:lnSpc>
            </a:pPr>
            <a:r>
              <a:rPr lang="zh-TW" altLang="en-US" sz="1900" smtClean="0">
                <a:latin typeface="標楷體" pitchFamily="65" charset="-120"/>
              </a:rPr>
              <a:t>三、實施各項輔導活動，增進學生解決問題之能力並建立健康之價值觀與</a:t>
            </a:r>
            <a:br>
              <a:rPr lang="zh-TW" altLang="en-US" sz="1900" smtClean="0">
                <a:latin typeface="標楷體" pitchFamily="65" charset="-120"/>
              </a:rPr>
            </a:br>
            <a:r>
              <a:rPr lang="zh-TW" altLang="en-US" sz="1900" smtClean="0">
                <a:latin typeface="標楷體" pitchFamily="65" charset="-120"/>
              </a:rPr>
              <a:t>    人生觀。 </a:t>
            </a:r>
          </a:p>
          <a:p>
            <a:pPr eaLnBrk="1" hangingPunct="1">
              <a:lnSpc>
                <a:spcPct val="70000"/>
              </a:lnSpc>
            </a:pPr>
            <a:r>
              <a:rPr lang="zh-TW" altLang="en-US" sz="1900" smtClean="0">
                <a:latin typeface="標楷體" pitchFamily="65" charset="-120"/>
              </a:rPr>
              <a:t>四、提供相關活動與課程，輔導學生</a:t>
            </a:r>
            <a:r>
              <a:rPr lang="zh-TW" altLang="en-US" sz="1900" smtClean="0">
                <a:solidFill>
                  <a:srgbClr val="FF0000"/>
                </a:solidFill>
                <a:latin typeface="標楷體" pitchFamily="65" charset="-120"/>
              </a:rPr>
              <a:t>規劃生涯藍圖</a:t>
            </a:r>
            <a:r>
              <a:rPr lang="zh-TW" altLang="en-US" sz="1900" smtClean="0">
                <a:latin typeface="標楷體" pitchFamily="65" charset="-120"/>
              </a:rPr>
              <a:t>，增進生涯發展知能。 </a:t>
            </a:r>
          </a:p>
          <a:p>
            <a:pPr eaLnBrk="1" hangingPunct="1">
              <a:lnSpc>
                <a:spcPct val="70000"/>
              </a:lnSpc>
            </a:pPr>
            <a:r>
              <a:rPr lang="zh-TW" altLang="en-US" sz="1900" smtClean="0">
                <a:latin typeface="標楷體" pitchFamily="65" charset="-120"/>
              </a:rPr>
              <a:t>五、輔導學生</a:t>
            </a:r>
            <a:r>
              <a:rPr lang="zh-TW" altLang="en-US" sz="1900" smtClean="0">
                <a:solidFill>
                  <a:srgbClr val="FF0000"/>
                </a:solidFill>
                <a:latin typeface="標楷體" pitchFamily="65" charset="-120"/>
              </a:rPr>
              <a:t>培養良好之學習態度</a:t>
            </a:r>
            <a:r>
              <a:rPr lang="zh-TW" altLang="en-US" sz="1900" smtClean="0">
                <a:latin typeface="標楷體" pitchFamily="65" charset="-120"/>
              </a:rPr>
              <a:t>、習慣與方法。 </a:t>
            </a:r>
          </a:p>
          <a:p>
            <a:pPr eaLnBrk="1" hangingPunct="1">
              <a:lnSpc>
                <a:spcPct val="70000"/>
              </a:lnSpc>
            </a:pPr>
            <a:r>
              <a:rPr lang="zh-TW" altLang="en-US" sz="1900" smtClean="0">
                <a:latin typeface="標楷體" pitchFamily="65" charset="-120"/>
              </a:rPr>
              <a:t>六、協助學生適應團體生活，</a:t>
            </a:r>
            <a:r>
              <a:rPr lang="zh-TW" altLang="en-US" sz="1900" smtClean="0">
                <a:solidFill>
                  <a:srgbClr val="FF0000"/>
                </a:solidFill>
                <a:latin typeface="標楷體" pitchFamily="65" charset="-120"/>
              </a:rPr>
              <a:t>建立良好人際關係</a:t>
            </a:r>
            <a:r>
              <a:rPr lang="zh-TW" altLang="en-US" sz="1900" smtClean="0">
                <a:latin typeface="標楷體" pitchFamily="65" charset="-120"/>
              </a:rPr>
              <a:t>，培養適應社會之能力。 </a:t>
            </a:r>
          </a:p>
          <a:p>
            <a:pPr eaLnBrk="1" hangingPunct="1">
              <a:lnSpc>
                <a:spcPct val="70000"/>
              </a:lnSpc>
            </a:pPr>
            <a:r>
              <a:rPr lang="zh-TW" altLang="en-US" sz="1900" smtClean="0">
                <a:latin typeface="標楷體" pitchFamily="65" charset="-120"/>
              </a:rPr>
              <a:t>七、參考評量結果、運用生涯資訊，進行選課輔導。</a:t>
            </a:r>
          </a:p>
          <a:p>
            <a:pPr eaLnBrk="1" hangingPunct="1">
              <a:lnSpc>
                <a:spcPct val="70000"/>
              </a:lnSpc>
            </a:pPr>
            <a:r>
              <a:rPr lang="zh-TW" altLang="en-US" sz="1900" smtClean="0">
                <a:latin typeface="標楷體" pitchFamily="65" charset="-120"/>
              </a:rPr>
              <a:t>八、培養學生</a:t>
            </a:r>
            <a:r>
              <a:rPr lang="zh-TW" altLang="en-US" sz="1900" smtClean="0">
                <a:solidFill>
                  <a:srgbClr val="FF0000"/>
                </a:solidFill>
                <a:latin typeface="標楷體" pitchFamily="65" charset="-120"/>
              </a:rPr>
              <a:t>主動蒐集資料、運用資訊之能力</a:t>
            </a:r>
            <a:r>
              <a:rPr lang="zh-TW" altLang="en-US" sz="1900" smtClean="0">
                <a:latin typeface="標楷體" pitchFamily="65" charset="-120"/>
              </a:rPr>
              <a:t>。 </a:t>
            </a:r>
          </a:p>
          <a:p>
            <a:pPr eaLnBrk="1" hangingPunct="1">
              <a:lnSpc>
                <a:spcPct val="70000"/>
              </a:lnSpc>
            </a:pPr>
            <a:r>
              <a:rPr lang="zh-TW" altLang="en-US" sz="1900" smtClean="0">
                <a:latin typeface="標楷體" pitchFamily="65" charset="-120"/>
              </a:rPr>
              <a:t>九、輔導特殊才能之學生。 </a:t>
            </a:r>
          </a:p>
          <a:p>
            <a:pPr eaLnBrk="1" hangingPunct="1">
              <a:lnSpc>
                <a:spcPct val="70000"/>
              </a:lnSpc>
            </a:pPr>
            <a:r>
              <a:rPr lang="zh-TW" altLang="en-US" sz="1900" smtClean="0">
                <a:latin typeface="標楷體" pitchFamily="65" charset="-120"/>
              </a:rPr>
              <a:t>一○、實施學生升學、就業及延續輔導。 </a:t>
            </a:r>
          </a:p>
          <a:p>
            <a:pPr eaLnBrk="1" hangingPunct="1">
              <a:lnSpc>
                <a:spcPct val="70000"/>
              </a:lnSpc>
            </a:pPr>
            <a:r>
              <a:rPr lang="zh-TW" altLang="en-US" sz="1900" smtClean="0">
                <a:latin typeface="標楷體" pitchFamily="65" charset="-120"/>
              </a:rPr>
              <a:t>一一、其他相關發展性輔導事項。 </a:t>
            </a:r>
          </a:p>
        </p:txBody>
      </p:sp>
      <p:sp>
        <p:nvSpPr>
          <p:cNvPr id="202754"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5C02BDF-649D-46EC-B9FB-BD6A8BBACD9A}" type="slidenum">
              <a:rPr lang="en-US" altLang="zh-TW" smtClean="0">
                <a:ea typeface="新細明體" charset="-120"/>
              </a:rPr>
              <a:pPr/>
              <a:t>91</a:t>
            </a:fld>
            <a:endParaRPr lang="en-US" altLang="zh-TW" smtClean="0">
              <a:ea typeface="新細明體" charset="-120"/>
            </a:endParaRPr>
          </a:p>
        </p:txBody>
      </p:sp>
      <p:sp>
        <p:nvSpPr>
          <p:cNvPr id="202755" name="Rectangle 2"/>
          <p:cNvSpPr>
            <a:spLocks noGrp="1" noChangeArrowheads="1"/>
          </p:cNvSpPr>
          <p:nvPr>
            <p:ph type="title"/>
          </p:nvPr>
        </p:nvSpPr>
        <p:spPr/>
        <p:txBody>
          <a:bodyPr/>
          <a:lstStyle/>
          <a:p>
            <a:pPr eaLnBrk="1" hangingPunct="1"/>
            <a:r>
              <a:rPr lang="zh-TW" altLang="en-US" smtClean="0">
                <a:latin typeface="標楷體" pitchFamily="65" charset="-120"/>
              </a:rPr>
              <a:t>發展性輔導</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3"/>
          <p:cNvSpPr>
            <a:spLocks noGrp="1" noChangeArrowheads="1"/>
          </p:cNvSpPr>
          <p:nvPr>
            <p:ph idx="1"/>
          </p:nvPr>
        </p:nvSpPr>
        <p:spPr/>
        <p:txBody>
          <a:bodyPr/>
          <a:lstStyle/>
          <a:p>
            <a:pPr eaLnBrk="1" hangingPunct="1"/>
            <a:r>
              <a:rPr lang="zh-TW" altLang="en-US" smtClean="0">
                <a:latin typeface="標楷體" pitchFamily="65" charset="-120"/>
              </a:rPr>
              <a:t>二、介入性輔導措施係指</a:t>
            </a:r>
            <a:r>
              <a:rPr lang="zh-TW" altLang="en-US" smtClean="0">
                <a:solidFill>
                  <a:srgbClr val="FF0000"/>
                </a:solidFill>
                <a:latin typeface="標楷體" pitchFamily="65" charset="-120"/>
              </a:rPr>
              <a:t>以個別或小團體學生為單位</a:t>
            </a:r>
            <a:r>
              <a:rPr lang="zh-TW" altLang="en-US" smtClean="0">
                <a:latin typeface="標楷體" pitchFamily="65" charset="-120"/>
              </a:rPr>
              <a:t>，針對學生在自我統整、學業學習、生涯發展及社會適應等之特別需求，實施諮商或心理治療、危機處理、資源整合、個案管理、轉介服務和延續輔導等，並提供家長及教師之諮詢服務，以協助學生解決認知、情緒或行為問題 </a:t>
            </a:r>
          </a:p>
        </p:txBody>
      </p:sp>
      <p:sp>
        <p:nvSpPr>
          <p:cNvPr id="204802"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DAA07DD-71B8-491D-9C49-07BF3D28EAFE}" type="slidenum">
              <a:rPr lang="en-US" altLang="zh-TW" smtClean="0">
                <a:ea typeface="新細明體" charset="-120"/>
              </a:rPr>
              <a:pPr/>
              <a:t>92</a:t>
            </a:fld>
            <a:endParaRPr lang="en-US" altLang="zh-TW" smtClean="0">
              <a:ea typeface="新細明體" charset="-120"/>
            </a:endParaRPr>
          </a:p>
        </p:txBody>
      </p:sp>
      <p:sp>
        <p:nvSpPr>
          <p:cNvPr id="204803" name="Rectangle 2"/>
          <p:cNvSpPr>
            <a:spLocks noGrp="1" noChangeArrowheads="1"/>
          </p:cNvSpPr>
          <p:nvPr>
            <p:ph type="title"/>
          </p:nvPr>
        </p:nvSpPr>
        <p:spPr/>
        <p:txBody>
          <a:bodyPr/>
          <a:lstStyle/>
          <a:p>
            <a:pPr eaLnBrk="1" hangingPunct="1"/>
            <a:r>
              <a:rPr lang="zh-TW" altLang="en-US" smtClean="0">
                <a:latin typeface="標楷體" pitchFamily="65" charset="-120"/>
              </a:rPr>
              <a:t>介入性輔導</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p:cNvSpPr>
            <a:spLocks noGrp="1" noChangeArrowheads="1"/>
          </p:cNvSpPr>
          <p:nvPr>
            <p:ph idx="1"/>
          </p:nvPr>
        </p:nvSpPr>
        <p:spPr/>
        <p:txBody>
          <a:bodyPr/>
          <a:lstStyle/>
          <a:p>
            <a:pPr eaLnBrk="1" hangingPunct="1">
              <a:lnSpc>
                <a:spcPct val="90000"/>
              </a:lnSpc>
            </a:pPr>
            <a:r>
              <a:rPr lang="zh-TW" altLang="en-US" sz="2500" smtClean="0">
                <a:latin typeface="標楷體" pitchFamily="65" charset="-120"/>
              </a:rPr>
              <a:t>介入性輔導內容如下： </a:t>
            </a:r>
          </a:p>
          <a:p>
            <a:pPr eaLnBrk="1" hangingPunct="1">
              <a:lnSpc>
                <a:spcPct val="90000"/>
              </a:lnSpc>
            </a:pPr>
            <a:r>
              <a:rPr lang="zh-TW" altLang="en-US" sz="2500" smtClean="0">
                <a:latin typeface="標楷體" pitchFamily="65" charset="-120"/>
              </a:rPr>
              <a:t>一、進行生涯未定向學生之</a:t>
            </a:r>
            <a:r>
              <a:rPr lang="zh-TW" altLang="en-US" sz="2500" smtClean="0">
                <a:solidFill>
                  <a:srgbClr val="FF0000"/>
                </a:solidFill>
                <a:latin typeface="標楷體" pitchFamily="65" charset="-120"/>
              </a:rPr>
              <a:t>生涯諮商</a:t>
            </a:r>
            <a:r>
              <a:rPr lang="zh-TW" altLang="en-US" sz="2500" smtClean="0">
                <a:latin typeface="標楷體" pitchFamily="65" charset="-120"/>
              </a:rPr>
              <a:t>。 </a:t>
            </a:r>
          </a:p>
          <a:p>
            <a:pPr eaLnBrk="1" hangingPunct="1">
              <a:lnSpc>
                <a:spcPct val="90000"/>
              </a:lnSpc>
            </a:pPr>
            <a:r>
              <a:rPr lang="zh-TW" altLang="en-US" sz="2500" smtClean="0">
                <a:latin typeface="標楷體" pitchFamily="65" charset="-120"/>
              </a:rPr>
              <a:t>二、協助適應困難學生</a:t>
            </a:r>
            <a:r>
              <a:rPr lang="zh-TW" altLang="en-US" sz="2500" smtClean="0">
                <a:solidFill>
                  <a:srgbClr val="FF0000"/>
                </a:solidFill>
                <a:latin typeface="標楷體" pitchFamily="65" charset="-120"/>
              </a:rPr>
              <a:t>轉換學習環境</a:t>
            </a:r>
            <a:r>
              <a:rPr lang="zh-TW" altLang="en-US" sz="2500" smtClean="0">
                <a:latin typeface="標楷體" pitchFamily="65" charset="-120"/>
              </a:rPr>
              <a:t>。 </a:t>
            </a:r>
          </a:p>
          <a:p>
            <a:pPr eaLnBrk="1" hangingPunct="1">
              <a:lnSpc>
                <a:spcPct val="90000"/>
              </a:lnSpc>
            </a:pPr>
            <a:r>
              <a:rPr lang="zh-TW" altLang="en-US" sz="2500" smtClean="0">
                <a:latin typeface="標楷體" pitchFamily="65" charset="-120"/>
              </a:rPr>
              <a:t>三、提供學習困難學生之</a:t>
            </a:r>
            <a:r>
              <a:rPr lang="zh-TW" altLang="en-US" sz="2500" smtClean="0">
                <a:solidFill>
                  <a:srgbClr val="FF0000"/>
                </a:solidFill>
                <a:latin typeface="標楷體" pitchFamily="65" charset="-120"/>
              </a:rPr>
              <a:t>學習輔導</a:t>
            </a:r>
            <a:r>
              <a:rPr lang="zh-TW" altLang="en-US" sz="2500" smtClean="0">
                <a:latin typeface="標楷體" pitchFamily="65" charset="-120"/>
              </a:rPr>
              <a:t>。 </a:t>
            </a:r>
          </a:p>
          <a:p>
            <a:pPr eaLnBrk="1" hangingPunct="1">
              <a:lnSpc>
                <a:spcPct val="90000"/>
              </a:lnSpc>
            </a:pPr>
            <a:r>
              <a:rPr lang="zh-TW" altLang="en-US" sz="2500" smtClean="0">
                <a:latin typeface="標楷體" pitchFamily="65" charset="-120"/>
              </a:rPr>
              <a:t>四、提供行為偏差或適應困難學生之</a:t>
            </a:r>
            <a:r>
              <a:rPr lang="zh-TW" altLang="en-US" sz="2500" smtClean="0">
                <a:solidFill>
                  <a:srgbClr val="FF0000"/>
                </a:solidFill>
                <a:latin typeface="標楷體" pitchFamily="65" charset="-120"/>
              </a:rPr>
              <a:t>心理諮商</a:t>
            </a:r>
            <a:r>
              <a:rPr lang="zh-TW" altLang="en-US" sz="2500" smtClean="0">
                <a:latin typeface="標楷體" pitchFamily="65" charset="-120"/>
              </a:rPr>
              <a:t>。 </a:t>
            </a:r>
          </a:p>
          <a:p>
            <a:pPr eaLnBrk="1" hangingPunct="1">
              <a:lnSpc>
                <a:spcPct val="90000"/>
              </a:lnSpc>
            </a:pPr>
            <a:r>
              <a:rPr lang="zh-TW" altLang="en-US" sz="2500" smtClean="0">
                <a:latin typeface="標楷體" pitchFamily="65" charset="-120"/>
              </a:rPr>
              <a:t>五、熟悉校園危機處理小組之運作方式，以減低</a:t>
            </a:r>
            <a:br>
              <a:rPr lang="zh-TW" altLang="en-US" sz="2500" smtClean="0">
                <a:latin typeface="標楷體" pitchFamily="65" charset="-120"/>
              </a:rPr>
            </a:br>
            <a:r>
              <a:rPr lang="zh-TW" altLang="en-US" sz="2500" smtClean="0">
                <a:latin typeface="標楷體" pitchFamily="65" charset="-120"/>
              </a:rPr>
              <a:t>    危機事件對學校及師生之傷害。</a:t>
            </a:r>
          </a:p>
          <a:p>
            <a:pPr eaLnBrk="1" hangingPunct="1">
              <a:lnSpc>
                <a:spcPct val="90000"/>
              </a:lnSpc>
            </a:pPr>
            <a:r>
              <a:rPr lang="zh-TW" altLang="en-US" sz="2500" smtClean="0">
                <a:latin typeface="標楷體" pitchFamily="65" charset="-120"/>
              </a:rPr>
              <a:t>六、其他相關介入性輔導事項。 </a:t>
            </a:r>
          </a:p>
        </p:txBody>
      </p:sp>
      <p:sp>
        <p:nvSpPr>
          <p:cNvPr id="206850"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863395E-BF39-49D1-A726-32FD5BA632F7}" type="slidenum">
              <a:rPr lang="en-US" altLang="zh-TW" smtClean="0">
                <a:ea typeface="新細明體" charset="-120"/>
              </a:rPr>
              <a:pPr/>
              <a:t>93</a:t>
            </a:fld>
            <a:endParaRPr lang="en-US" altLang="zh-TW" smtClean="0">
              <a:ea typeface="新細明體" charset="-120"/>
            </a:endParaRPr>
          </a:p>
        </p:txBody>
      </p:sp>
      <p:sp>
        <p:nvSpPr>
          <p:cNvPr id="206851" name="Rectangle 2"/>
          <p:cNvSpPr>
            <a:spLocks noGrp="1" noChangeArrowheads="1"/>
          </p:cNvSpPr>
          <p:nvPr>
            <p:ph type="title"/>
          </p:nvPr>
        </p:nvSpPr>
        <p:spPr/>
        <p:txBody>
          <a:bodyPr/>
          <a:lstStyle/>
          <a:p>
            <a:pPr eaLnBrk="1" hangingPunct="1"/>
            <a:r>
              <a:rPr lang="zh-TW" altLang="en-US" smtClean="0">
                <a:latin typeface="標楷體" pitchFamily="65" charset="-120"/>
              </a:rPr>
              <a:t>介入性輔導</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1370013" y="1827213"/>
            <a:ext cx="7313612" cy="4770437"/>
          </a:xfrm>
        </p:spPr>
        <p:txBody>
          <a:bodyPr rtlCol="0">
            <a:normAutofit lnSpcReduction="10000"/>
          </a:bodyPr>
          <a:lstStyle/>
          <a:p>
            <a:pPr marL="274320" indent="-274320" eaLnBrk="1" fontAlgn="auto" hangingPunct="1">
              <a:spcAft>
                <a:spcPts val="0"/>
              </a:spcAft>
              <a:defRPr/>
            </a:pPr>
            <a:r>
              <a:rPr lang="zh-TW" altLang="en-US" sz="2500" smtClean="0">
                <a:latin typeface="標楷體" pitchFamily="65" charset="-120"/>
              </a:rPr>
              <a:t>矯治性輔導內容如下： </a:t>
            </a:r>
          </a:p>
          <a:p>
            <a:pPr marL="274320" indent="-274320" eaLnBrk="1" fontAlgn="auto" hangingPunct="1">
              <a:spcAft>
                <a:spcPts val="0"/>
              </a:spcAft>
              <a:defRPr/>
            </a:pPr>
            <a:r>
              <a:rPr lang="zh-TW" altLang="en-US" sz="2500" smtClean="0">
                <a:latin typeface="標楷體" pitchFamily="65" charset="-120"/>
              </a:rPr>
              <a:t>一、提供長期中輟生之延續輔導與生涯諮商。 </a:t>
            </a:r>
          </a:p>
          <a:p>
            <a:pPr marL="274320" indent="-274320" eaLnBrk="1" fontAlgn="auto" hangingPunct="1">
              <a:spcAft>
                <a:spcPts val="0"/>
              </a:spcAft>
              <a:defRPr/>
            </a:pPr>
            <a:r>
              <a:rPr lang="zh-TW" altLang="en-US" sz="2500" smtClean="0">
                <a:latin typeface="標楷體" pitchFamily="65" charset="-120"/>
              </a:rPr>
              <a:t>二、實施行為偏差或嚴重適應困難學生之學習輔</a:t>
            </a:r>
            <a:br>
              <a:rPr lang="zh-TW" altLang="en-US" sz="2500" smtClean="0">
                <a:latin typeface="標楷體" pitchFamily="65" charset="-120"/>
              </a:rPr>
            </a:br>
            <a:r>
              <a:rPr lang="zh-TW" altLang="en-US" sz="2500" smtClean="0">
                <a:latin typeface="標楷體" pitchFamily="65" charset="-120"/>
              </a:rPr>
              <a:t>    導。 </a:t>
            </a:r>
          </a:p>
          <a:p>
            <a:pPr marL="274320" indent="-274320" eaLnBrk="1" fontAlgn="auto" hangingPunct="1">
              <a:spcAft>
                <a:spcPts val="0"/>
              </a:spcAft>
              <a:defRPr/>
            </a:pPr>
            <a:r>
              <a:rPr lang="zh-TW" altLang="en-US" sz="2500" smtClean="0">
                <a:latin typeface="標楷體" pitchFamily="65" charset="-120"/>
              </a:rPr>
              <a:t>三、對行為偏差或嚴重適應困難學生進行心理諮</a:t>
            </a:r>
            <a:br>
              <a:rPr lang="zh-TW" altLang="en-US" sz="2500" smtClean="0">
                <a:latin typeface="標楷體" pitchFamily="65" charset="-120"/>
              </a:rPr>
            </a:br>
            <a:r>
              <a:rPr lang="zh-TW" altLang="en-US" sz="2500" smtClean="0">
                <a:latin typeface="標楷體" pitchFamily="65" charset="-120"/>
              </a:rPr>
              <a:t>    商或心理治療。 </a:t>
            </a:r>
          </a:p>
          <a:p>
            <a:pPr marL="274320" indent="-274320" eaLnBrk="1" fontAlgn="auto" hangingPunct="1">
              <a:spcAft>
                <a:spcPts val="0"/>
              </a:spcAft>
              <a:defRPr/>
            </a:pPr>
            <a:r>
              <a:rPr lang="zh-TW" altLang="en-US" sz="2500" smtClean="0">
                <a:latin typeface="標楷體" pitchFamily="65" charset="-120"/>
              </a:rPr>
              <a:t>四、配合社區資源與精神醫療機構，實施精神疾</a:t>
            </a:r>
            <a:br>
              <a:rPr lang="zh-TW" altLang="en-US" sz="2500" smtClean="0">
                <a:latin typeface="標楷體" pitchFamily="65" charset="-120"/>
              </a:rPr>
            </a:br>
            <a:r>
              <a:rPr lang="zh-TW" altLang="en-US" sz="2500" smtClean="0">
                <a:latin typeface="標楷體" pitchFamily="65" charset="-120"/>
              </a:rPr>
              <a:t>    病學生之轉介與延續輔導 。 </a:t>
            </a:r>
          </a:p>
          <a:p>
            <a:pPr marL="274320" indent="-274320" eaLnBrk="1" fontAlgn="auto" hangingPunct="1">
              <a:spcAft>
                <a:spcPts val="0"/>
              </a:spcAft>
              <a:defRPr/>
            </a:pPr>
            <a:r>
              <a:rPr lang="zh-TW" altLang="en-US" sz="2500" smtClean="0">
                <a:latin typeface="標楷體" pitchFamily="65" charset="-120"/>
              </a:rPr>
              <a:t>五、進行校園危機事件之緊急處理。 </a:t>
            </a:r>
          </a:p>
          <a:p>
            <a:pPr marL="274320" indent="-274320" eaLnBrk="1" fontAlgn="auto" hangingPunct="1">
              <a:spcAft>
                <a:spcPts val="0"/>
              </a:spcAft>
              <a:defRPr/>
            </a:pPr>
            <a:r>
              <a:rPr lang="zh-TW" altLang="en-US" sz="2500" smtClean="0">
                <a:latin typeface="標楷體" pitchFamily="65" charset="-120"/>
              </a:rPr>
              <a:t>六、其他相關矯治性輔導事項。</a:t>
            </a:r>
          </a:p>
          <a:p>
            <a:pPr marL="274320" indent="-274320" eaLnBrk="1" fontAlgn="auto" hangingPunct="1">
              <a:spcAft>
                <a:spcPts val="0"/>
              </a:spcAft>
              <a:buFont typeface="Wingdings" pitchFamily="2" charset="2"/>
              <a:buNone/>
              <a:defRPr/>
            </a:pPr>
            <a:r>
              <a:rPr lang="zh-TW" altLang="en-US" sz="2500" smtClean="0">
                <a:latin typeface="標楷體" pitchFamily="65" charset="-120"/>
              </a:rPr>
              <a:t> </a:t>
            </a:r>
          </a:p>
        </p:txBody>
      </p:sp>
      <p:sp>
        <p:nvSpPr>
          <p:cNvPr id="208898"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7DAD89B-57AD-42D4-A355-134A196093F5}" type="slidenum">
              <a:rPr lang="en-US" altLang="zh-TW" smtClean="0">
                <a:ea typeface="新細明體" charset="-120"/>
              </a:rPr>
              <a:pPr/>
              <a:t>94</a:t>
            </a:fld>
            <a:endParaRPr lang="en-US" altLang="zh-TW" smtClean="0">
              <a:ea typeface="新細明體" charset="-120"/>
            </a:endParaRPr>
          </a:p>
        </p:txBody>
      </p:sp>
      <p:sp>
        <p:nvSpPr>
          <p:cNvPr id="208899" name="Rectangle 2"/>
          <p:cNvSpPr>
            <a:spLocks noGrp="1" noChangeArrowheads="1"/>
          </p:cNvSpPr>
          <p:nvPr>
            <p:ph type="title"/>
          </p:nvPr>
        </p:nvSpPr>
        <p:spPr/>
        <p:txBody>
          <a:bodyPr/>
          <a:lstStyle/>
          <a:p>
            <a:pPr eaLnBrk="1" hangingPunct="1"/>
            <a:r>
              <a:rPr lang="zh-TW" altLang="en-US" sz="4000" smtClean="0">
                <a:latin typeface="標楷體" pitchFamily="65" charset="-120"/>
              </a:rPr>
              <a:t>矯治性輔導</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3"/>
          <p:cNvSpPr>
            <a:spLocks noGrp="1" noChangeArrowheads="1"/>
          </p:cNvSpPr>
          <p:nvPr>
            <p:ph idx="1"/>
          </p:nvPr>
        </p:nvSpPr>
        <p:spPr>
          <a:xfrm>
            <a:off x="838200" y="1628775"/>
            <a:ext cx="8054975" cy="4391025"/>
          </a:xfrm>
        </p:spPr>
        <p:txBody>
          <a:bodyPr/>
          <a:lstStyle/>
          <a:p>
            <a:pPr eaLnBrk="1" hangingPunct="1">
              <a:lnSpc>
                <a:spcPct val="90000"/>
              </a:lnSpc>
              <a:buFont typeface="Wingdings" pitchFamily="2" charset="2"/>
              <a:buNone/>
            </a:pPr>
            <a:r>
              <a:rPr lang="en-US" altLang="zh-TW" sz="2800" smtClean="0">
                <a:latin typeface="標楷體" pitchFamily="65" charset="-120"/>
              </a:rPr>
              <a:t>94_20</a:t>
            </a:r>
          </a:p>
          <a:p>
            <a:pPr eaLnBrk="1" hangingPunct="1">
              <a:lnSpc>
                <a:spcPct val="90000"/>
              </a:lnSpc>
              <a:buFont typeface="Wingdings" pitchFamily="2" charset="2"/>
              <a:buNone/>
            </a:pPr>
            <a:r>
              <a:rPr lang="zh-TW" altLang="en-US" sz="2800" smtClean="0">
                <a:latin typeface="標楷體" pitchFamily="65" charset="-120"/>
              </a:rPr>
              <a:t>下列何者是提升青少年自我概念發展的輔導作法：</a:t>
            </a:r>
            <a:r>
              <a:rPr lang="en-US" altLang="zh-TW" sz="2800" smtClean="0">
                <a:latin typeface="標楷體" pitchFamily="65" charset="-120"/>
              </a:rPr>
              <a:t>(1)</a:t>
            </a:r>
            <a:r>
              <a:rPr lang="zh-TW" altLang="en-US" sz="2800" smtClean="0">
                <a:latin typeface="標楷體" pitchFamily="65" charset="-120"/>
              </a:rPr>
              <a:t>強調失敗的經驗 </a:t>
            </a:r>
            <a:r>
              <a:rPr lang="en-US" altLang="zh-TW" sz="2800" smtClean="0">
                <a:latin typeface="標楷體" pitchFamily="65" charset="-120"/>
              </a:rPr>
              <a:t>(2)</a:t>
            </a:r>
            <a:r>
              <a:rPr lang="zh-TW" altLang="en-US" sz="2800" smtClean="0">
                <a:latin typeface="標楷體" pitchFamily="65" charset="-120"/>
              </a:rPr>
              <a:t>對於不當行為提出指正，但不批評個人 </a:t>
            </a:r>
            <a:r>
              <a:rPr lang="en-US" altLang="zh-TW" sz="2800" smtClean="0">
                <a:latin typeface="標楷體" pitchFamily="65" charset="-120"/>
              </a:rPr>
              <a:t>(3)</a:t>
            </a:r>
            <a:r>
              <a:rPr lang="zh-TW" altLang="en-US" sz="2800" smtClean="0">
                <a:latin typeface="標楷體" pitchFamily="65" charset="-120"/>
              </a:rPr>
              <a:t>鼓勵與自己的過去競爭 </a:t>
            </a:r>
            <a:r>
              <a:rPr lang="en-US" altLang="zh-TW" sz="2800" smtClean="0">
                <a:latin typeface="標楷體" pitchFamily="65" charset="-120"/>
              </a:rPr>
              <a:t>(4)</a:t>
            </a:r>
            <a:r>
              <a:rPr lang="zh-TW" altLang="en-US" sz="2800" smtClean="0">
                <a:latin typeface="標楷體" pitchFamily="65" charset="-120"/>
              </a:rPr>
              <a:t>提供成功的經驗</a:t>
            </a:r>
          </a:p>
          <a:p>
            <a:pPr eaLnBrk="1" hangingPunct="1">
              <a:lnSpc>
                <a:spcPct val="90000"/>
              </a:lnSpc>
              <a:buFont typeface="Wingdings" pitchFamily="2" charset="2"/>
              <a:buNone/>
            </a:pPr>
            <a:r>
              <a:rPr lang="en-US" altLang="zh-TW" sz="2800" smtClean="0">
                <a:latin typeface="標楷體" pitchFamily="65" charset="-120"/>
              </a:rPr>
              <a:t>(A) (2)(3)(4) 	</a:t>
            </a:r>
          </a:p>
          <a:p>
            <a:pPr eaLnBrk="1" hangingPunct="1">
              <a:lnSpc>
                <a:spcPct val="90000"/>
              </a:lnSpc>
              <a:buFont typeface="Wingdings" pitchFamily="2" charset="2"/>
              <a:buNone/>
            </a:pPr>
            <a:r>
              <a:rPr lang="en-US" altLang="zh-TW" sz="2800" smtClean="0">
                <a:latin typeface="標楷體" pitchFamily="65" charset="-120"/>
              </a:rPr>
              <a:t>(B) (1)(2)(3) 	</a:t>
            </a:r>
          </a:p>
          <a:p>
            <a:pPr eaLnBrk="1" hangingPunct="1">
              <a:lnSpc>
                <a:spcPct val="90000"/>
              </a:lnSpc>
              <a:buFont typeface="Wingdings" pitchFamily="2" charset="2"/>
              <a:buNone/>
            </a:pPr>
            <a:r>
              <a:rPr lang="en-US" altLang="zh-TW" sz="2800" smtClean="0">
                <a:latin typeface="標楷體" pitchFamily="65" charset="-120"/>
              </a:rPr>
              <a:t>(C) (1)(3)(4) 	</a:t>
            </a:r>
          </a:p>
          <a:p>
            <a:pPr eaLnBrk="1" hangingPunct="1">
              <a:lnSpc>
                <a:spcPct val="90000"/>
              </a:lnSpc>
              <a:buFont typeface="Wingdings" pitchFamily="2" charset="2"/>
              <a:buNone/>
            </a:pPr>
            <a:r>
              <a:rPr lang="en-US" altLang="zh-TW" sz="2800" smtClean="0">
                <a:latin typeface="標楷體" pitchFamily="65" charset="-120"/>
              </a:rPr>
              <a:t>(D) (1)(2)(3)(4) </a:t>
            </a:r>
          </a:p>
        </p:txBody>
      </p:sp>
      <p:sp>
        <p:nvSpPr>
          <p:cNvPr id="210946"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491F5CD-0EA3-4CFD-AAC1-7DA585AF25EF}" type="slidenum">
              <a:rPr lang="en-US" altLang="zh-TW" smtClean="0">
                <a:ea typeface="新細明體" charset="-120"/>
              </a:rPr>
              <a:pPr/>
              <a:t>95</a:t>
            </a:fld>
            <a:endParaRPr lang="en-US" altLang="zh-TW" smtClean="0">
              <a:ea typeface="新細明體" charset="-120"/>
            </a:endParaRPr>
          </a:p>
        </p:txBody>
      </p:sp>
      <p:sp>
        <p:nvSpPr>
          <p:cNvPr id="210947" name="Rectangle 2"/>
          <p:cNvSpPr>
            <a:spLocks noGrp="1" noChangeArrowheads="1"/>
          </p:cNvSpPr>
          <p:nvPr>
            <p:ph type="title"/>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latin typeface="標楷體" pitchFamily="65" charset="-120"/>
              </a:rPr>
              <a:t>生活輔導</a:t>
            </a:r>
          </a:p>
        </p:txBody>
      </p:sp>
      <p:sp>
        <p:nvSpPr>
          <p:cNvPr id="698372" name="Rectangle 4"/>
          <p:cNvSpPr>
            <a:spLocks noChangeArrowheads="1"/>
          </p:cNvSpPr>
          <p:nvPr/>
        </p:nvSpPr>
        <p:spPr bwMode="auto">
          <a:xfrm>
            <a:off x="900113" y="3716338"/>
            <a:ext cx="2951162" cy="504825"/>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3"/>
          <p:cNvSpPr>
            <a:spLocks noGrp="1" noChangeArrowheads="1"/>
          </p:cNvSpPr>
          <p:nvPr>
            <p:ph idx="4294967295"/>
          </p:nvPr>
        </p:nvSpPr>
        <p:spPr/>
        <p:txBody>
          <a:bodyPr/>
          <a:lstStyle/>
          <a:p>
            <a:pPr eaLnBrk="1" hangingPunct="1">
              <a:lnSpc>
                <a:spcPct val="90000"/>
              </a:lnSpc>
            </a:pPr>
            <a:r>
              <a:rPr lang="en-US" altLang="zh-TW" smtClean="0"/>
              <a:t>99-33.</a:t>
            </a:r>
            <a:r>
              <a:rPr lang="zh-TW" altLang="en-US" smtClean="0"/>
              <a:t>高二的家誠對於化學很感興趣，經常每天獨自在實驗室花上十幾個小時做化學實驗。根據賀倫德</a:t>
            </a:r>
            <a:r>
              <a:rPr lang="en-US" altLang="zh-TW" smtClean="0"/>
              <a:t>(J. Holland)</a:t>
            </a:r>
            <a:r>
              <a:rPr lang="zh-TW" altLang="en-US" smtClean="0"/>
              <a:t>的人格類型理論</a:t>
            </a:r>
            <a:r>
              <a:rPr lang="en-US" altLang="zh-TW" smtClean="0"/>
              <a:t>(personality type theory)</a:t>
            </a:r>
            <a:r>
              <a:rPr lang="zh-TW" altLang="en-US" smtClean="0"/>
              <a:t>，他屬於下列哪一種類型的人？ </a:t>
            </a:r>
          </a:p>
          <a:p>
            <a:pPr eaLnBrk="1" hangingPunct="1">
              <a:lnSpc>
                <a:spcPct val="90000"/>
              </a:lnSpc>
            </a:pPr>
            <a:r>
              <a:rPr lang="en-US" altLang="zh-TW" smtClean="0"/>
              <a:t>(A)</a:t>
            </a:r>
            <a:r>
              <a:rPr lang="zh-TW" altLang="en-US" smtClean="0"/>
              <a:t>社會型</a:t>
            </a:r>
            <a:r>
              <a:rPr lang="en-US" altLang="zh-TW" smtClean="0"/>
              <a:t>(social type) </a:t>
            </a:r>
          </a:p>
          <a:p>
            <a:pPr eaLnBrk="1" hangingPunct="1">
              <a:lnSpc>
                <a:spcPct val="90000"/>
              </a:lnSpc>
            </a:pPr>
            <a:r>
              <a:rPr lang="en-US" altLang="zh-TW" smtClean="0"/>
              <a:t>(B)</a:t>
            </a:r>
            <a:r>
              <a:rPr lang="zh-TW" altLang="en-US" smtClean="0"/>
              <a:t>實用型</a:t>
            </a:r>
            <a:r>
              <a:rPr lang="en-US" altLang="zh-TW" smtClean="0"/>
              <a:t>(realistic type) </a:t>
            </a:r>
          </a:p>
          <a:p>
            <a:pPr eaLnBrk="1" hangingPunct="1">
              <a:lnSpc>
                <a:spcPct val="90000"/>
              </a:lnSpc>
            </a:pPr>
            <a:r>
              <a:rPr lang="en-US" altLang="zh-TW" smtClean="0"/>
              <a:t>(C)</a:t>
            </a:r>
            <a:r>
              <a:rPr lang="zh-TW" altLang="en-US" smtClean="0"/>
              <a:t>研究型</a:t>
            </a:r>
            <a:r>
              <a:rPr lang="en-US" altLang="zh-TW" smtClean="0"/>
              <a:t>(investigative type)</a:t>
            </a:r>
          </a:p>
          <a:p>
            <a:pPr eaLnBrk="1" hangingPunct="1">
              <a:lnSpc>
                <a:spcPct val="90000"/>
              </a:lnSpc>
            </a:pPr>
            <a:r>
              <a:rPr lang="en-US" altLang="zh-TW" smtClean="0"/>
              <a:t>(D)</a:t>
            </a:r>
            <a:r>
              <a:rPr lang="zh-TW" altLang="en-US" smtClean="0"/>
              <a:t>傳統型</a:t>
            </a:r>
            <a:r>
              <a:rPr lang="en-US" altLang="zh-TW" smtClean="0"/>
              <a:t>(conventional type) </a:t>
            </a:r>
          </a:p>
        </p:txBody>
      </p:sp>
      <p:sp>
        <p:nvSpPr>
          <p:cNvPr id="212994"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E38C037B-9877-4DF3-BBDC-47F791D806F2}" type="slidenum">
              <a:rPr lang="en-US" altLang="zh-TW" sz="1000">
                <a:solidFill>
                  <a:schemeClr val="tx2"/>
                </a:solidFill>
              </a:rPr>
              <a:pPr algn="ctr"/>
              <a:t>96</a:t>
            </a:fld>
            <a:endParaRPr lang="en-US" altLang="zh-TW" sz="1000">
              <a:solidFill>
                <a:schemeClr val="tx2"/>
              </a:solidFill>
            </a:endParaRPr>
          </a:p>
        </p:txBody>
      </p:sp>
      <p:sp>
        <p:nvSpPr>
          <p:cNvPr id="212995" name="Rectangle 2"/>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t>生涯輔導</a:t>
            </a:r>
            <a:endParaRPr lang="zh-TW" altLang="zh-TW" smtClean="0"/>
          </a:p>
        </p:txBody>
      </p:sp>
      <p:sp>
        <p:nvSpPr>
          <p:cNvPr id="114694" name="Rectangle 6"/>
          <p:cNvSpPr>
            <a:spLocks noChangeArrowheads="1"/>
          </p:cNvSpPr>
          <p:nvPr/>
        </p:nvSpPr>
        <p:spPr bwMode="auto">
          <a:xfrm>
            <a:off x="1116013" y="4868863"/>
            <a:ext cx="4176712" cy="431800"/>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additive="base">
                                        <p:cTn id="7" dur="500" fill="hold"/>
                                        <p:tgtEl>
                                          <p:spTgt spid="114694"/>
                                        </p:tgtEl>
                                        <p:attrNameLst>
                                          <p:attrName>ppt_x</p:attrName>
                                        </p:attrNameLst>
                                      </p:cBhvr>
                                      <p:tavLst>
                                        <p:tav tm="0">
                                          <p:val>
                                            <p:strVal val="#ppt_x"/>
                                          </p:val>
                                        </p:tav>
                                        <p:tav tm="100000">
                                          <p:val>
                                            <p:strVal val="#ppt_x"/>
                                          </p:val>
                                        </p:tav>
                                      </p:tavLst>
                                    </p:anim>
                                    <p:anim calcmode="lin" valueType="num">
                                      <p:cBhvr additive="base">
                                        <p:cTn id="8" dur="500" fill="hold"/>
                                        <p:tgtEl>
                                          <p:spTgt spid="114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3"/>
          <p:cNvSpPr>
            <a:spLocks noGrp="1" noChangeArrowheads="1"/>
          </p:cNvSpPr>
          <p:nvPr>
            <p:ph idx="4294967295"/>
          </p:nvPr>
        </p:nvSpPr>
        <p:spPr>
          <a:xfrm>
            <a:off x="1735138" y="2674938"/>
            <a:ext cx="7408862" cy="3451225"/>
          </a:xfrm>
        </p:spPr>
        <p:txBody>
          <a:bodyPr/>
          <a:lstStyle/>
          <a:p>
            <a:pPr eaLnBrk="1" hangingPunct="1"/>
            <a:r>
              <a:rPr lang="en-US" altLang="zh-TW" smtClean="0"/>
              <a:t>99-34.</a:t>
            </a:r>
            <a:r>
              <a:rPr lang="zh-TW" altLang="en-US" smtClean="0"/>
              <a:t>下列哪一位學者認為，性別、工作層級和工作領域等向度，對青少年職業抱負的發展，具有決定性的影響？ （）</a:t>
            </a:r>
          </a:p>
          <a:p>
            <a:pPr eaLnBrk="1" hangingPunct="1"/>
            <a:r>
              <a:rPr lang="en-US" altLang="zh-TW" smtClean="0"/>
              <a:t>(A)</a:t>
            </a:r>
            <a:r>
              <a:rPr lang="zh-TW" altLang="en-US" smtClean="0"/>
              <a:t>舒伯</a:t>
            </a:r>
            <a:r>
              <a:rPr lang="en-US" altLang="zh-TW" smtClean="0"/>
              <a:t>(D. Super) </a:t>
            </a:r>
          </a:p>
          <a:p>
            <a:pPr eaLnBrk="1" hangingPunct="1"/>
            <a:r>
              <a:rPr lang="en-US" altLang="zh-TW" smtClean="0"/>
              <a:t>(B)</a:t>
            </a:r>
            <a:r>
              <a:rPr lang="zh-TW" altLang="en-US" smtClean="0"/>
              <a:t>葛佛森</a:t>
            </a:r>
            <a:r>
              <a:rPr lang="en-US" altLang="zh-TW" smtClean="0"/>
              <a:t>(L. Gottfredson) </a:t>
            </a:r>
          </a:p>
          <a:p>
            <a:pPr eaLnBrk="1" hangingPunct="1"/>
            <a:r>
              <a:rPr lang="en-US" altLang="zh-TW" smtClean="0"/>
              <a:t>(C)</a:t>
            </a:r>
            <a:r>
              <a:rPr lang="zh-TW" altLang="en-US" smtClean="0"/>
              <a:t>金滋伯</a:t>
            </a:r>
            <a:r>
              <a:rPr lang="en-US" altLang="zh-TW" smtClean="0"/>
              <a:t>(E. Ginzberg) </a:t>
            </a:r>
          </a:p>
          <a:p>
            <a:pPr eaLnBrk="1" hangingPunct="1"/>
            <a:r>
              <a:rPr lang="en-US" altLang="zh-TW" smtClean="0"/>
              <a:t>(D)</a:t>
            </a:r>
            <a:r>
              <a:rPr lang="zh-TW" altLang="en-US" smtClean="0"/>
              <a:t>鐵德門</a:t>
            </a:r>
            <a:r>
              <a:rPr lang="en-US" altLang="zh-TW" smtClean="0"/>
              <a:t>(D. Tiedeman) </a:t>
            </a:r>
          </a:p>
        </p:txBody>
      </p:sp>
      <p:sp>
        <p:nvSpPr>
          <p:cNvPr id="215042" name="Rectangle 2"/>
          <p:cNvSpPr>
            <a:spLocks noGrp="1" noChangeArrowheads="1"/>
          </p:cNvSpPr>
          <p:nvPr>
            <p:ph type="title" idx="4294967295"/>
          </p:nvPr>
        </p:nvSpPr>
        <p:spPr>
          <a:xfrm>
            <a:off x="0" y="338138"/>
            <a:ext cx="8229600" cy="1252537"/>
          </a:xfrm>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t>生涯輔導</a:t>
            </a:r>
            <a:endParaRPr lang="zh-TW" altLang="zh-TW" smtClean="0"/>
          </a:p>
        </p:txBody>
      </p:sp>
      <p:sp>
        <p:nvSpPr>
          <p:cNvPr id="215043"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084E1192-C4DE-4580-BFEF-EA510B4E5EBE}" type="slidenum">
              <a:rPr lang="en-US" altLang="zh-TW" sz="1000">
                <a:solidFill>
                  <a:schemeClr val="tx2"/>
                </a:solidFill>
              </a:rPr>
              <a:pPr algn="ctr"/>
              <a:t>97</a:t>
            </a:fld>
            <a:endParaRPr lang="en-US" altLang="zh-TW" sz="1000">
              <a:solidFill>
                <a:schemeClr val="tx2"/>
              </a:solidFill>
            </a:endParaRPr>
          </a:p>
        </p:txBody>
      </p:sp>
      <p:sp>
        <p:nvSpPr>
          <p:cNvPr id="1051652" name="Rectangle 4"/>
          <p:cNvSpPr>
            <a:spLocks noChangeArrowheads="1"/>
          </p:cNvSpPr>
          <p:nvPr/>
        </p:nvSpPr>
        <p:spPr bwMode="auto">
          <a:xfrm>
            <a:off x="900113" y="4365625"/>
            <a:ext cx="4103687"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1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51652"/>
                                        </p:tgtEl>
                                        <p:attrNameLst>
                                          <p:attrName>style.visibility</p:attrName>
                                        </p:attrNameLst>
                                      </p:cBhvr>
                                      <p:to>
                                        <p:strVal val="visible"/>
                                      </p:to>
                                    </p:set>
                                    <p:anim calcmode="lin" valueType="num">
                                      <p:cBhvr additive="base">
                                        <p:cTn id="11" dur="500" fill="hold"/>
                                        <p:tgtEl>
                                          <p:spTgt spid="1051652"/>
                                        </p:tgtEl>
                                        <p:attrNameLst>
                                          <p:attrName>ppt_x</p:attrName>
                                        </p:attrNameLst>
                                      </p:cBhvr>
                                      <p:tavLst>
                                        <p:tav tm="0">
                                          <p:val>
                                            <p:strVal val="#ppt_x"/>
                                          </p:val>
                                        </p:tav>
                                        <p:tav tm="100000">
                                          <p:val>
                                            <p:strVal val="#ppt_x"/>
                                          </p:val>
                                        </p:tav>
                                      </p:tavLst>
                                    </p:anim>
                                    <p:anim calcmode="lin" valueType="num">
                                      <p:cBhvr additive="base">
                                        <p:cTn id="12" dur="500" fill="hold"/>
                                        <p:tgtEl>
                                          <p:spTgt spid="1051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2" grpId="0" animBg="1"/>
      <p:bldP spid="1051652"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p:cNvSpPr>
            <a:spLocks noGrp="1" noChangeArrowheads="1"/>
          </p:cNvSpPr>
          <p:nvPr>
            <p:ph idx="4294967295"/>
          </p:nvPr>
        </p:nvSpPr>
        <p:spPr/>
        <p:txBody>
          <a:bodyPr/>
          <a:lstStyle/>
          <a:p>
            <a:pPr eaLnBrk="1" hangingPunct="1"/>
            <a:r>
              <a:rPr lang="en-US" altLang="zh-TW" smtClean="0">
                <a:latin typeface="標楷體" pitchFamily="65" charset="-120"/>
              </a:rPr>
              <a:t>98-20.</a:t>
            </a:r>
            <a:r>
              <a:rPr lang="zh-TW" altLang="en-US" smtClean="0">
                <a:latin typeface="標楷體" pitchFamily="65" charset="-120"/>
              </a:rPr>
              <a:t>對青少年生涯輔導採個人中心論的描述，下列何者正確？ </a:t>
            </a:r>
          </a:p>
          <a:p>
            <a:pPr lvl="1" eaLnBrk="1" hangingPunct="1"/>
            <a:r>
              <a:rPr lang="en-US" altLang="zh-TW" smtClean="0">
                <a:latin typeface="標楷體" pitchFamily="65" charset="-120"/>
              </a:rPr>
              <a:t>(A)</a:t>
            </a:r>
            <a:r>
              <a:rPr lang="zh-TW" altLang="en-US" smtClean="0">
                <a:latin typeface="標楷體" pitchFamily="65" charset="-120"/>
              </a:rPr>
              <a:t>受現象學和存在主義影響 </a:t>
            </a:r>
          </a:p>
          <a:p>
            <a:pPr lvl="1" eaLnBrk="1" hangingPunct="1"/>
            <a:r>
              <a:rPr lang="en-US" altLang="zh-TW" smtClean="0">
                <a:latin typeface="標楷體" pitchFamily="65" charset="-120"/>
              </a:rPr>
              <a:t>(B)</a:t>
            </a:r>
            <a:r>
              <a:rPr lang="zh-TW" altLang="en-US" smtClean="0">
                <a:latin typeface="標楷體" pitchFamily="65" charset="-120"/>
              </a:rPr>
              <a:t>此中心理論屬規範性取向研究</a:t>
            </a:r>
          </a:p>
          <a:p>
            <a:pPr lvl="1" eaLnBrk="1" hangingPunct="1"/>
            <a:r>
              <a:rPr lang="en-US" altLang="zh-TW" smtClean="0">
                <a:latin typeface="標楷體" pitchFamily="65" charset="-120"/>
              </a:rPr>
              <a:t>(C)</a:t>
            </a:r>
            <a:r>
              <a:rPr lang="zh-TW" altLang="en-US" smtClean="0">
                <a:latin typeface="標楷體" pitchFamily="65" charset="-120"/>
              </a:rPr>
              <a:t>最適合當事人受困於選擇太多</a:t>
            </a:r>
          </a:p>
          <a:p>
            <a:pPr lvl="1" eaLnBrk="1" hangingPunct="1"/>
            <a:r>
              <a:rPr lang="en-US" altLang="zh-TW" smtClean="0">
                <a:latin typeface="標楷體" pitchFamily="65" charset="-120"/>
              </a:rPr>
              <a:t>(D)</a:t>
            </a:r>
            <a:r>
              <a:rPr lang="zh-TW" altLang="en-US" smtClean="0">
                <a:latin typeface="標楷體" pitchFamily="65" charset="-120"/>
              </a:rPr>
              <a:t>認為做決定是調整再調整的歷程 </a:t>
            </a:r>
          </a:p>
        </p:txBody>
      </p:sp>
      <p:sp>
        <p:nvSpPr>
          <p:cNvPr id="217090"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D849E226-644D-46DF-BEEB-E846B18D7B31}" type="slidenum">
              <a:rPr lang="en-US" altLang="zh-TW" sz="1000">
                <a:solidFill>
                  <a:schemeClr val="tx2"/>
                </a:solidFill>
              </a:rPr>
              <a:pPr algn="ctr"/>
              <a:t>98</a:t>
            </a:fld>
            <a:endParaRPr lang="en-US" altLang="zh-TW" sz="1000">
              <a:solidFill>
                <a:schemeClr val="tx2"/>
              </a:solidFill>
            </a:endParaRPr>
          </a:p>
        </p:txBody>
      </p:sp>
      <p:sp>
        <p:nvSpPr>
          <p:cNvPr id="217091" name="Rectangle 2"/>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t>生涯輔導</a:t>
            </a:r>
            <a:endParaRPr lang="zh-TW" altLang="zh-TW" smtClean="0"/>
          </a:p>
        </p:txBody>
      </p:sp>
      <p:sp>
        <p:nvSpPr>
          <p:cNvPr id="1051652" name="Rectangle 4"/>
          <p:cNvSpPr>
            <a:spLocks noChangeArrowheads="1"/>
          </p:cNvSpPr>
          <p:nvPr/>
        </p:nvSpPr>
        <p:spPr bwMode="auto">
          <a:xfrm>
            <a:off x="1476375" y="3500438"/>
            <a:ext cx="3887788" cy="360362"/>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1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51652"/>
                                        </p:tgtEl>
                                        <p:attrNameLst>
                                          <p:attrName>style.visibility</p:attrName>
                                        </p:attrNameLst>
                                      </p:cBhvr>
                                      <p:to>
                                        <p:strVal val="visible"/>
                                      </p:to>
                                    </p:set>
                                    <p:anim calcmode="lin" valueType="num">
                                      <p:cBhvr additive="base">
                                        <p:cTn id="11" dur="500" fill="hold"/>
                                        <p:tgtEl>
                                          <p:spTgt spid="1051652"/>
                                        </p:tgtEl>
                                        <p:attrNameLst>
                                          <p:attrName>ppt_x</p:attrName>
                                        </p:attrNameLst>
                                      </p:cBhvr>
                                      <p:tavLst>
                                        <p:tav tm="0">
                                          <p:val>
                                            <p:strVal val="#ppt_x"/>
                                          </p:val>
                                        </p:tav>
                                        <p:tav tm="100000">
                                          <p:val>
                                            <p:strVal val="#ppt_x"/>
                                          </p:val>
                                        </p:tav>
                                      </p:tavLst>
                                    </p:anim>
                                    <p:anim calcmode="lin" valueType="num">
                                      <p:cBhvr additive="base">
                                        <p:cTn id="12" dur="500" fill="hold"/>
                                        <p:tgtEl>
                                          <p:spTgt spid="1051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2" grpId="0" animBg="1"/>
      <p:bldP spid="1051652"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4294967295"/>
          </p:nvPr>
        </p:nvSpPr>
        <p:spPr>
          <a:xfrm>
            <a:off x="1042988" y="1557338"/>
            <a:ext cx="7783512" cy="4114800"/>
          </a:xfrm>
        </p:spPr>
        <p:txBody>
          <a:bodyPr rtlCol="0">
            <a:normAutofit fontScale="92500" lnSpcReduction="20000"/>
          </a:bodyPr>
          <a:lstStyle/>
          <a:p>
            <a:pPr marL="274320" indent="-274320" eaLnBrk="1" fontAlgn="auto" hangingPunct="1">
              <a:spcAft>
                <a:spcPts val="0"/>
              </a:spcAft>
              <a:buFont typeface="Wingdings" pitchFamily="2" charset="2"/>
              <a:buNone/>
              <a:defRPr/>
            </a:pPr>
            <a:r>
              <a:rPr lang="en-US" altLang="zh-TW" sz="2800" smtClean="0">
                <a:latin typeface="標楷體" pitchFamily="65" charset="-120"/>
              </a:rPr>
              <a:t>96_14</a:t>
            </a:r>
          </a:p>
          <a:p>
            <a:pPr marL="274320" indent="-274320" eaLnBrk="1" fontAlgn="auto" hangingPunct="1">
              <a:spcAft>
                <a:spcPts val="0"/>
              </a:spcAft>
              <a:buFont typeface="Wingdings" pitchFamily="2" charset="2"/>
              <a:buNone/>
              <a:defRPr/>
            </a:pPr>
            <a:r>
              <a:rPr lang="zh-TW" altLang="en-US" sz="2800" smtClean="0">
                <a:latin typeface="標楷體" pitchFamily="65" charset="-120"/>
              </a:rPr>
              <a:t>十四歲的</a:t>
            </a:r>
            <a:r>
              <a:rPr lang="zh-TW" altLang="en-US" sz="2800" u="sng" smtClean="0">
                <a:latin typeface="標楷體" pitchFamily="65" charset="-120"/>
              </a:rPr>
              <a:t>伯翰</a:t>
            </a:r>
            <a:r>
              <a:rPr lang="zh-TW" altLang="en-US" sz="2800" smtClean="0">
                <a:latin typeface="標楷體" pitchFamily="65" charset="-120"/>
              </a:rPr>
              <a:t>，評估自己在數理上的能力很強，</a:t>
            </a:r>
          </a:p>
          <a:p>
            <a:pPr marL="274320" indent="-274320" eaLnBrk="1" fontAlgn="auto" hangingPunct="1">
              <a:spcAft>
                <a:spcPts val="0"/>
              </a:spcAft>
              <a:buFont typeface="Wingdings" pitchFamily="2" charset="2"/>
              <a:buNone/>
              <a:defRPr/>
            </a:pPr>
            <a:r>
              <a:rPr lang="zh-TW" altLang="en-US" sz="2800" smtClean="0">
                <a:latin typeface="標楷體" pitchFamily="65" charset="-120"/>
              </a:rPr>
              <a:t>但運動能力很不好。根據金滋伯</a:t>
            </a:r>
            <a:r>
              <a:rPr lang="en-US" altLang="zh-TW" sz="2800" smtClean="0">
                <a:latin typeface="標楷體" pitchFamily="65" charset="-120"/>
              </a:rPr>
              <a:t>(E. Ginzberg) </a:t>
            </a:r>
          </a:p>
          <a:p>
            <a:pPr marL="274320" indent="-274320" eaLnBrk="1" fontAlgn="auto" hangingPunct="1">
              <a:spcAft>
                <a:spcPts val="0"/>
              </a:spcAft>
              <a:buFont typeface="Wingdings" pitchFamily="2" charset="2"/>
              <a:buNone/>
              <a:defRPr/>
            </a:pPr>
            <a:r>
              <a:rPr lang="zh-TW" altLang="en-US" sz="2800" smtClean="0">
                <a:latin typeface="標楷體" pitchFamily="65" charset="-120"/>
              </a:rPr>
              <a:t>在「發展性生涯選擇理論」</a:t>
            </a:r>
            <a:r>
              <a:rPr lang="en-US" altLang="zh-TW" sz="2800" smtClean="0">
                <a:latin typeface="標楷體" pitchFamily="65" charset="-120"/>
              </a:rPr>
              <a:t>(developmental </a:t>
            </a:r>
          </a:p>
          <a:p>
            <a:pPr marL="274320" indent="-274320" eaLnBrk="1" fontAlgn="auto" hangingPunct="1">
              <a:spcAft>
                <a:spcPts val="0"/>
              </a:spcAft>
              <a:buFont typeface="Wingdings" pitchFamily="2" charset="2"/>
              <a:buNone/>
              <a:defRPr/>
            </a:pPr>
            <a:r>
              <a:rPr lang="en-US" altLang="zh-TW" sz="2800" smtClean="0">
                <a:latin typeface="標楷體" pitchFamily="65" charset="-120"/>
              </a:rPr>
              <a:t>career choice theory)</a:t>
            </a:r>
            <a:r>
              <a:rPr lang="zh-TW" altLang="en-US" sz="2800" smtClean="0">
                <a:latin typeface="標楷體" pitchFamily="65" charset="-120"/>
              </a:rPr>
              <a:t>上的看法，</a:t>
            </a:r>
            <a:r>
              <a:rPr lang="zh-TW" altLang="en-US" sz="2800" u="sng" smtClean="0">
                <a:latin typeface="標楷體" pitchFamily="65" charset="-120"/>
              </a:rPr>
              <a:t>伯翰</a:t>
            </a:r>
            <a:r>
              <a:rPr lang="zh-TW" altLang="en-US" sz="2800" smtClean="0">
                <a:latin typeface="標楷體" pitchFamily="65" charset="-120"/>
              </a:rPr>
              <a:t>是在</a:t>
            </a:r>
          </a:p>
          <a:p>
            <a:pPr marL="274320" indent="-274320" eaLnBrk="1" fontAlgn="auto" hangingPunct="1">
              <a:spcAft>
                <a:spcPts val="0"/>
              </a:spcAft>
              <a:buFont typeface="Wingdings" pitchFamily="2" charset="2"/>
              <a:buNone/>
              <a:defRPr/>
            </a:pPr>
            <a:r>
              <a:rPr lang="zh-TW" altLang="en-US" sz="2800" smtClean="0">
                <a:latin typeface="標楷體" pitchFamily="65" charset="-120"/>
              </a:rPr>
              <a:t>哪一個生涯選擇階段？</a:t>
            </a:r>
          </a:p>
          <a:p>
            <a:pPr marL="274320" indent="-274320" eaLnBrk="1" fontAlgn="auto" hangingPunct="1">
              <a:spcAft>
                <a:spcPts val="0"/>
              </a:spcAft>
              <a:buFont typeface="Wingdings" pitchFamily="2" charset="2"/>
              <a:buNone/>
              <a:defRPr/>
            </a:pPr>
            <a:r>
              <a:rPr lang="en-US" altLang="zh-TW" sz="2800" smtClean="0">
                <a:latin typeface="標楷體" pitchFamily="65" charset="-120"/>
              </a:rPr>
              <a:t>(A)</a:t>
            </a:r>
            <a:r>
              <a:rPr lang="zh-TW" altLang="en-US" sz="2800" smtClean="0">
                <a:latin typeface="標楷體" pitchFamily="65" charset="-120"/>
              </a:rPr>
              <a:t>實現期</a:t>
            </a:r>
          </a:p>
          <a:p>
            <a:pPr marL="274320" indent="-274320" eaLnBrk="1" fontAlgn="auto" hangingPunct="1">
              <a:spcAft>
                <a:spcPts val="0"/>
              </a:spcAft>
              <a:buFont typeface="Wingdings" pitchFamily="2" charset="2"/>
              <a:buNone/>
              <a:defRPr/>
            </a:pPr>
            <a:r>
              <a:rPr lang="en-US" altLang="zh-TW" sz="2800" smtClean="0">
                <a:latin typeface="標楷體" pitchFamily="65" charset="-120"/>
              </a:rPr>
              <a:t>(B)</a:t>
            </a:r>
            <a:r>
              <a:rPr lang="zh-TW" altLang="en-US" sz="2800" smtClean="0">
                <a:latin typeface="標楷體" pitchFamily="65" charset="-120"/>
              </a:rPr>
              <a:t>探索期</a:t>
            </a:r>
          </a:p>
          <a:p>
            <a:pPr marL="274320" indent="-274320" eaLnBrk="1" fontAlgn="auto" hangingPunct="1">
              <a:spcAft>
                <a:spcPts val="0"/>
              </a:spcAft>
              <a:buFont typeface="Wingdings" pitchFamily="2" charset="2"/>
              <a:buNone/>
              <a:defRPr/>
            </a:pPr>
            <a:r>
              <a:rPr lang="en-US" altLang="zh-TW" sz="2800" smtClean="0">
                <a:latin typeface="標楷體" pitchFamily="65" charset="-120"/>
              </a:rPr>
              <a:t>(C)</a:t>
            </a:r>
            <a:r>
              <a:rPr lang="zh-TW" altLang="en-US" sz="2800" smtClean="0">
                <a:latin typeface="標楷體" pitchFamily="65" charset="-120"/>
              </a:rPr>
              <a:t>幻想期</a:t>
            </a:r>
          </a:p>
          <a:p>
            <a:pPr marL="274320" indent="-274320" eaLnBrk="1" fontAlgn="auto" hangingPunct="1">
              <a:spcAft>
                <a:spcPts val="0"/>
              </a:spcAft>
              <a:buFont typeface="Wingdings" pitchFamily="2" charset="2"/>
              <a:buNone/>
              <a:defRPr/>
            </a:pPr>
            <a:r>
              <a:rPr lang="en-US" altLang="zh-TW" sz="2800" smtClean="0">
                <a:latin typeface="標楷體" pitchFamily="65" charset="-120"/>
              </a:rPr>
              <a:t>(D)</a:t>
            </a:r>
            <a:r>
              <a:rPr lang="zh-TW" altLang="en-US" sz="2800" smtClean="0">
                <a:latin typeface="標楷體" pitchFamily="65" charset="-120"/>
              </a:rPr>
              <a:t>理想期</a:t>
            </a:r>
          </a:p>
        </p:txBody>
      </p:sp>
      <p:sp>
        <p:nvSpPr>
          <p:cNvPr id="219138" name="投影片編號版面配置區 5"/>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fld id="{7D3FCD71-292D-4555-97A9-D13A1ADD949D}" type="slidenum">
              <a:rPr lang="en-US" altLang="zh-TW" sz="1000">
                <a:solidFill>
                  <a:schemeClr val="tx2"/>
                </a:solidFill>
              </a:rPr>
              <a:pPr algn="ctr"/>
              <a:t>99</a:t>
            </a:fld>
            <a:endParaRPr lang="en-US" altLang="zh-TW" sz="1000">
              <a:solidFill>
                <a:schemeClr val="tx2"/>
              </a:solidFill>
            </a:endParaRPr>
          </a:p>
        </p:txBody>
      </p:sp>
      <p:sp>
        <p:nvSpPr>
          <p:cNvPr id="219139" name="Rectangle 2"/>
          <p:cNvSpPr>
            <a:spLocks noGrp="1" noChangeArrowheads="1"/>
          </p:cNvSpPr>
          <p:nvPr>
            <p:ph type="title" idx="4294967295"/>
          </p:nvPr>
        </p:nvSpPr>
        <p:spPr/>
        <p:txBody>
          <a:bodyPr/>
          <a:lstStyle/>
          <a:p>
            <a:pPr eaLnBrk="1" hangingPunct="1"/>
            <a:r>
              <a:rPr lang="en-US" altLang="zh-TW" smtClean="0">
                <a:latin typeface="標楷體" pitchFamily="65" charset="-120"/>
              </a:rPr>
              <a:t>4.</a:t>
            </a:r>
            <a:r>
              <a:rPr lang="zh-TW" altLang="en-US" smtClean="0">
                <a:latin typeface="標楷體" pitchFamily="65" charset="-120"/>
              </a:rPr>
              <a:t>輔導的內容</a:t>
            </a:r>
            <a:r>
              <a:rPr lang="en-US" altLang="zh-TW" smtClean="0">
                <a:latin typeface="標楷體" pitchFamily="65" charset="-120"/>
              </a:rPr>
              <a:t>--</a:t>
            </a:r>
            <a:r>
              <a:rPr lang="zh-TW" altLang="en-US" smtClean="0"/>
              <a:t>生涯輔導</a:t>
            </a:r>
          </a:p>
        </p:txBody>
      </p:sp>
      <p:sp>
        <p:nvSpPr>
          <p:cNvPr id="1051652" name="Rectangle 4"/>
          <p:cNvSpPr>
            <a:spLocks noChangeArrowheads="1"/>
          </p:cNvSpPr>
          <p:nvPr/>
        </p:nvSpPr>
        <p:spPr bwMode="auto">
          <a:xfrm>
            <a:off x="900113" y="4365625"/>
            <a:ext cx="2232025" cy="360363"/>
          </a:xfrm>
          <a:prstGeom prst="rect">
            <a:avLst/>
          </a:prstGeom>
          <a:noFill/>
          <a:ln w="25400">
            <a:solidFill>
              <a:srgbClr val="FFCC00"/>
            </a:solidFill>
            <a:miter lim="800000"/>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1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51652"/>
                                        </p:tgtEl>
                                        <p:attrNameLst>
                                          <p:attrName>style.visibility</p:attrName>
                                        </p:attrNameLst>
                                      </p:cBhvr>
                                      <p:to>
                                        <p:strVal val="visible"/>
                                      </p:to>
                                    </p:set>
                                    <p:anim calcmode="lin" valueType="num">
                                      <p:cBhvr additive="base">
                                        <p:cTn id="11" dur="500" fill="hold"/>
                                        <p:tgtEl>
                                          <p:spTgt spid="1051652"/>
                                        </p:tgtEl>
                                        <p:attrNameLst>
                                          <p:attrName>ppt_x</p:attrName>
                                        </p:attrNameLst>
                                      </p:cBhvr>
                                      <p:tavLst>
                                        <p:tav tm="0">
                                          <p:val>
                                            <p:strVal val="#ppt_x"/>
                                          </p:val>
                                        </p:tav>
                                        <p:tav tm="100000">
                                          <p:val>
                                            <p:strVal val="#ppt_x"/>
                                          </p:val>
                                        </p:tav>
                                      </p:tavLst>
                                    </p:anim>
                                    <p:anim calcmode="lin" valueType="num">
                                      <p:cBhvr additive="base">
                                        <p:cTn id="12" dur="500" fill="hold"/>
                                        <p:tgtEl>
                                          <p:spTgt spid="1051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2" grpId="0" animBg="1"/>
      <p:bldP spid="1051652"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3636</TotalTime>
  <Words>26815</Words>
  <Application>Microsoft Office PowerPoint</Application>
  <PresentationFormat>On-screen Show (4:3)</PresentationFormat>
  <Paragraphs>1551</Paragraphs>
  <Slides>207</Slides>
  <Notes>207</Notes>
  <HiddenSlides>0</HiddenSlides>
  <MMClips>0</MMClips>
  <ScaleCrop>false</ScaleCrop>
  <HeadingPairs>
    <vt:vector size="8" baseType="variant">
      <vt:variant>
        <vt:lpstr>使用字型</vt:lpstr>
      </vt:variant>
      <vt:variant>
        <vt:i4>10</vt:i4>
      </vt:variant>
      <vt:variant>
        <vt:lpstr>簡報設計範本</vt:lpstr>
      </vt:variant>
      <vt:variant>
        <vt:i4>7</vt:i4>
      </vt:variant>
      <vt:variant>
        <vt:lpstr>內嵌 OLE 伺服程式</vt:lpstr>
      </vt:variant>
      <vt:variant>
        <vt:i4>2</vt:i4>
      </vt:variant>
      <vt:variant>
        <vt:lpstr>投影片標題</vt:lpstr>
      </vt:variant>
      <vt:variant>
        <vt:i4>207</vt:i4>
      </vt:variant>
    </vt:vector>
  </HeadingPairs>
  <TitlesOfParts>
    <vt:vector size="226" baseType="lpstr">
      <vt:lpstr>Verdana</vt:lpstr>
      <vt:lpstr>新細明體</vt:lpstr>
      <vt:lpstr>Arial</vt:lpstr>
      <vt:lpstr>Candara</vt:lpstr>
      <vt:lpstr>標楷體</vt:lpstr>
      <vt:lpstr>Symbol</vt:lpstr>
      <vt:lpstr>Wingdings</vt:lpstr>
      <vt:lpstr>Times New Roman</vt:lpstr>
      <vt:lpstr>Dotum</vt:lpstr>
      <vt:lpstr>微軟正黑體</vt:lpstr>
      <vt:lpstr>波形</vt:lpstr>
      <vt:lpstr>波形</vt:lpstr>
      <vt:lpstr>波形</vt:lpstr>
      <vt:lpstr>波形</vt:lpstr>
      <vt:lpstr>波形</vt:lpstr>
      <vt:lpstr>波形</vt:lpstr>
      <vt:lpstr>波形</vt:lpstr>
      <vt:lpstr>Microsoft Excel 圖表</vt:lpstr>
      <vt:lpstr>方程式</vt:lpstr>
      <vt:lpstr> 教師資格檢定  青少年輔導</vt:lpstr>
      <vt:lpstr>導讀1</vt:lpstr>
      <vt:lpstr>導讀2</vt:lpstr>
      <vt:lpstr>青少年輔導之考試內涵</vt:lpstr>
      <vt:lpstr>考題實際分佈 資料來源:陳斐卿，青少年發展與輔導</vt:lpstr>
      <vt:lpstr>發展的分佈圖 資料來源:陳斐卿，青少年發展與輔導</vt:lpstr>
      <vt:lpstr>輔導的分佈圖 資料來源:陳斐卿，青少年發展與輔導</vt:lpstr>
      <vt:lpstr>青少年輔導參考書目（ㄧ）</vt:lpstr>
      <vt:lpstr>投影片 9</vt:lpstr>
      <vt:lpstr>1.諮商理論或學派</vt:lpstr>
      <vt:lpstr>1.諮商理論或學派</vt:lpstr>
      <vt:lpstr>1.諮商理論或學派</vt:lpstr>
      <vt:lpstr>1.諮商理論或學派</vt:lpstr>
      <vt:lpstr>1.諮商理論或學派</vt:lpstr>
      <vt:lpstr>1.諮商理論或學派</vt:lpstr>
      <vt:lpstr>1.諮商理論或學派</vt:lpstr>
      <vt:lpstr>1.諮商理論或學派</vt:lpstr>
      <vt:lpstr>投影片 18</vt:lpstr>
      <vt:lpstr>1.諮商理論或學派</vt:lpstr>
      <vt:lpstr>1.諮商理論或學派</vt:lpstr>
      <vt:lpstr>1.諮商理論或學派</vt:lpstr>
      <vt:lpstr>1.諮商理論或學派</vt:lpstr>
      <vt:lpstr>1.諮商理論或學派</vt:lpstr>
      <vt:lpstr>1.諮商理論或學派</vt:lpstr>
      <vt:lpstr>1.諮商理論或學派</vt:lpstr>
      <vt:lpstr>1.諮商理論或學派</vt:lpstr>
      <vt:lpstr>1.諮商理論或學派</vt:lpstr>
      <vt:lpstr>1.諮商理論或學派</vt:lpstr>
      <vt:lpstr>現實治療的WDEP系統</vt:lpstr>
      <vt:lpstr>焦點解決短期心理諮商</vt:lpstr>
      <vt:lpstr>焦點解決短期治療(Solution-focused brief therapy，SFBT)</vt:lpstr>
      <vt:lpstr>完形治療法</vt:lpstr>
      <vt:lpstr>精神分析學派</vt:lpstr>
      <vt:lpstr>自我防衛機轉 </vt:lpstr>
      <vt:lpstr>自我防衛機轉</vt:lpstr>
      <vt:lpstr>自我防衛機轉</vt:lpstr>
      <vt:lpstr>自我防衛機轉</vt:lpstr>
      <vt:lpstr>自我防衛機轉</vt:lpstr>
      <vt:lpstr>自我防衛機轉</vt:lpstr>
      <vt:lpstr>自我防衛機轉</vt:lpstr>
      <vt:lpstr>自我防衛機轉</vt:lpstr>
      <vt:lpstr>精神分析學派治療的技術</vt:lpstr>
      <vt:lpstr>行為學派理論之歷史</vt:lpstr>
      <vt:lpstr>行為治療的基本原理 </vt:lpstr>
      <vt:lpstr>行為治療的基本原理</vt:lpstr>
      <vt:lpstr>行為治療的基本原理</vt:lpstr>
      <vt:lpstr>行為治療的基本原理</vt:lpstr>
      <vt:lpstr>行為治療的基本原理</vt:lpstr>
      <vt:lpstr>行為治療的基本原理</vt:lpstr>
      <vt:lpstr>理情治療法</vt:lpstr>
      <vt:lpstr>投影片 51</vt:lpstr>
      <vt:lpstr>諮商過程</vt:lpstr>
      <vt:lpstr>投影片 53</vt:lpstr>
      <vt:lpstr>非理性信念</vt:lpstr>
      <vt:lpstr>非理性信念</vt:lpstr>
      <vt:lpstr>  認知治療的特色 </vt:lpstr>
      <vt:lpstr>認知理論的人格--自動化思想 </vt:lpstr>
      <vt:lpstr>認知理論的人格--認知扭曲</vt:lpstr>
      <vt:lpstr>後現代--社會建構論取向諮商理論 social constructionism</vt:lpstr>
      <vt:lpstr>社會建構論和敘事的關係 social constructionism and narrative psychology</vt:lpstr>
      <vt:lpstr>社會建構的特質（後現代理論的假設）</vt:lpstr>
      <vt:lpstr>治療師的工作Berg(2008)</vt:lpstr>
      <vt:lpstr>合作語言取向 The collaborative language systems approach</vt:lpstr>
      <vt:lpstr>敘事治療  Narrative Therapy</vt:lpstr>
      <vt:lpstr>敘事理論實務的處遇</vt:lpstr>
      <vt:lpstr>敘事治療解決問題的步驟 </vt:lpstr>
      <vt:lpstr>建立關係</vt:lpstr>
      <vt:lpstr>引出故事</vt:lpstr>
      <vt:lpstr>問問題：</vt:lpstr>
      <vt:lpstr>將問題外在化</vt:lpstr>
      <vt:lpstr>再建構</vt:lpstr>
      <vt:lpstr>敘事治療常用的方法（案例解說）</vt:lpstr>
      <vt:lpstr>進步證明 Documenting The Evidence</vt:lpstr>
      <vt:lpstr>敘事信 narrative letters </vt:lpstr>
      <vt:lpstr>2.輔導倫理與法規</vt:lpstr>
      <vt:lpstr>2.輔導倫理與法規</vt:lpstr>
      <vt:lpstr>2.輔導倫理與法規</vt:lpstr>
      <vt:lpstr>2.輔導倫理與法規</vt:lpstr>
      <vt:lpstr>2.輔導倫理與法規</vt:lpstr>
      <vt:lpstr>2.輔導倫理與法規</vt:lpstr>
      <vt:lpstr>2.輔導倫理與法規</vt:lpstr>
      <vt:lpstr>2.輔導倫理與法規</vt:lpstr>
      <vt:lpstr>2.輔導倫理與法規</vt:lpstr>
      <vt:lpstr>法規條文</vt:lpstr>
      <vt:lpstr>3.輔導工作分級</vt:lpstr>
      <vt:lpstr>3.輔導工作分級</vt:lpstr>
      <vt:lpstr>4.輔導工作分級</vt:lpstr>
      <vt:lpstr>輔導工作與分級                          教育部87年8月21日台(87)訂(三)學第8709164號函</vt:lpstr>
      <vt:lpstr>教訓輔三合一</vt:lpstr>
      <vt:lpstr>學校輔導工作的範疇與內涵 </vt:lpstr>
      <vt:lpstr>發展性輔導</vt:lpstr>
      <vt:lpstr>介入性輔導</vt:lpstr>
      <vt:lpstr>介入性輔導</vt:lpstr>
      <vt:lpstr>矯治性輔導</vt:lpstr>
      <vt:lpstr>4.輔導的內容—生活輔導</vt:lpstr>
      <vt:lpstr>4.輔導的內容--生涯輔導</vt:lpstr>
      <vt:lpstr>4.輔導的內容--生涯輔導</vt:lpstr>
      <vt:lpstr>4.輔導的內容--生涯輔導</vt:lpstr>
      <vt:lpstr>4.輔導的內容--生涯輔導</vt:lpstr>
      <vt:lpstr>4.輔導的內容--生涯發展理論</vt:lpstr>
      <vt:lpstr>4.輔導的內容—生涯輔導</vt:lpstr>
      <vt:lpstr>4.輔導的內容—生涯輔導</vt:lpstr>
      <vt:lpstr>4.輔導的內容--生涯輔導</vt:lpstr>
      <vt:lpstr>4.輔導的內容--生涯輔導</vt:lpstr>
      <vt:lpstr>4.輔導的內容--生涯發展理論</vt:lpstr>
      <vt:lpstr>輔導的內容—生涯輔導</vt:lpstr>
      <vt:lpstr>生涯發展</vt:lpstr>
      <vt:lpstr>發展性生涯選擇理論</vt:lpstr>
      <vt:lpstr>投影片 109</vt:lpstr>
      <vt:lpstr>投影片 110</vt:lpstr>
      <vt:lpstr>投影片 111</vt:lpstr>
      <vt:lpstr>Gottfredson 設限與妥協理論</vt:lpstr>
      <vt:lpstr>Gottfredson 設限與妥協理論 發展分期</vt:lpstr>
      <vt:lpstr>後現代的諮商輔導取向</vt:lpstr>
      <vt:lpstr>輔導的內容（劉焜輝主編，2007)</vt:lpstr>
      <vt:lpstr>生涯發展</vt:lpstr>
      <vt:lpstr>行為治療近年之趨勢 </vt:lpstr>
      <vt:lpstr>4.輔導的類型--團體輔導概念</vt:lpstr>
      <vt:lpstr>4.輔導的類型--團體輔導概念</vt:lpstr>
      <vt:lpstr>4.輔導的類型--團體輔導概念</vt:lpstr>
      <vt:lpstr>4.輔導的類型--團體輔導概念</vt:lpstr>
      <vt:lpstr>4.輔導的類型—團體輔導</vt:lpstr>
      <vt:lpstr>4.輔導的內容—團體輔導</vt:lpstr>
      <vt:lpstr>團體發展階段(一) </vt:lpstr>
      <vt:lpstr>團體發展階段(二)</vt:lpstr>
      <vt:lpstr>團體發展階段(一) </vt:lpstr>
      <vt:lpstr>團體發展階段(二)</vt:lpstr>
      <vt:lpstr>輔導的內容（劉焜輝主編，2007)</vt:lpstr>
      <vt:lpstr>輔導的內涵（劉焜輝主編，2007)</vt:lpstr>
      <vt:lpstr>輔導的內容（劉焜輝主編，2007)</vt:lpstr>
      <vt:lpstr>輔導的內容（劉焜輝主編，2007)</vt:lpstr>
      <vt:lpstr>5.行為輔導策略</vt:lpstr>
      <vt:lpstr>5.行為輔導策略</vt:lpstr>
      <vt:lpstr>5.行為輔導策略</vt:lpstr>
      <vt:lpstr>5.行為輔導策略</vt:lpstr>
      <vt:lpstr>5.行為輔導策略</vt:lpstr>
      <vt:lpstr>5.行為輔導策略</vt:lpstr>
      <vt:lpstr>5.行為輔導策略</vt:lpstr>
      <vt:lpstr>5.行為輔導策略</vt:lpstr>
      <vt:lpstr>5.行為輔導策略</vt:lpstr>
      <vt:lpstr>5.行為輔導策略</vt:lpstr>
      <vt:lpstr>5.行為輔導策略</vt:lpstr>
      <vt:lpstr>5.行為輔導的策略</vt:lpstr>
      <vt:lpstr>5.行為輔導的策略</vt:lpstr>
      <vt:lpstr>5.行為輔導策略</vt:lpstr>
      <vt:lpstr>5.行為輔導策略</vt:lpstr>
      <vt:lpstr>5.行為輔導策略</vt:lpstr>
      <vt:lpstr>5.行為輔導策略</vt:lpstr>
      <vt:lpstr>5.行為輔導策略</vt:lpstr>
      <vt:lpstr>5.行為輔導策略</vt:lpstr>
      <vt:lpstr>5.行為輔導策略</vt:lpstr>
      <vt:lpstr>行為輔導策略</vt:lpstr>
      <vt:lpstr>行為輔導策略 </vt:lpstr>
      <vt:lpstr>行為學派治療方法— 放鬆訓練及有關方法</vt:lpstr>
      <vt:lpstr>行為學派治療方法— 放鬆訓練及有關方法 </vt:lpstr>
      <vt:lpstr>行為學派治療方法— 放鬆訓練及有關方法</vt:lpstr>
      <vt:lpstr>行為學派治療方法—嫌惡治療法</vt:lpstr>
      <vt:lpstr>行為學派治療方法—嫌惡治療法</vt:lpstr>
      <vt:lpstr>治療方法—嫌惡治療法</vt:lpstr>
      <vt:lpstr>行為學派治療方法—嫌惡治療法</vt:lpstr>
      <vt:lpstr>行為學派治療方法—嫌惡治療法</vt:lpstr>
      <vt:lpstr>行為學派治療方法—嫌惡治療法</vt:lpstr>
      <vt:lpstr>行為學派治療方法—嫌惡治療法</vt:lpstr>
      <vt:lpstr>行為學派治療方法—代幣經濟法</vt:lpstr>
      <vt:lpstr>自我肯定訓練</vt:lpstr>
      <vt:lpstr>自我肯定訓練--練習自我肯定行為的表達用語：</vt:lpstr>
      <vt:lpstr>6.特殊身心病症與問題診斷</vt:lpstr>
      <vt:lpstr>6.特殊身心病症與問題診斷</vt:lpstr>
      <vt:lpstr>6.特殊身心病症與問題診斷</vt:lpstr>
      <vt:lpstr>6.特殊身心病症與問題診斷</vt:lpstr>
      <vt:lpstr>6.特殊身心病症與問題診斷</vt:lpstr>
      <vt:lpstr>投影片 172</vt:lpstr>
      <vt:lpstr>7.特殊身心病症與問題診斷</vt:lpstr>
      <vt:lpstr>憂鬱症 </vt:lpstr>
      <vt:lpstr>精神分裂症</vt:lpstr>
      <vt:lpstr>精神分裂症特徵—妄想</vt:lpstr>
      <vt:lpstr>精神分裂症特徵—幻覺</vt:lpstr>
      <vt:lpstr>身心症</vt:lpstr>
      <vt:lpstr>創傷後壓力症</vt:lpstr>
      <vt:lpstr>躁鬱症</vt:lpstr>
      <vt:lpstr>投影片 181</vt:lpstr>
      <vt:lpstr>強迫性人格疾患的特徵</vt:lpstr>
      <vt:lpstr>拒學症(懼學症)</vt:lpstr>
      <vt:lpstr>亞斯伯格症</vt:lpstr>
      <vt:lpstr>7.心理與教育測驗</vt:lpstr>
      <vt:lpstr>7.心理與教育測驗</vt:lpstr>
      <vt:lpstr>7.心理與教育測驗</vt:lpstr>
      <vt:lpstr>7.心理與教育測驗</vt:lpstr>
      <vt:lpstr>7.心理與教育測驗</vt:lpstr>
      <vt:lpstr>7.心理與教育測驗</vt:lpstr>
      <vt:lpstr>7.心理與教育測驗</vt:lpstr>
      <vt:lpstr>7.心理與教育測驗</vt:lpstr>
      <vt:lpstr>7.心理與教育測驗</vt:lpstr>
      <vt:lpstr>7.心理與教育測驗</vt:lpstr>
      <vt:lpstr>7.心理與教育測驗</vt:lpstr>
      <vt:lpstr>7.心理與教育測驗</vt:lpstr>
      <vt:lpstr>教育測驗的分類</vt:lpstr>
      <vt:lpstr>教育測驗的分類—依教育目標分 （余民寧，2002：22-23）</vt:lpstr>
      <vt:lpstr>投射技術—羅夏克墨漬測驗</vt:lpstr>
      <vt:lpstr>難度指標（余民寧，2002）</vt:lpstr>
      <vt:lpstr>鑑別度指標之分析（余民寧，2002）</vt:lpstr>
      <vt:lpstr>內容效度 （content validity）</vt:lpstr>
      <vt:lpstr>再測信度（test-retest reliability） （郭生玉，2004）</vt:lpstr>
      <vt:lpstr>複本信度(alternate-form reliability)</vt:lpstr>
      <vt:lpstr>危機樹理論</vt:lpstr>
      <vt:lpstr>危機樹理論</vt:lpstr>
      <vt:lpstr>危機樹理論</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hotwater</dc:creator>
  <cp:lastModifiedBy>PDF</cp:lastModifiedBy>
  <cp:revision>318</cp:revision>
  <dcterms:created xsi:type="dcterms:W3CDTF">2006-04-24T20:20:59Z</dcterms:created>
  <dcterms:modified xsi:type="dcterms:W3CDTF">2013-04-01T09:26:23Z</dcterms:modified>
</cp:coreProperties>
</file>