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71" r:id="rId3"/>
    <p:sldId id="374" r:id="rId4"/>
    <p:sldId id="375" r:id="rId5"/>
    <p:sldId id="257" r:id="rId6"/>
    <p:sldId id="348" r:id="rId7"/>
    <p:sldId id="336" r:id="rId8"/>
    <p:sldId id="337" r:id="rId9"/>
    <p:sldId id="338" r:id="rId10"/>
    <p:sldId id="339" r:id="rId11"/>
    <p:sldId id="349" r:id="rId12"/>
    <p:sldId id="350" r:id="rId13"/>
    <p:sldId id="351" r:id="rId14"/>
    <p:sldId id="352" r:id="rId15"/>
    <p:sldId id="353" r:id="rId16"/>
    <p:sldId id="271" r:id="rId17"/>
    <p:sldId id="340" r:id="rId18"/>
    <p:sldId id="341" r:id="rId19"/>
    <p:sldId id="342" r:id="rId20"/>
    <p:sldId id="343" r:id="rId21"/>
    <p:sldId id="354" r:id="rId22"/>
    <p:sldId id="321" r:id="rId23"/>
    <p:sldId id="322" r:id="rId24"/>
    <p:sldId id="323" r:id="rId25"/>
    <p:sldId id="370" r:id="rId26"/>
    <p:sldId id="355" r:id="rId27"/>
    <p:sldId id="356" r:id="rId28"/>
    <p:sldId id="357" r:id="rId29"/>
    <p:sldId id="358" r:id="rId30"/>
    <p:sldId id="359" r:id="rId31"/>
    <p:sldId id="360" r:id="rId32"/>
    <p:sldId id="361" r:id="rId33"/>
    <p:sldId id="362" r:id="rId34"/>
    <p:sldId id="363" r:id="rId35"/>
    <p:sldId id="377" r:id="rId36"/>
    <p:sldId id="364" r:id="rId37"/>
    <p:sldId id="365" r:id="rId38"/>
    <p:sldId id="366" r:id="rId39"/>
    <p:sldId id="367" r:id="rId40"/>
    <p:sldId id="368" r:id="rId41"/>
    <p:sldId id="369" r:id="rId42"/>
    <p:sldId id="345" r:id="rId43"/>
    <p:sldId id="346"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63" d="100"/>
          <a:sy n="63" d="100"/>
        </p:scale>
        <p:origin x="-935" y="-64"/>
      </p:cViewPr>
      <p:guideLst>
        <p:guide orient="horz" pos="2160"/>
        <p:guide pos="2880"/>
      </p:guideLst>
    </p:cSldViewPr>
  </p:slideViewPr>
  <p:outlineViewPr>
    <p:cViewPr>
      <p:scale>
        <a:sx n="33" d="100"/>
        <a:sy n="33" d="100"/>
      </p:scale>
      <p:origin x="24"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F7207CA-E3AF-40C8-8483-15D349CE98B0}" type="datetimeFigureOut">
              <a:rPr lang="zh-TW" altLang="en-US"/>
              <a:pPr>
                <a:defRPr/>
              </a:pPr>
              <a:t>2012/4/6</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E671B28-4D10-409C-A319-8464ECCADA7C}"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fld id="{518CF6A0-16DC-4AF4-8786-81A2F70D01E5}" type="datetime1">
              <a:rPr lang="zh-TW" altLang="en-US"/>
              <a:pPr>
                <a:defRPr/>
              </a:pPr>
              <a:t>2012/4/6</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DF21C1E4-1689-479D-B783-A178F9C6D057}"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0DB96F83-297B-4EAF-8B92-DED9288B531F}"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2ACB4EBD-3CF3-423B-933F-B906F1F10BE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84082B6D-D29C-4A30-8296-8738F22AC23C}"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33B0F374-3743-4A1E-8097-F0B774741DF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858413B8-E1D8-460E-85B1-E57FE8C7B456}"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7E54A216-2276-4F53-94DC-5B65D42A4818}"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72514B0D-0D69-45BF-8769-71D8CCAF6C01}" type="datetime1">
              <a:rPr lang="zh-TW" altLang="en-US"/>
              <a:pPr>
                <a:defRPr/>
              </a:pPr>
              <a:t>2012/4/6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6F72A05-EE8C-4BB7-8A98-39015A359078}"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1CA54B5B-AD46-4572-8E16-2E476926989F}" type="datetime1">
              <a:rPr lang="zh-TW" altLang="en-US"/>
              <a:pPr>
                <a:defRPr/>
              </a:pPr>
              <a:t>2012/4/6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8D64C2E6-DE4C-483B-B181-9EEC767CBF5E}"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6D1279E3-DDA7-40AD-80B1-F169C2CCCC71}" type="datetime1">
              <a:rPr lang="zh-TW" altLang="en-US"/>
              <a:pPr>
                <a:defRPr/>
              </a:pPr>
              <a:t>2012/4/6</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2C2CD51A-0871-4525-93D5-D654DEE94489}"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BEB73397-420B-4BCF-AC96-3D6D2BE7B5BC}" type="datetime1">
              <a:rPr lang="zh-TW" altLang="en-US"/>
              <a:pPr>
                <a:defRPr/>
              </a:pPr>
              <a:t>2012/4/6</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857F9D5E-0B08-409B-8A3E-6F3B8C88F50F}"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D58193A6-F029-4D9D-A018-6A30141AA640}" type="datetime1">
              <a:rPr lang="zh-TW" altLang="en-US"/>
              <a:pPr>
                <a:defRPr/>
              </a:pPr>
              <a:t>2012/4/6</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4BAB2974-5BB6-4FF1-B9E8-C94B8D5E0517}"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E2699995-3044-41B9-BADE-FDDCD4DDBEC9}" type="datetime1">
              <a:rPr lang="zh-TW" altLang="en-US"/>
              <a:pPr>
                <a:defRPr/>
              </a:pPr>
              <a:t>2012/4/6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370736B7-D10D-4075-B025-2A449917E717}"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fld id="{99B1D8FC-1464-4AD6-A742-F4376D2F6000}" type="datetime1">
              <a:rPr lang="zh-TW" altLang="en-US"/>
              <a:pPr>
                <a:defRPr/>
              </a:pPr>
              <a:t>2012/4/6</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55426D01-C152-4738-B8A0-D41566091AF4}"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C0297ADE-3B38-48EE-B886-2AB55DD06B84}" type="datetime1">
              <a:rPr lang="zh-TW" altLang="en-US"/>
              <a:pPr>
                <a:defRPr/>
              </a:pPr>
              <a:t>2012/4/6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87CFBAF1-BD6D-40B4-9BD4-BED86904C5B2}"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
        <p:nvSpPr>
          <p:cNvPr id="6" name="標題 1"/>
          <p:cNvSpPr>
            <a:spLocks noGrp="1"/>
          </p:cNvSpPr>
          <p:nvPr>
            <p:ph type="ctrTitle"/>
          </p:nvPr>
        </p:nvSpPr>
        <p:spPr>
          <a:xfrm>
            <a:off x="642910" y="2214554"/>
            <a:ext cx="8143932" cy="1343036"/>
          </a:xfrm>
        </p:spPr>
        <p:txBody>
          <a:bodyPr>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中學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1041400"/>
          <a:ext cx="8501062" cy="5459413"/>
        </p:xfrm>
        <a:graphic>
          <a:graphicData uri="http://schemas.openxmlformats.org/drawingml/2006/table">
            <a:tbl>
              <a:tblPr/>
              <a:tblGrid>
                <a:gridCol w="4323671"/>
                <a:gridCol w="4177451"/>
              </a:tblGrid>
              <a:tr h="341175">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dirty="0" err="1">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r>
                        <a:rPr lang="zh-TW" sz="1600">
                          <a:solidFill>
                            <a:srgbClr val="000000"/>
                          </a:solidFill>
                          <a:latin typeface="Times New Roman"/>
                          <a:ea typeface="新細明體"/>
                          <a:cs typeface="新細明體"/>
                        </a:rPr>
                        <a:t>領導才能</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領導才能</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承擔</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道德操守</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道德操守</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不放縱的生活態度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堅毅</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自我控制</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對國家的義務</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a:solidFill>
                            <a:srgbClr val="0D0D0D"/>
                          </a:solidFill>
                          <a:latin typeface="Times New Roman"/>
                          <a:ea typeface="新細明體"/>
                          <a:cs typeface="Times New Roman"/>
                        </a:rPr>
                        <a:t>國民身份認同及全球公民</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對國家的情感</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全球公民</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a:latin typeface="新細明體"/>
                          <a:ea typeface="新細明體"/>
                          <a:cs typeface="Times New Roman"/>
                        </a:rPr>
                        <a:t>自我─未來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對事業的期望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人生</a:t>
                      </a:r>
                      <a:r>
                        <a:rPr lang="zh-TW" sz="1600" kern="1200" dirty="0" smtClean="0">
                          <a:solidFill>
                            <a:srgbClr val="0D0D0D"/>
                          </a:solidFill>
                          <a:latin typeface="Times New Roman"/>
                          <a:ea typeface="新細明體"/>
                          <a:cs typeface="Times New Roman"/>
                        </a:rPr>
                        <a:t>目標</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人生目標</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266FCB96-F287-4F43-8E41-AFE1B2FA1585}"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50" y="1714500"/>
            <a:ext cx="8501063" cy="4389438"/>
          </a:xfrm>
        </p:spPr>
        <p:txBody>
          <a:bodyPr>
            <a:normAutofit lnSpcReduction="10000"/>
          </a:bodyPr>
          <a:lstStyle/>
          <a:p>
            <a:pPr>
              <a:defRPr/>
            </a:pPr>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73AB62D2-4CE9-4012-9C80-F37004751661}"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大部分中學生可以在每次評估時完成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636FC487-E2EF-4A61-988E-33E1B0358A5D}"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313" y="1935163"/>
            <a:ext cx="8643937"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F110147-9EDE-4896-BD2A-22C9D00C2352}"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1412A5B8-DF78-48F7-B5A8-5C4A36EC2BD5}"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10FAD5A-3AAA-45DA-8A4D-2EBE1A7955FA}"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42938"/>
            <a:ext cx="8229600" cy="704850"/>
          </a:xfrm>
        </p:spPr>
        <p:txBody>
          <a:bodyPr>
            <a:normAutofit/>
          </a:bodyPr>
          <a:lstStyle/>
          <a:p>
            <a:pPr eaLnBrk="1" fontAlgn="auto" hangingPunct="1">
              <a:spcAft>
                <a:spcPts val="0"/>
              </a:spcAft>
              <a:defRPr/>
            </a:pPr>
            <a:r>
              <a:rPr lang="zh-TW" altLang="en-US" sz="4000"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sz="2400" dirty="0" smtClean="0">
                <a:latin typeface="+mn-ea"/>
              </a:rPr>
              <a:t>學校可以根據自己的興趣選擇一些量表和副量表來使用。本工具可供使用的量表是 </a:t>
            </a:r>
            <a:r>
              <a:rPr lang="en-US" altLang="zh-TW" sz="2400" dirty="0" err="1" smtClean="0">
                <a:latin typeface="+mn-ea"/>
              </a:rPr>
              <a:t>Bronfenbrenner</a:t>
            </a:r>
            <a:r>
              <a:rPr lang="en-US" altLang="zh-TW" sz="2400" dirty="0" smtClean="0">
                <a:latin typeface="+mn-ea"/>
              </a:rPr>
              <a:t> ﹝1995﹞</a:t>
            </a:r>
            <a:r>
              <a:rPr lang="zh-TW" altLang="en-US" sz="2400" dirty="0" smtClean="0">
                <a:latin typeface="+mn-ea"/>
              </a:rPr>
              <a:t>模型組成</a:t>
            </a:r>
          </a:p>
        </p:txBody>
      </p:sp>
      <p:grpSp>
        <p:nvGrpSpPr>
          <p:cNvPr id="29699" name="Group 2"/>
          <p:cNvGrpSpPr>
            <a:grpSpLocks/>
          </p:cNvGrpSpPr>
          <p:nvPr/>
        </p:nvGrpSpPr>
        <p:grpSpPr bwMode="auto">
          <a:xfrm>
            <a:off x="1285875" y="2349500"/>
            <a:ext cx="6572250" cy="4500563"/>
            <a:chOff x="2605" y="6023"/>
            <a:chExt cx="7016" cy="4954"/>
          </a:xfrm>
        </p:grpSpPr>
        <p:sp>
          <p:nvSpPr>
            <p:cNvPr id="29701" name="Text Box 3"/>
            <p:cNvSpPr txBox="1">
              <a:spLocks noChangeArrowheads="1"/>
            </p:cNvSpPr>
            <p:nvPr/>
          </p:nvSpPr>
          <p:spPr bwMode="auto">
            <a:xfrm>
              <a:off x="6637" y="9254"/>
              <a:ext cx="2984" cy="1004"/>
            </a:xfrm>
            <a:prstGeom prst="rect">
              <a:avLst/>
            </a:prstGeom>
            <a:solidFill>
              <a:srgbClr val="FFFFFF"/>
            </a:solidFill>
            <a:ln w="9525">
              <a:noFill/>
              <a:miter lim="800000"/>
              <a:headEnd/>
              <a:tailEnd/>
            </a:ln>
          </p:spPr>
          <p:txBody>
            <a:bodyPr/>
            <a:lstStyle/>
            <a:p>
              <a:r>
                <a:rPr lang="zh-TW" altLang="en-US" sz="1000" b="1">
                  <a:solidFill>
                    <a:srgbClr val="000000"/>
                  </a:solidFill>
                </a:rPr>
                <a:t>社區：</a:t>
              </a:r>
              <a:endParaRPr lang="zh-TW" altLang="en-US" sz="1000" b="1">
                <a:latin typeface="Times New Roman" pitchFamily="18" charset="0"/>
              </a:endParaRPr>
            </a:p>
            <a:p>
              <a:r>
                <a:rPr lang="zh-TW" altLang="en-US" sz="800" i="1">
                  <a:latin typeface="Calibri" pitchFamily="34" charset="0"/>
                </a:rPr>
                <a:t>領導才能</a:t>
              </a:r>
              <a:endParaRPr lang="zh-TW" altLang="en-US" sz="800" i="1">
                <a:latin typeface="Times New Roman" pitchFamily="18" charset="0"/>
              </a:endParaRPr>
            </a:p>
            <a:p>
              <a:r>
                <a:rPr lang="zh-TW" altLang="en-US" sz="800" i="1">
                  <a:latin typeface="Calibri" pitchFamily="34" charset="0"/>
                </a:rPr>
                <a:t>道德操守</a:t>
              </a:r>
              <a:endParaRPr lang="zh-TW" altLang="en-US" sz="800" i="1">
                <a:latin typeface="Times New Roman" pitchFamily="18" charset="0"/>
              </a:endParaRPr>
            </a:p>
            <a:p>
              <a:r>
                <a:rPr lang="zh-TW" altLang="en-US" sz="800" i="1">
                  <a:latin typeface="Calibri" pitchFamily="34" charset="0"/>
                </a:rPr>
                <a:t>國民身份認同及全球公民</a:t>
              </a:r>
              <a:endParaRPr lang="zh-TW" altLang="en-US"/>
            </a:p>
          </p:txBody>
        </p:sp>
        <p:grpSp>
          <p:nvGrpSpPr>
            <p:cNvPr id="29702" name="Group 4"/>
            <p:cNvGrpSpPr>
              <a:grpSpLocks/>
            </p:cNvGrpSpPr>
            <p:nvPr/>
          </p:nvGrpSpPr>
          <p:grpSpPr bwMode="auto">
            <a:xfrm>
              <a:off x="2605" y="6536"/>
              <a:ext cx="4032" cy="4032"/>
              <a:chOff x="3186" y="8592"/>
              <a:chExt cx="4032" cy="4032"/>
            </a:xfrm>
          </p:grpSpPr>
          <p:sp>
            <p:nvSpPr>
              <p:cNvPr id="29712" name="Oval 5"/>
              <p:cNvSpPr>
                <a:spLocks noChangeArrowheads="1"/>
              </p:cNvSpPr>
              <p:nvPr/>
            </p:nvSpPr>
            <p:spPr bwMode="auto">
              <a:xfrm>
                <a:off x="3186" y="8592"/>
                <a:ext cx="4032" cy="4032"/>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3" name="Oval 6"/>
              <p:cNvSpPr>
                <a:spLocks noChangeArrowheads="1"/>
              </p:cNvSpPr>
              <p:nvPr/>
            </p:nvSpPr>
            <p:spPr bwMode="auto">
              <a:xfrm>
                <a:off x="3495" y="8901"/>
                <a:ext cx="3413" cy="3413"/>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4" name="Oval 7"/>
              <p:cNvSpPr>
                <a:spLocks noChangeArrowheads="1"/>
              </p:cNvSpPr>
              <p:nvPr/>
            </p:nvSpPr>
            <p:spPr bwMode="auto">
              <a:xfrm>
                <a:off x="3852" y="9258"/>
                <a:ext cx="2700" cy="270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5" name="Oval 8"/>
              <p:cNvSpPr>
                <a:spLocks noChangeArrowheads="1"/>
              </p:cNvSpPr>
              <p:nvPr/>
            </p:nvSpPr>
            <p:spPr bwMode="auto">
              <a:xfrm>
                <a:off x="4212" y="9618"/>
                <a:ext cx="1980" cy="198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29716" name="Oval 9"/>
              <p:cNvSpPr>
                <a:spLocks noChangeArrowheads="1"/>
              </p:cNvSpPr>
              <p:nvPr/>
            </p:nvSpPr>
            <p:spPr bwMode="auto">
              <a:xfrm>
                <a:off x="4572" y="9978"/>
                <a:ext cx="1260" cy="126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grpSp>
        <p:sp>
          <p:nvSpPr>
            <p:cNvPr id="29703" name="Text Box 10"/>
            <p:cNvSpPr txBox="1">
              <a:spLocks noChangeArrowheads="1"/>
            </p:cNvSpPr>
            <p:nvPr/>
          </p:nvSpPr>
          <p:spPr bwMode="auto">
            <a:xfrm>
              <a:off x="6697" y="6023"/>
              <a:ext cx="2804" cy="1085"/>
            </a:xfrm>
            <a:prstGeom prst="rect">
              <a:avLst/>
            </a:prstGeom>
            <a:solidFill>
              <a:srgbClr val="FFFFFF"/>
            </a:solidFill>
            <a:ln w="9525">
              <a:noFill/>
              <a:miter lim="800000"/>
              <a:headEnd/>
              <a:tailEnd/>
            </a:ln>
          </p:spPr>
          <p:txBody>
            <a:bodyPr lIns="45720"/>
            <a:lstStyle/>
            <a:p>
              <a:r>
                <a:rPr lang="zh-TW" altLang="en-US" sz="1000" b="1">
                  <a:latin typeface="Calibri" pitchFamily="34" charset="0"/>
                </a:rPr>
                <a:t>自我：</a:t>
              </a:r>
              <a:endParaRPr lang="zh-TW" altLang="en-US" sz="1000" b="1">
                <a:latin typeface="Times New Roman" pitchFamily="18" charset="0"/>
              </a:endParaRPr>
            </a:p>
            <a:p>
              <a:r>
                <a:rPr lang="zh-TW" altLang="en-US" sz="800" i="1">
                  <a:solidFill>
                    <a:srgbClr val="000000"/>
                  </a:solidFill>
                </a:rPr>
                <a:t>自我概念</a:t>
              </a:r>
            </a:p>
            <a:p>
              <a:r>
                <a:rPr lang="zh-TW" altLang="en-US" sz="800" i="1">
                  <a:solidFill>
                    <a:srgbClr val="000000"/>
                  </a:solidFill>
                </a:rPr>
                <a:t>身心健康</a:t>
              </a:r>
            </a:p>
            <a:p>
              <a:r>
                <a:rPr lang="zh-TW" altLang="en-US" sz="800" i="1">
                  <a:solidFill>
                    <a:srgbClr val="000000"/>
                  </a:solidFill>
                </a:rPr>
                <a:t>壓力管理</a:t>
              </a:r>
              <a:endParaRPr lang="zh-TW" altLang="en-US" sz="800">
                <a:solidFill>
                  <a:srgbClr val="000000"/>
                </a:solidFill>
              </a:endParaRPr>
            </a:p>
            <a:p>
              <a:endParaRPr lang="zh-TW" altLang="zh-TW"/>
            </a:p>
          </p:txBody>
        </p:sp>
        <p:sp>
          <p:nvSpPr>
            <p:cNvPr id="29704" name="Text Box 11"/>
            <p:cNvSpPr txBox="1">
              <a:spLocks noChangeArrowheads="1"/>
            </p:cNvSpPr>
            <p:nvPr/>
          </p:nvSpPr>
          <p:spPr bwMode="auto">
            <a:xfrm>
              <a:off x="6697" y="7050"/>
              <a:ext cx="2786" cy="87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自我─他人：</a:t>
              </a:r>
              <a:endParaRPr lang="zh-TW" altLang="en-US" sz="900" b="1">
                <a:latin typeface="Times New Roman" pitchFamily="18" charset="0"/>
              </a:endParaRPr>
            </a:p>
            <a:p>
              <a:r>
                <a:rPr lang="zh-TW" altLang="en-US" sz="800" i="1">
                  <a:solidFill>
                    <a:srgbClr val="000000"/>
                  </a:solidFill>
                </a:rPr>
                <a:t>人際關係</a:t>
              </a:r>
              <a:endParaRPr lang="zh-TW" altLang="en-US" sz="800">
                <a:solidFill>
                  <a:srgbClr val="000000"/>
                </a:solidFill>
              </a:endParaRPr>
            </a:p>
            <a:p>
              <a:endParaRPr lang="zh-TW" altLang="zh-TW"/>
            </a:p>
          </p:txBody>
        </p:sp>
        <p:sp>
          <p:nvSpPr>
            <p:cNvPr id="29705" name="Text Box 12"/>
            <p:cNvSpPr txBox="1">
              <a:spLocks noChangeArrowheads="1"/>
            </p:cNvSpPr>
            <p:nvPr/>
          </p:nvSpPr>
          <p:spPr bwMode="auto">
            <a:xfrm>
              <a:off x="6697" y="7828"/>
              <a:ext cx="2786" cy="150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自我─學校：</a:t>
              </a:r>
              <a:endParaRPr lang="zh-TW" altLang="en-US" sz="900" b="1">
                <a:latin typeface="Times New Roman" pitchFamily="18" charset="0"/>
              </a:endParaRPr>
            </a:p>
            <a:p>
              <a:r>
                <a:rPr lang="zh-TW" altLang="en-US" sz="800" i="1">
                  <a:solidFill>
                    <a:srgbClr val="000000"/>
                  </a:solidFill>
                </a:rPr>
                <a:t>對學校的態度</a:t>
              </a:r>
            </a:p>
            <a:p>
              <a:r>
                <a:rPr lang="zh-TW" altLang="en-US" sz="800" i="1">
                  <a:solidFill>
                    <a:srgbClr val="000000"/>
                  </a:solidFill>
                </a:rPr>
                <a:t>動力</a:t>
              </a:r>
            </a:p>
            <a:p>
              <a:r>
                <a:rPr lang="zh-TW" altLang="en-US" sz="800" i="1">
                  <a:latin typeface="Calibri" pitchFamily="34" charset="0"/>
                </a:rPr>
                <a:t>學習能力</a:t>
              </a:r>
              <a:endParaRPr lang="zh-TW" altLang="en-US" sz="800" i="1">
                <a:latin typeface="Times New Roman" pitchFamily="18" charset="0"/>
              </a:endParaRPr>
            </a:p>
            <a:p>
              <a:r>
                <a:rPr lang="zh-TW" altLang="en-US" sz="800" i="1">
                  <a:latin typeface="Calibri" pitchFamily="34" charset="0"/>
                </a:rPr>
                <a:t>獨立學習能力</a:t>
              </a:r>
              <a:endParaRPr lang="zh-TW" altLang="en-US" sz="800" i="1">
                <a:latin typeface="Times New Roman" pitchFamily="18" charset="0"/>
              </a:endParaRPr>
            </a:p>
            <a:p>
              <a:endParaRPr lang="zh-TW" altLang="zh-TW"/>
            </a:p>
          </p:txBody>
        </p:sp>
        <p:sp>
          <p:nvSpPr>
            <p:cNvPr id="29706" name="Text Box 13"/>
            <p:cNvSpPr txBox="1">
              <a:spLocks noChangeArrowheads="1"/>
            </p:cNvSpPr>
            <p:nvPr/>
          </p:nvSpPr>
          <p:spPr bwMode="auto">
            <a:xfrm>
              <a:off x="6637" y="10334"/>
              <a:ext cx="2786" cy="643"/>
            </a:xfrm>
            <a:prstGeom prst="rect">
              <a:avLst/>
            </a:prstGeom>
            <a:solidFill>
              <a:srgbClr val="FFFFFF"/>
            </a:solidFill>
            <a:ln w="9525">
              <a:noFill/>
              <a:miter lim="800000"/>
              <a:headEnd/>
              <a:tailEnd/>
            </a:ln>
          </p:spPr>
          <p:txBody>
            <a:bodyPr/>
            <a:lstStyle/>
            <a:p>
              <a:r>
                <a:rPr lang="zh-TW" altLang="en-US" sz="900" b="1">
                  <a:latin typeface="Calibri" pitchFamily="34" charset="0"/>
                </a:rPr>
                <a:t>自我─未來：</a:t>
              </a:r>
              <a:endParaRPr lang="zh-TW" altLang="en-US" sz="900" b="1">
                <a:latin typeface="Times New Roman" pitchFamily="18" charset="0"/>
              </a:endParaRPr>
            </a:p>
            <a:p>
              <a:r>
                <a:rPr lang="zh-TW" altLang="en-US" sz="800" i="1">
                  <a:latin typeface="Calibri" pitchFamily="34" charset="0"/>
                </a:rPr>
                <a:t>人生目標</a:t>
              </a:r>
              <a:endParaRPr lang="zh-TW" altLang="en-US"/>
            </a:p>
          </p:txBody>
        </p:sp>
        <p:sp>
          <p:nvSpPr>
            <p:cNvPr id="29707" name="Line 14"/>
            <p:cNvSpPr>
              <a:spLocks noChangeShapeType="1"/>
            </p:cNvSpPr>
            <p:nvPr/>
          </p:nvSpPr>
          <p:spPr bwMode="auto">
            <a:xfrm flipV="1">
              <a:off x="4607" y="6310"/>
              <a:ext cx="2090" cy="2214"/>
            </a:xfrm>
            <a:prstGeom prst="line">
              <a:avLst/>
            </a:prstGeom>
            <a:noFill/>
            <a:ln w="9525">
              <a:solidFill>
                <a:srgbClr val="000000"/>
              </a:solidFill>
              <a:round/>
              <a:headEnd/>
              <a:tailEnd/>
            </a:ln>
          </p:spPr>
          <p:txBody>
            <a:bodyPr/>
            <a:lstStyle/>
            <a:p>
              <a:endParaRPr lang="zh-TW" altLang="en-US"/>
            </a:p>
          </p:txBody>
        </p:sp>
        <p:sp>
          <p:nvSpPr>
            <p:cNvPr id="29708" name="Line 15"/>
            <p:cNvSpPr>
              <a:spLocks noChangeShapeType="1"/>
            </p:cNvSpPr>
            <p:nvPr/>
          </p:nvSpPr>
          <p:spPr bwMode="auto">
            <a:xfrm flipV="1">
              <a:off x="5388" y="7292"/>
              <a:ext cx="1309" cy="937"/>
            </a:xfrm>
            <a:prstGeom prst="line">
              <a:avLst/>
            </a:prstGeom>
            <a:noFill/>
            <a:ln w="9525">
              <a:solidFill>
                <a:srgbClr val="000000"/>
              </a:solidFill>
              <a:round/>
              <a:headEnd/>
              <a:tailEnd/>
            </a:ln>
          </p:spPr>
          <p:txBody>
            <a:bodyPr/>
            <a:lstStyle/>
            <a:p>
              <a:endParaRPr lang="zh-TW" altLang="en-US"/>
            </a:p>
          </p:txBody>
        </p:sp>
        <p:sp>
          <p:nvSpPr>
            <p:cNvPr id="29709" name="Line 16"/>
            <p:cNvSpPr>
              <a:spLocks noChangeShapeType="1"/>
            </p:cNvSpPr>
            <p:nvPr/>
          </p:nvSpPr>
          <p:spPr bwMode="auto">
            <a:xfrm flipV="1">
              <a:off x="5769" y="8062"/>
              <a:ext cx="928" cy="350"/>
            </a:xfrm>
            <a:prstGeom prst="line">
              <a:avLst/>
            </a:prstGeom>
            <a:noFill/>
            <a:ln w="9525">
              <a:solidFill>
                <a:srgbClr val="000000"/>
              </a:solidFill>
              <a:round/>
              <a:headEnd/>
              <a:tailEnd/>
            </a:ln>
          </p:spPr>
          <p:txBody>
            <a:bodyPr/>
            <a:lstStyle/>
            <a:p>
              <a:endParaRPr lang="zh-TW" altLang="en-US"/>
            </a:p>
          </p:txBody>
        </p:sp>
        <p:sp>
          <p:nvSpPr>
            <p:cNvPr id="29710" name="Line 17"/>
            <p:cNvSpPr>
              <a:spLocks noChangeShapeType="1"/>
            </p:cNvSpPr>
            <p:nvPr/>
          </p:nvSpPr>
          <p:spPr bwMode="auto">
            <a:xfrm>
              <a:off x="5971" y="9323"/>
              <a:ext cx="726" cy="134"/>
            </a:xfrm>
            <a:prstGeom prst="line">
              <a:avLst/>
            </a:prstGeom>
            <a:noFill/>
            <a:ln w="9525">
              <a:solidFill>
                <a:srgbClr val="000000"/>
              </a:solidFill>
              <a:round/>
              <a:headEnd/>
              <a:tailEnd/>
            </a:ln>
          </p:spPr>
          <p:txBody>
            <a:bodyPr/>
            <a:lstStyle/>
            <a:p>
              <a:endParaRPr lang="zh-TW" altLang="en-US"/>
            </a:p>
          </p:txBody>
        </p:sp>
        <p:sp>
          <p:nvSpPr>
            <p:cNvPr id="29711" name="Line 18"/>
            <p:cNvSpPr>
              <a:spLocks noChangeShapeType="1"/>
            </p:cNvSpPr>
            <p:nvPr/>
          </p:nvSpPr>
          <p:spPr bwMode="auto">
            <a:xfrm>
              <a:off x="5826" y="10028"/>
              <a:ext cx="871" cy="474"/>
            </a:xfrm>
            <a:prstGeom prst="line">
              <a:avLst/>
            </a:prstGeom>
            <a:noFill/>
            <a:ln w="9525">
              <a:solidFill>
                <a:srgbClr val="000000"/>
              </a:solidFill>
              <a:round/>
              <a:headEnd/>
              <a:tailEnd/>
            </a:ln>
          </p:spPr>
          <p:txBody>
            <a:bodyPr/>
            <a:lstStyle/>
            <a:p>
              <a:endParaRPr lang="zh-TW" altLang="en-US"/>
            </a:p>
          </p:txBody>
        </p:sp>
      </p:grpSp>
      <p:sp>
        <p:nvSpPr>
          <p:cNvPr id="21" name="Slide Number Placeholder 20"/>
          <p:cNvSpPr>
            <a:spLocks noGrp="1"/>
          </p:cNvSpPr>
          <p:nvPr>
            <p:ph type="sldNum" sz="quarter" idx="12"/>
          </p:nvPr>
        </p:nvSpPr>
        <p:spPr/>
        <p:txBody>
          <a:bodyPr/>
          <a:lstStyle/>
          <a:p>
            <a:pPr>
              <a:defRPr/>
            </a:pPr>
            <a:fld id="{2B12345D-FF25-473D-9166-6EB27B21C429}" type="slidenum">
              <a:rPr lang="zh-TW" altLang="en-US" smtClean="0"/>
              <a:pPr>
                <a:defRPr/>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659438"/>
        </p:xfrm>
        <a:graphic>
          <a:graphicData uri="http://schemas.openxmlformats.org/drawingml/2006/table">
            <a:tbl>
              <a:tblPr/>
              <a:tblGrid>
                <a:gridCol w="2714625"/>
                <a:gridCol w="757237"/>
                <a:gridCol w="749300"/>
                <a:gridCol w="749300"/>
                <a:gridCol w="747713"/>
                <a:gridCol w="749300"/>
                <a:gridCol w="749300"/>
                <a:gridCol w="749300"/>
                <a:gridCol w="749300"/>
              </a:tblGrid>
              <a:tr h="23336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0807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自我概念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情緒穩定性</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整體</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誠實</a:t>
                      </a:r>
                      <a:r>
                        <a:rPr kumimoji="0" lang="en-US" altLang="zh-TW" sz="1500" b="0" i="0" u="none" strike="noStrike" cap="none" normalizeH="0" baseline="0" smtClean="0">
                          <a:ln>
                            <a:noFill/>
                          </a:ln>
                          <a:solidFill>
                            <a:srgbClr val="000000"/>
                          </a:solidFill>
                          <a:effectLst/>
                          <a:latin typeface="Times New Roman" pitchFamily="18" charset="0"/>
                          <a:ea typeface="....`.."/>
                          <a:cs typeface="....`.."/>
                        </a:rPr>
                        <a:t>/</a:t>
                      </a: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可靠</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數學</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親子關係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外貌</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英語</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身心健康</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壓力管理</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人際關係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關愛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交際能力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尊重他人</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分享</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社交行為</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支持</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ED901B75-6471-4706-9955-0350AC3BA424}" type="slidenum">
              <a:rPr lang="zh-TW" altLang="en-US" smtClean="0"/>
              <a:pPr>
                <a:defRPr/>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625"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33463"/>
          <a:ext cx="8715375" cy="5468937"/>
        </p:xfrm>
        <a:graphic>
          <a:graphicData uri="http://schemas.openxmlformats.org/drawingml/2006/table">
            <a:tbl>
              <a:tblPr/>
              <a:tblGrid>
                <a:gridCol w="2722562"/>
                <a:gridCol w="749300"/>
                <a:gridCol w="749300"/>
                <a:gridCol w="749300"/>
                <a:gridCol w="747713"/>
                <a:gridCol w="749300"/>
                <a:gridCol w="749300"/>
                <a:gridCol w="749300"/>
                <a:gridCol w="749300"/>
              </a:tblGrid>
              <a:tr h="20796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68363">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對學校的態度</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
                          <a:cs typeface="....`.."/>
                        </a:rPr>
                        <a:t>成就感</a:t>
                      </a:r>
                      <a:r>
                        <a:rPr kumimoji="0" lang="zh-TW" altLang="en-US" sz="1500" b="0" i="0" u="none" strike="noStrike" cap="none" normalizeH="0" baseline="0" smtClean="0">
                          <a:ln>
                            <a:noFill/>
                          </a:ln>
                          <a:solidFill>
                            <a:srgbClr val="000000"/>
                          </a:solidFill>
                          <a:effectLst/>
                          <a:latin typeface="....`.."/>
                          <a:ea typeface="Times New Roman" pitchFamily="18" charset="0"/>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經歷</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整體滿足感</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負面情感</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機會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師生關係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動力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聯繫</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競爭</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努力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稱讚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社會權力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作業</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71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獎勵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7799B41E-4768-4C7A-8AF1-3786CE22F22D}"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5888"/>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662613"/>
        </p:xfrm>
        <a:graphic>
          <a:graphicData uri="http://schemas.openxmlformats.org/drawingml/2006/table">
            <a:tbl>
              <a:tblPr/>
              <a:tblGrid>
                <a:gridCol w="2722562"/>
                <a:gridCol w="749300"/>
                <a:gridCol w="749300"/>
                <a:gridCol w="749300"/>
                <a:gridCol w="747713"/>
                <a:gridCol w="749300"/>
                <a:gridCol w="749300"/>
                <a:gridCol w="749300"/>
                <a:gridCol w="749300"/>
              </a:tblGrid>
              <a:tr h="249238">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96888">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創意思考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批判性思考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解難技巧</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時間管理</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chemeClr val="tx1"/>
                          </a:solidFill>
                          <a:effectLst/>
                          <a:latin typeface="Arial" charset="0"/>
                          <a:ea typeface="新細明體" charset="-120"/>
                          <a:cs typeface="Arial" charset="0"/>
                          <a:sym typeface="Wingdings 2" pitchFamily="18" charset="2"/>
                        </a:rPr>
                        <a:t></a:t>
                      </a:r>
                      <a:endParaRPr kumimoji="0" lang="zh-TW" altLang="zh-TW"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20638"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獨立學習能力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學術情感</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學術探究</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學術檢視</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學習自我概念</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自我完善</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尋找協助</a:t>
                      </a:r>
                      <a:r>
                        <a:rPr kumimoji="0" lang="en-US" sz="1500" b="0" i="0" u="none" strike="noStrike" cap="none" normalizeH="0" baseline="0" smtClean="0">
                          <a:ln>
                            <a:noFill/>
                          </a:ln>
                          <a:solidFill>
                            <a:srgbClr val="000000"/>
                          </a:solidFill>
                          <a:effectLst/>
                          <a:latin typeface="Times New Roman" pitchFamily="18" charset="0"/>
                          <a:ea typeface="....`.."/>
                          <a:cs typeface="....`.."/>
                        </a:rPr>
                        <a:t> *</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目標設定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好奇</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閱讀策略</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策略性求助</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控制學習環境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學習計劃</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學習的價值</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E9DEFAC7-3160-455D-9EB0-16B9C67FB018}" type="slidenum">
              <a:rPr lang="zh-TW" altLang="en-US" smtClean="0"/>
              <a:pPr>
                <a:defRPr/>
              </a:pPr>
              <a:t>19</a:t>
            </a:fld>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latin typeface="+mn-ea"/>
              </a:rPr>
              <a:t>情意及社交表現評估套件的背景、架構和使用原則</a:t>
            </a:r>
          </a:p>
          <a:p>
            <a:pPr>
              <a:defRPr/>
            </a:pPr>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a:defRPr/>
            </a:pPr>
            <a:r>
              <a:rPr lang="zh-TW" altLang="en-US" sz="3200" dirty="0" smtClean="0">
                <a:latin typeface="+mn-ea"/>
              </a:rPr>
              <a:t>選擇量表的方法及其應用</a:t>
            </a: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83B21BE6-80FE-41B3-B066-A99A3D6270DB}"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54088"/>
          <a:ext cx="8715375" cy="5621337"/>
        </p:xfrm>
        <a:graphic>
          <a:graphicData uri="http://schemas.openxmlformats.org/drawingml/2006/table">
            <a:tbl>
              <a:tblPr/>
              <a:tblGrid>
                <a:gridCol w="2722562"/>
                <a:gridCol w="749300"/>
                <a:gridCol w="749300"/>
                <a:gridCol w="749300"/>
                <a:gridCol w="747713"/>
                <a:gridCol w="749300"/>
                <a:gridCol w="749300"/>
                <a:gridCol w="749300"/>
                <a:gridCol w="749300"/>
              </a:tblGrid>
              <a:tr h="190500">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量表</a:t>
                      </a:r>
                      <a:r>
                        <a:rPr kumimoji="0" lang="en-US" altLang="zh-TW" sz="1500" b="1" i="0" u="none" strike="noStrike" cap="none" normalizeH="0" baseline="0" smtClean="0">
                          <a:ln>
                            <a:noFill/>
                          </a:ln>
                          <a:solidFill>
                            <a:schemeClr val="tx1"/>
                          </a:solidFill>
                          <a:effectLst/>
                          <a:latin typeface="Constantia" pitchFamily="18" charset="0"/>
                          <a:ea typeface="新細明體" charset="-120"/>
                        </a:rPr>
                        <a:t>/</a:t>
                      </a:r>
                      <a:r>
                        <a:rPr kumimoji="0" lang="zh-TW" altLang="en-US" sz="1500" b="1" i="0" u="none" strike="noStrike" cap="none" normalizeH="0" baseline="0" smtClean="0">
                          <a:ln>
                            <a:noFill/>
                          </a:ln>
                          <a:solidFill>
                            <a:schemeClr val="tx1"/>
                          </a:solidFill>
                          <a:effectLst/>
                          <a:latin typeface="Constantia" pitchFamily="18" charset="0"/>
                          <a:ea typeface="新細明體" charset="-120"/>
                        </a:rPr>
                        <a:t>副量表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1" i="0" u="none" strike="noStrike" cap="none" normalizeH="0" baseline="0" smtClean="0">
                          <a:ln>
                            <a:noFill/>
                          </a:ln>
                          <a:solidFill>
                            <a:schemeClr val="tx1"/>
                          </a:solidFill>
                          <a:effectLst/>
                          <a:latin typeface="Constantia" pitchFamily="18" charset="0"/>
                          <a:ea typeface="新細明體" charset="-120"/>
                        </a:rPr>
                        <a:t>學校的關注</a:t>
                      </a:r>
                      <a:endParaRPr kumimoji="0" lang="zh-TW" altLang="en-US" sz="1500" b="1"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2072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a:t>
                      </a:r>
                      <a:r>
                        <a:rPr kumimoji="0" lang="zh-TW" altLang="en-US" sz="1500" b="0" i="0" u="none" strike="noStrike" cap="none" normalizeH="0" baseline="0" smtClean="0">
                          <a:ln>
                            <a:noFill/>
                          </a:ln>
                          <a:solidFill>
                            <a:srgbClr val="000000"/>
                          </a:solidFill>
                          <a:effectLst/>
                          <a:latin typeface="Times New Roman" pitchFamily="18" charset="0"/>
                          <a:ea typeface="新細明體" charset="-120"/>
                        </a:rPr>
                        <a:t>策略</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學校生活質素</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學習動機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1113"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社群關係</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道德行為</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情緒</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自我勝任感</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價值觀</a:t>
                      </a:r>
                      <a:endParaRPr kumimoji="0" lang="zh-TW" altLang="en-US" sz="1500" b="0" i="0" u="none" strike="noStrike" cap="none" normalizeH="0" baseline="0" smtClean="0">
                        <a:ln>
                          <a:noFill/>
                        </a:ln>
                        <a:solidFill>
                          <a:schemeClr val="tx1"/>
                        </a:solidFill>
                        <a:effectLst/>
                        <a:latin typeface="Calibri" pitchFamily="34" charset="0"/>
                        <a:ea typeface="新細明體" charset="-12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200025" marR="0" lvl="0" indent="-179388" algn="l" defTabSz="914400" rtl="0" eaLnBrk="1" fontAlgn="base" latinLnBrk="0" hangingPunct="1">
                        <a:lnSpc>
                          <a:spcPct val="100000"/>
                        </a:lnSpc>
                        <a:spcBef>
                          <a:spcPct val="0"/>
                        </a:spcBef>
                        <a:spcAft>
                          <a:spcPct val="0"/>
                        </a:spcAft>
                        <a:buClrTx/>
                        <a:buSzTx/>
                        <a:buFontTx/>
                        <a:buNone/>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領導才能</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道德操守</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承擔</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725"/>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道德操守</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113"/>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不放縱的生活態度</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堅毅</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自我控制</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1905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國民身份認同及全球公民</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人生目標</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對事業的期望</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95288">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目標設定</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00025" algn="l"/>
                        </a:tabLst>
                      </a:pPr>
                      <a:r>
                        <a:rPr kumimoji="0" lang="zh-TW" altLang="en-US" sz="1500" b="0" i="0" u="none" strike="noStrike" cap="none" normalizeH="0" baseline="0" smtClean="0">
                          <a:ln>
                            <a:noFill/>
                          </a:ln>
                          <a:solidFill>
                            <a:srgbClr val="000000"/>
                          </a:solidFill>
                          <a:effectLst/>
                          <a:latin typeface="Times New Roman" pitchFamily="18" charset="0"/>
                          <a:ea typeface="新細明體" charset="-120"/>
                          <a:cs typeface="Times New Roman" pitchFamily="18" charset="0"/>
                        </a:rPr>
                        <a:t>人生目標</a:t>
                      </a:r>
                      <a:endParaRPr kumimoji="0" lang="zh-TW" altLang="en-US" sz="1500" b="0" i="0" u="none" strike="noStrike" cap="none" normalizeH="0" baseline="0" smtClean="0">
                        <a:ln>
                          <a:noFill/>
                        </a:ln>
                        <a:solidFill>
                          <a:srgbClr val="000000"/>
                        </a:solidFill>
                        <a:effectLst/>
                        <a:latin typeface="....`.."/>
                        <a:ea typeface="....`.."/>
                        <a:cs typeface="....`.."/>
                      </a:endParaRPr>
                    </a:p>
                  </a:txBody>
                  <a:tcPr marL="68580" marR="68580" marT="9525"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500" b="0" i="0" u="none" strike="noStrike" cap="none" normalizeH="0" baseline="0" smtClean="0">
                        <a:ln>
                          <a:noFill/>
                        </a:ln>
                        <a:solidFill>
                          <a:schemeClr val="tx1"/>
                        </a:solidFill>
                        <a:effectLst/>
                        <a:latin typeface="Calibri" pitchFamily="34" charset="0"/>
                        <a:ea typeface="新細明體" charset="-12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smtClean="0">
                          <a:ln>
                            <a:noFill/>
                          </a:ln>
                          <a:solidFill>
                            <a:srgbClr val="000000"/>
                          </a:solidFill>
                          <a:effectLst/>
                          <a:latin typeface="新細明體" charset="-120"/>
                          <a:ea typeface="SimSun" pitchFamily="2" charset="-122"/>
                          <a:cs typeface="Arial" charset="0"/>
                          <a:sym typeface="Wingdings 2" pitchFamily="18" charset="2"/>
                        </a:rPr>
                        <a:t></a:t>
                      </a:r>
                      <a:r>
                        <a:rPr kumimoji="0" lang="en-US" altLang="zh-TW" sz="1500" b="0" i="0" u="none" strike="noStrike" cap="none" normalizeH="0" baseline="0" smtClean="0">
                          <a:ln>
                            <a:noFill/>
                          </a:ln>
                          <a:solidFill>
                            <a:srgbClr val="000000"/>
                          </a:solidFill>
                          <a:effectLst/>
                          <a:latin typeface="Times New Roman" pitchFamily="18" charset="0"/>
                          <a:ea typeface="SimSun" pitchFamily="2" charset="-122"/>
                          <a:cs typeface="Arial" charset="0"/>
                        </a:rPr>
                        <a:t> </a:t>
                      </a:r>
                      <a:endParaRPr kumimoji="0" lang="zh-TW" altLang="zh-TW" sz="1500" b="0" i="0" u="none" strike="noStrike" cap="none" normalizeH="0" baseline="0" smtClean="0">
                        <a:ln>
                          <a:noFill/>
                        </a:ln>
                        <a:solidFill>
                          <a:schemeClr val="tx1"/>
                        </a:solidFill>
                        <a:effectLst/>
                        <a:latin typeface="Calibri" pitchFamily="34" charset="0"/>
                        <a:ea typeface="SimSun" pitchFamily="2" charset="-122"/>
                        <a:cs typeface="Arial" charset="0"/>
                      </a:endParaRPr>
                    </a:p>
                  </a:txBody>
                  <a:tcPr marL="68580" marR="68580" marT="9525"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96BB6E61-58C0-4258-94C4-AD29FB2006D5}" type="slidenum">
              <a:rPr lang="zh-TW" altLang="en-US" smtClean="0"/>
              <a:pPr>
                <a:defRPr/>
              </a:pPr>
              <a:t>20</a:t>
            </a:fld>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C8F7A9BC-08D4-4155-AF85-73CAD7AA65EC}"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76EED3D9-4386-45EE-A167-51DD0ACC827A}"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36866" name="內容版面配置區 2"/>
          <p:cNvSpPr>
            <a:spLocks noGrp="1"/>
          </p:cNvSpPr>
          <p:nvPr>
            <p:ph idx="1"/>
          </p:nvPr>
        </p:nvSpPr>
        <p:spPr/>
        <p:txBody>
          <a:bodyPr/>
          <a:lstStyle/>
          <a:p>
            <a:pPr eaLnBrk="1" hangingPunct="1"/>
            <a:r>
              <a:rPr lang="zh-TW" altLang="en-US"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smtClean="0">
              <a:latin typeface="新細明體" charset="-120"/>
              <a:cs typeface="Times New Roman" pitchFamily="18" charset="0"/>
            </a:endParaRPr>
          </a:p>
          <a:p>
            <a:pPr eaLnBrk="1" hangingPunct="1"/>
            <a:r>
              <a:rPr lang="zh-TW" altLang="en-US" smtClean="0">
                <a:latin typeface="新細明體" charset="-120"/>
                <a:cs typeface="Times New Roman" pitchFamily="18" charset="0"/>
              </a:rPr>
              <a:t>例如，如果學校的關注是學生的社群關係，學生每年便需要完成一套相關的量表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副量表，如社群關係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取自對學校的態度量表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、師生關係、人際關係、聯繫、社群關係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CD9407BC-0B84-406C-97CC-6C2E5D9B5C8D}"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DC7963C7-71F3-4154-9CFE-6EEA49B4B8D7}"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847725"/>
          </a:xfrm>
        </p:spPr>
        <p:txBody>
          <a:bodyPr/>
          <a:lstStyle/>
          <a:p>
            <a:pPr>
              <a:defRPr/>
            </a:pPr>
            <a:r>
              <a:rPr lang="zh-TW" altLang="en-US" dirty="0" smtClean="0">
                <a:latin typeface="+mn-ea"/>
                <a:ea typeface="+mn-ea"/>
                <a:cs typeface="Times New Roman" pitchFamily="18" charset="0"/>
              </a:rPr>
              <a:t>小組討論</a:t>
            </a:r>
          </a:p>
        </p:txBody>
      </p:sp>
      <p:sp>
        <p:nvSpPr>
          <p:cNvPr id="38914" name="內容版面配置區 2"/>
          <p:cNvSpPr>
            <a:spLocks noGrp="1"/>
          </p:cNvSpPr>
          <p:nvPr>
            <p:ph idx="1"/>
          </p:nvPr>
        </p:nvSpPr>
        <p:spPr>
          <a:xfrm>
            <a:off x="457200" y="1935163"/>
            <a:ext cx="8401050" cy="4389437"/>
          </a:xfrm>
        </p:spPr>
        <p:txBody>
          <a:bodyPr/>
          <a:lstStyle/>
          <a:p>
            <a:r>
              <a:rPr lang="zh-TW" altLang="en-US" smtClean="0"/>
              <a:t>假設學校要進行為期一年的「學生態度和行為表現」自我評估計劃，主要關注點是學生對學校的態度、人際關係和價值觀。請思考以下的問題</a:t>
            </a:r>
            <a:r>
              <a:rPr lang="en-US" altLang="zh-TW" smtClean="0"/>
              <a:t>︰</a:t>
            </a:r>
          </a:p>
          <a:p>
            <a:pPr>
              <a:buFont typeface="Wingdings 2" pitchFamily="18" charset="2"/>
              <a:buNone/>
            </a:pPr>
            <a:endParaRPr lang="zh-TW" altLang="en-US" smtClean="0"/>
          </a:p>
          <a:p>
            <a:r>
              <a:rPr lang="zh-TW" altLang="en-US" smtClean="0"/>
              <a:t>你認為有哪些量表</a:t>
            </a:r>
            <a:r>
              <a:rPr lang="en-US" smtClean="0">
                <a:ea typeface="新細明體" charset="-120"/>
              </a:rPr>
              <a:t> </a:t>
            </a:r>
            <a:r>
              <a:rPr lang="en-US" altLang="zh-TW" smtClean="0"/>
              <a:t>/ </a:t>
            </a:r>
            <a:r>
              <a:rPr lang="zh-TW" altLang="en-US" smtClean="0"/>
              <a:t>副量表適合用於該計劃？為什麼？</a:t>
            </a:r>
          </a:p>
          <a:p>
            <a:r>
              <a:rPr lang="zh-TW" altLang="en-US" smtClean="0"/>
              <a:t>你認為應如何安排學生作答問卷</a:t>
            </a:r>
            <a:r>
              <a:rPr lang="en-US" smtClean="0">
                <a:ea typeface="新細明體" charset="-120"/>
              </a:rPr>
              <a:t> </a:t>
            </a:r>
            <a:r>
              <a:rPr lang="en-US" altLang="zh-TW" smtClean="0"/>
              <a:t>(</a:t>
            </a:r>
            <a:r>
              <a:rPr lang="zh-TW" altLang="en-US" smtClean="0"/>
              <a:t>例如場地、時間、所需人手等</a:t>
            </a:r>
            <a:r>
              <a:rPr lang="en-US" altLang="zh-TW" smtClean="0"/>
              <a:t>)</a:t>
            </a:r>
            <a:r>
              <a:rPr lang="zh-TW" altLang="en-US" smtClean="0"/>
              <a:t>？</a:t>
            </a:r>
          </a:p>
          <a:p>
            <a:r>
              <a:rPr lang="zh-TW" altLang="en-US" smtClean="0"/>
              <a:t>在分析數據後，若發現學生在關注點的某一方面未如理想，你會建議作出什麼的跟進行動？</a:t>
            </a:r>
          </a:p>
          <a:p>
            <a:endParaRPr lang="zh-TW" altLang="en-US" smtClean="0"/>
          </a:p>
        </p:txBody>
      </p:sp>
      <p:sp>
        <p:nvSpPr>
          <p:cNvPr id="4" name="投影片編號版面配置區 3"/>
          <p:cNvSpPr>
            <a:spLocks noGrp="1"/>
          </p:cNvSpPr>
          <p:nvPr>
            <p:ph type="sldNum" sz="quarter" idx="12"/>
          </p:nvPr>
        </p:nvSpPr>
        <p:spPr/>
        <p:txBody>
          <a:bodyPr/>
          <a:lstStyle/>
          <a:p>
            <a:pPr>
              <a:defRPr/>
            </a:pPr>
            <a:fld id="{90DB22A3-44B1-41D4-85D5-519F5CA592F6}"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4EACDB7E-A003-4A11-9507-9603217B3990}"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5C8EE2-899E-406F-B7FB-2C09EEF69BA1}"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F74CDCA-2740-4AEC-9795-A898003CB76F}" type="slidenum">
              <a:rPr lang="zh-TW" altLang="en-US" smtClean="0"/>
              <a:pPr>
                <a:defRPr/>
              </a:pPr>
              <a:t>28</a:t>
            </a:fld>
            <a:endParaRPr lang="zh-TW" altLang="en-US"/>
          </a:p>
        </p:txBody>
      </p:sp>
      <p:pic>
        <p:nvPicPr>
          <p:cNvPr id="41986" name="圖片 4" descr="Snap1.jpg"/>
          <p:cNvPicPr>
            <a:picLocks noChangeAspect="1" noChangeArrowheads="1"/>
          </p:cNvPicPr>
          <p:nvPr/>
        </p:nvPicPr>
        <p:blipFill>
          <a:blip r:embed="rId2"/>
          <a:srcRect/>
          <a:stretch>
            <a:fillRect/>
          </a:stretch>
        </p:blipFill>
        <p:spPr bwMode="auto">
          <a:xfrm>
            <a:off x="357188" y="928688"/>
            <a:ext cx="8429625" cy="5572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1F520A1-ACA8-4D62-BE4C-D82449C5285D}" type="slidenum">
              <a:rPr lang="zh-TW" altLang="en-US" smtClean="0"/>
              <a:pPr>
                <a:defRPr/>
              </a:pPr>
              <a:t>29</a:t>
            </a:fld>
            <a:endParaRPr lang="zh-TW" altLang="en-US"/>
          </a:p>
        </p:txBody>
      </p:sp>
      <p:pic>
        <p:nvPicPr>
          <p:cNvPr id="43010" name="圖片 4" descr="Snap2.jpg"/>
          <p:cNvPicPr>
            <a:picLocks noChangeAspect="1" noChangeArrowheads="1"/>
          </p:cNvPicPr>
          <p:nvPr/>
        </p:nvPicPr>
        <p:blipFill>
          <a:blip r:embed="rId2"/>
          <a:srcRect/>
          <a:stretch>
            <a:fillRect/>
          </a:stretch>
        </p:blipFill>
        <p:spPr bwMode="auto">
          <a:xfrm>
            <a:off x="0" y="1285875"/>
            <a:ext cx="9086850" cy="478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a:defRPr/>
            </a:pPr>
            <a:r>
              <a:rPr lang="zh-TW" altLang="en-US" sz="3200" dirty="0" smtClean="0"/>
              <a:t>如何「在線」作答 </a:t>
            </a:r>
            <a:r>
              <a:rPr lang="en-US" sz="3200" dirty="0" smtClean="0"/>
              <a:t>APASO-II </a:t>
            </a:r>
            <a:r>
              <a:rPr lang="zh-TW" altLang="en-US" sz="3200" dirty="0" smtClean="0"/>
              <a:t>問卷</a:t>
            </a:r>
          </a:p>
          <a:p>
            <a:pPr>
              <a:defRPr/>
            </a:pPr>
            <a:r>
              <a:rPr lang="zh-TW" altLang="en-US" sz="3200" dirty="0" smtClean="0"/>
              <a:t>如何查閱問卷的作答情況</a:t>
            </a:r>
          </a:p>
          <a:p>
            <a:pPr>
              <a:defRPr/>
            </a:pPr>
            <a:r>
              <a:rPr lang="zh-TW" altLang="en-US" sz="3200" dirty="0" smtClean="0"/>
              <a:t>如何離線匯入問卷資料</a:t>
            </a:r>
            <a:endParaRPr lang="zh-TW" altLang="en-US" sz="3200" dirty="0" smtClean="0">
              <a:latin typeface="+mn-ea"/>
            </a:endParaRP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17CE28CA-5FDF-4249-9F86-EF5AFC697961}"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63"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38"/>
            <a:ext cx="8472488" cy="4538662"/>
          </a:xfrm>
        </p:spPr>
        <p:txBody>
          <a:bodyPr>
            <a:normAutofit fontScale="92500"/>
          </a:bodyPr>
          <a:lstStyle/>
          <a:p>
            <a:pPr>
              <a:defRPr/>
            </a:pPr>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pPr>
              <a:defRPr/>
            </a:pPr>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7472BEE-F5A1-4DCE-BDCE-0C55A69159C7}"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2" name="投影片編號版面配置區 1"/>
          <p:cNvSpPr>
            <a:spLocks noGrp="1"/>
          </p:cNvSpPr>
          <p:nvPr>
            <p:ph type="sldNum" sz="quarter" idx="12"/>
          </p:nvPr>
        </p:nvSpPr>
        <p:spPr/>
        <p:txBody>
          <a:bodyPr/>
          <a:lstStyle/>
          <a:p>
            <a:pPr>
              <a:defRPr/>
            </a:pPr>
            <a:fld id="{AA4B8156-BE95-476C-8E0E-A7B1486A952A}"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8" name="直線接點 7"/>
          <p:cNvCxnSpPr/>
          <p:nvPr/>
        </p:nvCxnSpPr>
        <p:spPr>
          <a:xfrm>
            <a:off x="1285875" y="28559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75" y="328612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75" y="371316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75" y="4141788"/>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75" y="278447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75" y="36433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75" y="4572000"/>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75" y="5357813"/>
            <a:ext cx="5715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45084" name="文字方塊 23"/>
          <p:cNvSpPr txBox="1">
            <a:spLocks noChangeArrowheads="1"/>
          </p:cNvSpPr>
          <p:nvPr/>
        </p:nvSpPr>
        <p:spPr bwMode="auto">
          <a:xfrm>
            <a:off x="857250" y="3143250"/>
            <a:ext cx="571500"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5085" name="文字方塊 24"/>
          <p:cNvSpPr txBox="1">
            <a:spLocks noChangeArrowheads="1"/>
          </p:cNvSpPr>
          <p:nvPr/>
        </p:nvSpPr>
        <p:spPr bwMode="auto">
          <a:xfrm>
            <a:off x="866775" y="3519488"/>
            <a:ext cx="561975"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5086" name="文字方塊 25"/>
          <p:cNvSpPr txBox="1">
            <a:spLocks noChangeArrowheads="1"/>
          </p:cNvSpPr>
          <p:nvPr/>
        </p:nvSpPr>
        <p:spPr bwMode="auto">
          <a:xfrm>
            <a:off x="2571750" y="3500438"/>
            <a:ext cx="571500"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5087" name="文字方塊 26"/>
          <p:cNvSpPr txBox="1">
            <a:spLocks noChangeArrowheads="1"/>
          </p:cNvSpPr>
          <p:nvPr/>
        </p:nvSpPr>
        <p:spPr bwMode="auto">
          <a:xfrm>
            <a:off x="2571750" y="4429125"/>
            <a:ext cx="561975"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grpSp>
        <p:nvGrpSpPr>
          <p:cNvPr id="7" name="群組 37"/>
          <p:cNvGrpSpPr>
            <a:grpSpLocks/>
          </p:cNvGrpSpPr>
          <p:nvPr/>
        </p:nvGrpSpPr>
        <p:grpSpPr bwMode="auto">
          <a:xfrm>
            <a:off x="6072188" y="2357438"/>
            <a:ext cx="1143000" cy="3500437"/>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20" name="直線接點 19"/>
            <p:cNvCxnSpPr/>
            <p:nvPr/>
          </p:nvCxnSpPr>
          <p:spPr>
            <a:xfrm>
              <a:off x="6500826" y="4929198"/>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5094" name="文字方塊 27"/>
            <p:cNvSpPr txBox="1">
              <a:spLocks noChangeArrowheads="1"/>
            </p:cNvSpPr>
            <p:nvPr/>
          </p:nvSpPr>
          <p:spPr bwMode="auto">
            <a:xfrm>
              <a:off x="6072198" y="300037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5095" name="文字方塊 28"/>
            <p:cNvSpPr txBox="1">
              <a:spLocks noChangeArrowheads="1"/>
            </p:cNvSpPr>
            <p:nvPr/>
          </p:nvSpPr>
          <p:spPr bwMode="auto">
            <a:xfrm>
              <a:off x="6081722" y="3571876"/>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5096" name="文字方塊 29"/>
            <p:cNvSpPr txBox="1">
              <a:spLocks noChangeArrowheads="1"/>
            </p:cNvSpPr>
            <p:nvPr/>
          </p:nvSpPr>
          <p:spPr bwMode="auto">
            <a:xfrm>
              <a:off x="6072198" y="478632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5097" name="文字方塊 30"/>
            <p:cNvSpPr txBox="1">
              <a:spLocks noChangeArrowheads="1"/>
            </p:cNvSpPr>
            <p:nvPr/>
          </p:nvSpPr>
          <p:spPr bwMode="auto">
            <a:xfrm>
              <a:off x="6072198" y="5429264"/>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cxnSp>
          <p:nvCxnSpPr>
            <p:cNvPr id="34" name="直線接點 33"/>
            <p:cNvCxnSpPr/>
            <p:nvPr/>
          </p:nvCxnSpPr>
          <p:spPr>
            <a:xfrm>
              <a:off x="6500826" y="2500306"/>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5275BAEA-464B-4FF1-BA4B-8DA7375BED3F}"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EFCBAA80-AA7B-4F81-8F26-AA8CE67743C2}" type="slidenum">
              <a:rPr lang="zh-TW" altLang="en-US" smtClean="0"/>
              <a:pPr>
                <a:defRPr/>
              </a:pPr>
              <a:t>33</a:t>
            </a:fld>
            <a:endParaRPr lang="zh-TW" altLang="en-US"/>
          </a:p>
        </p:txBody>
      </p:sp>
      <p:pic>
        <p:nvPicPr>
          <p:cNvPr id="47106" name="圖片 4" descr="Snap3.jpg"/>
          <p:cNvPicPr>
            <a:picLocks noChangeAspect="1" noChangeArrowheads="1"/>
          </p:cNvPicPr>
          <p:nvPr/>
        </p:nvPicPr>
        <p:blipFill>
          <a:blip r:embed="rId2"/>
          <a:srcRect/>
          <a:stretch>
            <a:fillRect/>
          </a:stretch>
        </p:blipFill>
        <p:spPr bwMode="auto">
          <a:xfrm>
            <a:off x="0" y="1143000"/>
            <a:ext cx="914400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F527984-3520-4952-B5CC-C77835834EB3}" type="slidenum">
              <a:rPr lang="zh-TW" altLang="en-US" smtClean="0"/>
              <a:pPr>
                <a:defRPr/>
              </a:pPr>
              <a:t>34</a:t>
            </a:fld>
            <a:endParaRPr lang="zh-TW" altLang="en-US"/>
          </a:p>
        </p:txBody>
      </p:sp>
      <p:pic>
        <p:nvPicPr>
          <p:cNvPr id="48130" name="圖片 4" descr="Snap4.jpg"/>
          <p:cNvPicPr>
            <a:picLocks noChangeAspect="1" noChangeArrowheads="1"/>
          </p:cNvPicPr>
          <p:nvPr/>
        </p:nvPicPr>
        <p:blipFill>
          <a:blip r:embed="rId2"/>
          <a:srcRect t="4202" b="2101"/>
          <a:stretch>
            <a:fillRect/>
          </a:stretch>
        </p:blipFill>
        <p:spPr bwMode="auto">
          <a:xfrm>
            <a:off x="0" y="1285875"/>
            <a:ext cx="9144000" cy="464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B5CD2651-67AD-4C9B-BBFD-589ACADB9780}" type="slidenum">
              <a:rPr lang="zh-TW" altLang="en-US" smtClean="0"/>
              <a:pPr>
                <a:defRPr/>
              </a:pPr>
              <a:t>35</a:t>
            </a:fld>
            <a:endParaRPr lang="zh-TW" altLang="en-US"/>
          </a:p>
        </p:txBody>
      </p:sp>
      <p:pic>
        <p:nvPicPr>
          <p:cNvPr id="49154" name="Picture 2" descr="D:\APASO-II workshops\Word and powerpoint\20110211\Snap1.jpg"/>
          <p:cNvPicPr>
            <a:picLocks noChangeAspect="1" noChangeArrowheads="1"/>
          </p:cNvPicPr>
          <p:nvPr/>
        </p:nvPicPr>
        <p:blipFill>
          <a:blip r:embed="rId2"/>
          <a:srcRect t="3261"/>
          <a:stretch>
            <a:fillRect/>
          </a:stretch>
        </p:blipFill>
        <p:spPr bwMode="auto">
          <a:xfrm>
            <a:off x="2571750" y="1000125"/>
            <a:ext cx="3786188" cy="5443538"/>
          </a:xfrm>
          <a:prstGeom prst="rect">
            <a:avLst/>
          </a:prstGeom>
          <a:noFill/>
          <a:ln w="9525">
            <a:noFill/>
            <a:miter lim="800000"/>
            <a:headEnd/>
            <a:tailEnd/>
          </a:ln>
        </p:spPr>
      </p:pic>
      <p:cxnSp>
        <p:nvCxnSpPr>
          <p:cNvPr id="11" name="直線接點 10"/>
          <p:cNvCxnSpPr/>
          <p:nvPr/>
        </p:nvCxnSpPr>
        <p:spPr>
          <a:xfrm>
            <a:off x="3368675" y="2500313"/>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8675" y="3714750"/>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775"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50178" name="內容版面配置區 2"/>
          <p:cNvSpPr>
            <a:spLocks noGrp="1"/>
          </p:cNvSpPr>
          <p:nvPr>
            <p:ph idx="1"/>
          </p:nvPr>
        </p:nvSpPr>
        <p:spPr>
          <a:xfrm>
            <a:off x="457200" y="1714500"/>
            <a:ext cx="8401050" cy="4610100"/>
          </a:xfrm>
        </p:spPr>
        <p:txBody>
          <a:bodyPr/>
          <a:lstStyle/>
          <a:p>
            <a:r>
              <a:rPr lang="zh-TW" altLang="en-US" smtClean="0">
                <a:latin typeface="Times New Roman" pitchFamily="18" charset="0"/>
                <a:cs typeface="Times New Roman" pitchFamily="18" charset="0"/>
              </a:rPr>
              <a:t>學校需要確定想要的是量表層面或是題項層面的結果。量表層面結果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如對學校的態度</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提供所選範疇</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如學生對學校的態度能反映他們在學校生活的質素</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及其副量表</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如師生關係</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的一個宏觀概況。量表層面結果對有關學生在情意及社交表現的學校決策是有用的。</a:t>
            </a:r>
          </a:p>
          <a:p>
            <a:r>
              <a:rPr lang="zh-TW" altLang="en-US" smtClean="0">
                <a:latin typeface="Times New Roman" pitchFamily="18" charset="0"/>
                <a:cs typeface="Times New Roman" pitchFamily="18" charset="0"/>
              </a:rPr>
              <a:t>在日常的運作，教師可能想參考題項層面的結果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例如“老師樂於在學習上幫助我”</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註：只適用於原始分數</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，以取得從有關量表所量度到的詳細資料。另外，如果學生人數少於</a:t>
            </a:r>
            <a:r>
              <a:rPr lang="en-US" smtClean="0">
                <a:latin typeface="Times New Roman" pitchFamily="18" charset="0"/>
                <a:ea typeface="新細明體" charset="-120"/>
                <a:cs typeface="Times New Roman" pitchFamily="18" charset="0"/>
              </a:rPr>
              <a:t> </a:t>
            </a:r>
            <a:r>
              <a:rPr lang="en-US" altLang="zh-TW" smtClean="0">
                <a:latin typeface="Times New Roman" pitchFamily="18" charset="0"/>
                <a:cs typeface="Times New Roman" pitchFamily="18" charset="0"/>
              </a:rPr>
              <a:t>100</a:t>
            </a:r>
            <a:r>
              <a:rPr lang="zh-TW" altLang="en-US" smtClean="0">
                <a:latin typeface="Times New Roman" pitchFamily="18" charset="0"/>
                <a:cs typeface="Times New Roman" pitchFamily="18" charset="0"/>
              </a:rPr>
              <a:t>，那些百分比的意義不大。一般來說，題目棒形圖有助學校檢測該校在題項層面和其它學校之間的差異。</a:t>
            </a:r>
          </a:p>
        </p:txBody>
      </p:sp>
      <p:sp>
        <p:nvSpPr>
          <p:cNvPr id="4" name="Slide Number Placeholder 3"/>
          <p:cNvSpPr>
            <a:spLocks noGrp="1"/>
          </p:cNvSpPr>
          <p:nvPr>
            <p:ph type="sldNum" sz="quarter" idx="12"/>
          </p:nvPr>
        </p:nvSpPr>
        <p:spPr/>
        <p:txBody>
          <a:bodyPr/>
          <a:lstStyle/>
          <a:p>
            <a:pPr>
              <a:defRPr/>
            </a:pPr>
            <a:fld id="{BCF8564A-B31F-4EB4-805C-99870E011306}"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667C718-FED8-4CCA-BC6A-272F6A61C567}" type="slidenum">
              <a:rPr lang="zh-TW" altLang="en-US" smtClean="0"/>
              <a:pPr>
                <a:defRPr/>
              </a:pPr>
              <a:t>37</a:t>
            </a:fld>
            <a:endParaRPr lang="zh-TW" altLang="en-US"/>
          </a:p>
        </p:txBody>
      </p:sp>
      <p:pic>
        <p:nvPicPr>
          <p:cNvPr id="51202" name="圖片 3" descr="Snap7.jpg"/>
          <p:cNvPicPr>
            <a:picLocks noChangeAspect="1" noChangeArrowheads="1"/>
          </p:cNvPicPr>
          <p:nvPr/>
        </p:nvPicPr>
        <p:blipFill>
          <a:blip r:embed="rId2"/>
          <a:srcRect/>
          <a:stretch>
            <a:fillRect/>
          </a:stretch>
        </p:blipFill>
        <p:spPr bwMode="auto">
          <a:xfrm>
            <a:off x="0" y="1285875"/>
            <a:ext cx="9144000" cy="4214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1480D01-B3BD-4F40-A5E3-E7DA75BFD6A7}" type="slidenum">
              <a:rPr lang="zh-TW" altLang="en-US" smtClean="0"/>
              <a:pPr>
                <a:defRPr/>
              </a:pPr>
              <a:t>38</a:t>
            </a:fld>
            <a:endParaRPr lang="zh-TW" altLang="en-US"/>
          </a:p>
        </p:txBody>
      </p:sp>
      <p:pic>
        <p:nvPicPr>
          <p:cNvPr id="52226" name="圖片 3" descr="Snap8.jpg"/>
          <p:cNvPicPr>
            <a:picLocks noChangeAspect="1" noChangeArrowheads="1"/>
          </p:cNvPicPr>
          <p:nvPr/>
        </p:nvPicPr>
        <p:blipFill>
          <a:blip r:embed="rId2"/>
          <a:srcRect/>
          <a:stretch>
            <a:fillRect/>
          </a:stretch>
        </p:blipFill>
        <p:spPr bwMode="auto">
          <a:xfrm>
            <a:off x="0" y="1357313"/>
            <a:ext cx="9144000" cy="38576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813"/>
            <a:ext cx="8229600" cy="928687"/>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B2B3017C-2B27-4F81-A932-DD80EBEB6F24}"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如何檢視各種報表</a:t>
            </a:r>
          </a:p>
          <a:p>
            <a:pPr>
              <a:defRPr/>
            </a:pPr>
            <a:r>
              <a:rPr lang="zh-TW" altLang="en-US" sz="3200" dirty="0" smtClean="0"/>
              <a:t>如何詮釋各種報表的資料</a:t>
            </a:r>
          </a:p>
          <a:p>
            <a:pPr>
              <a:defRPr/>
            </a:pPr>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7449D7CD-399F-4CFB-817C-2C4E76DE75B0}"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0C4B6F9-F03E-4D9A-9D11-301EB9245595}" type="slidenum">
              <a:rPr lang="zh-TW" altLang="en-US" smtClean="0"/>
              <a:pPr>
                <a:defRPr/>
              </a:pPr>
              <a:t>40</a:t>
            </a:fld>
            <a:endParaRPr lang="zh-TW" altLang="en-US"/>
          </a:p>
        </p:txBody>
      </p:sp>
      <p:pic>
        <p:nvPicPr>
          <p:cNvPr id="54274" name="圖片 3" descr="Snap3.jpg"/>
          <p:cNvPicPr>
            <a:picLocks noChangeAspect="1" noChangeArrowheads="1"/>
          </p:cNvPicPr>
          <p:nvPr/>
        </p:nvPicPr>
        <p:blipFill>
          <a:blip r:embed="rId2"/>
          <a:srcRect/>
          <a:stretch>
            <a:fillRect/>
          </a:stretch>
        </p:blipFill>
        <p:spPr bwMode="auto">
          <a:xfrm>
            <a:off x="0" y="1000125"/>
            <a:ext cx="9144000" cy="5500688"/>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6EAA291-7E2F-44F7-806E-2C6AC1510321}" type="slidenum">
              <a:rPr lang="zh-TW" altLang="en-US" smtClean="0"/>
              <a:pPr>
                <a:defRPr/>
              </a:pPr>
              <a:t>41</a:t>
            </a:fld>
            <a:endParaRPr lang="zh-TW" altLang="en-US"/>
          </a:p>
        </p:txBody>
      </p:sp>
      <p:pic>
        <p:nvPicPr>
          <p:cNvPr id="55298" name="圖片 3" descr="Snap4.jpg"/>
          <p:cNvPicPr>
            <a:picLocks noChangeAspect="1" noChangeArrowheads="1"/>
          </p:cNvPicPr>
          <p:nvPr/>
        </p:nvPicPr>
        <p:blipFill>
          <a:blip r:embed="rId2"/>
          <a:srcRect/>
          <a:stretch>
            <a:fillRect/>
          </a:stretch>
        </p:blipFill>
        <p:spPr bwMode="auto">
          <a:xfrm>
            <a:off x="0" y="1285875"/>
            <a:ext cx="9144000" cy="4643438"/>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1E104EA-6D6A-4458-8236-6725584BF257}"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0AAC0DF-2440-4BA5-B596-A930FDA1DBB8}"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3375"/>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143000"/>
          <a:ext cx="8715375" cy="5448300"/>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b="1" dirty="0" err="1">
                          <a:latin typeface="新細明體"/>
                          <a:ea typeface="新細明體"/>
                          <a:cs typeface="Times New Roman"/>
                        </a:rPr>
                        <a:t>自我</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情緒穩定性</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整體</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誠實</a:t>
                      </a:r>
                      <a:r>
                        <a:rPr lang="en-US" sz="1600" kern="1200">
                          <a:solidFill>
                            <a:srgbClr val="0D0D0D"/>
                          </a:solidFill>
                          <a:latin typeface="Times New Roman"/>
                          <a:ea typeface="新細明體"/>
                          <a:cs typeface="Times New Roman"/>
                        </a:rPr>
                        <a:t>/</a:t>
                      </a:r>
                      <a:r>
                        <a:rPr lang="en-US" sz="1600" kern="1200">
                          <a:solidFill>
                            <a:srgbClr val="0D0D0D"/>
                          </a:solidFill>
                          <a:latin typeface="新細明體"/>
                          <a:ea typeface="新細明體"/>
                          <a:cs typeface="Times New Roman"/>
                        </a:rPr>
                        <a:t>可靠</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a:solidFill>
                            <a:srgbClr val="000000"/>
                          </a:solidFill>
                          <a:latin typeface="Times New Roman"/>
                          <a:ea typeface="新細明體"/>
                          <a:cs typeface="新細明體"/>
                        </a:rPr>
                        <a:t>自我</a:t>
                      </a:r>
                      <a:r>
                        <a:rPr lang="zh-TW" sz="1600" dirty="0" smtClean="0">
                          <a:solidFill>
                            <a:srgbClr val="000000"/>
                          </a:solidFill>
                          <a:latin typeface="Times New Roman"/>
                          <a:ea typeface="新細明體"/>
                          <a:cs typeface="新細明體"/>
                        </a:rPr>
                        <a:t>概念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數學</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親子關係</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外貌</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英語</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身心健康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測驗焦慮</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消遣</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solidFill>
                            <a:srgbClr val="000000"/>
                          </a:solidFill>
                          <a:latin typeface="Times New Roman"/>
                          <a:ea typeface="新細明體"/>
                          <a:cs typeface="新細明體"/>
                        </a:rPr>
                        <a:t>壓力管理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自我勉勵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控制情況</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a:latin typeface="新細明體"/>
                          <a:ea typeface="新細明體"/>
                          <a:cs typeface="Times New Roman"/>
                        </a:rPr>
                        <a:t>自我─他人</a:t>
                      </a:r>
                      <a:r>
                        <a:rPr lang="en-US" sz="1600" b="1" kern="1200">
                          <a:solidFill>
                            <a:srgbClr val="0D0D0D"/>
                          </a:solidFill>
                          <a:latin typeface="Times New Roman"/>
                          <a:ea typeface="新細明體"/>
                          <a:cs typeface="Times New Roman"/>
                        </a:rPr>
                        <a:t>	</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關愛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交際能力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lgn="just">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尊重他人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分享</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社交行為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支持</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C7D851E3-47B1-4B68-AFE2-DE60DA6C31EB}" type="slidenum">
              <a:rPr lang="zh-TW" altLang="en-US" smtClean="0"/>
              <a:pPr>
                <a:defRPr/>
              </a:pPr>
              <a:t>7</a:t>
            </a:fld>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908050"/>
          <a:ext cx="8572500" cy="5643563"/>
        </p:xfrm>
        <a:graphic>
          <a:graphicData uri="http://schemas.openxmlformats.org/drawingml/2006/table">
            <a:tbl>
              <a:tblPr/>
              <a:tblGrid>
                <a:gridCol w="4360004"/>
                <a:gridCol w="4212556"/>
              </a:tblGrid>
              <a:tr h="331976">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dirty="0">
                          <a:latin typeface="Times New Roman"/>
                          <a:ea typeface="新細明體"/>
                          <a:cs typeface="Times New Roman"/>
                        </a:rPr>
                        <a:t>對學校的態度﹝學校生活的質素</a:t>
                      </a:r>
                      <a:r>
                        <a:rPr lang="zh-TW"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獎勵</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D8BFC4D8-3E29-40E2-A18D-104CCC282B83}"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39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765175"/>
          <a:ext cx="8358187" cy="5838825"/>
        </p:xfrm>
        <a:graphic>
          <a:graphicData uri="http://schemas.openxmlformats.org/drawingml/2006/table">
            <a:tbl>
              <a:tblPr/>
              <a:tblGrid>
                <a:gridCol w="4251004"/>
                <a:gridCol w="4107242"/>
              </a:tblGrid>
              <a:tr h="441543">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解難技巧</a:t>
                      </a:r>
                      <a:endParaRPr lang="zh-TW" altLang="en-US" sz="1600" dirty="0" smtClean="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時間管理</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學術情感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學術探究</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lgn="just">
                        <a:spcAft>
                          <a:spcPts val="0"/>
                        </a:spcAft>
                      </a:pPr>
                      <a:r>
                        <a:rPr lang="zh-TW" sz="1600">
                          <a:solidFill>
                            <a:srgbClr val="000000"/>
                          </a:solidFill>
                          <a:latin typeface="Times New Roman"/>
                          <a:ea typeface="新細明體"/>
                          <a:cs typeface="Arial"/>
                        </a:rPr>
                        <a:t>獨立學習能力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閱讀策略</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7924800" y="6448425"/>
            <a:ext cx="762000" cy="365125"/>
          </a:xfrm>
        </p:spPr>
        <p:txBody>
          <a:bodyPr/>
          <a:lstStyle/>
          <a:p>
            <a:pPr>
              <a:defRPr/>
            </a:pPr>
            <a:fld id="{451C36F9-9ABC-4E1C-9082-3B5427978308}" type="slidenum">
              <a:rPr lang="zh-TW" altLang="en-US" smtClean="0"/>
              <a:pPr>
                <a:defRPr/>
              </a:pPr>
              <a:t>9</a:t>
            </a:fld>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964</TotalTime>
  <Words>3075</Words>
  <Application>Microsoft Office PowerPoint</Application>
  <PresentationFormat>On-screen Show (4:3)</PresentationFormat>
  <Paragraphs>473</Paragraphs>
  <Slides>43</Slides>
  <Notes>0</Notes>
  <HiddenSlides>0</HiddenSlides>
  <MMClips>0</MMClips>
  <ScaleCrop>false</ScaleCrop>
  <HeadingPairs>
    <vt:vector size="6" baseType="variant">
      <vt:variant>
        <vt:lpstr>使用字型</vt:lpstr>
      </vt:variant>
      <vt:variant>
        <vt:i4>10</vt:i4>
      </vt:variant>
      <vt:variant>
        <vt:lpstr>簡報設計範本</vt:lpstr>
      </vt:variant>
      <vt:variant>
        <vt:i4>4</vt:i4>
      </vt:variant>
      <vt:variant>
        <vt:lpstr>投影片標題</vt:lpstr>
      </vt:variant>
      <vt:variant>
        <vt:i4>43</vt:i4>
      </vt:variant>
    </vt:vector>
  </HeadingPairs>
  <TitlesOfParts>
    <vt:vector size="57" baseType="lpstr">
      <vt:lpstr>Arial</vt:lpstr>
      <vt:lpstr>新細明體</vt:lpstr>
      <vt:lpstr>Calibri</vt:lpstr>
      <vt:lpstr>微軟正黑體</vt:lpstr>
      <vt:lpstr>Constantia</vt:lpstr>
      <vt:lpstr>Wingdings 2</vt:lpstr>
      <vt:lpstr>Times New Roman</vt:lpstr>
      <vt:lpstr>Wingdings</vt:lpstr>
      <vt:lpstr>....`..</vt:lpstr>
      <vt:lpstr>SimSun</vt:lpstr>
      <vt:lpstr>流線</vt:lpstr>
      <vt:lpstr>流線</vt:lpstr>
      <vt:lpstr>流線</vt:lpstr>
      <vt:lpstr>流線</vt:lpstr>
      <vt:lpstr>投影片 1</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投影片 42</vt:lpstr>
      <vt:lpstr>投影片 43</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Yipsir</cp:lastModifiedBy>
  <cp:revision>137</cp:revision>
  <dcterms:created xsi:type="dcterms:W3CDTF">2010-10-05T03:00:48Z</dcterms:created>
  <dcterms:modified xsi:type="dcterms:W3CDTF">2012-04-06T03:12:33Z</dcterms:modified>
</cp:coreProperties>
</file>