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342" r:id="rId3"/>
    <p:sldId id="343" r:id="rId4"/>
    <p:sldId id="344" r:id="rId5"/>
    <p:sldId id="257" r:id="rId6"/>
    <p:sldId id="258" r:id="rId7"/>
    <p:sldId id="259" r:id="rId8"/>
    <p:sldId id="304" r:id="rId9"/>
    <p:sldId id="305" r:id="rId10"/>
    <p:sldId id="306" r:id="rId11"/>
    <p:sldId id="262" r:id="rId12"/>
    <p:sldId id="263" r:id="rId13"/>
    <p:sldId id="340" r:id="rId14"/>
    <p:sldId id="267" r:id="rId15"/>
    <p:sldId id="268" r:id="rId16"/>
    <p:sldId id="271" r:id="rId17"/>
    <p:sldId id="307" r:id="rId18"/>
    <p:sldId id="308" r:id="rId19"/>
    <p:sldId id="309" r:id="rId20"/>
    <p:sldId id="310" r:id="rId21"/>
    <p:sldId id="320" r:id="rId22"/>
    <p:sldId id="321" r:id="rId23"/>
    <p:sldId id="322" r:id="rId24"/>
    <p:sldId id="323" r:id="rId25"/>
    <p:sldId id="341" r:id="rId26"/>
    <p:sldId id="272" r:id="rId27"/>
    <p:sldId id="273" r:id="rId28"/>
    <p:sldId id="314" r:id="rId29"/>
    <p:sldId id="324" r:id="rId30"/>
    <p:sldId id="338" r:id="rId31"/>
    <p:sldId id="339" r:id="rId32"/>
    <p:sldId id="315" r:id="rId33"/>
    <p:sldId id="325" r:id="rId34"/>
    <p:sldId id="317" r:id="rId35"/>
    <p:sldId id="346" r:id="rId36"/>
    <p:sldId id="318" r:id="rId37"/>
    <p:sldId id="319" r:id="rId38"/>
    <p:sldId id="326" r:id="rId39"/>
    <p:sldId id="327" r:id="rId40"/>
    <p:sldId id="328" r:id="rId41"/>
    <p:sldId id="329" r:id="rId42"/>
    <p:sldId id="336" r:id="rId43"/>
    <p:sldId id="337"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4" autoAdjust="0"/>
  </p:normalViewPr>
  <p:slideViewPr>
    <p:cSldViewPr>
      <p:cViewPr varScale="1">
        <p:scale>
          <a:sx n="64" d="100"/>
          <a:sy n="64" d="100"/>
        </p:scale>
        <p:origin x="-919" y="-53"/>
      </p:cViewPr>
      <p:guideLst>
        <p:guide orient="horz" pos="2160"/>
        <p:guide pos="2880"/>
      </p:guideLst>
    </p:cSldViewPr>
  </p:slideViewPr>
  <p:outlineViewPr>
    <p:cViewPr>
      <p:scale>
        <a:sx n="33" d="100"/>
        <a:sy n="33" d="100"/>
      </p:scale>
      <p:origin x="0" y="11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D1A49B0E-A6DC-4232-AF16-B055412616B3}" type="datetimeFigureOut">
              <a:rPr lang="zh-TW" altLang="en-US"/>
              <a:pPr>
                <a:defRPr/>
              </a:pPr>
              <a:t>2013/4/20</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BEA7294B-39ED-40F0-A215-E2D0F4489440}"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ACCE2A-197D-4B41-A7BF-A9988CAAFE81}" type="slidenum">
              <a:rPr lang="zh-TW" altLang="en-US" smtClean="0"/>
              <a:pPr fontAlgn="base">
                <a:spcBef>
                  <a:spcPct val="0"/>
                </a:spcBef>
                <a:spcAft>
                  <a:spcPct val="0"/>
                </a:spcAft>
                <a:defRPr/>
              </a:pPr>
              <a:t>24</a:t>
            </a:fld>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fld id="{6C9BB92F-2CB1-48C9-931E-71EA0E1FCE32}" type="datetime1">
              <a:rPr lang="zh-TW" altLang="en-US"/>
              <a:pPr>
                <a:defRPr/>
              </a:pPr>
              <a:t>2013/4/20</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DB5C3780-9152-4EE8-B0B1-542A4647111B}"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4823D171-F818-414A-B9E0-C15F44AFDDDF}" type="datetime1">
              <a:rPr lang="zh-TW" altLang="en-US"/>
              <a:pPr>
                <a:defRPr/>
              </a:pPr>
              <a:t>2013/4/20</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500C3954-A266-4EC8-A2DC-CBA6B16559BC}"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B9A76B48-0A25-43EA-9949-6F15BFE03BF9}" type="datetime1">
              <a:rPr lang="zh-TW" altLang="en-US"/>
              <a:pPr>
                <a:defRPr/>
              </a:pPr>
              <a:t>2013/4/20</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D9D77AA6-6BBD-489E-8BF8-2E39F64A1666}"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C7D9545B-10C8-4FD2-8662-34BDB9256E62}" type="datetime1">
              <a:rPr lang="zh-TW" altLang="en-US"/>
              <a:pPr>
                <a:defRPr/>
              </a:pPr>
              <a:t>2013/4/20</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F6CF0659-9FD5-4996-ADD4-0B569E465A2F}"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98DFDA42-F756-497C-82AA-06C1D477AB1A}" type="datetime1">
              <a:rPr lang="zh-TW" altLang="en-US"/>
              <a:pPr>
                <a:defRPr/>
              </a:pPr>
              <a:t>2013/4/20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96C7898-A9D6-48D8-A8EC-888142A73259}"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6DB8F12B-1D57-4C2D-8680-1D9F1650AE4F}" type="datetime1">
              <a:rPr lang="zh-TW" altLang="en-US"/>
              <a:pPr>
                <a:defRPr/>
              </a:pPr>
              <a:t>2013/4/20</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A6AA06FA-82AA-4445-956F-75A8BB35B2C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F42F7EC6-C4D1-4A60-A1EE-875EA52FB002}" type="datetime1">
              <a:rPr lang="zh-TW" altLang="en-US"/>
              <a:pPr>
                <a:defRPr/>
              </a:pPr>
              <a:t>2013/4/20</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AAC937D3-58C9-4F2B-B68E-13389EA2F97E}"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30B22206-F4C0-4FBA-8554-3BBBCFA6CB48}" type="datetime1">
              <a:rPr lang="zh-TW" altLang="en-US"/>
              <a:pPr>
                <a:defRPr/>
              </a:pPr>
              <a:t>2013/4/20</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A4F5FF62-28FC-42BE-B857-5E7D7C6B73E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61E5165E-DA1D-45EF-8E5E-630DD1B1F462}" type="datetime1">
              <a:rPr lang="zh-TW" altLang="en-US"/>
              <a:pPr>
                <a:defRPr/>
              </a:pPr>
              <a:t>2013/4/20</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EFEFBF1A-C0DC-4EF9-8661-EF81F0FEF8ED}"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6FD55EC1-7DDD-4D1D-A428-616D216457F9}" type="datetime1">
              <a:rPr lang="zh-TW" altLang="en-US"/>
              <a:pPr>
                <a:defRPr/>
              </a:pPr>
              <a:t>2013/4/20</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5E1451AE-FAEA-4244-BDFD-5FC59DA5E2F9}"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fld id="{4FC06FE3-8D58-4214-BA99-BDC6C3FE69E3}" type="datetime1">
              <a:rPr lang="zh-TW" altLang="en-US"/>
              <a:pPr>
                <a:defRPr/>
              </a:pPr>
              <a:t>2013/4/20</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5C92939C-FCC2-4576-9CB0-0B30CB1CCDA0}"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0F8F05A5-9F10-4355-A31A-4621B7CA4448}" type="datetime1">
              <a:rPr lang="zh-TW" altLang="en-US"/>
              <a:pPr>
                <a:defRPr/>
              </a:pPr>
              <a:t>2013/4/20</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5A925256-3678-495A-8F29-89D7F3915A48}"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68310" y="2236779"/>
            <a:ext cx="8072494" cy="1343036"/>
          </a:xfrm>
        </p:spPr>
        <p:txBody>
          <a:bodyPr>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小學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
        <p:nvSpPr>
          <p:cNvPr id="14338"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smtClean="0">
                <a:latin typeface="新細明體" charset="-120"/>
                <a:cs typeface="Times New Roman" pitchFamily="18" charset="0"/>
              </a:rPr>
              <a:t>香港教育學院</a:t>
            </a:r>
            <a:endParaRPr lang="en-US" altLang="zh-TW" sz="2400" smtClean="0">
              <a:latin typeface="新細明體" charset="-120"/>
              <a:cs typeface="Times New Roman" pitchFamily="18" charset="0"/>
            </a:endParaRPr>
          </a:p>
          <a:p>
            <a:pPr marR="0" eaLnBrk="1" hangingPunct="1">
              <a:lnSpc>
                <a:spcPct val="90000"/>
              </a:lnSpc>
            </a:pPr>
            <a:r>
              <a:rPr lang="zh-TW" altLang="en-US" sz="2400" smtClean="0">
                <a:latin typeface="新細明體" charset="-120"/>
                <a:cs typeface="Times New Roman" pitchFamily="18" charset="0"/>
              </a:rPr>
              <a:t>評估研究中心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501062" cy="5114925"/>
        </p:xfrm>
        <a:graphic>
          <a:graphicData uri="http://schemas.openxmlformats.org/drawingml/2006/table">
            <a:tbl>
              <a:tblPr/>
              <a:tblGrid>
                <a:gridCol w="4323671"/>
                <a:gridCol w="4177451"/>
              </a:tblGrid>
              <a:tr h="657616">
                <a:tc>
                  <a:txBody>
                    <a:bodyPr/>
                    <a:lstStyle/>
                    <a:p>
                      <a:pPr algn="ctr">
                        <a:spcAft>
                          <a:spcPts val="0"/>
                        </a:spcAft>
                      </a:pPr>
                      <a:r>
                        <a:rPr lang="en-US" sz="1600" b="1" dirty="0" err="1">
                          <a:latin typeface="新細明體"/>
                          <a:ea typeface="新細明體"/>
                          <a:cs typeface="Times New Roman"/>
                        </a:rPr>
                        <a:t>量表名稱</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新細明體"/>
                          <a:ea typeface="新細明體"/>
                          <a:cs typeface="Times New Roman"/>
                        </a:rPr>
                        <a:t>副量表名稱</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386">
                <a:tc gridSpan="2">
                  <a:txBody>
                    <a:bodyPr/>
                    <a:lstStyle/>
                    <a:p>
                      <a:pPr>
                        <a:spcAft>
                          <a:spcPts val="0"/>
                        </a:spcAft>
                        <a:tabLst>
                          <a:tab pos="942975" algn="l"/>
                        </a:tabLst>
                      </a:pPr>
                      <a:r>
                        <a:rPr lang="en-US" sz="1600" b="1" dirty="0">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marL="228600" indent="-228600" algn="just">
                        <a:spcAft>
                          <a:spcPts val="0"/>
                        </a:spcAft>
                      </a:pPr>
                      <a:endParaRPr kumimoji="0" lang="en-US" sz="1600" b="1" kern="1200" dirty="0">
                        <a:solidFill>
                          <a:schemeClr val="tx1"/>
                        </a:solidFill>
                        <a:latin typeface="新細明體"/>
                        <a:ea typeface="新細明體"/>
                        <a:cs typeface="Times New Roman"/>
                      </a:endParaRPr>
                    </a:p>
                  </a:txBody>
                  <a:tcPr marL="68580" marR="68580" marT="0" marB="0">
                    <a:solidFill>
                      <a:schemeClr val="bg1">
                        <a:lumMod val="85000"/>
                      </a:schemeClr>
                    </a:solidFill>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操行</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813">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a:solidFill>
                            <a:srgbClr val="0D0D0D"/>
                          </a:solidFill>
                          <a:latin typeface="新細明體"/>
                          <a:ea typeface="新細明體"/>
                          <a:cs typeface="Times New Roman"/>
                        </a:rPr>
                        <a:t>承擔</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對國家的態度</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r>
                        <a:rPr lang="zh-TW" sz="1600" dirty="0" smtClean="0">
                          <a:solidFill>
                            <a:srgbClr val="000000"/>
                          </a:solidFill>
                          <a:latin typeface="Times New Roman"/>
                          <a:ea typeface="新細明體"/>
                          <a:cs typeface="新細明體"/>
                        </a:rPr>
                        <a:t>價值觀</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堅毅</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責任感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和諧人際關係</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良好行為</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A62021B-019D-44C3-83EA-D0E3AA5EEFBA}"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50" y="1714500"/>
            <a:ext cx="8501063" cy="4389438"/>
          </a:xfrm>
        </p:spPr>
        <p:txBody>
          <a:bodyPr>
            <a:normAutofit lnSpcReduction="10000"/>
          </a:bodyPr>
          <a:lstStyle/>
          <a:p>
            <a:pPr>
              <a:defRPr/>
            </a:pPr>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A174683-1FC5-4883-B758-555C1F59C18F}"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大部分小學（小三或以上）學生可以在每次評估時完成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87B606C5-B5BF-4AED-8863-204B2A6142E1}"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313" y="1935163"/>
            <a:ext cx="8643937"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04A90414-84BB-42E0-A008-5B0ECB980625}"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118D944-CD2A-4601-92B7-3AEDEABEF8C6}"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C923D84-1759-4143-8F8A-51B6F3DD1250}"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1500"/>
            <a:ext cx="8229600" cy="919163"/>
          </a:xfrm>
        </p:spPr>
        <p:txBody>
          <a:bodyPr>
            <a:normAutofit/>
          </a:bodyPr>
          <a:lstStyle/>
          <a:p>
            <a:pPr eaLnBrk="1" fontAlgn="auto" hangingPunct="1">
              <a:spcAft>
                <a:spcPts val="0"/>
              </a:spcAft>
              <a:defRPr/>
            </a:pPr>
            <a:r>
              <a:rPr lang="zh-TW" altLang="en-US"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rPr>
              <a:t>學校可以根據自己的興趣選擇一些量表和副量表來使用。本工具可供使用的量表是 </a:t>
            </a:r>
            <a:r>
              <a:rPr lang="en-US" altLang="zh-TW" dirty="0" err="1" smtClean="0">
                <a:latin typeface="+mn-ea"/>
              </a:rPr>
              <a:t>Bronfenbrenner</a:t>
            </a:r>
            <a:r>
              <a:rPr lang="en-US" altLang="zh-TW" dirty="0" smtClean="0">
                <a:latin typeface="+mn-ea"/>
              </a:rPr>
              <a:t> ﹝1995﹞</a:t>
            </a:r>
            <a:r>
              <a:rPr lang="zh-TW" altLang="en-US" dirty="0" smtClean="0">
                <a:latin typeface="+mn-ea"/>
              </a:rPr>
              <a:t>模型組成</a:t>
            </a:r>
          </a:p>
        </p:txBody>
      </p:sp>
      <p:sp>
        <p:nvSpPr>
          <p:cNvPr id="5" name="Slide Number Placeholder 4"/>
          <p:cNvSpPr>
            <a:spLocks noGrp="1"/>
          </p:cNvSpPr>
          <p:nvPr>
            <p:ph type="sldNum" sz="quarter" idx="12"/>
          </p:nvPr>
        </p:nvSpPr>
        <p:spPr/>
        <p:txBody>
          <a:bodyPr/>
          <a:lstStyle/>
          <a:p>
            <a:pPr>
              <a:defRPr/>
            </a:pPr>
            <a:fld id="{76EE19CB-D2BA-4845-9C46-6B6AF763C918}" type="slidenum">
              <a:rPr lang="zh-TW" altLang="en-US" smtClean="0"/>
              <a:pPr>
                <a:defRPr/>
              </a:pPr>
              <a:t>16</a:t>
            </a:fld>
            <a:endParaRPr lang="zh-TW" altLang="en-US"/>
          </a:p>
        </p:txBody>
      </p:sp>
      <p:pic>
        <p:nvPicPr>
          <p:cNvPr id="29700" name="圖片 5" descr="Snap2.jpg"/>
          <p:cNvPicPr>
            <a:picLocks noChangeAspect="1" noChangeArrowheads="1"/>
          </p:cNvPicPr>
          <p:nvPr/>
        </p:nvPicPr>
        <p:blipFill>
          <a:blip r:embed="rId2"/>
          <a:srcRect/>
          <a:stretch>
            <a:fillRect/>
          </a:stretch>
        </p:blipFill>
        <p:spPr bwMode="auto">
          <a:xfrm>
            <a:off x="2428875" y="2928938"/>
            <a:ext cx="4381500" cy="34575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263"/>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00125"/>
          <a:ext cx="8715375" cy="5643563"/>
        </p:xfrm>
        <a:graphic>
          <a:graphicData uri="http://schemas.openxmlformats.org/drawingml/2006/table">
            <a:tbl>
              <a:tblPr/>
              <a:tblGrid>
                <a:gridCol w="2571737"/>
                <a:gridCol w="642973"/>
                <a:gridCol w="785818"/>
                <a:gridCol w="785818"/>
                <a:gridCol w="785818"/>
                <a:gridCol w="785818"/>
                <a:gridCol w="785818"/>
                <a:gridCol w="785818"/>
                <a:gridCol w="785818"/>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863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418">
                <a:tc>
                  <a:txBody>
                    <a:bodyPr/>
                    <a:lstStyle/>
                    <a:p>
                      <a:pPr marL="201295" indent="-179705">
                        <a:spcAft>
                          <a:spcPts val="0"/>
                        </a:spcAft>
                        <a:tabLst>
                          <a:tab pos="201295" algn="l"/>
                        </a:tabLst>
                      </a:pPr>
                      <a:r>
                        <a:rPr lang="zh-TW" sz="1500" dirty="0">
                          <a:solidFill>
                            <a:srgbClr val="000000"/>
                          </a:solidFill>
                          <a:latin typeface="+mn-ea"/>
                          <a:ea typeface="+mn-ea"/>
                          <a:cs typeface="Times New Roman"/>
                        </a:rPr>
                        <a:t>自我概念</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校園生活</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數學</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752">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親子關係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朋輩關係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外貌</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75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閱讀</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00044">
                <a:tc>
                  <a:txBody>
                    <a:bodyPr/>
                    <a:lstStyle/>
                    <a:p>
                      <a:pPr marL="201295" indent="-179705">
                        <a:spcAft>
                          <a:spcPts val="0"/>
                        </a:spcAft>
                        <a:tabLst>
                          <a:tab pos="201295" algn="l"/>
                        </a:tabLst>
                      </a:pPr>
                      <a:r>
                        <a:rPr lang="zh-TW" sz="1500" dirty="0">
                          <a:solidFill>
                            <a:srgbClr val="000000"/>
                          </a:solidFill>
                          <a:latin typeface="+mn-ea"/>
                          <a:ea typeface="+mn-ea"/>
                          <a:cs typeface="Times New Roman"/>
                        </a:rPr>
                        <a:t>人際關係</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8574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關愛</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25717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不恰當自表行為</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 *</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尊重他人</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42894">
                <a:tc>
                  <a:txBody>
                    <a:bodyPr/>
                    <a:lstStyle/>
                    <a:p>
                      <a:pPr>
                        <a:spcAft>
                          <a:spcPts val="0"/>
                        </a:spcAft>
                      </a:pPr>
                      <a:r>
                        <a:rPr lang="zh-TW" sz="1500" dirty="0">
                          <a:solidFill>
                            <a:srgbClr val="000000"/>
                          </a:solidFill>
                          <a:latin typeface="Times New Roman"/>
                          <a:ea typeface="新細明體"/>
                          <a:cs typeface="Times New Roman"/>
                        </a:rPr>
                        <a:t>對學校的態度</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成就感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經歷</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整體滿足感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負面</a:t>
                      </a:r>
                      <a:r>
                        <a:rPr lang="zh-TW" sz="1500" dirty="0" smtClean="0">
                          <a:solidFill>
                            <a:srgbClr val="000000"/>
                          </a:solidFill>
                          <a:latin typeface="Times New Roman"/>
                          <a:ea typeface="新細明體"/>
                          <a:cs typeface="Times New Roman"/>
                        </a:rPr>
                        <a:t>情感</a:t>
                      </a:r>
                      <a:r>
                        <a:rPr lang="en-US" altLang="zh-TW" sz="1500" dirty="0" smtClean="0">
                          <a:solidFill>
                            <a:srgbClr val="000000"/>
                          </a:solidFill>
                          <a:latin typeface="Times New Roman"/>
                          <a:ea typeface="新細明體"/>
                          <a:cs typeface="Times New Roman"/>
                        </a:rPr>
                        <a:t> </a:t>
                      </a:r>
                      <a:r>
                        <a:rPr lang="en-US" altLang="zh-TW" sz="1500" dirty="0" smtClean="0">
                          <a:solidFill>
                            <a:srgbClr val="000000"/>
                          </a:solidFill>
                          <a:latin typeface="+mn-ea"/>
                          <a:ea typeface="+mn-ea"/>
                          <a:cs typeface="Wingdings"/>
                        </a:rPr>
                        <a:t>*</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機會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673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師生關係</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8846F78B-E5B1-4CC9-94F7-B06D1DD2E484}" type="slidenum">
              <a:rPr lang="zh-TW" altLang="en-US" smtClean="0"/>
              <a:pPr>
                <a:defRPr/>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375" cy="5756275"/>
        </p:xfrm>
        <a:graphic>
          <a:graphicData uri="http://schemas.openxmlformats.org/drawingml/2006/table">
            <a:tbl>
              <a:tblPr/>
              <a:tblGrid>
                <a:gridCol w="2722316"/>
                <a:gridCol w="749140"/>
                <a:gridCol w="749140"/>
                <a:gridCol w="749140"/>
                <a:gridCol w="749140"/>
                <a:gridCol w="749140"/>
                <a:gridCol w="749140"/>
                <a:gridCol w="749140"/>
                <a:gridCol w="749140"/>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8638">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動力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聯繫</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競爭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努力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稱讚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社會權力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作業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獎勵</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成敗的原因</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失敗的原因：能力</a:t>
                      </a:r>
                      <a:r>
                        <a:rPr lang="zh-TW" sz="1500" dirty="0" smtClean="0">
                          <a:solidFill>
                            <a:srgbClr val="000000"/>
                          </a:solidFill>
                          <a:latin typeface="+mn-ea"/>
                          <a:ea typeface="+mn-ea"/>
                          <a:cs typeface="Times New Roman"/>
                        </a:rPr>
                        <a:t>問題</a:t>
                      </a:r>
                      <a:r>
                        <a:rPr lang="en-US" altLang="zh-TW" sz="150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失敗的原因：努力問題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失敗的原因：策略問題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成功的原因：能力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成功的原因：努力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成功的原因：策略</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10A6A526-B21E-43A4-AB2A-4263A9577D63}"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375" cy="5643562"/>
        </p:xfrm>
        <a:graphic>
          <a:graphicData uri="http://schemas.openxmlformats.org/drawingml/2006/table">
            <a:tbl>
              <a:tblPr/>
              <a:tblGrid>
                <a:gridCol w="2722316"/>
                <a:gridCol w="749140"/>
                <a:gridCol w="749140"/>
                <a:gridCol w="749140"/>
                <a:gridCol w="749140"/>
                <a:gridCol w="749140"/>
                <a:gridCol w="749140"/>
                <a:gridCol w="749140"/>
                <a:gridCol w="749140"/>
              </a:tblGrid>
              <a:tr h="234581">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69161">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36">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創意思考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批判性思考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解難技巧</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74436">
                <a:tc>
                  <a:txBody>
                    <a:bodyPr/>
                    <a:lstStyle/>
                    <a:p>
                      <a:pPr>
                        <a:spcAft>
                          <a:spcPts val="0"/>
                        </a:spcAft>
                      </a:pPr>
                      <a:r>
                        <a:rPr lang="zh-TW" sz="1500" dirty="0">
                          <a:solidFill>
                            <a:srgbClr val="000000"/>
                          </a:solidFill>
                          <a:latin typeface="Times New Roman"/>
                          <a:ea typeface="新細明體"/>
                          <a:cs typeface="Times New Roman"/>
                        </a:rPr>
                        <a:t>獨立學習能力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學術情感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學術探究</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學術檢視</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學習自我概念</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自我完善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尋找</a:t>
                      </a:r>
                      <a:r>
                        <a:rPr lang="zh-TW" sz="1500" dirty="0" smtClean="0">
                          <a:solidFill>
                            <a:srgbClr val="000000"/>
                          </a:solidFill>
                          <a:latin typeface="Times New Roman"/>
                          <a:ea typeface="新細明體"/>
                          <a:cs typeface="Times New Roman"/>
                        </a:rPr>
                        <a:t>協助</a:t>
                      </a:r>
                      <a:r>
                        <a:rPr lang="en-US" altLang="zh-TW" sz="1500" baseline="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學習目的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目標設定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好奇</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策略性求助</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控制學習環境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學習計劃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學習的價值</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A706EF47-44AC-4D28-82DF-3B3394EE3A41}" type="slidenum">
              <a:rPr lang="zh-TW" altLang="en-US" smtClean="0"/>
              <a:pPr>
                <a:defRPr/>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latin typeface="+mn-ea"/>
              </a:rPr>
              <a:t>情意及社交表現評估套件的背景、架構和使用原則</a:t>
            </a:r>
          </a:p>
          <a:p>
            <a:pPr>
              <a:defRPr/>
            </a:pPr>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a:defRPr/>
            </a:pPr>
            <a:r>
              <a:rPr lang="zh-TW" altLang="en-US" sz="3200" dirty="0" smtClean="0">
                <a:latin typeface="+mn-ea"/>
              </a:rPr>
              <a:t>選擇量表的方法及其應用</a:t>
            </a: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DA3A95DC-9EAF-47E3-89C0-0AD19D2F61EF}"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375" cy="5214938"/>
        </p:xfrm>
        <a:graphic>
          <a:graphicData uri="http://schemas.openxmlformats.org/drawingml/2006/table">
            <a:tbl>
              <a:tblPr/>
              <a:tblGrid>
                <a:gridCol w="2722316"/>
                <a:gridCol w="749140"/>
                <a:gridCol w="749140"/>
                <a:gridCol w="749140"/>
                <a:gridCol w="749140"/>
                <a:gridCol w="749140"/>
                <a:gridCol w="749140"/>
                <a:gridCol w="749140"/>
                <a:gridCol w="749140"/>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20015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277">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價值觀</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操行</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承擔</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對國家的態度</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堅毅</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責任感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和諧人際關係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良好行為</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17AF1C4F-54AD-4DAD-AA26-6B1DDED2731F}" type="slidenum">
              <a:rPr lang="zh-TW" altLang="en-US" smtClean="0"/>
              <a:pPr>
                <a:defRPr/>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0F0C983D-44DF-46D2-A935-B37C186A80F4}"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1DEB9EB3-A02A-4EA7-A109-C4BE6D00DB73}"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36866" name="內容版面配置區 2"/>
          <p:cNvSpPr>
            <a:spLocks noGrp="1"/>
          </p:cNvSpPr>
          <p:nvPr>
            <p:ph idx="1"/>
          </p:nvPr>
        </p:nvSpPr>
        <p:spPr/>
        <p:txBody>
          <a:bodyPr/>
          <a:lstStyle/>
          <a:p>
            <a:pPr eaLnBrk="1" hangingPunct="1"/>
            <a:r>
              <a:rPr lang="zh-TW" altLang="en-US"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smtClean="0">
              <a:latin typeface="新細明體" charset="-120"/>
              <a:cs typeface="Times New Roman" pitchFamily="18" charset="0"/>
            </a:endParaRPr>
          </a:p>
          <a:p>
            <a:pPr eaLnBrk="1" hangingPunct="1"/>
            <a:r>
              <a:rPr lang="zh-TW" altLang="en-US" smtClean="0">
                <a:latin typeface="新細明體" charset="-120"/>
                <a:cs typeface="Times New Roman" pitchFamily="18" charset="0"/>
              </a:rPr>
              <a:t>例如，如果學校的關注是學生的社群關係，學生每年便需要完成一套相關的量表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副量表，如社群關係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取自對學校的態度量表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、師生關係、人際關係、聯繫、社群關係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取自動力量表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78495927-A11D-40B8-A6FA-A68311FC7AC3}"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766D2B25-1173-4504-AA55-B5CD5931D60C}"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847725"/>
          </a:xfrm>
        </p:spPr>
        <p:txBody>
          <a:bodyPr/>
          <a:lstStyle/>
          <a:p>
            <a:pPr>
              <a:defRPr/>
            </a:pPr>
            <a:r>
              <a:rPr lang="zh-TW" altLang="en-US" dirty="0" smtClean="0">
                <a:latin typeface="+mn-ea"/>
                <a:ea typeface="+mn-ea"/>
                <a:cs typeface="Times New Roman" pitchFamily="18" charset="0"/>
              </a:rPr>
              <a:t>小組討論</a:t>
            </a:r>
          </a:p>
        </p:txBody>
      </p:sp>
      <p:sp>
        <p:nvSpPr>
          <p:cNvPr id="39938" name="內容版面配置區 2"/>
          <p:cNvSpPr>
            <a:spLocks noGrp="1"/>
          </p:cNvSpPr>
          <p:nvPr>
            <p:ph idx="1"/>
          </p:nvPr>
        </p:nvSpPr>
        <p:spPr>
          <a:xfrm>
            <a:off x="457200" y="1935163"/>
            <a:ext cx="8401050" cy="4389437"/>
          </a:xfrm>
        </p:spPr>
        <p:txBody>
          <a:bodyPr/>
          <a:lstStyle/>
          <a:p>
            <a:r>
              <a:rPr lang="zh-TW" altLang="en-US" smtClean="0"/>
              <a:t>假設學校要進行為期一年的「學生態度和行為表現」自我評估計劃，主要關注點是學生對學校的態度、人際關係和價值觀。請思考以下的問題</a:t>
            </a:r>
            <a:r>
              <a:rPr lang="en-US" altLang="zh-TW" smtClean="0"/>
              <a:t>︰</a:t>
            </a:r>
          </a:p>
          <a:p>
            <a:pPr>
              <a:buFont typeface="Wingdings 2" pitchFamily="18" charset="2"/>
              <a:buNone/>
            </a:pPr>
            <a:endParaRPr lang="zh-TW" altLang="en-US" smtClean="0"/>
          </a:p>
          <a:p>
            <a:r>
              <a:rPr lang="zh-TW" altLang="en-US" smtClean="0"/>
              <a:t>你認為有哪些量表</a:t>
            </a:r>
            <a:r>
              <a:rPr lang="en-US" smtClean="0">
                <a:ea typeface="新細明體" charset="-120"/>
              </a:rPr>
              <a:t> </a:t>
            </a:r>
            <a:r>
              <a:rPr lang="en-US" altLang="zh-TW" smtClean="0"/>
              <a:t>/ </a:t>
            </a:r>
            <a:r>
              <a:rPr lang="zh-TW" altLang="en-US" smtClean="0"/>
              <a:t>副量表適合用於該計劃？為什麼？</a:t>
            </a:r>
          </a:p>
          <a:p>
            <a:r>
              <a:rPr lang="zh-TW" altLang="en-US" smtClean="0"/>
              <a:t>你認為應如何安排學生作答問卷</a:t>
            </a:r>
            <a:r>
              <a:rPr lang="en-US" smtClean="0">
                <a:ea typeface="新細明體" charset="-120"/>
              </a:rPr>
              <a:t> </a:t>
            </a:r>
            <a:r>
              <a:rPr lang="en-US" altLang="zh-TW" smtClean="0"/>
              <a:t>(</a:t>
            </a:r>
            <a:r>
              <a:rPr lang="zh-TW" altLang="en-US" smtClean="0"/>
              <a:t>例如場地、時間、所需人手等</a:t>
            </a:r>
            <a:r>
              <a:rPr lang="en-US" altLang="zh-TW" smtClean="0"/>
              <a:t>)</a:t>
            </a:r>
            <a:r>
              <a:rPr lang="zh-TW" altLang="en-US" smtClean="0"/>
              <a:t>？</a:t>
            </a:r>
          </a:p>
          <a:p>
            <a:r>
              <a:rPr lang="zh-TW" altLang="en-US" smtClean="0"/>
              <a:t>在分析數據後，若發現學生在關注點的某一方面未如理想，你會建議作出什麼的跟進行動？</a:t>
            </a:r>
          </a:p>
          <a:p>
            <a:endParaRPr lang="zh-TW" altLang="en-US" smtClean="0"/>
          </a:p>
        </p:txBody>
      </p:sp>
      <p:sp>
        <p:nvSpPr>
          <p:cNvPr id="4" name="投影片編號版面配置區 3"/>
          <p:cNvSpPr>
            <a:spLocks noGrp="1"/>
          </p:cNvSpPr>
          <p:nvPr>
            <p:ph type="sldNum" sz="quarter" idx="12"/>
          </p:nvPr>
        </p:nvSpPr>
        <p:spPr/>
        <p:txBody>
          <a:bodyPr/>
          <a:lstStyle/>
          <a:p>
            <a:pPr>
              <a:defRPr/>
            </a:pPr>
            <a:fld id="{BC710E4C-C1BF-41E9-839B-9AD4CF45B197}"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017C2A6C-9104-4B08-BDC4-EE7C038C9286}"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49C0D69-0DCB-4C1E-A444-BBFD33CA2475}"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FF3C3C9-BF5E-4D63-9E0A-5F595F14E43D}" type="slidenum">
              <a:rPr lang="zh-TW" altLang="en-US" smtClean="0"/>
              <a:pPr>
                <a:defRPr/>
              </a:pPr>
              <a:t>28</a:t>
            </a:fld>
            <a:endParaRPr lang="zh-TW" altLang="en-US"/>
          </a:p>
        </p:txBody>
      </p:sp>
      <p:pic>
        <p:nvPicPr>
          <p:cNvPr id="43010" name="圖片 3" descr="Snap1.jpg"/>
          <p:cNvPicPr>
            <a:picLocks noChangeAspect="1" noChangeArrowheads="1"/>
          </p:cNvPicPr>
          <p:nvPr/>
        </p:nvPicPr>
        <p:blipFill>
          <a:blip r:embed="rId2"/>
          <a:srcRect/>
          <a:stretch>
            <a:fillRect/>
          </a:stretch>
        </p:blipFill>
        <p:spPr bwMode="auto">
          <a:xfrm>
            <a:off x="500063" y="1071563"/>
            <a:ext cx="8358187" cy="528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6007711-5A96-41C1-85CB-A12E4698B1FF}" type="slidenum">
              <a:rPr lang="zh-TW" altLang="en-US" smtClean="0"/>
              <a:pPr>
                <a:defRPr/>
              </a:pPr>
              <a:t>29</a:t>
            </a:fld>
            <a:endParaRPr lang="zh-TW" altLang="en-US"/>
          </a:p>
        </p:txBody>
      </p:sp>
      <p:pic>
        <p:nvPicPr>
          <p:cNvPr id="44034" name="圖片 3" descr="Snap2.jpg"/>
          <p:cNvPicPr>
            <a:picLocks noChangeAspect="1" noChangeArrowheads="1"/>
          </p:cNvPicPr>
          <p:nvPr/>
        </p:nvPicPr>
        <p:blipFill>
          <a:blip r:embed="rId2"/>
          <a:srcRect/>
          <a:stretch>
            <a:fillRect/>
          </a:stretch>
        </p:blipFill>
        <p:spPr bwMode="auto">
          <a:xfrm>
            <a:off x="71438" y="1357313"/>
            <a:ext cx="9001125" cy="4929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a:defRPr/>
            </a:pPr>
            <a:r>
              <a:rPr lang="zh-TW" altLang="en-US" sz="3200" dirty="0" smtClean="0"/>
              <a:t>如何「在線」作答 </a:t>
            </a:r>
            <a:r>
              <a:rPr lang="en-US" sz="3200" dirty="0" smtClean="0"/>
              <a:t>APASO-II </a:t>
            </a:r>
            <a:r>
              <a:rPr lang="zh-TW" altLang="en-US" sz="3200" dirty="0" smtClean="0"/>
              <a:t>問卷</a:t>
            </a:r>
          </a:p>
          <a:p>
            <a:pPr>
              <a:defRPr/>
            </a:pPr>
            <a:r>
              <a:rPr lang="zh-TW" altLang="en-US" sz="3200" dirty="0" smtClean="0"/>
              <a:t>如何查閱問卷的作答情況</a:t>
            </a:r>
          </a:p>
          <a:p>
            <a:pPr>
              <a:defRPr/>
            </a:pPr>
            <a:r>
              <a:rPr lang="zh-TW" altLang="en-US" sz="3200" dirty="0" smtClean="0"/>
              <a:t>如何離線匯入問卷資料</a:t>
            </a:r>
            <a:endParaRPr lang="zh-TW" altLang="en-US" sz="3200" dirty="0" smtClean="0">
              <a:latin typeface="+mn-ea"/>
            </a:endParaRP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0D1F707C-6D74-44B5-82B7-0A9E120510D4}"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63"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38"/>
            <a:ext cx="8472488" cy="4538662"/>
          </a:xfrm>
        </p:spPr>
        <p:txBody>
          <a:bodyPr>
            <a:normAutofit fontScale="92500"/>
          </a:bodyPr>
          <a:lstStyle/>
          <a:p>
            <a:pPr>
              <a:defRPr/>
            </a:pPr>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pPr>
              <a:defRPr/>
            </a:pPr>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AA8B629-4306-4146-B815-3DF091B8B00F}"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2" name="投影片編號版面配置區 1"/>
          <p:cNvSpPr>
            <a:spLocks noGrp="1"/>
          </p:cNvSpPr>
          <p:nvPr>
            <p:ph type="sldNum" sz="quarter" idx="12"/>
          </p:nvPr>
        </p:nvSpPr>
        <p:spPr/>
        <p:txBody>
          <a:bodyPr/>
          <a:lstStyle/>
          <a:p>
            <a:pPr>
              <a:defRPr/>
            </a:pPr>
            <a:fld id="{36B4AABB-0FE4-4D88-95BE-846F77615438}"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8" name="直線接點 7"/>
          <p:cNvCxnSpPr/>
          <p:nvPr/>
        </p:nvCxnSpPr>
        <p:spPr>
          <a:xfrm>
            <a:off x="1285875" y="28559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75" y="328612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75" y="371316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75" y="4141788"/>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75" y="278447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75" y="36433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75" y="4572000"/>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75" y="5357813"/>
            <a:ext cx="5715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46108" name="文字方塊 23"/>
          <p:cNvSpPr txBox="1">
            <a:spLocks noChangeArrowheads="1"/>
          </p:cNvSpPr>
          <p:nvPr/>
        </p:nvSpPr>
        <p:spPr bwMode="auto">
          <a:xfrm>
            <a:off x="857250" y="3143250"/>
            <a:ext cx="571500"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6109" name="文字方塊 24"/>
          <p:cNvSpPr txBox="1">
            <a:spLocks noChangeArrowheads="1"/>
          </p:cNvSpPr>
          <p:nvPr/>
        </p:nvSpPr>
        <p:spPr bwMode="auto">
          <a:xfrm>
            <a:off x="866775" y="3519488"/>
            <a:ext cx="561975"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6110" name="文字方塊 25"/>
          <p:cNvSpPr txBox="1">
            <a:spLocks noChangeArrowheads="1"/>
          </p:cNvSpPr>
          <p:nvPr/>
        </p:nvSpPr>
        <p:spPr bwMode="auto">
          <a:xfrm>
            <a:off x="2571750" y="3500438"/>
            <a:ext cx="571500"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6111" name="文字方塊 26"/>
          <p:cNvSpPr txBox="1">
            <a:spLocks noChangeArrowheads="1"/>
          </p:cNvSpPr>
          <p:nvPr/>
        </p:nvSpPr>
        <p:spPr bwMode="auto">
          <a:xfrm>
            <a:off x="2571750" y="4429125"/>
            <a:ext cx="561975"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grpSp>
        <p:nvGrpSpPr>
          <p:cNvPr id="7" name="群組 37"/>
          <p:cNvGrpSpPr>
            <a:grpSpLocks/>
          </p:cNvGrpSpPr>
          <p:nvPr/>
        </p:nvGrpSpPr>
        <p:grpSpPr bwMode="auto">
          <a:xfrm>
            <a:off x="6072188" y="2357438"/>
            <a:ext cx="1143000" cy="3500437"/>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20" name="直線接點 19"/>
            <p:cNvCxnSpPr/>
            <p:nvPr/>
          </p:nvCxnSpPr>
          <p:spPr>
            <a:xfrm>
              <a:off x="6500826" y="4929198"/>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6118" name="文字方塊 27"/>
            <p:cNvSpPr txBox="1">
              <a:spLocks noChangeArrowheads="1"/>
            </p:cNvSpPr>
            <p:nvPr/>
          </p:nvSpPr>
          <p:spPr bwMode="auto">
            <a:xfrm>
              <a:off x="6072198" y="300037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6119" name="文字方塊 28"/>
            <p:cNvSpPr txBox="1">
              <a:spLocks noChangeArrowheads="1"/>
            </p:cNvSpPr>
            <p:nvPr/>
          </p:nvSpPr>
          <p:spPr bwMode="auto">
            <a:xfrm>
              <a:off x="6081722" y="3571876"/>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6120" name="文字方塊 29"/>
            <p:cNvSpPr txBox="1">
              <a:spLocks noChangeArrowheads="1"/>
            </p:cNvSpPr>
            <p:nvPr/>
          </p:nvSpPr>
          <p:spPr bwMode="auto">
            <a:xfrm>
              <a:off x="6072198" y="478632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6121" name="文字方塊 30"/>
            <p:cNvSpPr txBox="1">
              <a:spLocks noChangeArrowheads="1"/>
            </p:cNvSpPr>
            <p:nvPr/>
          </p:nvSpPr>
          <p:spPr bwMode="auto">
            <a:xfrm>
              <a:off x="6072198" y="5429264"/>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cxnSp>
          <p:nvCxnSpPr>
            <p:cNvPr id="34" name="直線接點 33"/>
            <p:cNvCxnSpPr/>
            <p:nvPr/>
          </p:nvCxnSpPr>
          <p:spPr>
            <a:xfrm>
              <a:off x="6500826" y="2500306"/>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81FB52AE-7045-41A6-8C05-2AFD31B40588}"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06C7D22-31EA-4787-A57E-79CBCC39BB43}" type="slidenum">
              <a:rPr lang="zh-TW" altLang="en-US" smtClean="0"/>
              <a:pPr>
                <a:defRPr/>
              </a:pPr>
              <a:t>33</a:t>
            </a:fld>
            <a:endParaRPr lang="zh-TW" altLang="en-US"/>
          </a:p>
        </p:txBody>
      </p:sp>
      <p:pic>
        <p:nvPicPr>
          <p:cNvPr id="48130" name="圖片 3" descr="Snap4.jpg"/>
          <p:cNvPicPr>
            <a:picLocks noChangeAspect="1" noChangeArrowheads="1"/>
          </p:cNvPicPr>
          <p:nvPr/>
        </p:nvPicPr>
        <p:blipFill>
          <a:blip r:embed="rId2"/>
          <a:srcRect/>
          <a:stretch>
            <a:fillRect/>
          </a:stretch>
        </p:blipFill>
        <p:spPr bwMode="auto">
          <a:xfrm>
            <a:off x="0" y="1428750"/>
            <a:ext cx="9144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33EF092-2520-470D-AD5F-8406E7EA15A8}" type="slidenum">
              <a:rPr lang="zh-TW" altLang="en-US" smtClean="0"/>
              <a:pPr>
                <a:defRPr/>
              </a:pPr>
              <a:t>34</a:t>
            </a:fld>
            <a:endParaRPr lang="zh-TW" altLang="en-US"/>
          </a:p>
        </p:txBody>
      </p:sp>
      <p:pic>
        <p:nvPicPr>
          <p:cNvPr id="49154" name="圖片 3" descr="Snap5.jpg"/>
          <p:cNvPicPr>
            <a:picLocks noChangeAspect="1" noChangeArrowheads="1"/>
          </p:cNvPicPr>
          <p:nvPr/>
        </p:nvPicPr>
        <p:blipFill>
          <a:blip r:embed="rId2"/>
          <a:srcRect/>
          <a:stretch>
            <a:fillRect/>
          </a:stretch>
        </p:blipFill>
        <p:spPr bwMode="auto">
          <a:xfrm>
            <a:off x="0" y="1214438"/>
            <a:ext cx="914400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EAAA2C6-9FF4-41EF-B3AA-EFB8F8E49986}" type="slidenum">
              <a:rPr lang="zh-TW" altLang="en-US" smtClean="0"/>
              <a:pPr>
                <a:defRPr/>
              </a:pPr>
              <a:t>35</a:t>
            </a:fld>
            <a:endParaRPr lang="zh-TW" altLang="en-US"/>
          </a:p>
        </p:txBody>
      </p:sp>
      <p:pic>
        <p:nvPicPr>
          <p:cNvPr id="50178" name="Picture 2" descr="D:\APASO-II workshops\Word and powerpoint\20110211\Snap1.jpg"/>
          <p:cNvPicPr>
            <a:picLocks noChangeAspect="1" noChangeArrowheads="1"/>
          </p:cNvPicPr>
          <p:nvPr/>
        </p:nvPicPr>
        <p:blipFill>
          <a:blip r:embed="rId2"/>
          <a:srcRect t="3261"/>
          <a:stretch>
            <a:fillRect/>
          </a:stretch>
        </p:blipFill>
        <p:spPr bwMode="auto">
          <a:xfrm>
            <a:off x="2571750" y="1000125"/>
            <a:ext cx="3786188" cy="5443538"/>
          </a:xfrm>
          <a:prstGeom prst="rect">
            <a:avLst/>
          </a:prstGeom>
          <a:noFill/>
          <a:ln w="9525">
            <a:noFill/>
            <a:miter lim="800000"/>
            <a:headEnd/>
            <a:tailEnd/>
          </a:ln>
        </p:spPr>
      </p:pic>
      <p:cxnSp>
        <p:nvCxnSpPr>
          <p:cNvPr id="11" name="直線接點 10"/>
          <p:cNvCxnSpPr/>
          <p:nvPr/>
        </p:nvCxnSpPr>
        <p:spPr>
          <a:xfrm>
            <a:off x="3368675" y="2500313"/>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8675" y="3714750"/>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775"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51202" name="內容版面配置區 2"/>
          <p:cNvSpPr>
            <a:spLocks noGrp="1"/>
          </p:cNvSpPr>
          <p:nvPr>
            <p:ph idx="1"/>
          </p:nvPr>
        </p:nvSpPr>
        <p:spPr>
          <a:xfrm>
            <a:off x="457200" y="1714500"/>
            <a:ext cx="8401050" cy="4610100"/>
          </a:xfrm>
        </p:spPr>
        <p:txBody>
          <a:bodyPr/>
          <a:lstStyle/>
          <a:p>
            <a:r>
              <a:rPr lang="zh-TW" altLang="en-US" smtClean="0">
                <a:latin typeface="Times New Roman" pitchFamily="18" charset="0"/>
                <a:cs typeface="Times New Roman" pitchFamily="18" charset="0"/>
              </a:rPr>
              <a:t>學校需要確定想要的是量表層面或是題項層面的結果。量表層面結果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如對學校的態度</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提供所選範疇</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如學生對學校的態度能反映他們在學校生活的質素</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及其副量表</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如師生關係</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的一個宏觀概況。量表層面結果對有關學生在情意及社交表現的學校決策是有用的。</a:t>
            </a:r>
          </a:p>
          <a:p>
            <a:r>
              <a:rPr lang="zh-TW" altLang="en-US" smtClean="0">
                <a:latin typeface="Times New Roman" pitchFamily="18" charset="0"/>
                <a:cs typeface="Times New Roman" pitchFamily="18" charset="0"/>
              </a:rPr>
              <a:t>在日常的運作，教師可能想參考題項層面的結果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例如“老師樂於在學習上幫助我”</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註：只適用於原始分數</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，以取得從有關量表所量度到的詳細資料。另外，如果學生人數少於</a:t>
            </a:r>
            <a:r>
              <a:rPr lang="en-US" smtClean="0">
                <a:latin typeface="Times New Roman" pitchFamily="18" charset="0"/>
                <a:ea typeface="新細明體" charset="-120"/>
                <a:cs typeface="Times New Roman" pitchFamily="18" charset="0"/>
              </a:rPr>
              <a:t> </a:t>
            </a:r>
            <a:r>
              <a:rPr lang="en-US" altLang="zh-TW" smtClean="0">
                <a:latin typeface="Times New Roman" pitchFamily="18" charset="0"/>
                <a:cs typeface="Times New Roman" pitchFamily="18" charset="0"/>
              </a:rPr>
              <a:t>100</a:t>
            </a:r>
            <a:r>
              <a:rPr lang="zh-TW" altLang="en-US" smtClean="0">
                <a:latin typeface="Times New Roman" pitchFamily="18" charset="0"/>
                <a:cs typeface="Times New Roman" pitchFamily="18" charset="0"/>
              </a:rPr>
              <a:t>，那些百分比的意義不大。一般來說，題目棒形圖有助學校檢測該校在題項層面和其它學校之間的差異。</a:t>
            </a:r>
          </a:p>
        </p:txBody>
      </p:sp>
      <p:sp>
        <p:nvSpPr>
          <p:cNvPr id="4" name="Slide Number Placeholder 3"/>
          <p:cNvSpPr>
            <a:spLocks noGrp="1"/>
          </p:cNvSpPr>
          <p:nvPr>
            <p:ph type="sldNum" sz="quarter" idx="12"/>
          </p:nvPr>
        </p:nvSpPr>
        <p:spPr/>
        <p:txBody>
          <a:bodyPr/>
          <a:lstStyle/>
          <a:p>
            <a:pPr>
              <a:defRPr/>
            </a:pPr>
            <a:fld id="{6041A953-2E76-4634-BEB5-229041BDB472}"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5E33289-C7EA-4A55-8B77-7CDEF9CC519A}" type="slidenum">
              <a:rPr lang="zh-TW" altLang="en-US" smtClean="0"/>
              <a:pPr>
                <a:defRPr/>
              </a:pPr>
              <a:t>37</a:t>
            </a:fld>
            <a:endParaRPr lang="zh-TW" altLang="en-US"/>
          </a:p>
        </p:txBody>
      </p:sp>
      <p:pic>
        <p:nvPicPr>
          <p:cNvPr id="52226" name="圖片 3" descr="Snap7.jpg"/>
          <p:cNvPicPr>
            <a:picLocks noChangeAspect="1" noChangeArrowheads="1"/>
          </p:cNvPicPr>
          <p:nvPr/>
        </p:nvPicPr>
        <p:blipFill>
          <a:blip r:embed="rId2"/>
          <a:srcRect/>
          <a:stretch>
            <a:fillRect/>
          </a:stretch>
        </p:blipFill>
        <p:spPr bwMode="auto">
          <a:xfrm>
            <a:off x="0" y="1285875"/>
            <a:ext cx="9144000" cy="4214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B83843C-45A4-470F-97DC-A00F61A5BB23}" type="slidenum">
              <a:rPr lang="zh-TW" altLang="en-US" smtClean="0"/>
              <a:pPr>
                <a:defRPr/>
              </a:pPr>
              <a:t>38</a:t>
            </a:fld>
            <a:endParaRPr lang="zh-TW" altLang="en-US"/>
          </a:p>
        </p:txBody>
      </p:sp>
      <p:pic>
        <p:nvPicPr>
          <p:cNvPr id="53250" name="圖片 3" descr="Snap8.jpg"/>
          <p:cNvPicPr>
            <a:picLocks noChangeAspect="1" noChangeArrowheads="1"/>
          </p:cNvPicPr>
          <p:nvPr/>
        </p:nvPicPr>
        <p:blipFill>
          <a:blip r:embed="rId2"/>
          <a:srcRect/>
          <a:stretch>
            <a:fillRect/>
          </a:stretch>
        </p:blipFill>
        <p:spPr bwMode="auto">
          <a:xfrm>
            <a:off x="0" y="1357313"/>
            <a:ext cx="9144000" cy="38576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813"/>
            <a:ext cx="8229600" cy="928687"/>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EEA2467F-B243-4542-A070-CD829ACC1546}"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如何檢視各種報表</a:t>
            </a:r>
          </a:p>
          <a:p>
            <a:pPr>
              <a:defRPr/>
            </a:pPr>
            <a:r>
              <a:rPr lang="zh-TW" altLang="en-US" sz="3200" dirty="0" smtClean="0"/>
              <a:t>如何詮釋各種報表的資料</a:t>
            </a:r>
          </a:p>
          <a:p>
            <a:pPr>
              <a:defRPr/>
            </a:pPr>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E8CC4EB3-472F-4928-837E-373C09CE913A}"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699E63E-B064-4608-91D2-656AA4E84C0F}" type="slidenum">
              <a:rPr lang="zh-TW" altLang="en-US" smtClean="0"/>
              <a:pPr>
                <a:defRPr/>
              </a:pPr>
              <a:t>40</a:t>
            </a:fld>
            <a:endParaRPr lang="zh-TW" altLang="en-US"/>
          </a:p>
        </p:txBody>
      </p:sp>
      <p:pic>
        <p:nvPicPr>
          <p:cNvPr id="55298" name="圖片 3" descr="Snap3.jpg"/>
          <p:cNvPicPr>
            <a:picLocks noChangeAspect="1" noChangeArrowheads="1"/>
          </p:cNvPicPr>
          <p:nvPr/>
        </p:nvPicPr>
        <p:blipFill>
          <a:blip r:embed="rId2"/>
          <a:srcRect/>
          <a:stretch>
            <a:fillRect/>
          </a:stretch>
        </p:blipFill>
        <p:spPr bwMode="auto">
          <a:xfrm>
            <a:off x="0" y="1000125"/>
            <a:ext cx="9144000" cy="5500688"/>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3465B3C-B9FD-4FF8-A176-0180B443FB49}" type="slidenum">
              <a:rPr lang="zh-TW" altLang="en-US" smtClean="0"/>
              <a:pPr>
                <a:defRPr/>
              </a:pPr>
              <a:t>41</a:t>
            </a:fld>
            <a:endParaRPr lang="zh-TW" altLang="en-US"/>
          </a:p>
        </p:txBody>
      </p:sp>
      <p:pic>
        <p:nvPicPr>
          <p:cNvPr id="56322" name="圖片 3" descr="Snap4.jpg"/>
          <p:cNvPicPr>
            <a:picLocks noChangeAspect="1" noChangeArrowheads="1"/>
          </p:cNvPicPr>
          <p:nvPr/>
        </p:nvPicPr>
        <p:blipFill>
          <a:blip r:embed="rId2"/>
          <a:srcRect/>
          <a:stretch>
            <a:fillRect/>
          </a:stretch>
        </p:blipFill>
        <p:spPr bwMode="auto">
          <a:xfrm>
            <a:off x="0" y="1285875"/>
            <a:ext cx="9144000" cy="4643438"/>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DBAD16C4-BAAC-4213-AB9C-768E369DA731}"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99529FA-2B1C-470D-82D3-CF8F11C0B6E9}"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81075"/>
          <a:ext cx="8715375" cy="5500688"/>
        </p:xfrm>
        <a:graphic>
          <a:graphicData uri="http://schemas.openxmlformats.org/drawingml/2006/table">
            <a:tbl>
              <a:tblPr/>
              <a:tblGrid>
                <a:gridCol w="4432671"/>
                <a:gridCol w="4282765"/>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altLang="en-US" sz="1600" b="1" kern="100" dirty="0" smtClean="0">
                          <a:latin typeface="Times New Roman"/>
                          <a:ea typeface="+mn-ea"/>
                        </a:rPr>
                        <a:t>自我</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校園生活</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數學</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kumimoji="0" lang="zh-TW" sz="1600" kern="1200" dirty="0">
                          <a:solidFill>
                            <a:srgbClr val="0D0D0D"/>
                          </a:solidFill>
                          <a:latin typeface="Times New Roman"/>
                          <a:ea typeface="新細明體"/>
                          <a:cs typeface="+mn-cs"/>
                        </a:rPr>
                        <a:t>自我</a:t>
                      </a:r>
                      <a:r>
                        <a:rPr kumimoji="0" lang="zh-TW" sz="1600" kern="1200" dirty="0" smtClean="0">
                          <a:solidFill>
                            <a:srgbClr val="0D0D0D"/>
                          </a:solidFill>
                          <a:latin typeface="Times New Roman"/>
                          <a:ea typeface="新細明體"/>
                          <a:cs typeface="+mn-cs"/>
                        </a:rPr>
                        <a:t>概念</a:t>
                      </a:r>
                      <a:endParaRPr kumimoji="0" lang="zh-TW"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親子關係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朋輩關係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外貌</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閱讀</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dirty="0" err="1">
                          <a:latin typeface="新細明體"/>
                          <a:ea typeface="新細明體"/>
                          <a:cs typeface="Times New Roman"/>
                        </a:rPr>
                        <a:t>自我─他人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關愛</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不恰當自表行為</a:t>
                      </a:r>
                      <a:r>
                        <a:rPr lang="en-US" sz="1600" kern="1200" dirty="0" smtClean="0">
                          <a:solidFill>
                            <a:srgbClr val="0D0D0D"/>
                          </a:solidFill>
                          <a:latin typeface="新細明體"/>
                          <a:ea typeface="新細明體"/>
                          <a:cs typeface="Times New Roman"/>
                        </a:rPr>
                        <a:t> </a:t>
                      </a:r>
                      <a:r>
                        <a:rPr lang="en-US" sz="1600" kern="1200" dirty="0" smtClean="0">
                          <a:solidFill>
                            <a:srgbClr val="0D0D0D"/>
                          </a:solidFill>
                          <a:latin typeface="Times New Roman"/>
                          <a:ea typeface="新細明體"/>
                          <a:cs typeface="Times New Roman"/>
                        </a:rPr>
                        <a:t>*</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尊重他人</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228600" indent="-228600"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a:latin typeface="Times New Roman"/>
                          <a:ea typeface="新細明體"/>
                          <a:cs typeface="Times New Roman"/>
                        </a:rPr>
                        <a:t>對學校的態度﹝學校生活的質素﹞</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352">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735F3B91-8D3D-4607-A7A6-7B982033ADB8}" type="slidenum">
              <a:rPr lang="zh-TW" altLang="en-US" smtClean="0"/>
              <a:pPr>
                <a:defRPr/>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836613"/>
          <a:ext cx="8572500" cy="5643562"/>
        </p:xfrm>
        <a:graphic>
          <a:graphicData uri="http://schemas.openxmlformats.org/drawingml/2006/table">
            <a:tbl>
              <a:tblPr/>
              <a:tblGrid>
                <a:gridCol w="4360004"/>
                <a:gridCol w="4212556"/>
              </a:tblGrid>
              <a:tr h="34389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9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27">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獎勵</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失敗的原因：能力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失敗的原因：努力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dirty="0">
                          <a:solidFill>
                            <a:srgbClr val="000000"/>
                          </a:solidFill>
                          <a:latin typeface="Times New Roman"/>
                          <a:ea typeface="新細明體"/>
                          <a:cs typeface="Arial"/>
                        </a:rPr>
                        <a:t>成敗的原因</a:t>
                      </a:r>
                      <a:r>
                        <a:rPr lang="en-US" sz="1600" dirty="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失敗的原因：策略</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成功的原因：能力</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成功的原因：努力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成功的原因：策略</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批判性思考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解難技巧</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BABA8FF-25B6-4158-A677-1EBFA4D352E0}"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358187" cy="5500688"/>
        </p:xfrm>
        <a:graphic>
          <a:graphicData uri="http://schemas.openxmlformats.org/drawingml/2006/table">
            <a:tbl>
              <a:tblPr/>
              <a:tblGrid>
                <a:gridCol w="4251004"/>
                <a:gridCol w="4107242"/>
              </a:tblGrid>
              <a:tr h="42112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12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學術情感</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654">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學術探究</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r>
                        <a:rPr lang="zh-TW" sz="1600" dirty="0">
                          <a:solidFill>
                            <a:srgbClr val="000000"/>
                          </a:solidFill>
                          <a:latin typeface="Times New Roman"/>
                          <a:ea typeface="新細明體"/>
                          <a:cs typeface="Arial"/>
                        </a:rPr>
                        <a:t>獨立學習能力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學習目的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0E4AD83-BBF9-4900-B0BF-C7DB7AF9E6DA}" type="slidenum">
              <a:rPr lang="zh-TW" altLang="en-US" smtClean="0"/>
              <a:pPr>
                <a:defRPr/>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1343</TotalTime>
  <Words>2991</Words>
  <Application>Microsoft Office PowerPoint</Application>
  <PresentationFormat>On-screen Show (4:3)</PresentationFormat>
  <Paragraphs>428</Paragraphs>
  <Slides>43</Slides>
  <Notes>1</Notes>
  <HiddenSlides>0</HiddenSlides>
  <MMClips>0</MMClips>
  <ScaleCrop>false</ScaleCrop>
  <HeadingPairs>
    <vt:vector size="6" baseType="variant">
      <vt:variant>
        <vt:lpstr>使用字型</vt:lpstr>
      </vt:variant>
      <vt:variant>
        <vt:i4>8</vt:i4>
      </vt:variant>
      <vt:variant>
        <vt:lpstr>簡報設計範本</vt:lpstr>
      </vt:variant>
      <vt:variant>
        <vt:i4>4</vt:i4>
      </vt:variant>
      <vt:variant>
        <vt:lpstr>投影片標題</vt:lpstr>
      </vt:variant>
      <vt:variant>
        <vt:i4>43</vt:i4>
      </vt:variant>
    </vt:vector>
  </HeadingPairs>
  <TitlesOfParts>
    <vt:vector size="55" baseType="lpstr">
      <vt:lpstr>Arial</vt:lpstr>
      <vt:lpstr>新細明體</vt:lpstr>
      <vt:lpstr>Calibri</vt:lpstr>
      <vt:lpstr>微軟正黑體</vt:lpstr>
      <vt:lpstr>Constantia</vt:lpstr>
      <vt:lpstr>Wingdings 2</vt:lpstr>
      <vt:lpstr>Times New Roman</vt:lpstr>
      <vt:lpstr>Wingdings</vt:lpstr>
      <vt:lpstr>流線</vt:lpstr>
      <vt:lpstr>流線</vt:lpstr>
      <vt:lpstr>流線</vt:lpstr>
      <vt:lpstr>流線</vt:lpstr>
      <vt:lpstr>投影片 1</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投影片 28</vt:lpstr>
      <vt:lpstr>投影片 29</vt:lpstr>
      <vt:lpstr>原始分數與羅氏分數</vt:lpstr>
      <vt:lpstr>投影片 31</vt:lpstr>
      <vt:lpstr>盒形圖 (箱形圖)</vt:lpstr>
      <vt:lpstr>投影片 33</vt:lpstr>
      <vt:lpstr>投影片 34</vt:lpstr>
      <vt:lpstr>投影片 35</vt:lpstr>
      <vt:lpstr>個別題目棒形圖</vt:lpstr>
      <vt:lpstr>投影片 37</vt:lpstr>
      <vt:lpstr>投影片 38</vt:lpstr>
      <vt:lpstr>跨年度比較報告</vt:lpstr>
      <vt:lpstr>投影片 40</vt:lpstr>
      <vt:lpstr>投影片 41</vt:lpstr>
      <vt:lpstr>投影片 42</vt:lpstr>
      <vt:lpstr>投影片 43</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PDF</cp:lastModifiedBy>
  <cp:revision>158</cp:revision>
  <dcterms:created xsi:type="dcterms:W3CDTF">2010-10-05T03:00:48Z</dcterms:created>
  <dcterms:modified xsi:type="dcterms:W3CDTF">2013-04-20T12:02:12Z</dcterms:modified>
</cp:coreProperties>
</file>