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2"/>
  </p:notesMasterIdLst>
  <p:sldIdLst>
    <p:sldId id="256" r:id="rId2"/>
    <p:sldId id="309" r:id="rId3"/>
    <p:sldId id="310" r:id="rId4"/>
    <p:sldId id="311" r:id="rId5"/>
    <p:sldId id="302" r:id="rId6"/>
    <p:sldId id="303" r:id="rId7"/>
    <p:sldId id="304" r:id="rId8"/>
    <p:sldId id="313" r:id="rId9"/>
    <p:sldId id="314" r:id="rId10"/>
    <p:sldId id="315" r:id="rId11"/>
    <p:sldId id="316" r:id="rId12"/>
    <p:sldId id="317" r:id="rId13"/>
    <p:sldId id="318" r:id="rId14"/>
    <p:sldId id="319" r:id="rId15"/>
    <p:sldId id="321" r:id="rId16"/>
    <p:sldId id="320" r:id="rId17"/>
    <p:sldId id="322" r:id="rId18"/>
    <p:sldId id="323" r:id="rId19"/>
    <p:sldId id="324" r:id="rId20"/>
    <p:sldId id="284" r:id="rId21"/>
    <p:sldId id="272" r:id="rId22"/>
    <p:sldId id="287" r:id="rId23"/>
    <p:sldId id="289" r:id="rId24"/>
    <p:sldId id="288" r:id="rId25"/>
    <p:sldId id="326" r:id="rId26"/>
    <p:sldId id="327" r:id="rId27"/>
    <p:sldId id="328" r:id="rId28"/>
    <p:sldId id="325" r:id="rId29"/>
    <p:sldId id="298" r:id="rId30"/>
    <p:sldId id="292" r:id="rId31"/>
  </p:sldIdLst>
  <p:sldSz cx="9144000" cy="6858000" type="screen4x3"/>
  <p:notesSz cx="6858000" cy="9144000"/>
  <p:defaultTextStyle>
    <a:defPPr>
      <a:defRPr lang="zh-TW"/>
    </a:defPPr>
    <a:lvl1pPr algn="l" rtl="0" fontAlgn="base">
      <a:spcBef>
        <a:spcPct val="0"/>
      </a:spcBef>
      <a:spcAft>
        <a:spcPct val="0"/>
      </a:spcAft>
      <a:defRPr kumimoji="1" sz="2600" kern="1200">
        <a:solidFill>
          <a:schemeClr val="tx1"/>
        </a:solidFill>
        <a:latin typeface="Arial" charset="0"/>
        <a:ea typeface="新細明體" charset="-120"/>
        <a:cs typeface="+mn-cs"/>
      </a:defRPr>
    </a:lvl1pPr>
    <a:lvl2pPr marL="457200" algn="l" rtl="0" fontAlgn="base">
      <a:spcBef>
        <a:spcPct val="0"/>
      </a:spcBef>
      <a:spcAft>
        <a:spcPct val="0"/>
      </a:spcAft>
      <a:defRPr kumimoji="1" sz="2600" kern="1200">
        <a:solidFill>
          <a:schemeClr val="tx1"/>
        </a:solidFill>
        <a:latin typeface="Arial" charset="0"/>
        <a:ea typeface="新細明體" charset="-120"/>
        <a:cs typeface="+mn-cs"/>
      </a:defRPr>
    </a:lvl2pPr>
    <a:lvl3pPr marL="914400" algn="l" rtl="0" fontAlgn="base">
      <a:spcBef>
        <a:spcPct val="0"/>
      </a:spcBef>
      <a:spcAft>
        <a:spcPct val="0"/>
      </a:spcAft>
      <a:defRPr kumimoji="1" sz="2600" kern="1200">
        <a:solidFill>
          <a:schemeClr val="tx1"/>
        </a:solidFill>
        <a:latin typeface="Arial" charset="0"/>
        <a:ea typeface="新細明體" charset="-120"/>
        <a:cs typeface="+mn-cs"/>
      </a:defRPr>
    </a:lvl3pPr>
    <a:lvl4pPr marL="1371600" algn="l" rtl="0" fontAlgn="base">
      <a:spcBef>
        <a:spcPct val="0"/>
      </a:spcBef>
      <a:spcAft>
        <a:spcPct val="0"/>
      </a:spcAft>
      <a:defRPr kumimoji="1" sz="2600" kern="1200">
        <a:solidFill>
          <a:schemeClr val="tx1"/>
        </a:solidFill>
        <a:latin typeface="Arial" charset="0"/>
        <a:ea typeface="新細明體" charset="-120"/>
        <a:cs typeface="+mn-cs"/>
      </a:defRPr>
    </a:lvl4pPr>
    <a:lvl5pPr marL="1828800" algn="l" rtl="0" fontAlgn="base">
      <a:spcBef>
        <a:spcPct val="0"/>
      </a:spcBef>
      <a:spcAft>
        <a:spcPct val="0"/>
      </a:spcAft>
      <a:defRPr kumimoji="1" sz="2600" kern="1200">
        <a:solidFill>
          <a:schemeClr val="tx1"/>
        </a:solidFill>
        <a:latin typeface="Arial" charset="0"/>
        <a:ea typeface="新細明體" charset="-120"/>
        <a:cs typeface="+mn-cs"/>
      </a:defRPr>
    </a:lvl5pPr>
    <a:lvl6pPr marL="2286000" algn="l" defTabSz="914400" rtl="0" eaLnBrk="1" latinLnBrk="0" hangingPunct="1">
      <a:defRPr kumimoji="1" sz="2600" kern="1200">
        <a:solidFill>
          <a:schemeClr val="tx1"/>
        </a:solidFill>
        <a:latin typeface="Arial" charset="0"/>
        <a:ea typeface="新細明體" charset="-120"/>
        <a:cs typeface="+mn-cs"/>
      </a:defRPr>
    </a:lvl6pPr>
    <a:lvl7pPr marL="2743200" algn="l" defTabSz="914400" rtl="0" eaLnBrk="1" latinLnBrk="0" hangingPunct="1">
      <a:defRPr kumimoji="1" sz="2600" kern="1200">
        <a:solidFill>
          <a:schemeClr val="tx1"/>
        </a:solidFill>
        <a:latin typeface="Arial" charset="0"/>
        <a:ea typeface="新細明體" charset="-120"/>
        <a:cs typeface="+mn-cs"/>
      </a:defRPr>
    </a:lvl7pPr>
    <a:lvl8pPr marL="3200400" algn="l" defTabSz="914400" rtl="0" eaLnBrk="1" latinLnBrk="0" hangingPunct="1">
      <a:defRPr kumimoji="1" sz="2600" kern="1200">
        <a:solidFill>
          <a:schemeClr val="tx1"/>
        </a:solidFill>
        <a:latin typeface="Arial" charset="0"/>
        <a:ea typeface="新細明體" charset="-120"/>
        <a:cs typeface="+mn-cs"/>
      </a:defRPr>
    </a:lvl8pPr>
    <a:lvl9pPr marL="3657600" algn="l" defTabSz="914400" rtl="0" eaLnBrk="1" latinLnBrk="0" hangingPunct="1">
      <a:defRPr kumimoji="1" sz="2600" kern="1200">
        <a:solidFill>
          <a:schemeClr val="tx1"/>
        </a:solidFill>
        <a:latin typeface="Arial" charset="0"/>
        <a:ea typeface="新細明體"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9900CC"/>
    <a:srgbClr val="800080"/>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2986" autoAdjust="0"/>
  </p:normalViewPr>
  <p:slideViewPr>
    <p:cSldViewPr>
      <p:cViewPr varScale="1">
        <p:scale>
          <a:sx n="70" d="100"/>
          <a:sy n="70" d="100"/>
        </p:scale>
        <p:origin x="-1581" y="-6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kumimoji="0" sz="1200">
                <a:latin typeface="+mn-lt"/>
                <a:ea typeface="+mn-ea"/>
              </a:defRPr>
            </a:lvl1pPr>
          </a:lstStyle>
          <a:p>
            <a:pPr>
              <a:defRPr/>
            </a:pPr>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kumimoji="0" sz="1200">
                <a:latin typeface="+mn-lt"/>
                <a:ea typeface="+mn-ea"/>
              </a:defRPr>
            </a:lvl1pPr>
          </a:lstStyle>
          <a:p>
            <a:pPr>
              <a:defRPr/>
            </a:pPr>
            <a:fld id="{F78AA565-B5BD-4508-A1B1-95C3B37F0B51}" type="datetimeFigureOut">
              <a:rPr lang="zh-TW" altLang="en-US"/>
              <a:pPr>
                <a:defRPr/>
              </a:pPr>
              <a:t>2019/3/30</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TW" altLang="en-US" noProof="0"/>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kumimoji="0" sz="1200">
                <a:latin typeface="+mn-lt"/>
                <a:ea typeface="+mn-ea"/>
              </a:defRPr>
            </a:lvl1pPr>
          </a:lstStyle>
          <a:p>
            <a:pPr>
              <a:defRPr/>
            </a:pPr>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kumimoji="0" sz="1200">
                <a:latin typeface="+mn-lt"/>
                <a:ea typeface="+mn-ea"/>
              </a:defRPr>
            </a:lvl1pPr>
          </a:lstStyle>
          <a:p>
            <a:pPr>
              <a:defRPr/>
            </a:pPr>
            <a:fld id="{3F757E73-4019-40E9-95D3-AED4601010E8}" type="slidenum">
              <a:rPr lang="zh-TW" altLang="en-US"/>
              <a:pPr>
                <a:defRPr/>
              </a:pPr>
              <a:t>‹#›</a:t>
            </a:fld>
            <a:endParaRPr lang="zh-TW" altLang="en-US"/>
          </a:p>
        </p:txBody>
      </p:sp>
    </p:spTree>
    <p:extLst>
      <p:ext uri="{BB962C8B-B14F-4D97-AF65-F5344CB8AC3E}">
        <p14:creationId xmlns:p14="http://schemas.microsoft.com/office/powerpoint/2010/main" val="24977755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p>
        </p:txBody>
      </p:sp>
      <p:sp>
        <p:nvSpPr>
          <p:cNvPr id="4" name="投影片編號版面配置區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D64AF167-977E-4371-ABB1-1C3D433BEE17}" type="slidenum">
              <a:rPr kumimoji="0" lang="zh-TW" altLang="en-US" sz="1200">
                <a:latin typeface="+mn-lt"/>
                <a:ea typeface="+mn-ea"/>
              </a:rPr>
              <a:pPr algn="r" fontAlgn="auto">
                <a:spcBef>
                  <a:spcPts val="0"/>
                </a:spcBef>
                <a:spcAft>
                  <a:spcPts val="0"/>
                </a:spcAft>
                <a:defRPr/>
              </a:pPr>
              <a:t>14</a:t>
            </a:fld>
            <a:endParaRPr kumimoji="0" lang="zh-TW" altLang="en-US" sz="1200">
              <a:latin typeface="+mn-lt"/>
              <a:ea typeface="+mn-ea"/>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投影片圖像版面配置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備忘稿版面配置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TW" altLang="en-US" smtClean="0"/>
          </a:p>
        </p:txBody>
      </p:sp>
      <p:sp>
        <p:nvSpPr>
          <p:cNvPr id="4" name="投影片編號版面配置區 3"/>
          <p:cNvSpPr txBox="1">
            <a:spLocks noGrp="1"/>
          </p:cNvSpPr>
          <p:nvPr/>
        </p:nvSpPr>
        <p:spPr>
          <a:xfrm>
            <a:off x="3884613" y="8685213"/>
            <a:ext cx="2971800" cy="457200"/>
          </a:xfrm>
          <a:prstGeom prst="rect">
            <a:avLst/>
          </a:prstGeom>
          <a:noFill/>
        </p:spPr>
        <p:txBody>
          <a:bodyPr anchor="b"/>
          <a:lstStyle/>
          <a:p>
            <a:pPr algn="r" fontAlgn="auto">
              <a:spcBef>
                <a:spcPts val="0"/>
              </a:spcBef>
              <a:spcAft>
                <a:spcPts val="0"/>
              </a:spcAft>
              <a:defRPr/>
            </a:pPr>
            <a:fld id="{5B138D1A-4F74-4C54-92EF-629C648B096D}" type="slidenum">
              <a:rPr kumimoji="0" lang="zh-TW" altLang="en-US" sz="1200">
                <a:latin typeface="+mn-lt"/>
                <a:ea typeface="+mn-ea"/>
              </a:rPr>
              <a:pPr algn="r" fontAlgn="auto">
                <a:spcBef>
                  <a:spcPts val="0"/>
                </a:spcBef>
                <a:spcAft>
                  <a:spcPts val="0"/>
                </a:spcAft>
                <a:defRPr/>
              </a:pPr>
              <a:t>19</a:t>
            </a:fld>
            <a:endParaRPr kumimoji="0" lang="zh-TW" altLang="en-US"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zh-TW" altLang="en-US">
              <a:ea typeface="新細明體" pitchFamily="18" charset="-120"/>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7" name="Oval 10"/>
            <p:cNvSpPr>
              <a:spLocks noChangeArrowheads="1"/>
            </p:cNvSpPr>
            <p:nvPr/>
          </p:nvSpPr>
          <p:spPr bwMode="auto">
            <a:xfrm>
              <a:off x="4883" y="1885"/>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8" name="Oval 11"/>
            <p:cNvSpPr>
              <a:spLocks noChangeArrowheads="1"/>
            </p:cNvSpPr>
            <p:nvPr/>
          </p:nvSpPr>
          <p:spPr bwMode="auto">
            <a:xfrm>
              <a:off x="5062" y="1885"/>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9" name="Oval 12"/>
            <p:cNvSpPr>
              <a:spLocks noChangeArrowheads="1"/>
            </p:cNvSpPr>
            <p:nvPr/>
          </p:nvSpPr>
          <p:spPr bwMode="auto">
            <a:xfrm>
              <a:off x="4704" y="2064"/>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10" name="Oval 13"/>
            <p:cNvSpPr>
              <a:spLocks noChangeArrowheads="1"/>
            </p:cNvSpPr>
            <p:nvPr/>
          </p:nvSpPr>
          <p:spPr bwMode="auto">
            <a:xfrm>
              <a:off x="4883" y="2064"/>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11" name="Oval 14"/>
            <p:cNvSpPr>
              <a:spLocks noChangeArrowheads="1"/>
            </p:cNvSpPr>
            <p:nvPr/>
          </p:nvSpPr>
          <p:spPr bwMode="auto">
            <a:xfrm>
              <a:off x="5062" y="2064"/>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12" name="Oval 15"/>
            <p:cNvSpPr>
              <a:spLocks noChangeArrowheads="1"/>
            </p:cNvSpPr>
            <p:nvPr/>
          </p:nvSpPr>
          <p:spPr bwMode="auto">
            <a:xfrm>
              <a:off x="5241" y="2064"/>
              <a:ext cx="127" cy="127"/>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13" name="Oval 16"/>
            <p:cNvSpPr>
              <a:spLocks noChangeArrowheads="1"/>
            </p:cNvSpPr>
            <p:nvPr/>
          </p:nvSpPr>
          <p:spPr bwMode="auto">
            <a:xfrm>
              <a:off x="4704" y="2243"/>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14" name="Oval 17"/>
            <p:cNvSpPr>
              <a:spLocks noChangeArrowheads="1"/>
            </p:cNvSpPr>
            <p:nvPr/>
          </p:nvSpPr>
          <p:spPr bwMode="auto">
            <a:xfrm>
              <a:off x="4883" y="2243"/>
              <a:ext cx="127" cy="12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15" name="Oval 18"/>
            <p:cNvSpPr>
              <a:spLocks noChangeArrowheads="1"/>
            </p:cNvSpPr>
            <p:nvPr/>
          </p:nvSpPr>
          <p:spPr bwMode="auto">
            <a:xfrm>
              <a:off x="5062" y="2243"/>
              <a:ext cx="127" cy="127"/>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16" name="Oval 19"/>
            <p:cNvSpPr>
              <a:spLocks noChangeArrowheads="1"/>
            </p:cNvSpPr>
            <p:nvPr/>
          </p:nvSpPr>
          <p:spPr bwMode="auto">
            <a:xfrm>
              <a:off x="5241" y="2243"/>
              <a:ext cx="127" cy="127"/>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17" name="Oval 20"/>
            <p:cNvSpPr>
              <a:spLocks noChangeArrowheads="1"/>
            </p:cNvSpPr>
            <p:nvPr/>
          </p:nvSpPr>
          <p:spPr bwMode="auto">
            <a:xfrm>
              <a:off x="5420" y="2243"/>
              <a:ext cx="127" cy="127"/>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18" name="Oval 21"/>
            <p:cNvSpPr>
              <a:spLocks noChangeArrowheads="1"/>
            </p:cNvSpPr>
            <p:nvPr/>
          </p:nvSpPr>
          <p:spPr bwMode="auto">
            <a:xfrm>
              <a:off x="4704" y="2421"/>
              <a:ext cx="127" cy="128"/>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19" name="Oval 22"/>
            <p:cNvSpPr>
              <a:spLocks noChangeArrowheads="1"/>
            </p:cNvSpPr>
            <p:nvPr/>
          </p:nvSpPr>
          <p:spPr bwMode="auto">
            <a:xfrm>
              <a:off x="4883" y="2421"/>
              <a:ext cx="127" cy="128"/>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20" name="Oval 23"/>
            <p:cNvSpPr>
              <a:spLocks noChangeArrowheads="1"/>
            </p:cNvSpPr>
            <p:nvPr/>
          </p:nvSpPr>
          <p:spPr bwMode="auto">
            <a:xfrm>
              <a:off x="5062" y="2421"/>
              <a:ext cx="127" cy="128"/>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21" name="Oval 24"/>
            <p:cNvSpPr>
              <a:spLocks noChangeArrowheads="1"/>
            </p:cNvSpPr>
            <p:nvPr/>
          </p:nvSpPr>
          <p:spPr bwMode="auto">
            <a:xfrm>
              <a:off x="5241" y="2421"/>
              <a:ext cx="127" cy="128"/>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22" name="Oval 25"/>
            <p:cNvSpPr>
              <a:spLocks noChangeArrowheads="1"/>
            </p:cNvSpPr>
            <p:nvPr/>
          </p:nvSpPr>
          <p:spPr bwMode="auto">
            <a:xfrm>
              <a:off x="4704" y="2600"/>
              <a:ext cx="127" cy="128"/>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23" name="Oval 26"/>
            <p:cNvSpPr>
              <a:spLocks noChangeArrowheads="1"/>
            </p:cNvSpPr>
            <p:nvPr/>
          </p:nvSpPr>
          <p:spPr bwMode="auto">
            <a:xfrm>
              <a:off x="4883" y="2600"/>
              <a:ext cx="127" cy="128"/>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24" name="Oval 27"/>
            <p:cNvSpPr>
              <a:spLocks noChangeArrowheads="1"/>
            </p:cNvSpPr>
            <p:nvPr/>
          </p:nvSpPr>
          <p:spPr bwMode="auto">
            <a:xfrm>
              <a:off x="5062" y="2600"/>
              <a:ext cx="127" cy="128"/>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25" name="Oval 28"/>
            <p:cNvSpPr>
              <a:spLocks noChangeArrowheads="1"/>
            </p:cNvSpPr>
            <p:nvPr/>
          </p:nvSpPr>
          <p:spPr bwMode="auto">
            <a:xfrm>
              <a:off x="5241" y="2600"/>
              <a:ext cx="127" cy="128"/>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26" name="Oval 29"/>
            <p:cNvSpPr>
              <a:spLocks noChangeArrowheads="1"/>
            </p:cNvSpPr>
            <p:nvPr/>
          </p:nvSpPr>
          <p:spPr bwMode="auto">
            <a:xfrm>
              <a:off x="5420" y="2600"/>
              <a:ext cx="127" cy="128"/>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27" name="Oval 30"/>
            <p:cNvSpPr>
              <a:spLocks noChangeArrowheads="1"/>
            </p:cNvSpPr>
            <p:nvPr/>
          </p:nvSpPr>
          <p:spPr bwMode="auto">
            <a:xfrm>
              <a:off x="4704" y="2779"/>
              <a:ext cx="127" cy="127"/>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28" name="Oval 31"/>
            <p:cNvSpPr>
              <a:spLocks noChangeArrowheads="1"/>
            </p:cNvSpPr>
            <p:nvPr/>
          </p:nvSpPr>
          <p:spPr bwMode="auto">
            <a:xfrm>
              <a:off x="4883" y="2779"/>
              <a:ext cx="127" cy="127"/>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29" name="Oval 32"/>
            <p:cNvSpPr>
              <a:spLocks noChangeArrowheads="1"/>
            </p:cNvSpPr>
            <p:nvPr/>
          </p:nvSpPr>
          <p:spPr bwMode="auto">
            <a:xfrm>
              <a:off x="5062" y="2779"/>
              <a:ext cx="127" cy="127"/>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30" name="Oval 33"/>
            <p:cNvSpPr>
              <a:spLocks noChangeArrowheads="1"/>
            </p:cNvSpPr>
            <p:nvPr/>
          </p:nvSpPr>
          <p:spPr bwMode="auto">
            <a:xfrm>
              <a:off x="5241" y="2779"/>
              <a:ext cx="127" cy="127"/>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31" name="Oval 34"/>
            <p:cNvSpPr>
              <a:spLocks noChangeArrowheads="1"/>
            </p:cNvSpPr>
            <p:nvPr/>
          </p:nvSpPr>
          <p:spPr bwMode="auto">
            <a:xfrm>
              <a:off x="4704" y="2958"/>
              <a:ext cx="127" cy="127"/>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32" name="Oval 35"/>
            <p:cNvSpPr>
              <a:spLocks noChangeArrowheads="1"/>
            </p:cNvSpPr>
            <p:nvPr/>
          </p:nvSpPr>
          <p:spPr bwMode="auto">
            <a:xfrm>
              <a:off x="4883" y="2958"/>
              <a:ext cx="127" cy="127"/>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33" name="Oval 36"/>
            <p:cNvSpPr>
              <a:spLocks noChangeArrowheads="1"/>
            </p:cNvSpPr>
            <p:nvPr/>
          </p:nvSpPr>
          <p:spPr bwMode="auto">
            <a:xfrm>
              <a:off x="5062" y="2958"/>
              <a:ext cx="127" cy="127"/>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34" name="Oval 37"/>
            <p:cNvSpPr>
              <a:spLocks noChangeArrowheads="1"/>
            </p:cNvSpPr>
            <p:nvPr/>
          </p:nvSpPr>
          <p:spPr bwMode="auto">
            <a:xfrm>
              <a:off x="5241" y="2958"/>
              <a:ext cx="127" cy="127"/>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35" name="Oval 38"/>
            <p:cNvSpPr>
              <a:spLocks noChangeArrowheads="1"/>
            </p:cNvSpPr>
            <p:nvPr/>
          </p:nvSpPr>
          <p:spPr bwMode="auto">
            <a:xfrm>
              <a:off x="4883" y="3137"/>
              <a:ext cx="127" cy="127"/>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36" name="Oval 39"/>
            <p:cNvSpPr>
              <a:spLocks noChangeArrowheads="1"/>
            </p:cNvSpPr>
            <p:nvPr/>
          </p:nvSpPr>
          <p:spPr bwMode="auto">
            <a:xfrm>
              <a:off x="5241" y="3137"/>
              <a:ext cx="127" cy="127"/>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zh-TW" altLang="en-US">
              <a:ea typeface="新細明體" pitchFamily="18" charset="-120"/>
            </a:endParaRPr>
          </a:p>
        </p:txBody>
      </p:sp>
      <p:sp>
        <p:nvSpPr>
          <p:cNvPr id="54275"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zh-TW"/>
              <a:t>按一下以編輯母片標題樣式</a:t>
            </a:r>
          </a:p>
        </p:txBody>
      </p:sp>
      <p:sp>
        <p:nvSpPr>
          <p:cNvPr id="54276"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zh-TW"/>
              <a:t>按一下以編輯母片副標題樣式</a:t>
            </a:r>
          </a:p>
        </p:txBody>
      </p:sp>
      <p:sp>
        <p:nvSpPr>
          <p:cNvPr id="38" name="Rectangle 5"/>
          <p:cNvSpPr>
            <a:spLocks noGrp="1" noChangeArrowheads="1"/>
          </p:cNvSpPr>
          <p:nvPr>
            <p:ph type="dt" sz="half" idx="10"/>
          </p:nvPr>
        </p:nvSpPr>
        <p:spPr/>
        <p:txBody>
          <a:bodyPr/>
          <a:lstStyle>
            <a:lvl1pPr>
              <a:defRPr/>
            </a:lvl1pPr>
          </a:lstStyle>
          <a:p>
            <a:pPr>
              <a:defRPr/>
            </a:pPr>
            <a:fld id="{A6AB1812-6A95-4AE9-B636-10AD6A8F0B77}" type="datetimeFigureOut">
              <a:rPr lang="zh-TW" altLang="en-US"/>
              <a:pPr>
                <a:defRPr/>
              </a:pPr>
              <a:t>2019/3/30</a:t>
            </a:fld>
            <a:endParaRPr lang="en-US" altLang="zh-TW"/>
          </a:p>
        </p:txBody>
      </p:sp>
      <p:sp>
        <p:nvSpPr>
          <p:cNvPr id="39" name="Rectangle 6"/>
          <p:cNvSpPr>
            <a:spLocks noGrp="1" noChangeArrowheads="1"/>
          </p:cNvSpPr>
          <p:nvPr>
            <p:ph type="ftr" sz="quarter" idx="11"/>
          </p:nvPr>
        </p:nvSpPr>
        <p:spPr/>
        <p:txBody>
          <a:bodyPr/>
          <a:lstStyle>
            <a:lvl1pPr>
              <a:defRPr/>
            </a:lvl1pPr>
          </a:lstStyle>
          <a:p>
            <a:pPr>
              <a:defRPr/>
            </a:pPr>
            <a:endParaRPr lang="en-US" altLang="zh-TW"/>
          </a:p>
        </p:txBody>
      </p:sp>
      <p:sp>
        <p:nvSpPr>
          <p:cNvPr id="40" name="Rectangle 7"/>
          <p:cNvSpPr>
            <a:spLocks noGrp="1" noChangeArrowheads="1"/>
          </p:cNvSpPr>
          <p:nvPr>
            <p:ph type="sldNum" sz="quarter" idx="12"/>
          </p:nvPr>
        </p:nvSpPr>
        <p:spPr/>
        <p:txBody>
          <a:bodyPr/>
          <a:lstStyle>
            <a:lvl1pPr>
              <a:defRPr/>
            </a:lvl1pPr>
          </a:lstStyle>
          <a:p>
            <a:pPr>
              <a:defRPr/>
            </a:pPr>
            <a:fld id="{DD2E8C29-554C-4332-8133-094478FE21A5}" type="slidenum">
              <a:rPr lang="en-US" altLang="zh-TW"/>
              <a:pPr>
                <a:defRPr/>
              </a:pPr>
              <a:t>‹#›</a:t>
            </a:fld>
            <a:endParaRPr lang="en-US" altLang="zh-TW"/>
          </a:p>
        </p:txBody>
      </p:sp>
    </p:spTree>
    <p:extLst>
      <p:ext uri="{BB962C8B-B14F-4D97-AF65-F5344CB8AC3E}">
        <p14:creationId xmlns:p14="http://schemas.microsoft.com/office/powerpoint/2010/main" val="375317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9ABBE7F3-48F4-43B2-83C8-4A6A5E63505A}" type="datetimeFigureOut">
              <a:rPr lang="zh-TW" altLang="en-US"/>
              <a:pPr>
                <a:defRPr/>
              </a:pPr>
              <a:t>2019/3/30</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2C29B71E-B8E7-45EE-9821-60E56773F5A9}" type="slidenum">
              <a:rPr lang="en-US" altLang="zh-TW"/>
              <a:pPr>
                <a:defRPr/>
              </a:pPr>
              <a:t>‹#›</a:t>
            </a:fld>
            <a:endParaRPr lang="en-US" altLang="zh-TW"/>
          </a:p>
        </p:txBody>
      </p:sp>
    </p:spTree>
    <p:extLst>
      <p:ext uri="{BB962C8B-B14F-4D97-AF65-F5344CB8AC3E}">
        <p14:creationId xmlns:p14="http://schemas.microsoft.com/office/powerpoint/2010/main" val="487246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122238"/>
            <a:ext cx="2057400" cy="600868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122238"/>
            <a:ext cx="6019800" cy="600868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750C35C8-9E19-48A0-9CA5-FE1A28D428B0}" type="datetimeFigureOut">
              <a:rPr lang="zh-TW" altLang="en-US"/>
              <a:pPr>
                <a:defRPr/>
              </a:pPr>
              <a:t>2019/3/30</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A9D38C6E-224A-4A40-80BA-6A6943933871}" type="slidenum">
              <a:rPr lang="en-US" altLang="zh-TW"/>
              <a:pPr>
                <a:defRPr/>
              </a:pPr>
              <a:t>‹#›</a:t>
            </a:fld>
            <a:endParaRPr lang="en-US" altLang="zh-TW"/>
          </a:p>
        </p:txBody>
      </p:sp>
    </p:spTree>
    <p:extLst>
      <p:ext uri="{BB962C8B-B14F-4D97-AF65-F5344CB8AC3E}">
        <p14:creationId xmlns:p14="http://schemas.microsoft.com/office/powerpoint/2010/main" val="2008975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fld id="{C9CFA4D7-2EE9-484B-B804-61028A1EDE9F}" type="datetimeFigureOut">
              <a:rPr lang="zh-TW" altLang="en-US"/>
              <a:pPr>
                <a:defRPr/>
              </a:pPr>
              <a:t>2019/3/30</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BFEF23B0-5E60-4B66-B567-ABA34E47FA1D}" type="slidenum">
              <a:rPr lang="en-US" altLang="zh-TW"/>
              <a:pPr>
                <a:defRPr/>
              </a:pPr>
              <a:t>‹#›</a:t>
            </a:fld>
            <a:endParaRPr lang="en-US" altLang="zh-TW"/>
          </a:p>
        </p:txBody>
      </p:sp>
    </p:spTree>
    <p:extLst>
      <p:ext uri="{BB962C8B-B14F-4D97-AF65-F5344CB8AC3E}">
        <p14:creationId xmlns:p14="http://schemas.microsoft.com/office/powerpoint/2010/main" val="2464602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457200" y="122238"/>
            <a:ext cx="7543800" cy="12954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457200" y="1719263"/>
            <a:ext cx="8229600" cy="4411662"/>
          </a:xfrm>
        </p:spPr>
        <p:txBody>
          <a:bodyPr/>
          <a:lstStyle/>
          <a:p>
            <a:pPr lvl="0"/>
            <a:endParaRPr lang="zh-TW" alt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fld id="{F0B35014-DB45-450F-92C0-DB463B6F8134}" type="datetimeFigureOut">
              <a:rPr lang="zh-TW" altLang="en-US"/>
              <a:pPr>
                <a:defRPr/>
              </a:pPr>
              <a:t>2019/3/30</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18F3486A-19CF-429C-9A2B-1CCA6497A3E1}" type="slidenum">
              <a:rPr lang="en-US" altLang="zh-TW"/>
              <a:pPr>
                <a:defRPr/>
              </a:pPr>
              <a:t>‹#›</a:t>
            </a:fld>
            <a:endParaRPr lang="en-US" altLang="zh-TW"/>
          </a:p>
        </p:txBody>
      </p:sp>
    </p:spTree>
    <p:extLst>
      <p:ext uri="{BB962C8B-B14F-4D97-AF65-F5344CB8AC3E}">
        <p14:creationId xmlns:p14="http://schemas.microsoft.com/office/powerpoint/2010/main" val="200188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dt" sz="half" idx="10"/>
          </p:nvPr>
        </p:nvSpPr>
        <p:spPr>
          <a:ln/>
        </p:spPr>
        <p:txBody>
          <a:bodyPr/>
          <a:lstStyle>
            <a:lvl1pPr>
              <a:defRPr/>
            </a:lvl1pPr>
          </a:lstStyle>
          <a:p>
            <a:pPr>
              <a:defRPr/>
            </a:pPr>
            <a:fld id="{63C1A545-A686-4A54-A2F7-8C6C02C09503}" type="datetimeFigureOut">
              <a:rPr lang="zh-TW" altLang="en-US"/>
              <a:pPr>
                <a:defRPr/>
              </a:pPr>
              <a:t>2019/3/30</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805E22E6-4EC2-46C1-97CC-EC8EE8BA4107}" type="slidenum">
              <a:rPr lang="en-US" altLang="zh-TW"/>
              <a:pPr>
                <a:defRPr/>
              </a:pPr>
              <a:t>‹#›</a:t>
            </a:fld>
            <a:endParaRPr lang="en-US" altLang="zh-TW"/>
          </a:p>
        </p:txBody>
      </p:sp>
    </p:spTree>
    <p:extLst>
      <p:ext uri="{BB962C8B-B14F-4D97-AF65-F5344CB8AC3E}">
        <p14:creationId xmlns:p14="http://schemas.microsoft.com/office/powerpoint/2010/main" val="106030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dt" sz="half" idx="10"/>
          </p:nvPr>
        </p:nvSpPr>
        <p:spPr>
          <a:ln/>
        </p:spPr>
        <p:txBody>
          <a:bodyPr/>
          <a:lstStyle>
            <a:lvl1pPr>
              <a:defRPr/>
            </a:lvl1pPr>
          </a:lstStyle>
          <a:p>
            <a:pPr>
              <a:defRPr/>
            </a:pPr>
            <a:fld id="{91906499-7C18-4072-AFDD-3FEF7AAE585A}" type="datetimeFigureOut">
              <a:rPr lang="zh-TW" altLang="en-US"/>
              <a:pPr>
                <a:defRPr/>
              </a:pPr>
              <a:t>2019/3/30</a:t>
            </a:fld>
            <a:endParaRPr lang="en-US" altLang="zh-TW"/>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6" name="Rectangle 7"/>
          <p:cNvSpPr>
            <a:spLocks noGrp="1" noChangeArrowheads="1"/>
          </p:cNvSpPr>
          <p:nvPr>
            <p:ph type="sldNum" sz="quarter" idx="12"/>
          </p:nvPr>
        </p:nvSpPr>
        <p:spPr>
          <a:ln/>
        </p:spPr>
        <p:txBody>
          <a:bodyPr/>
          <a:lstStyle>
            <a:lvl1pPr>
              <a:defRPr/>
            </a:lvl1pPr>
          </a:lstStyle>
          <a:p>
            <a:pPr>
              <a:defRPr/>
            </a:pPr>
            <a:fld id="{5F31D512-26C1-4D99-AA1B-31867F403FAF}" type="slidenum">
              <a:rPr lang="en-US" altLang="zh-TW"/>
              <a:pPr>
                <a:defRPr/>
              </a:pPr>
              <a:t>‹#›</a:t>
            </a:fld>
            <a:endParaRPr lang="en-US" altLang="zh-TW"/>
          </a:p>
        </p:txBody>
      </p:sp>
    </p:spTree>
    <p:extLst>
      <p:ext uri="{BB962C8B-B14F-4D97-AF65-F5344CB8AC3E}">
        <p14:creationId xmlns:p14="http://schemas.microsoft.com/office/powerpoint/2010/main" val="740803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dt" sz="half" idx="10"/>
          </p:nvPr>
        </p:nvSpPr>
        <p:spPr>
          <a:ln/>
        </p:spPr>
        <p:txBody>
          <a:bodyPr/>
          <a:lstStyle>
            <a:lvl1pPr>
              <a:defRPr/>
            </a:lvl1pPr>
          </a:lstStyle>
          <a:p>
            <a:pPr>
              <a:defRPr/>
            </a:pPr>
            <a:fld id="{A74EC48C-1713-49DB-81F3-8FBD1469ACBA}" type="datetimeFigureOut">
              <a:rPr lang="zh-TW" altLang="en-US"/>
              <a:pPr>
                <a:defRPr/>
              </a:pPr>
              <a:t>2019/3/30</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BD3937E6-02D6-42CF-80B6-BFF3634D1C8A}" type="slidenum">
              <a:rPr lang="en-US" altLang="zh-TW"/>
              <a:pPr>
                <a:defRPr/>
              </a:pPr>
              <a:t>‹#›</a:t>
            </a:fld>
            <a:endParaRPr lang="en-US" altLang="zh-TW"/>
          </a:p>
        </p:txBody>
      </p:sp>
    </p:spTree>
    <p:extLst>
      <p:ext uri="{BB962C8B-B14F-4D97-AF65-F5344CB8AC3E}">
        <p14:creationId xmlns:p14="http://schemas.microsoft.com/office/powerpoint/2010/main" val="372393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dt" sz="half" idx="10"/>
          </p:nvPr>
        </p:nvSpPr>
        <p:spPr>
          <a:ln/>
        </p:spPr>
        <p:txBody>
          <a:bodyPr/>
          <a:lstStyle>
            <a:lvl1pPr>
              <a:defRPr/>
            </a:lvl1pPr>
          </a:lstStyle>
          <a:p>
            <a:pPr>
              <a:defRPr/>
            </a:pPr>
            <a:fld id="{2BFB4723-0329-4BF8-90C6-9D13F442A4A1}" type="datetimeFigureOut">
              <a:rPr lang="zh-TW" altLang="en-US"/>
              <a:pPr>
                <a:defRPr/>
              </a:pPr>
              <a:t>2019/3/30</a:t>
            </a:fld>
            <a:endParaRPr lang="en-US" altLang="zh-TW"/>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9" name="Rectangle 7"/>
          <p:cNvSpPr>
            <a:spLocks noGrp="1" noChangeArrowheads="1"/>
          </p:cNvSpPr>
          <p:nvPr>
            <p:ph type="sldNum" sz="quarter" idx="12"/>
          </p:nvPr>
        </p:nvSpPr>
        <p:spPr>
          <a:ln/>
        </p:spPr>
        <p:txBody>
          <a:bodyPr/>
          <a:lstStyle>
            <a:lvl1pPr>
              <a:defRPr/>
            </a:lvl1pPr>
          </a:lstStyle>
          <a:p>
            <a:pPr>
              <a:defRPr/>
            </a:pPr>
            <a:fld id="{2D43345A-0D35-4067-94DF-0C4FD87C9A1F}" type="slidenum">
              <a:rPr lang="en-US" altLang="zh-TW"/>
              <a:pPr>
                <a:defRPr/>
              </a:pPr>
              <a:t>‹#›</a:t>
            </a:fld>
            <a:endParaRPr lang="en-US" altLang="zh-TW"/>
          </a:p>
        </p:txBody>
      </p:sp>
    </p:spTree>
    <p:extLst>
      <p:ext uri="{BB962C8B-B14F-4D97-AF65-F5344CB8AC3E}">
        <p14:creationId xmlns:p14="http://schemas.microsoft.com/office/powerpoint/2010/main" val="3907540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dt" sz="half" idx="10"/>
          </p:nvPr>
        </p:nvSpPr>
        <p:spPr>
          <a:ln/>
        </p:spPr>
        <p:txBody>
          <a:bodyPr/>
          <a:lstStyle>
            <a:lvl1pPr>
              <a:defRPr/>
            </a:lvl1pPr>
          </a:lstStyle>
          <a:p>
            <a:pPr>
              <a:defRPr/>
            </a:pPr>
            <a:fld id="{9FA3516D-07C2-4E7F-AA74-D5FE1435B39D}" type="datetimeFigureOut">
              <a:rPr lang="zh-TW" altLang="en-US"/>
              <a:pPr>
                <a:defRPr/>
              </a:pPr>
              <a:t>2019/3/30</a:t>
            </a:fld>
            <a:endParaRPr lang="en-US" altLang="zh-TW"/>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5" name="Rectangle 7"/>
          <p:cNvSpPr>
            <a:spLocks noGrp="1" noChangeArrowheads="1"/>
          </p:cNvSpPr>
          <p:nvPr>
            <p:ph type="sldNum" sz="quarter" idx="12"/>
          </p:nvPr>
        </p:nvSpPr>
        <p:spPr>
          <a:ln/>
        </p:spPr>
        <p:txBody>
          <a:bodyPr/>
          <a:lstStyle>
            <a:lvl1pPr>
              <a:defRPr/>
            </a:lvl1pPr>
          </a:lstStyle>
          <a:p>
            <a:pPr>
              <a:defRPr/>
            </a:pPr>
            <a:fld id="{260FE0FC-FDB2-4140-923B-BC93C1B7AA60}" type="slidenum">
              <a:rPr lang="en-US" altLang="zh-TW"/>
              <a:pPr>
                <a:defRPr/>
              </a:pPr>
              <a:t>‹#›</a:t>
            </a:fld>
            <a:endParaRPr lang="en-US" altLang="zh-TW"/>
          </a:p>
        </p:txBody>
      </p:sp>
    </p:spTree>
    <p:extLst>
      <p:ext uri="{BB962C8B-B14F-4D97-AF65-F5344CB8AC3E}">
        <p14:creationId xmlns:p14="http://schemas.microsoft.com/office/powerpoint/2010/main" val="232562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E30FA25E-35D2-43A5-A0B9-95D288312698}" type="datetimeFigureOut">
              <a:rPr lang="zh-TW" altLang="en-US"/>
              <a:pPr>
                <a:defRPr/>
              </a:pPr>
              <a:t>2019/3/30</a:t>
            </a:fld>
            <a:endParaRPr lang="en-US" altLang="zh-TW"/>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4" name="Rectangle 7"/>
          <p:cNvSpPr>
            <a:spLocks noGrp="1" noChangeArrowheads="1"/>
          </p:cNvSpPr>
          <p:nvPr>
            <p:ph type="sldNum" sz="quarter" idx="12"/>
          </p:nvPr>
        </p:nvSpPr>
        <p:spPr>
          <a:ln/>
        </p:spPr>
        <p:txBody>
          <a:bodyPr/>
          <a:lstStyle>
            <a:lvl1pPr>
              <a:defRPr/>
            </a:lvl1pPr>
          </a:lstStyle>
          <a:p>
            <a:pPr>
              <a:defRPr/>
            </a:pPr>
            <a:fld id="{FCF8748E-CB0C-44B8-9C0F-9ACC8FE23888}" type="slidenum">
              <a:rPr lang="en-US" altLang="zh-TW"/>
              <a:pPr>
                <a:defRPr/>
              </a:pPr>
              <a:t>‹#›</a:t>
            </a:fld>
            <a:endParaRPr lang="en-US" altLang="zh-TW"/>
          </a:p>
        </p:txBody>
      </p:sp>
    </p:spTree>
    <p:extLst>
      <p:ext uri="{BB962C8B-B14F-4D97-AF65-F5344CB8AC3E}">
        <p14:creationId xmlns:p14="http://schemas.microsoft.com/office/powerpoint/2010/main" val="176316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C7CAE96E-9A29-4D85-8698-38C15467A3F5}" type="datetimeFigureOut">
              <a:rPr lang="zh-TW" altLang="en-US"/>
              <a:pPr>
                <a:defRPr/>
              </a:pPr>
              <a:t>2019/3/30</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ACF1FBAA-3584-479A-B152-160BC69ABEE4}" type="slidenum">
              <a:rPr lang="en-US" altLang="zh-TW"/>
              <a:pPr>
                <a:defRPr/>
              </a:pPr>
              <a:t>‹#›</a:t>
            </a:fld>
            <a:endParaRPr lang="en-US" altLang="zh-TW"/>
          </a:p>
        </p:txBody>
      </p:sp>
    </p:spTree>
    <p:extLst>
      <p:ext uri="{BB962C8B-B14F-4D97-AF65-F5344CB8AC3E}">
        <p14:creationId xmlns:p14="http://schemas.microsoft.com/office/powerpoint/2010/main" val="3095554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dt" sz="half" idx="10"/>
          </p:nvPr>
        </p:nvSpPr>
        <p:spPr>
          <a:ln/>
        </p:spPr>
        <p:txBody>
          <a:bodyPr/>
          <a:lstStyle>
            <a:lvl1pPr>
              <a:defRPr/>
            </a:lvl1pPr>
          </a:lstStyle>
          <a:p>
            <a:pPr>
              <a:defRPr/>
            </a:pPr>
            <a:fld id="{F2D083B9-514A-4D7D-A9F5-DDE2975587F4}" type="datetimeFigureOut">
              <a:rPr lang="zh-TW" altLang="en-US"/>
              <a:pPr>
                <a:defRPr/>
              </a:pPr>
              <a:t>2019/3/30</a:t>
            </a:fld>
            <a:endParaRPr lang="en-US" altLang="zh-TW"/>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zh-TW"/>
          </a:p>
        </p:txBody>
      </p:sp>
      <p:sp>
        <p:nvSpPr>
          <p:cNvPr id="7" name="Rectangle 7"/>
          <p:cNvSpPr>
            <a:spLocks noGrp="1" noChangeArrowheads="1"/>
          </p:cNvSpPr>
          <p:nvPr>
            <p:ph type="sldNum" sz="quarter" idx="12"/>
          </p:nvPr>
        </p:nvSpPr>
        <p:spPr>
          <a:ln/>
        </p:spPr>
        <p:txBody>
          <a:bodyPr/>
          <a:lstStyle>
            <a:lvl1pPr>
              <a:defRPr/>
            </a:lvl1pPr>
          </a:lstStyle>
          <a:p>
            <a:pPr>
              <a:defRPr/>
            </a:pPr>
            <a:fld id="{87C993C0-15F3-4A50-A00F-FBB96530B275}" type="slidenum">
              <a:rPr lang="en-US" altLang="zh-TW"/>
              <a:pPr>
                <a:defRPr/>
              </a:pPr>
              <a:t>‹#›</a:t>
            </a:fld>
            <a:endParaRPr lang="en-US" altLang="zh-TW"/>
          </a:p>
        </p:txBody>
      </p:sp>
    </p:spTree>
    <p:extLst>
      <p:ext uri="{BB962C8B-B14F-4D97-AF65-F5344CB8AC3E}">
        <p14:creationId xmlns:p14="http://schemas.microsoft.com/office/powerpoint/2010/main" val="421598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zh-TW" altLang="en-US">
              <a:ea typeface="新細明體" pitchFamily="18" charset="-120"/>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TW" smtClean="0"/>
              <a:t>按一下以編輯母片標題樣式</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smtClean="0"/>
              <a:t>按一下以編輯母片</a:t>
            </a:r>
          </a:p>
          <a:p>
            <a:pPr lvl="1"/>
            <a:r>
              <a:rPr lang="en-US" altLang="zh-TW" smtClean="0"/>
              <a:t>第二層</a:t>
            </a:r>
          </a:p>
          <a:p>
            <a:pPr lvl="2"/>
            <a:r>
              <a:rPr lang="en-US" altLang="zh-TW" smtClean="0"/>
              <a:t>第三層</a:t>
            </a:r>
          </a:p>
          <a:p>
            <a:pPr lvl="3"/>
            <a:r>
              <a:rPr lang="en-US" altLang="zh-TW" smtClean="0"/>
              <a:t>第四層</a:t>
            </a:r>
          </a:p>
          <a:p>
            <a:pPr lvl="4"/>
            <a:r>
              <a:rPr lang="en-US" altLang="zh-TW" smtClean="0"/>
              <a:t>第五層</a:t>
            </a:r>
          </a:p>
        </p:txBody>
      </p:sp>
      <p:sp>
        <p:nvSpPr>
          <p:cNvPr id="53253"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ea typeface="新細明體" pitchFamily="18" charset="-120"/>
              </a:defRPr>
            </a:lvl1pPr>
          </a:lstStyle>
          <a:p>
            <a:pPr>
              <a:defRPr/>
            </a:pPr>
            <a:fld id="{216202C4-410E-4026-89FC-012751358057}" type="datetimeFigureOut">
              <a:rPr lang="zh-TW" altLang="en-US"/>
              <a:pPr>
                <a:defRPr/>
              </a:pPr>
              <a:t>2019/3/30</a:t>
            </a:fld>
            <a:endParaRPr lang="en-US" altLang="zh-TW"/>
          </a:p>
        </p:txBody>
      </p:sp>
      <p:sp>
        <p:nvSpPr>
          <p:cNvPr id="53254"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ea typeface="新細明體" pitchFamily="18" charset="-120"/>
              </a:defRPr>
            </a:lvl1pPr>
          </a:lstStyle>
          <a:p>
            <a:pPr>
              <a:defRPr/>
            </a:pPr>
            <a:endParaRPr lang="en-US" altLang="zh-TW"/>
          </a:p>
        </p:txBody>
      </p:sp>
      <p:sp>
        <p:nvSpPr>
          <p:cNvPr id="53255"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000">
                <a:ea typeface="新細明體" pitchFamily="18" charset="-120"/>
              </a:defRPr>
            </a:lvl1pPr>
          </a:lstStyle>
          <a:p>
            <a:pPr>
              <a:defRPr/>
            </a:pPr>
            <a:fld id="{EB55AFA8-6ED0-426F-A853-293690BFD6B5}" type="slidenum">
              <a:rPr lang="en-US" altLang="zh-TW"/>
              <a:pPr>
                <a:defRPr/>
              </a:pPr>
              <a:t>‹#›</a:t>
            </a:fld>
            <a:endParaRPr lang="en-US" altLang="zh-TW"/>
          </a:p>
        </p:txBody>
      </p:sp>
      <p:grpSp>
        <p:nvGrpSpPr>
          <p:cNvPr id="1032" name="Group 8"/>
          <p:cNvGrpSpPr>
            <a:grpSpLocks/>
          </p:cNvGrpSpPr>
          <p:nvPr/>
        </p:nvGrpSpPr>
        <p:grpSpPr bwMode="auto">
          <a:xfrm>
            <a:off x="8153400" y="152400"/>
            <a:ext cx="792163" cy="1295400"/>
            <a:chOff x="5136" y="960"/>
            <a:chExt cx="528" cy="864"/>
          </a:xfrm>
        </p:grpSpPr>
        <p:sp>
          <p:nvSpPr>
            <p:cNvPr id="53257" name="Oval 9"/>
            <p:cNvSpPr>
              <a:spLocks noChangeArrowheads="1"/>
            </p:cNvSpPr>
            <p:nvPr/>
          </p:nvSpPr>
          <p:spPr bwMode="auto">
            <a:xfrm>
              <a:off x="5136" y="960"/>
              <a:ext cx="80" cy="80"/>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58" name="Oval 10"/>
            <p:cNvSpPr>
              <a:spLocks noChangeArrowheads="1"/>
            </p:cNvSpPr>
            <p:nvPr/>
          </p:nvSpPr>
          <p:spPr bwMode="auto">
            <a:xfrm>
              <a:off x="5248" y="960"/>
              <a:ext cx="79" cy="80"/>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59" name="Oval 11"/>
            <p:cNvSpPr>
              <a:spLocks noChangeArrowheads="1"/>
            </p:cNvSpPr>
            <p:nvPr/>
          </p:nvSpPr>
          <p:spPr bwMode="auto">
            <a:xfrm>
              <a:off x="5360" y="960"/>
              <a:ext cx="76" cy="80"/>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60" name="Oval 12"/>
            <p:cNvSpPr>
              <a:spLocks noChangeArrowheads="1"/>
            </p:cNvSpPr>
            <p:nvPr/>
          </p:nvSpPr>
          <p:spPr bwMode="auto">
            <a:xfrm>
              <a:off x="5136" y="1072"/>
              <a:ext cx="80" cy="7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61" name="Oval 13"/>
            <p:cNvSpPr>
              <a:spLocks noChangeArrowheads="1"/>
            </p:cNvSpPr>
            <p:nvPr/>
          </p:nvSpPr>
          <p:spPr bwMode="auto">
            <a:xfrm>
              <a:off x="5248" y="1072"/>
              <a:ext cx="79" cy="7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62" name="Oval 14"/>
            <p:cNvSpPr>
              <a:spLocks noChangeArrowheads="1"/>
            </p:cNvSpPr>
            <p:nvPr/>
          </p:nvSpPr>
          <p:spPr bwMode="auto">
            <a:xfrm>
              <a:off x="5360" y="1072"/>
              <a:ext cx="76" cy="77"/>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63" name="Oval 15"/>
            <p:cNvSpPr>
              <a:spLocks noChangeArrowheads="1"/>
            </p:cNvSpPr>
            <p:nvPr/>
          </p:nvSpPr>
          <p:spPr bwMode="auto">
            <a:xfrm>
              <a:off x="5472" y="1072"/>
              <a:ext cx="73" cy="77"/>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64" name="Oval 16"/>
            <p:cNvSpPr>
              <a:spLocks noChangeArrowheads="1"/>
            </p:cNvSpPr>
            <p:nvPr/>
          </p:nvSpPr>
          <p:spPr bwMode="auto">
            <a:xfrm>
              <a:off x="5136" y="1184"/>
              <a:ext cx="80" cy="73"/>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65" name="Oval 17"/>
            <p:cNvSpPr>
              <a:spLocks noChangeArrowheads="1"/>
            </p:cNvSpPr>
            <p:nvPr/>
          </p:nvSpPr>
          <p:spPr bwMode="auto">
            <a:xfrm>
              <a:off x="5248" y="1184"/>
              <a:ext cx="79" cy="73"/>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66" name="Oval 18"/>
            <p:cNvSpPr>
              <a:spLocks noChangeArrowheads="1"/>
            </p:cNvSpPr>
            <p:nvPr/>
          </p:nvSpPr>
          <p:spPr bwMode="auto">
            <a:xfrm>
              <a:off x="5360" y="1184"/>
              <a:ext cx="76" cy="73"/>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67" name="Oval 19"/>
            <p:cNvSpPr>
              <a:spLocks noChangeArrowheads="1"/>
            </p:cNvSpPr>
            <p:nvPr/>
          </p:nvSpPr>
          <p:spPr bwMode="auto">
            <a:xfrm>
              <a:off x="5472" y="1184"/>
              <a:ext cx="73" cy="73"/>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68" name="Oval 20"/>
            <p:cNvSpPr>
              <a:spLocks noChangeArrowheads="1"/>
            </p:cNvSpPr>
            <p:nvPr/>
          </p:nvSpPr>
          <p:spPr bwMode="auto">
            <a:xfrm>
              <a:off x="5584" y="1184"/>
              <a:ext cx="80" cy="73"/>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69" name="Oval 21"/>
            <p:cNvSpPr>
              <a:spLocks noChangeArrowheads="1"/>
            </p:cNvSpPr>
            <p:nvPr/>
          </p:nvSpPr>
          <p:spPr bwMode="auto">
            <a:xfrm>
              <a:off x="5136" y="1296"/>
              <a:ext cx="80" cy="80"/>
            </a:xfrm>
            <a:prstGeom prst="ellipse">
              <a:avLst/>
            </a:prstGeom>
            <a:solidFill>
              <a:schemeClr val="tx2"/>
            </a:solidFill>
            <a:ln w="9525">
              <a:noFill/>
              <a:round/>
              <a:headEnd/>
              <a:tailEnd/>
            </a:ln>
            <a:effectLst/>
          </p:spPr>
          <p:txBody>
            <a:bodyPr wrap="none" anchor="ctr"/>
            <a:lstStyle/>
            <a:p>
              <a:pPr>
                <a:defRPr/>
              </a:pPr>
              <a:endParaRPr lang="zh-TW" altLang="en-US">
                <a:ea typeface="新細明體" pitchFamily="18" charset="-120"/>
              </a:endParaRPr>
            </a:p>
          </p:txBody>
        </p:sp>
        <p:sp>
          <p:nvSpPr>
            <p:cNvPr id="53270" name="Oval 22"/>
            <p:cNvSpPr>
              <a:spLocks noChangeArrowheads="1"/>
            </p:cNvSpPr>
            <p:nvPr/>
          </p:nvSpPr>
          <p:spPr bwMode="auto">
            <a:xfrm>
              <a:off x="5248" y="1296"/>
              <a:ext cx="79" cy="80"/>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71" name="Oval 23"/>
            <p:cNvSpPr>
              <a:spLocks noChangeArrowheads="1"/>
            </p:cNvSpPr>
            <p:nvPr/>
          </p:nvSpPr>
          <p:spPr bwMode="auto">
            <a:xfrm>
              <a:off x="5360" y="1296"/>
              <a:ext cx="76" cy="80"/>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72" name="Oval 24"/>
            <p:cNvSpPr>
              <a:spLocks noChangeArrowheads="1"/>
            </p:cNvSpPr>
            <p:nvPr/>
          </p:nvSpPr>
          <p:spPr bwMode="auto">
            <a:xfrm>
              <a:off x="5472" y="1296"/>
              <a:ext cx="73" cy="80"/>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73" name="Oval 25"/>
            <p:cNvSpPr>
              <a:spLocks noChangeArrowheads="1"/>
            </p:cNvSpPr>
            <p:nvPr/>
          </p:nvSpPr>
          <p:spPr bwMode="auto">
            <a:xfrm>
              <a:off x="5136" y="1408"/>
              <a:ext cx="80" cy="80"/>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74" name="Oval 26"/>
            <p:cNvSpPr>
              <a:spLocks noChangeArrowheads="1"/>
            </p:cNvSpPr>
            <p:nvPr/>
          </p:nvSpPr>
          <p:spPr bwMode="auto">
            <a:xfrm>
              <a:off x="5248" y="1408"/>
              <a:ext cx="79" cy="80"/>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75" name="Oval 27"/>
            <p:cNvSpPr>
              <a:spLocks noChangeArrowheads="1"/>
            </p:cNvSpPr>
            <p:nvPr/>
          </p:nvSpPr>
          <p:spPr bwMode="auto">
            <a:xfrm>
              <a:off x="5360" y="1408"/>
              <a:ext cx="76" cy="80"/>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76" name="Oval 28"/>
            <p:cNvSpPr>
              <a:spLocks noChangeArrowheads="1"/>
            </p:cNvSpPr>
            <p:nvPr/>
          </p:nvSpPr>
          <p:spPr bwMode="auto">
            <a:xfrm>
              <a:off x="5472" y="1408"/>
              <a:ext cx="73" cy="80"/>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77" name="Oval 29"/>
            <p:cNvSpPr>
              <a:spLocks noChangeArrowheads="1"/>
            </p:cNvSpPr>
            <p:nvPr/>
          </p:nvSpPr>
          <p:spPr bwMode="auto">
            <a:xfrm>
              <a:off x="5584" y="1408"/>
              <a:ext cx="80" cy="80"/>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53278" name="Oval 30"/>
            <p:cNvSpPr>
              <a:spLocks noChangeArrowheads="1"/>
            </p:cNvSpPr>
            <p:nvPr/>
          </p:nvSpPr>
          <p:spPr bwMode="auto">
            <a:xfrm>
              <a:off x="5136" y="1520"/>
              <a:ext cx="80" cy="79"/>
            </a:xfrm>
            <a:prstGeom prst="ellipse">
              <a:avLst/>
            </a:prstGeom>
            <a:solidFill>
              <a:schemeClr val="accent2"/>
            </a:solidFill>
            <a:ln w="9525">
              <a:noFill/>
              <a:round/>
              <a:headEnd/>
              <a:tailEnd/>
            </a:ln>
            <a:effectLst/>
          </p:spPr>
          <p:txBody>
            <a:bodyPr wrap="none" anchor="ctr"/>
            <a:lstStyle/>
            <a:p>
              <a:pPr>
                <a:defRPr/>
              </a:pPr>
              <a:endParaRPr lang="zh-TW" altLang="en-US">
                <a:ea typeface="新細明體" pitchFamily="18" charset="-120"/>
              </a:endParaRPr>
            </a:p>
          </p:txBody>
        </p:sp>
        <p:sp>
          <p:nvSpPr>
            <p:cNvPr id="53279" name="Oval 31"/>
            <p:cNvSpPr>
              <a:spLocks noChangeArrowheads="1"/>
            </p:cNvSpPr>
            <p:nvPr/>
          </p:nvSpPr>
          <p:spPr bwMode="auto">
            <a:xfrm>
              <a:off x="5248" y="1520"/>
              <a:ext cx="79" cy="79"/>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80" name="Oval 32"/>
            <p:cNvSpPr>
              <a:spLocks noChangeArrowheads="1"/>
            </p:cNvSpPr>
            <p:nvPr/>
          </p:nvSpPr>
          <p:spPr bwMode="auto">
            <a:xfrm>
              <a:off x="5360" y="1520"/>
              <a:ext cx="76" cy="79"/>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81" name="Oval 33"/>
            <p:cNvSpPr>
              <a:spLocks noChangeArrowheads="1"/>
            </p:cNvSpPr>
            <p:nvPr/>
          </p:nvSpPr>
          <p:spPr bwMode="auto">
            <a:xfrm>
              <a:off x="5472" y="1520"/>
              <a:ext cx="73" cy="79"/>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53282" name="Oval 34"/>
            <p:cNvSpPr>
              <a:spLocks noChangeArrowheads="1"/>
            </p:cNvSpPr>
            <p:nvPr/>
          </p:nvSpPr>
          <p:spPr bwMode="auto">
            <a:xfrm>
              <a:off x="5136" y="1632"/>
              <a:ext cx="80" cy="75"/>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83" name="Oval 35"/>
            <p:cNvSpPr>
              <a:spLocks noChangeArrowheads="1"/>
            </p:cNvSpPr>
            <p:nvPr/>
          </p:nvSpPr>
          <p:spPr bwMode="auto">
            <a:xfrm>
              <a:off x="5248" y="1632"/>
              <a:ext cx="79" cy="75"/>
            </a:xfrm>
            <a:prstGeom prst="ellipse">
              <a:avLst/>
            </a:prstGeom>
            <a:solidFill>
              <a:schemeClr val="accent1"/>
            </a:solidFill>
            <a:ln w="9525">
              <a:noFill/>
              <a:round/>
              <a:headEnd/>
              <a:tailEnd/>
            </a:ln>
            <a:effectLst/>
          </p:spPr>
          <p:txBody>
            <a:bodyPr wrap="none" anchor="ctr"/>
            <a:lstStyle/>
            <a:p>
              <a:pPr>
                <a:defRPr/>
              </a:pPr>
              <a:endParaRPr lang="zh-TW" altLang="en-US">
                <a:ea typeface="新細明體" pitchFamily="18" charset="-120"/>
              </a:endParaRPr>
            </a:p>
          </p:txBody>
        </p:sp>
        <p:sp>
          <p:nvSpPr>
            <p:cNvPr id="53284" name="Oval 36"/>
            <p:cNvSpPr>
              <a:spLocks noChangeArrowheads="1"/>
            </p:cNvSpPr>
            <p:nvPr/>
          </p:nvSpPr>
          <p:spPr bwMode="auto">
            <a:xfrm>
              <a:off x="5360" y="1632"/>
              <a:ext cx="76" cy="75"/>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53285" name="Oval 37"/>
            <p:cNvSpPr>
              <a:spLocks noChangeArrowheads="1"/>
            </p:cNvSpPr>
            <p:nvPr/>
          </p:nvSpPr>
          <p:spPr bwMode="auto">
            <a:xfrm>
              <a:off x="5472" y="1632"/>
              <a:ext cx="73" cy="75"/>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53286" name="Oval 38"/>
            <p:cNvSpPr>
              <a:spLocks noChangeArrowheads="1"/>
            </p:cNvSpPr>
            <p:nvPr/>
          </p:nvSpPr>
          <p:spPr bwMode="auto">
            <a:xfrm>
              <a:off x="5248" y="1744"/>
              <a:ext cx="79" cy="80"/>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sp>
          <p:nvSpPr>
            <p:cNvPr id="53287" name="Oval 39"/>
            <p:cNvSpPr>
              <a:spLocks noChangeArrowheads="1"/>
            </p:cNvSpPr>
            <p:nvPr/>
          </p:nvSpPr>
          <p:spPr bwMode="auto">
            <a:xfrm>
              <a:off x="5472" y="1744"/>
              <a:ext cx="73" cy="80"/>
            </a:xfrm>
            <a:prstGeom prst="ellipse">
              <a:avLst/>
            </a:prstGeom>
            <a:solidFill>
              <a:schemeClr val="folHlink"/>
            </a:solidFill>
            <a:ln w="9525">
              <a:noFill/>
              <a:round/>
              <a:headEnd/>
              <a:tailEnd/>
            </a:ln>
            <a:effectLst/>
          </p:spPr>
          <p:txBody>
            <a:bodyPr wrap="none" anchor="ctr"/>
            <a:lstStyle/>
            <a:p>
              <a:pPr>
                <a:defRPr/>
              </a:pPr>
              <a:endParaRPr lang="zh-TW" altLang="en-US">
                <a:ea typeface="新細明體" pitchFamily="18" charset="-120"/>
              </a:endParaRPr>
            </a:p>
          </p:txBody>
        </p:sp>
      </p:grpSp>
    </p:spTree>
  </p:cSld>
  <p:clrMap bg1="lt1" tx1="dk1" bg2="lt2" tx2="dk2" accent1="accent1" accent2="accent2" accent3="accent3" accent4="accent4" accent5="accent5" accent6="accent6" hlink="hlink" folHlink="folHlink"/>
  <p:sldLayoutIdLst>
    <p:sldLayoutId id="2147483786"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 id="2147483784" r:id="rId12"/>
    <p:sldLayoutId id="2147483785" r:id="rId13"/>
  </p:sldLayoutIdLst>
  <p:timing>
    <p:tnLst>
      <p:par>
        <p:cTn id="1" dur="indefinite" restart="never" nodeType="tmRoot"/>
      </p:par>
    </p:tnLst>
  </p:timing>
  <p:txStyles>
    <p:titleStyle>
      <a:lvl1pPr algn="l" rtl="0" eaLnBrk="0" fontAlgn="base" hangingPunct="0">
        <a:spcBef>
          <a:spcPct val="0"/>
        </a:spcBef>
        <a:spcAft>
          <a:spcPct val="0"/>
        </a:spcAft>
        <a:defRPr kumimoji="1" sz="3900" b="1">
          <a:solidFill>
            <a:schemeClr val="tx2"/>
          </a:solidFill>
          <a:latin typeface="+mj-lt"/>
          <a:ea typeface="+mj-ea"/>
          <a:cs typeface="+mj-cs"/>
        </a:defRPr>
      </a:lvl1pPr>
      <a:lvl2pPr algn="l" rtl="0" eaLnBrk="0" fontAlgn="base" hangingPunct="0">
        <a:spcBef>
          <a:spcPct val="0"/>
        </a:spcBef>
        <a:spcAft>
          <a:spcPct val="0"/>
        </a:spcAft>
        <a:defRPr kumimoji="1" sz="3900" b="1">
          <a:solidFill>
            <a:schemeClr val="tx2"/>
          </a:solidFill>
          <a:latin typeface="Arial" charset="0"/>
          <a:ea typeface="新細明體" pitchFamily="18" charset="-120"/>
        </a:defRPr>
      </a:lvl2pPr>
      <a:lvl3pPr algn="l" rtl="0" eaLnBrk="0" fontAlgn="base" hangingPunct="0">
        <a:spcBef>
          <a:spcPct val="0"/>
        </a:spcBef>
        <a:spcAft>
          <a:spcPct val="0"/>
        </a:spcAft>
        <a:defRPr kumimoji="1" sz="3900" b="1">
          <a:solidFill>
            <a:schemeClr val="tx2"/>
          </a:solidFill>
          <a:latin typeface="Arial" charset="0"/>
          <a:ea typeface="新細明體" pitchFamily="18" charset="-120"/>
        </a:defRPr>
      </a:lvl3pPr>
      <a:lvl4pPr algn="l" rtl="0" eaLnBrk="0" fontAlgn="base" hangingPunct="0">
        <a:spcBef>
          <a:spcPct val="0"/>
        </a:spcBef>
        <a:spcAft>
          <a:spcPct val="0"/>
        </a:spcAft>
        <a:defRPr kumimoji="1" sz="3900" b="1">
          <a:solidFill>
            <a:schemeClr val="tx2"/>
          </a:solidFill>
          <a:latin typeface="Arial" charset="0"/>
          <a:ea typeface="新細明體" pitchFamily="18" charset="-120"/>
        </a:defRPr>
      </a:lvl4pPr>
      <a:lvl5pPr algn="l" rtl="0" eaLnBrk="0" fontAlgn="base" hangingPunct="0">
        <a:spcBef>
          <a:spcPct val="0"/>
        </a:spcBef>
        <a:spcAft>
          <a:spcPct val="0"/>
        </a:spcAft>
        <a:defRPr kumimoji="1" sz="3900" b="1">
          <a:solidFill>
            <a:schemeClr val="tx2"/>
          </a:solidFill>
          <a:latin typeface="Arial" charset="0"/>
          <a:ea typeface="新細明體" pitchFamily="18" charset="-120"/>
        </a:defRPr>
      </a:lvl5pPr>
      <a:lvl6pPr marL="457200" algn="l" rtl="0" fontAlgn="base">
        <a:spcBef>
          <a:spcPct val="0"/>
        </a:spcBef>
        <a:spcAft>
          <a:spcPct val="0"/>
        </a:spcAft>
        <a:defRPr kumimoji="1" sz="3900" b="1">
          <a:solidFill>
            <a:schemeClr val="tx2"/>
          </a:solidFill>
          <a:latin typeface="Arial" charset="0"/>
          <a:ea typeface="新細明體" pitchFamily="18" charset="-120"/>
        </a:defRPr>
      </a:lvl6pPr>
      <a:lvl7pPr marL="914400" algn="l" rtl="0" fontAlgn="base">
        <a:spcBef>
          <a:spcPct val="0"/>
        </a:spcBef>
        <a:spcAft>
          <a:spcPct val="0"/>
        </a:spcAft>
        <a:defRPr kumimoji="1" sz="3900" b="1">
          <a:solidFill>
            <a:schemeClr val="tx2"/>
          </a:solidFill>
          <a:latin typeface="Arial" charset="0"/>
          <a:ea typeface="新細明體" pitchFamily="18" charset="-120"/>
        </a:defRPr>
      </a:lvl7pPr>
      <a:lvl8pPr marL="1371600" algn="l" rtl="0" fontAlgn="base">
        <a:spcBef>
          <a:spcPct val="0"/>
        </a:spcBef>
        <a:spcAft>
          <a:spcPct val="0"/>
        </a:spcAft>
        <a:defRPr kumimoji="1" sz="3900" b="1">
          <a:solidFill>
            <a:schemeClr val="tx2"/>
          </a:solidFill>
          <a:latin typeface="Arial" charset="0"/>
          <a:ea typeface="新細明體" pitchFamily="18" charset="-120"/>
        </a:defRPr>
      </a:lvl8pPr>
      <a:lvl9pPr marL="1828800" algn="l" rtl="0" fontAlgn="base">
        <a:spcBef>
          <a:spcPct val="0"/>
        </a:spcBef>
        <a:spcAft>
          <a:spcPct val="0"/>
        </a:spcAft>
        <a:defRPr kumimoji="1" sz="3900" b="1">
          <a:solidFill>
            <a:schemeClr val="tx2"/>
          </a:solidFill>
          <a:latin typeface="Arial" charset="0"/>
          <a:ea typeface="新細明體" pitchFamily="18" charset="-12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kumimoji="1"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kumimoji="1" sz="2600">
          <a:solidFill>
            <a:schemeClr val="tx1"/>
          </a:solidFill>
          <a:latin typeface="+mn-lt"/>
          <a:ea typeface="+mn-ea"/>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kumimoji="1" sz="2300">
          <a:solidFill>
            <a:schemeClr val="tx1"/>
          </a:solidFill>
          <a:latin typeface="+mn-lt"/>
          <a:ea typeface="+mn-ea"/>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5pPr>
      <a:lvl6pPr marL="20558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6pPr>
      <a:lvl7pPr marL="25130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7pPr>
      <a:lvl8pPr marL="29702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8pPr>
      <a:lvl9pPr marL="3427413"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tw-angel.com.tw/law_force/04.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標題 1"/>
          <p:cNvSpPr>
            <a:spLocks noGrp="1"/>
          </p:cNvSpPr>
          <p:nvPr>
            <p:ph type="ctrTitle" idx="4294967295"/>
          </p:nvPr>
        </p:nvSpPr>
        <p:spPr>
          <a:xfrm>
            <a:off x="179388" y="692150"/>
            <a:ext cx="7772400" cy="2376488"/>
          </a:xfrm>
        </p:spPr>
        <p:txBody>
          <a:bodyPr anchor="ctr"/>
          <a:lstStyle/>
          <a:p>
            <a:pPr algn="r" eaLnBrk="1" hangingPunct="1"/>
            <a:r>
              <a:rPr lang="zh-TW" altLang="en-US" sz="7200" dirty="0" smtClean="0">
                <a:latin typeface="標楷體" pitchFamily="65" charset="-120"/>
                <a:ea typeface="標楷體" pitchFamily="65" charset="-120"/>
              </a:rPr>
              <a:t>社會工作個案管理</a:t>
            </a:r>
            <a:r>
              <a:rPr lang="en-US" altLang="zh-TW" sz="4400" dirty="0" smtClean="0">
                <a:latin typeface="標楷體" pitchFamily="65" charset="-120"/>
                <a:ea typeface="標楷體" pitchFamily="65" charset="-120"/>
              </a:rPr>
              <a:t/>
            </a:r>
            <a:br>
              <a:rPr lang="en-US" altLang="zh-TW" sz="4400" dirty="0" smtClean="0">
                <a:latin typeface="標楷體" pitchFamily="65" charset="-120"/>
                <a:ea typeface="標楷體" pitchFamily="65" charset="-120"/>
              </a:rPr>
            </a:br>
            <a:r>
              <a:rPr lang="zh-TW" altLang="en-US" sz="6000" dirty="0" smtClean="0">
                <a:solidFill>
                  <a:srgbClr val="FF9900"/>
                </a:solidFill>
                <a:latin typeface="標楷體" pitchFamily="65" charset="-120"/>
                <a:ea typeface="標楷體" pitchFamily="65" charset="-120"/>
              </a:rPr>
              <a:t>報告題目</a:t>
            </a:r>
            <a:r>
              <a:rPr lang="en-US" altLang="zh-TW" sz="6000" dirty="0" smtClean="0">
                <a:solidFill>
                  <a:srgbClr val="FF9900"/>
                </a:solidFill>
                <a:latin typeface="標楷體" pitchFamily="65" charset="-120"/>
                <a:ea typeface="標楷體" pitchFamily="65" charset="-120"/>
              </a:rPr>
              <a:t>:</a:t>
            </a:r>
            <a:r>
              <a:rPr lang="zh-TW" altLang="en-US" sz="6000" dirty="0" smtClean="0">
                <a:solidFill>
                  <a:srgbClr val="FF9900"/>
                </a:solidFill>
                <a:latin typeface="標楷體" pitchFamily="65" charset="-120"/>
                <a:ea typeface="標楷體" pitchFamily="65" charset="-120"/>
              </a:rPr>
              <a:t>家庭暴力</a:t>
            </a:r>
            <a:r>
              <a:rPr lang="en-US" altLang="zh-TW" sz="4400" dirty="0" smtClean="0">
                <a:solidFill>
                  <a:srgbClr val="FF9900"/>
                </a:solidFill>
                <a:latin typeface="標楷體" pitchFamily="65" charset="-120"/>
                <a:ea typeface="標楷體" pitchFamily="65" charset="-120"/>
              </a:rPr>
              <a:t/>
            </a:r>
            <a:br>
              <a:rPr lang="en-US" altLang="zh-TW" sz="4400" dirty="0" smtClean="0">
                <a:solidFill>
                  <a:srgbClr val="FF9900"/>
                </a:solidFill>
                <a:latin typeface="標楷體" pitchFamily="65" charset="-120"/>
                <a:ea typeface="標楷體" pitchFamily="65" charset="-120"/>
              </a:rPr>
            </a:br>
            <a:endParaRPr lang="zh-TW" altLang="en-US" sz="4400" dirty="0" smtClean="0">
              <a:solidFill>
                <a:srgbClr val="FF9900"/>
              </a:solidFill>
              <a:latin typeface="標楷體" pitchFamily="65" charset="-120"/>
              <a:ea typeface="標楷體" pitchFamily="65" charset="-120"/>
            </a:endParaRPr>
          </a:p>
        </p:txBody>
      </p:sp>
      <p:sp>
        <p:nvSpPr>
          <p:cNvPr id="3" name="副標題 2"/>
          <p:cNvSpPr>
            <a:spLocks noGrp="1"/>
          </p:cNvSpPr>
          <p:nvPr>
            <p:ph type="subTitle" idx="4294967295"/>
          </p:nvPr>
        </p:nvSpPr>
        <p:spPr>
          <a:xfrm>
            <a:off x="755650" y="3284538"/>
            <a:ext cx="7304088" cy="2952750"/>
          </a:xfrm>
        </p:spPr>
        <p:txBody>
          <a:bodyPr>
            <a:normAutofit lnSpcReduction="10000"/>
          </a:bodyPr>
          <a:lstStyle/>
          <a:p>
            <a:pPr marL="0" indent="0" eaLnBrk="1" hangingPunct="1">
              <a:lnSpc>
                <a:spcPct val="80000"/>
              </a:lnSpc>
              <a:buFont typeface="Wingdings" pitchFamily="2" charset="2"/>
              <a:buNone/>
              <a:defRPr/>
            </a:pPr>
            <a:r>
              <a:rPr lang="zh-TW" altLang="en-US" sz="3200" dirty="0" smtClean="0">
                <a:latin typeface="標楷體" pitchFamily="65" charset="-120"/>
                <a:ea typeface="標楷體" pitchFamily="65" charset="-120"/>
              </a:rPr>
              <a:t>指導老師</a:t>
            </a:r>
            <a:r>
              <a:rPr lang="en-US" altLang="zh-TW" sz="3200" dirty="0" smtClean="0">
                <a:latin typeface="標楷體" pitchFamily="65" charset="-120"/>
                <a:ea typeface="標楷體" pitchFamily="65" charset="-120"/>
              </a:rPr>
              <a:t>:</a:t>
            </a:r>
            <a:r>
              <a:rPr lang="zh-TW" altLang="en-US" sz="3200" dirty="0" smtClean="0">
                <a:latin typeface="標楷體" pitchFamily="65" charset="-120"/>
                <a:ea typeface="標楷體" pitchFamily="65" charset="-120"/>
              </a:rPr>
              <a:t>陳玫伶老師</a:t>
            </a:r>
            <a:endParaRPr lang="en-US" altLang="zh-TW" sz="3200" dirty="0" smtClean="0">
              <a:latin typeface="標楷體" pitchFamily="65" charset="-120"/>
              <a:ea typeface="標楷體" pitchFamily="65" charset="-120"/>
            </a:endParaRPr>
          </a:p>
          <a:p>
            <a:pPr marL="0" indent="0" eaLnBrk="1" hangingPunct="1">
              <a:lnSpc>
                <a:spcPct val="80000"/>
              </a:lnSpc>
              <a:buFont typeface="Wingdings" pitchFamily="2" charset="2"/>
              <a:buNone/>
              <a:defRPr/>
            </a:pPr>
            <a:r>
              <a:rPr lang="zh-TW" altLang="en-US" sz="3200" dirty="0" smtClean="0">
                <a:latin typeface="標楷體" pitchFamily="65" charset="-120"/>
                <a:ea typeface="標楷體" pitchFamily="65" charset="-120"/>
              </a:rPr>
              <a:t>組員名單</a:t>
            </a:r>
            <a:r>
              <a:rPr lang="en-US" altLang="zh-TW" sz="3200" dirty="0" smtClean="0">
                <a:latin typeface="標楷體" pitchFamily="65" charset="-120"/>
                <a:ea typeface="標楷體" pitchFamily="65" charset="-120"/>
              </a:rPr>
              <a:t>:</a:t>
            </a:r>
          </a:p>
          <a:p>
            <a:pPr marL="0" indent="0" eaLnBrk="1" hangingPunct="1">
              <a:buFont typeface="Wingdings" pitchFamily="2" charset="2"/>
              <a:buNone/>
              <a:defRPr/>
            </a:pPr>
            <a:r>
              <a:rPr lang="en-US" altLang="zh-TW" sz="3200" dirty="0" smtClean="0">
                <a:latin typeface="標楷體" pitchFamily="65" charset="-120"/>
                <a:ea typeface="標楷體" pitchFamily="65" charset="-120"/>
              </a:rPr>
              <a:t>9729405-</a:t>
            </a:r>
            <a:r>
              <a:rPr lang="zh-TW" altLang="zh-TW" sz="3200" dirty="0" smtClean="0">
                <a:latin typeface="標楷體" pitchFamily="65" charset="-120"/>
                <a:ea typeface="標楷體" pitchFamily="65" charset="-120"/>
              </a:rPr>
              <a:t>黃鈺婷</a:t>
            </a:r>
            <a:r>
              <a:rPr lang="en-US" altLang="zh-TW" sz="3200" dirty="0" smtClean="0">
                <a:latin typeface="標楷體" pitchFamily="65" charset="-120"/>
                <a:ea typeface="標楷體" pitchFamily="65" charset="-120"/>
              </a:rPr>
              <a:t>    9729408-</a:t>
            </a:r>
            <a:r>
              <a:rPr lang="zh-TW" altLang="zh-TW" sz="3200" dirty="0" smtClean="0">
                <a:latin typeface="標楷體" pitchFamily="65" charset="-120"/>
                <a:ea typeface="標楷體" pitchFamily="65" charset="-120"/>
              </a:rPr>
              <a:t>賴姿伶</a:t>
            </a:r>
            <a:r>
              <a:rPr lang="zh-TW" altLang="en-US" sz="3200" dirty="0" smtClean="0">
                <a:latin typeface="標楷體" pitchFamily="65" charset="-120"/>
                <a:ea typeface="標楷體" pitchFamily="65" charset="-120"/>
              </a:rPr>
              <a:t> </a:t>
            </a:r>
            <a:r>
              <a:rPr lang="zh-TW" altLang="zh-TW" sz="3200" dirty="0" smtClean="0">
                <a:latin typeface="標楷體" pitchFamily="65" charset="-120"/>
                <a:ea typeface="標楷體" pitchFamily="65" charset="-120"/>
              </a:rPr>
              <a:t>                                                      </a:t>
            </a:r>
            <a:r>
              <a:rPr lang="en-US" altLang="zh-TW" sz="3200" dirty="0" smtClean="0">
                <a:latin typeface="標楷體" pitchFamily="65" charset="-120"/>
                <a:ea typeface="標楷體" pitchFamily="65" charset="-120"/>
              </a:rPr>
              <a:t>9729423-</a:t>
            </a:r>
            <a:r>
              <a:rPr lang="zh-TW" altLang="zh-TW" sz="3200" dirty="0" smtClean="0">
                <a:latin typeface="標楷體" pitchFamily="65" charset="-120"/>
                <a:ea typeface="標楷體" pitchFamily="65" charset="-120"/>
              </a:rPr>
              <a:t>王怡文</a:t>
            </a:r>
            <a:r>
              <a:rPr lang="en-US" altLang="zh-TW" sz="3200" dirty="0" smtClean="0">
                <a:latin typeface="標楷體" pitchFamily="65" charset="-120"/>
                <a:ea typeface="標楷體" pitchFamily="65" charset="-120"/>
              </a:rPr>
              <a:t>    9729440-</a:t>
            </a:r>
            <a:r>
              <a:rPr lang="zh-TW" altLang="zh-TW" sz="3200" dirty="0" smtClean="0">
                <a:latin typeface="標楷體" pitchFamily="65" charset="-120"/>
                <a:ea typeface="標楷體" pitchFamily="65" charset="-120"/>
              </a:rPr>
              <a:t>張斯媛</a:t>
            </a:r>
            <a:endParaRPr lang="zh-TW" altLang="en-US" sz="3200" dirty="0" smtClean="0">
              <a:latin typeface="標楷體" pitchFamily="65" charset="-120"/>
              <a:ea typeface="標楷體" pitchFamily="65" charset="-120"/>
            </a:endParaRPr>
          </a:p>
          <a:p>
            <a:pPr marL="0" indent="0" eaLnBrk="1" hangingPunct="1">
              <a:lnSpc>
                <a:spcPct val="80000"/>
              </a:lnSpc>
              <a:buFont typeface="Wingdings" pitchFamily="2" charset="2"/>
              <a:buNone/>
              <a:defRPr/>
            </a:pPr>
            <a:r>
              <a:rPr lang="en-US" altLang="zh-TW" sz="3200" dirty="0" smtClean="0">
                <a:latin typeface="標楷體" pitchFamily="65" charset="-120"/>
                <a:ea typeface="標楷體" pitchFamily="65" charset="-120"/>
              </a:rPr>
              <a:t>9729437-</a:t>
            </a:r>
            <a:r>
              <a:rPr lang="zh-TW" altLang="zh-TW" sz="3200" dirty="0" smtClean="0">
                <a:latin typeface="標楷體" pitchFamily="65" charset="-120"/>
                <a:ea typeface="標楷體" pitchFamily="65" charset="-120"/>
              </a:rPr>
              <a:t>羅淳藝</a:t>
            </a:r>
            <a:r>
              <a:rPr lang="en-US" altLang="zh-TW" sz="3200" dirty="0" smtClean="0">
                <a:latin typeface="標楷體" pitchFamily="65" charset="-120"/>
                <a:ea typeface="標楷體" pitchFamily="65" charset="-120"/>
              </a:rPr>
              <a:t>    9729460-</a:t>
            </a:r>
            <a:r>
              <a:rPr lang="zh-TW" altLang="zh-TW" sz="3200" dirty="0" smtClean="0">
                <a:latin typeface="標楷體" pitchFamily="65" charset="-120"/>
                <a:ea typeface="標楷體" pitchFamily="65" charset="-120"/>
              </a:rPr>
              <a:t>連珮昀</a:t>
            </a:r>
            <a:endParaRPr lang="en-US" altLang="zh-TW" sz="3200" dirty="0" smtClean="0">
              <a:latin typeface="標楷體" pitchFamily="65" charset="-120"/>
              <a:ea typeface="標楷體" pitchFamily="65" charset="-120"/>
            </a:endParaRPr>
          </a:p>
          <a:p>
            <a:pPr marL="0" indent="0" eaLnBrk="1" hangingPunct="1">
              <a:lnSpc>
                <a:spcPct val="80000"/>
              </a:lnSpc>
              <a:buFont typeface="Wingdings" pitchFamily="2" charset="2"/>
              <a:buNone/>
              <a:defRPr/>
            </a:pPr>
            <a:r>
              <a:rPr lang="en-US" altLang="zh-TW" sz="3200" dirty="0" smtClean="0">
                <a:latin typeface="標楷體" pitchFamily="65" charset="-120"/>
                <a:ea typeface="標楷體" pitchFamily="65" charset="-120"/>
              </a:rPr>
              <a:t>9729467-</a:t>
            </a:r>
            <a:r>
              <a:rPr lang="zh-TW" altLang="en-US" sz="3200" dirty="0" smtClean="0">
                <a:latin typeface="標楷體" pitchFamily="65" charset="-120"/>
                <a:ea typeface="標楷體" pitchFamily="65" charset="-120"/>
              </a:rPr>
              <a:t>吳瓊文</a:t>
            </a:r>
            <a:endParaRPr lang="zh-TW" altLang="zh-TW" sz="3200" dirty="0" smtClean="0">
              <a:latin typeface="標楷體" pitchFamily="65" charset="-120"/>
              <a:ea typeface="標楷體" pitchFamily="65" charset="-120"/>
            </a:endParaRPr>
          </a:p>
          <a:p>
            <a:pPr marL="0" indent="0" algn="r" eaLnBrk="1" hangingPunct="1">
              <a:lnSpc>
                <a:spcPct val="80000"/>
              </a:lnSpc>
              <a:buFont typeface="Wingdings" pitchFamily="2" charset="2"/>
              <a:buNone/>
              <a:defRPr/>
            </a:pPr>
            <a:endParaRPr lang="zh-TW" altLang="en-US" sz="3200" dirty="0"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22238"/>
            <a:ext cx="7543800" cy="930275"/>
          </a:xfrm>
        </p:spPr>
        <p:txBody>
          <a:bodyPr/>
          <a:lstStyle/>
          <a:p>
            <a:pPr>
              <a:buFont typeface="Wingdings" pitchFamily="2" charset="2"/>
              <a:buChar char="Ø"/>
            </a:pPr>
            <a:r>
              <a:rPr lang="zh-TW" altLang="en-US" sz="4000" smtClean="0">
                <a:latin typeface="標楷體" pitchFamily="65" charset="-120"/>
                <a:ea typeface="標楷體" pitchFamily="65" charset="-120"/>
                <a:sym typeface="Wingdings" pitchFamily="2" charset="2"/>
              </a:rPr>
              <a:t>政府可提供之服務</a:t>
            </a:r>
            <a:endParaRPr lang="zh-TW" altLang="en-US" smtClean="0">
              <a:latin typeface="標楷體" pitchFamily="65" charset="-120"/>
              <a:ea typeface="標楷體" pitchFamily="65" charset="-120"/>
            </a:endParaRPr>
          </a:p>
        </p:txBody>
      </p:sp>
      <p:sp>
        <p:nvSpPr>
          <p:cNvPr id="12291" name="Rectangle 3"/>
          <p:cNvSpPr>
            <a:spLocks noGrp="1" noChangeArrowheads="1"/>
          </p:cNvSpPr>
          <p:nvPr>
            <p:ph type="body" idx="1"/>
          </p:nvPr>
        </p:nvSpPr>
        <p:spPr>
          <a:xfrm>
            <a:off x="179388" y="1196975"/>
            <a:ext cx="8785225" cy="5472113"/>
          </a:xfrm>
        </p:spPr>
        <p:txBody>
          <a:bodyPr/>
          <a:lstStyle/>
          <a:p>
            <a:r>
              <a:rPr lang="zh-TW" altLang="en-US" smtClean="0">
                <a:latin typeface="標楷體" pitchFamily="65" charset="-120"/>
                <a:ea typeface="標楷體" pitchFamily="65" charset="-120"/>
              </a:rPr>
              <a:t>保護、庇護服務 </a:t>
            </a:r>
          </a:p>
          <a:p>
            <a:r>
              <a:rPr lang="zh-TW" altLang="en-US" smtClean="0">
                <a:latin typeface="標楷體" pitchFamily="65" charset="-120"/>
                <a:ea typeface="標楷體" pitchFamily="65" charset="-120"/>
              </a:rPr>
              <a:t>諮詢服務、心理諮商</a:t>
            </a:r>
          </a:p>
          <a:p>
            <a:r>
              <a:rPr lang="zh-TW" altLang="en-US" smtClean="0">
                <a:latin typeface="標楷體" pitchFamily="65" charset="-120"/>
                <a:ea typeface="標楷體" pitchFamily="65" charset="-120"/>
              </a:rPr>
              <a:t>法律諮詢服務</a:t>
            </a:r>
          </a:p>
          <a:p>
            <a:r>
              <a:rPr lang="zh-TW" altLang="en-US" smtClean="0">
                <a:latin typeface="標楷體" pitchFamily="65" charset="-120"/>
                <a:ea typeface="標楷體" pitchFamily="65" charset="-120"/>
              </a:rPr>
              <a:t>緊急生活扶助、法律訴訟補助</a:t>
            </a:r>
          </a:p>
          <a:p>
            <a:r>
              <a:rPr lang="zh-TW" altLang="en-US" smtClean="0">
                <a:latin typeface="標楷體" pitchFamily="65" charset="-120"/>
                <a:ea typeface="標楷體" pitchFamily="65" charset="-120"/>
              </a:rPr>
              <a:t>醫療協助 </a:t>
            </a:r>
          </a:p>
          <a:p>
            <a:r>
              <a:rPr lang="zh-TW" altLang="en-US" smtClean="0">
                <a:latin typeface="標楷體" pitchFamily="65" charset="-120"/>
                <a:ea typeface="標楷體" pitchFamily="65" charset="-120"/>
              </a:rPr>
              <a:t>轉介服務（就業協助、子女轉學）</a:t>
            </a:r>
          </a:p>
          <a:p>
            <a:pPr>
              <a:buFont typeface="Wingdings" pitchFamily="2" charset="2"/>
              <a:buNone/>
            </a:pPr>
            <a:endParaRPr lang="en-US" altLang="zh-TW"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323850" y="260350"/>
            <a:ext cx="7543800" cy="652463"/>
          </a:xfrm>
        </p:spPr>
        <p:txBody>
          <a:bodyPr/>
          <a:lstStyle/>
          <a:p>
            <a:r>
              <a:rPr lang="zh-TW" altLang="en-US" sz="3500" smtClean="0">
                <a:latin typeface="標楷體" pitchFamily="65" charset="-120"/>
                <a:ea typeface="標楷體" pitchFamily="65" charset="-120"/>
                <a:sym typeface="Wingdings" pitchFamily="2" charset="2"/>
              </a:rPr>
              <a:t>政府可提供之服務</a:t>
            </a:r>
          </a:p>
        </p:txBody>
      </p:sp>
      <p:sp>
        <p:nvSpPr>
          <p:cNvPr id="13315" name="Rectangle 3"/>
          <p:cNvSpPr>
            <a:spLocks noGrp="1" noChangeArrowheads="1"/>
          </p:cNvSpPr>
          <p:nvPr>
            <p:ph type="body" idx="4294967295"/>
          </p:nvPr>
        </p:nvSpPr>
        <p:spPr>
          <a:xfrm>
            <a:off x="0" y="1125538"/>
            <a:ext cx="9144000" cy="5543550"/>
          </a:xfrm>
        </p:spPr>
        <p:txBody>
          <a:bodyPr/>
          <a:lstStyle/>
          <a:p>
            <a:r>
              <a:rPr lang="zh-TW" altLang="en-US" sz="2000" smtClean="0">
                <a:latin typeface="標楷體" pitchFamily="65" charset="-120"/>
                <a:ea typeface="標楷體" pitchFamily="65" charset="-120"/>
              </a:rPr>
              <a:t>當有任何關於家庭暴力或性侵害的疑問，只要撥「 </a:t>
            </a:r>
            <a:r>
              <a:rPr lang="en-US" altLang="zh-TW" sz="2000" smtClean="0">
                <a:latin typeface="標楷體" pitchFamily="65" charset="-120"/>
                <a:ea typeface="標楷體" pitchFamily="65" charset="-120"/>
              </a:rPr>
              <a:t>113 </a:t>
            </a:r>
            <a:r>
              <a:rPr lang="zh-TW" altLang="en-US" sz="2000" smtClean="0">
                <a:latin typeface="標楷體" pitchFamily="65" charset="-120"/>
                <a:ea typeface="標楷體" pitchFamily="65" charset="-120"/>
              </a:rPr>
              <a:t>」免付費電話，線上將有專業的社工人員二十四小時接聽電話，提供您線上諮詢服務。</a:t>
            </a:r>
          </a:p>
          <a:p>
            <a:pPr>
              <a:buFont typeface="Wingdings" pitchFamily="2" charset="2"/>
              <a:buNone/>
            </a:pPr>
            <a:r>
              <a:rPr lang="zh-TW" altLang="en-US" sz="2000" smtClean="0">
                <a:latin typeface="標楷體" pitchFamily="65" charset="-120"/>
                <a:ea typeface="標楷體" pitchFamily="65" charset="-120"/>
              </a:rPr>
              <a:t>  </a:t>
            </a:r>
          </a:p>
          <a:p>
            <a:pPr>
              <a:buFont typeface="Wingdings" pitchFamily="2" charset="2"/>
              <a:buNone/>
            </a:pPr>
            <a:r>
              <a:rPr lang="zh-TW" altLang="en-US" sz="2000" smtClean="0">
                <a:latin typeface="標楷體" pitchFamily="65" charset="-120"/>
                <a:ea typeface="標楷體" pitchFamily="65" charset="-120"/>
              </a:rPr>
              <a:t>   服務項目如下： </a:t>
            </a:r>
          </a:p>
        </p:txBody>
      </p:sp>
      <p:graphicFrame>
        <p:nvGraphicFramePr>
          <p:cNvPr id="90127" name="Group 15"/>
          <p:cNvGraphicFramePr>
            <a:graphicFrameLocks noGrp="1"/>
          </p:cNvGraphicFramePr>
          <p:nvPr/>
        </p:nvGraphicFramePr>
        <p:xfrm>
          <a:off x="179388" y="2852738"/>
          <a:ext cx="8856662" cy="3078162"/>
        </p:xfrm>
        <a:graphic>
          <a:graphicData uri="http://schemas.openxmlformats.org/drawingml/2006/table">
            <a:tbl>
              <a:tblPr/>
              <a:tblGrid>
                <a:gridCol w="2519362"/>
                <a:gridCol w="6337300"/>
              </a:tblGrid>
              <a:tr h="1706704">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1.</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家庭暴力及性侵害問題協談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600" b="0" i="0" u="none" strike="noStrike" cap="none" normalizeH="0" baseline="0" dirty="0" smtClean="0">
                          <a:ln>
                            <a:noFill/>
                          </a:ln>
                          <a:solidFill>
                            <a:schemeClr val="tx1"/>
                          </a:solidFill>
                          <a:effectLst/>
                          <a:latin typeface="Arial" charset="0"/>
                          <a:ea typeface="新細明體" pitchFamily="18" charset="-120"/>
                        </a:rPr>
                        <a:t> </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當面臨「我不知道這樣算不算是家庭暴力？你們可以幫我嗎？」、「我該怎麼辦？他 </a:t>
                      </a: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 </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她只要不高興就會打我 </a:t>
                      </a: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 </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」、「我不知道這算不算強暴或騷擾？我該如何做？」這些疑惑時，需要一個人和您討論，或給您心理支持。</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45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2.</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討論安全計畫，避免再次受暴 </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000" b="0" i="0" u="none" strike="noStrike" cap="none" normalizeH="0" baseline="0" dirty="0" smtClean="0">
                          <a:ln>
                            <a:noFill/>
                          </a:ln>
                          <a:solidFill>
                            <a:schemeClr val="tx1"/>
                          </a:solidFill>
                          <a:effectLst/>
                          <a:latin typeface="Arial" charset="0"/>
                          <a:ea typeface="標楷體" pitchFamily="65" charset="-120"/>
                        </a:rPr>
                        <a:t>討論「家庭暴力安全計畫」，分別就</a:t>
                      </a:r>
                      <a:r>
                        <a:rPr kumimoji="1" lang="en-US" altLang="zh-TW" sz="2000" b="0" i="0" u="none" strike="noStrike" cap="none" normalizeH="0" baseline="0" dirty="0" smtClean="0">
                          <a:ln>
                            <a:noFill/>
                          </a:ln>
                          <a:solidFill>
                            <a:schemeClr val="tx1"/>
                          </a:solidFill>
                          <a:effectLst/>
                          <a:latin typeface="Arial" charset="0"/>
                          <a:ea typeface="標楷體" pitchFamily="65" charset="-120"/>
                        </a:rPr>
                        <a:t>〝</a:t>
                      </a:r>
                      <a:r>
                        <a:rPr kumimoji="1" lang="zh-TW" altLang="en-US" sz="2000" b="0" i="0" u="none" strike="noStrike" cap="none" normalizeH="0" baseline="0" dirty="0" smtClean="0">
                          <a:ln>
                            <a:noFill/>
                          </a:ln>
                          <a:solidFill>
                            <a:schemeClr val="tx1"/>
                          </a:solidFill>
                          <a:effectLst/>
                          <a:latin typeface="Arial" charset="0"/>
                          <a:ea typeface="標楷體" pitchFamily="65" charset="-120"/>
                        </a:rPr>
                        <a:t>希望繼續與施虐者共同生活</a:t>
                      </a:r>
                      <a:r>
                        <a:rPr kumimoji="1" lang="en-US" altLang="zh-TW" sz="2000" b="0" i="0" u="none" strike="noStrike" cap="none" normalizeH="0" baseline="0" dirty="0" smtClean="0">
                          <a:ln>
                            <a:noFill/>
                          </a:ln>
                          <a:solidFill>
                            <a:schemeClr val="tx1"/>
                          </a:solidFill>
                          <a:effectLst/>
                          <a:latin typeface="Arial" charset="0"/>
                          <a:ea typeface="標楷體" pitchFamily="65" charset="-120"/>
                        </a:rPr>
                        <a:t>〞</a:t>
                      </a:r>
                      <a:r>
                        <a:rPr kumimoji="1" lang="zh-TW" altLang="en-US" sz="2000" b="0" i="0" u="none" strike="noStrike" cap="none" normalizeH="0" baseline="0" dirty="0" smtClean="0">
                          <a:ln>
                            <a:noFill/>
                          </a:ln>
                          <a:solidFill>
                            <a:schemeClr val="tx1"/>
                          </a:solidFill>
                          <a:effectLst/>
                          <a:latin typeface="Arial" charset="0"/>
                          <a:ea typeface="標楷體" pitchFamily="65" charset="-120"/>
                        </a:rPr>
                        <a:t>或是</a:t>
                      </a:r>
                      <a:r>
                        <a:rPr kumimoji="1" lang="en-US" altLang="zh-TW" sz="2000" b="0" i="0" u="none" strike="noStrike" cap="none" normalizeH="0" baseline="0" dirty="0" smtClean="0">
                          <a:ln>
                            <a:noFill/>
                          </a:ln>
                          <a:solidFill>
                            <a:schemeClr val="tx1"/>
                          </a:solidFill>
                          <a:effectLst/>
                          <a:latin typeface="Arial" charset="0"/>
                          <a:ea typeface="標楷體" pitchFamily="65" charset="-120"/>
                        </a:rPr>
                        <a:t>〝</a:t>
                      </a:r>
                      <a:r>
                        <a:rPr kumimoji="1" lang="zh-TW" altLang="en-US" sz="2000" b="0" i="0" u="none" strike="noStrike" cap="none" normalizeH="0" baseline="0" dirty="0" smtClean="0">
                          <a:ln>
                            <a:noFill/>
                          </a:ln>
                          <a:solidFill>
                            <a:schemeClr val="tx1"/>
                          </a:solidFill>
                          <a:effectLst/>
                          <a:latin typeface="Arial" charset="0"/>
                          <a:ea typeface="標楷體" pitchFamily="65" charset="-120"/>
                        </a:rPr>
                        <a:t>開始有離開施虐者的打算</a:t>
                      </a:r>
                      <a:r>
                        <a:rPr kumimoji="1" lang="en-US" altLang="zh-TW" sz="2000" b="0" i="0" u="none" strike="noStrike" cap="none" normalizeH="0" baseline="0" dirty="0" smtClean="0">
                          <a:ln>
                            <a:noFill/>
                          </a:ln>
                          <a:solidFill>
                            <a:schemeClr val="tx1"/>
                          </a:solidFill>
                          <a:effectLst/>
                          <a:latin typeface="Arial" charset="0"/>
                          <a:ea typeface="標楷體" pitchFamily="65" charset="-120"/>
                        </a:rPr>
                        <a:t>〞</a:t>
                      </a:r>
                      <a:r>
                        <a:rPr kumimoji="1" lang="zh-TW" altLang="en-US" sz="2000" b="0" i="0" u="none" strike="noStrike" cap="none" normalizeH="0" baseline="0" dirty="0" smtClean="0">
                          <a:ln>
                            <a:noFill/>
                          </a:ln>
                          <a:solidFill>
                            <a:schemeClr val="tx1"/>
                          </a:solidFill>
                          <a:effectLst/>
                          <a:latin typeface="Arial" charset="0"/>
                          <a:ea typeface="標楷體" pitchFamily="65" charset="-120"/>
                        </a:rPr>
                        <a:t>這兩種情況，協助案主擬定適合的安全計畫，避免案主繼續遭到暴力</a:t>
                      </a:r>
                      <a:r>
                        <a:rPr kumimoji="1" lang="zh-TW" altLang="en-US" sz="2400" b="0" i="0" u="none" strike="noStrike" cap="none" normalizeH="0" baseline="0" dirty="0" smtClean="0">
                          <a:ln>
                            <a:noFill/>
                          </a:ln>
                          <a:solidFill>
                            <a:schemeClr val="tx1"/>
                          </a:solidFill>
                          <a:effectLst/>
                          <a:latin typeface="Arial" charset="0"/>
                          <a:ea typeface="標楷體" pitchFamily="65" charset="-120"/>
                        </a:rPr>
                        <a: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38" name="Group 2"/>
          <p:cNvGraphicFramePr>
            <a:graphicFrameLocks noGrp="1"/>
          </p:cNvGraphicFramePr>
          <p:nvPr>
            <p:ph idx="1"/>
          </p:nvPr>
        </p:nvGraphicFramePr>
        <p:xfrm>
          <a:off x="250825" y="1125538"/>
          <a:ext cx="8640763" cy="5265737"/>
        </p:xfrm>
        <a:graphic>
          <a:graphicData uri="http://schemas.openxmlformats.org/drawingml/2006/table">
            <a:tbl>
              <a:tblPr/>
              <a:tblGrid>
                <a:gridCol w="2344738"/>
                <a:gridCol w="6296025"/>
              </a:tblGrid>
              <a:tr h="2001837">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3.</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法律諮詢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當案主因遭受家庭暴力或性侵害而需要提出告訴或是可能遇到的法律問題。另外，家庭暴力防治法中規定，家庭暴力受害者可向法院聲請「保護令」來禁止施虐者施暴，討論保護令的內容，以及如何聲請保護令。</a:t>
                      </a:r>
                      <a:endParaRPr kumimoji="1" lang="zh-TW" altLang="en-US" sz="2600" b="0" i="0" u="none" strike="noStrike" cap="none" normalizeH="0" baseline="0" dirty="0" smtClean="0">
                        <a:ln>
                          <a:noFill/>
                        </a:ln>
                        <a:solidFill>
                          <a:schemeClr val="tx1"/>
                        </a:solidFill>
                        <a:effectLst/>
                        <a:latin typeface="Arial" charset="0"/>
                        <a:ea typeface="新細明體" pitchFamily="18" charset="-12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11362">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4.</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提供緊急救援、終止暴力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rPr>
                        <a:t>當個案因遭受家庭暴力或性侵害而需要緊急救援時，保護專線會立即聯絡警察人員前往現場終止暴力，必要時亦有社工人員前往協助。另外，當被害人及被害人的家人想離開暴力環境時，亦會請現場處理之警察人員護送其安全離開。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52538">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en-US" altLang="zh-TW" sz="2000" b="0" i="0" u="none" strike="noStrike" cap="none" normalizeH="0" baseline="0" dirty="0" smtClean="0">
                          <a:ln>
                            <a:noFill/>
                          </a:ln>
                          <a:solidFill>
                            <a:schemeClr val="tx1"/>
                          </a:solidFill>
                          <a:effectLst/>
                          <a:latin typeface="標楷體" pitchFamily="65" charset="-120"/>
                          <a:ea typeface="標楷體" pitchFamily="65" charset="-120"/>
                        </a:rPr>
                        <a:t>5.</a:t>
                      </a:r>
                      <a:r>
                        <a:rPr kumimoji="1" lang="zh-TW" altLang="en-US" sz="2000" b="0" i="0" u="none" strike="noStrike" cap="none" normalizeH="0" baseline="0" dirty="0" smtClean="0">
                          <a:ln>
                            <a:noFill/>
                          </a:ln>
                          <a:solidFill>
                            <a:schemeClr val="tx1"/>
                          </a:solidFill>
                          <a:effectLst/>
                          <a:latin typeface="標楷體" pitchFamily="65" charset="-120"/>
                          <a:ea typeface="標楷體" pitchFamily="65" charset="-120"/>
                        </a:rPr>
                        <a:t>安排隱密、臨時的住所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1" lang="zh-TW" altLang="en-US" sz="2000" b="0" i="0" u="none" strike="noStrike" cap="none" normalizeH="0" baseline="0" smtClean="0">
                          <a:ln>
                            <a:noFill/>
                          </a:ln>
                          <a:solidFill>
                            <a:schemeClr val="tx1"/>
                          </a:solidFill>
                          <a:effectLst/>
                          <a:latin typeface="Arial" charset="0"/>
                          <a:ea typeface="標楷體" pitchFamily="65" charset="-120"/>
                        </a:rPr>
                        <a:t>當有人因為遭受家庭暴力或性侵害需要暫時的安全住所時，保護專線會立即聯絡相關單位，為被害人和被害人的家人安排隱密、安全的暫時住所。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idx="4294967295"/>
          </p:nvPr>
        </p:nvSpPr>
        <p:spPr>
          <a:xfrm>
            <a:off x="468313" y="404813"/>
            <a:ext cx="7543800" cy="1295400"/>
          </a:xfrm>
        </p:spPr>
        <p:txBody>
          <a:bodyPr anchor="ctr">
            <a:normAutofit fontScale="90000"/>
          </a:bodyPr>
          <a:lstStyle/>
          <a:p>
            <a:pPr marL="742950" indent="-742950" eaLnBrk="1" hangingPunct="1">
              <a:buFont typeface="Wingdings" pitchFamily="2" charset="2"/>
              <a:buChar char="Ø"/>
              <a:defRPr/>
            </a:pPr>
            <a:r>
              <a:rPr lang="zh-TW" altLang="zh-TW" sz="4000" dirty="0" smtClean="0">
                <a:latin typeface="標楷體" pitchFamily="65" charset="-120"/>
                <a:ea typeface="標楷體" pitchFamily="65" charset="-120"/>
              </a:rPr>
              <a:t>案例</a:t>
            </a:r>
            <a:r>
              <a:rPr lang="zh-TW" altLang="zh-TW" sz="4000" dirty="0" smtClean="0"/>
              <a:t/>
            </a:r>
            <a:br>
              <a:rPr lang="zh-TW" altLang="zh-TW" sz="4000" dirty="0" smtClean="0"/>
            </a:br>
            <a:endParaRPr lang="zh-TW" altLang="en-US" sz="4000" dirty="0" smtClean="0"/>
          </a:p>
        </p:txBody>
      </p:sp>
      <p:sp>
        <p:nvSpPr>
          <p:cNvPr id="49155" name="矩形 3"/>
          <p:cNvSpPr>
            <a:spLocks noChangeArrowheads="1"/>
          </p:cNvSpPr>
          <p:nvPr/>
        </p:nvSpPr>
        <p:spPr bwMode="auto">
          <a:xfrm>
            <a:off x="684213" y="1196975"/>
            <a:ext cx="7704137"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600">
                <a:solidFill>
                  <a:schemeClr val="tx1"/>
                </a:solidFill>
                <a:latin typeface="Arial" charset="0"/>
                <a:ea typeface="新細明體" charset="-120"/>
              </a:defRPr>
            </a:lvl1pPr>
            <a:lvl2pPr marL="742950" indent="-285750" eaLnBrk="0" hangingPunct="0">
              <a:defRPr kumimoji="1" sz="2600">
                <a:solidFill>
                  <a:schemeClr val="tx1"/>
                </a:solidFill>
                <a:latin typeface="Arial" charset="0"/>
                <a:ea typeface="新細明體" charset="-120"/>
              </a:defRPr>
            </a:lvl2pPr>
            <a:lvl3pPr marL="1143000" indent="-228600" eaLnBrk="0" hangingPunct="0">
              <a:defRPr kumimoji="1" sz="2600">
                <a:solidFill>
                  <a:schemeClr val="tx1"/>
                </a:solidFill>
                <a:latin typeface="Arial" charset="0"/>
                <a:ea typeface="新細明體" charset="-120"/>
              </a:defRPr>
            </a:lvl3pPr>
            <a:lvl4pPr marL="1600200" indent="-228600" eaLnBrk="0" hangingPunct="0">
              <a:defRPr kumimoji="1" sz="2600">
                <a:solidFill>
                  <a:schemeClr val="tx1"/>
                </a:solidFill>
                <a:latin typeface="Arial" charset="0"/>
                <a:ea typeface="新細明體" charset="-120"/>
              </a:defRPr>
            </a:lvl4pPr>
            <a:lvl5pPr marL="2057400" indent="-228600" eaLnBrk="0" hangingPunct="0">
              <a:defRPr kumimoji="1" sz="2600">
                <a:solidFill>
                  <a:schemeClr val="tx1"/>
                </a:solidFill>
                <a:latin typeface="Arial" charset="0"/>
                <a:ea typeface="新細明體" charset="-120"/>
              </a:defRPr>
            </a:lvl5pPr>
            <a:lvl6pPr marL="2514600" indent="-228600" eaLnBrk="0" fontAlgn="base" hangingPunct="0">
              <a:spcBef>
                <a:spcPct val="0"/>
              </a:spcBef>
              <a:spcAft>
                <a:spcPct val="0"/>
              </a:spcAft>
              <a:defRPr kumimoji="1" sz="2600">
                <a:solidFill>
                  <a:schemeClr val="tx1"/>
                </a:solidFill>
                <a:latin typeface="Arial" charset="0"/>
                <a:ea typeface="新細明體" charset="-120"/>
              </a:defRPr>
            </a:lvl6pPr>
            <a:lvl7pPr marL="2971800" indent="-228600" eaLnBrk="0" fontAlgn="base" hangingPunct="0">
              <a:spcBef>
                <a:spcPct val="0"/>
              </a:spcBef>
              <a:spcAft>
                <a:spcPct val="0"/>
              </a:spcAft>
              <a:defRPr kumimoji="1" sz="2600">
                <a:solidFill>
                  <a:schemeClr val="tx1"/>
                </a:solidFill>
                <a:latin typeface="Arial" charset="0"/>
                <a:ea typeface="新細明體" charset="-120"/>
              </a:defRPr>
            </a:lvl7pPr>
            <a:lvl8pPr marL="3429000" indent="-228600" eaLnBrk="0" fontAlgn="base" hangingPunct="0">
              <a:spcBef>
                <a:spcPct val="0"/>
              </a:spcBef>
              <a:spcAft>
                <a:spcPct val="0"/>
              </a:spcAft>
              <a:defRPr kumimoji="1" sz="2600">
                <a:solidFill>
                  <a:schemeClr val="tx1"/>
                </a:solidFill>
                <a:latin typeface="Arial" charset="0"/>
                <a:ea typeface="新細明體" charset="-120"/>
              </a:defRPr>
            </a:lvl8pPr>
            <a:lvl9pPr marL="3886200" indent="-228600" eaLnBrk="0" fontAlgn="base" hangingPunct="0">
              <a:spcBef>
                <a:spcPct val="0"/>
              </a:spcBef>
              <a:spcAft>
                <a:spcPct val="0"/>
              </a:spcAft>
              <a:defRPr kumimoji="1" sz="2600">
                <a:solidFill>
                  <a:schemeClr val="tx1"/>
                </a:solidFill>
                <a:latin typeface="Arial" charset="0"/>
                <a:ea typeface="新細明體" charset="-120"/>
              </a:defRPr>
            </a:lvl9pPr>
          </a:lstStyle>
          <a:p>
            <a:pPr eaLnBrk="1" hangingPunct="1">
              <a:buFont typeface="Wingdings" pitchFamily="2" charset="2"/>
              <a:buNone/>
            </a:pPr>
            <a:r>
              <a:rPr lang="zh-TW" altLang="en-US">
                <a:latin typeface="標楷體" pitchFamily="65" charset="-120"/>
                <a:ea typeface="標楷體" pitchFamily="65" charset="-120"/>
              </a:rPr>
              <a:t> </a:t>
            </a:r>
            <a:r>
              <a:rPr lang="zh-TW" altLang="en-US" sz="2800">
                <a:latin typeface="標楷體" pitchFamily="65" charset="-120"/>
                <a:ea typeface="標楷體" pitchFamily="65" charset="-120"/>
              </a:rPr>
              <a:t> 案主阿美今年</a:t>
            </a:r>
            <a:r>
              <a:rPr lang="en-US" altLang="zh-TW" sz="2800">
                <a:latin typeface="標楷體" pitchFamily="65" charset="-120"/>
                <a:ea typeface="標楷體" pitchFamily="65" charset="-120"/>
              </a:rPr>
              <a:t>35</a:t>
            </a:r>
            <a:r>
              <a:rPr lang="zh-TW" altLang="en-US" sz="2800">
                <a:latin typeface="標楷體" pitchFamily="65" charset="-120"/>
                <a:ea typeface="標楷體" pitchFamily="65" charset="-120"/>
              </a:rPr>
              <a:t>歲是家中唯一的獨生女，與先生阿雄兩人結婚已長達十二年之久，育有一子一女，兒子小華今年十歲和女兒小玉今年七歲，案夫在婚後三年就自行開業當電器行老闆，而阿美則是辭去原本會計的工作，成為全職的家庭主婦。但因應金融風暴及電器連鎖店興起，導致案夫近四年因生意不好且外加投資失敗促使電器行倒閉，而案夫在失業後因找不到工作而沉迷上賭博和喝酒，使得家中經濟只靠案主做家庭代工維持。案主與小孩時常因為案夫喝醉發酒瘋或輸了錢而挨打，更常常在半夜時，會突然被案夫叫醒並且數落他們的不是，或是要他們罰站不准睡覺，如果案主加以規勸，就會被打得遍體鱗傷。</a:t>
            </a:r>
            <a:endParaRPr lang="zh-TW" altLang="zh-TW" sz="280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內容版面配置區 2"/>
          <p:cNvSpPr>
            <a:spLocks noGrp="1"/>
          </p:cNvSpPr>
          <p:nvPr>
            <p:ph idx="4294967295"/>
          </p:nvPr>
        </p:nvSpPr>
        <p:spPr>
          <a:xfrm>
            <a:off x="323850" y="765175"/>
            <a:ext cx="8135938" cy="6408738"/>
          </a:xfrm>
        </p:spPr>
        <p:txBody>
          <a:bodyPr/>
          <a:lstStyle/>
          <a:p>
            <a:pPr eaLnBrk="1" hangingPunct="1">
              <a:lnSpc>
                <a:spcPct val="80000"/>
              </a:lnSpc>
            </a:pPr>
            <a:r>
              <a:rPr lang="zh-TW" altLang="en-US" sz="2800" smtClean="0">
                <a:latin typeface="標楷體" pitchFamily="65" charset="-120"/>
                <a:ea typeface="標楷體" pitchFamily="65" charset="-120"/>
              </a:rPr>
              <a:t>然而，案主長期遭受丈夫的暴力行為，導致案主精神上患有憂鬱症，情緒相當不穩定，而這樣的情形造成案主很大的負面影響，只要聽到有人用鑰匙開門的聲音就會驚慌害怕，而且情緒時常是驚恐以及悲傷的狀態，案主經常把自己關在房裡，以確保自己的安全，也因為這樣的情況造成案主有很大的自卑感，社交方面較為封閉，不喜歡與人打交道，所以人際關係狹隘。</a:t>
            </a:r>
          </a:p>
          <a:p>
            <a:pPr eaLnBrk="1" hangingPunct="1">
              <a:lnSpc>
                <a:spcPct val="80000"/>
              </a:lnSpc>
            </a:pPr>
            <a:endParaRPr lang="zh-TW" altLang="en-US" sz="2800" smtClean="0">
              <a:latin typeface="標楷體" pitchFamily="65" charset="-120"/>
              <a:ea typeface="標楷體" pitchFamily="65" charset="-120"/>
            </a:endParaRPr>
          </a:p>
          <a:p>
            <a:pPr eaLnBrk="1" hangingPunct="1">
              <a:lnSpc>
                <a:spcPct val="80000"/>
              </a:lnSpc>
            </a:pPr>
            <a:r>
              <a:rPr lang="zh-TW" altLang="en-US" sz="2800" smtClean="0">
                <a:latin typeface="標楷體" pitchFamily="65" charset="-120"/>
                <a:ea typeface="標楷體" pitchFamily="65" charset="-120"/>
              </a:rPr>
              <a:t>案主今年七月又因丈夫阿雄賭博輸錢而慘遭毆打，過程中案主頭部被椅子砸傷，導致案主血流不止，案主立即逃出家門，剛好被隔壁鄰居撞見，而鄰居看見案主全身是傷，熱心的將案主送醫治療，並通知案主父母親前來照顧案主母子，而案主父母親看案主全身都佈滿新舊傷，且情緒也相當不穩定，終於看不下去決定通報家庭暴力防治中心，請求協助。</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標題 1"/>
          <p:cNvSpPr>
            <a:spLocks noGrp="1"/>
          </p:cNvSpPr>
          <p:nvPr>
            <p:ph type="title" idx="4294967295"/>
          </p:nvPr>
        </p:nvSpPr>
        <p:spPr/>
        <p:txBody>
          <a:bodyPr anchor="ctr"/>
          <a:lstStyle/>
          <a:p>
            <a:pPr eaLnBrk="1" hangingPunct="1">
              <a:buFont typeface="Wingdings" pitchFamily="2" charset="2"/>
              <a:buChar char="Ø"/>
            </a:pPr>
            <a:r>
              <a:rPr lang="zh-TW" altLang="zh-TW" sz="4000" smtClean="0">
                <a:latin typeface="標楷體" pitchFamily="65" charset="-120"/>
                <a:ea typeface="標楷體" pitchFamily="65" charset="-120"/>
              </a:rPr>
              <a:t>個案的問題</a:t>
            </a:r>
          </a:p>
        </p:txBody>
      </p:sp>
      <p:sp>
        <p:nvSpPr>
          <p:cNvPr id="53251" name="內容版面配置區 2"/>
          <p:cNvSpPr>
            <a:spLocks noGrp="1"/>
          </p:cNvSpPr>
          <p:nvPr>
            <p:ph idx="4294967295"/>
          </p:nvPr>
        </p:nvSpPr>
        <p:spPr>
          <a:xfrm>
            <a:off x="457200" y="1341438"/>
            <a:ext cx="7354888" cy="5516562"/>
          </a:xfrm>
        </p:spPr>
        <p:txBody>
          <a:bodyPr/>
          <a:lstStyle/>
          <a:p>
            <a:pPr eaLnBrk="1" hangingPunct="1">
              <a:lnSpc>
                <a:spcPct val="80000"/>
              </a:lnSpc>
            </a:pPr>
            <a:r>
              <a:rPr lang="zh-TW" altLang="en-US" sz="2600" smtClean="0">
                <a:latin typeface="標楷體" pitchFamily="65" charset="-120"/>
                <a:ea typeface="標楷體" pitchFamily="65" charset="-120"/>
              </a:rPr>
              <a:t>申請驗傷單及保護令問題：案主因為長期的家暴下，身上會有許多的傷口及瘀青，還有心理層面的問題，所以協助她醫院驗傷及憂鬱症診斷書，協助案主去聲請保護令確保他的安全。</a:t>
            </a:r>
          </a:p>
          <a:p>
            <a:pPr eaLnBrk="1" hangingPunct="1">
              <a:lnSpc>
                <a:spcPct val="80000"/>
              </a:lnSpc>
            </a:pPr>
            <a:endParaRPr lang="zh-TW" altLang="en-US" sz="2600" smtClean="0">
              <a:latin typeface="標楷體" pitchFamily="65" charset="-120"/>
              <a:ea typeface="標楷體" pitchFamily="65" charset="-120"/>
            </a:endParaRPr>
          </a:p>
          <a:p>
            <a:pPr eaLnBrk="1" hangingPunct="1">
              <a:lnSpc>
                <a:spcPct val="80000"/>
              </a:lnSpc>
            </a:pPr>
            <a:r>
              <a:rPr lang="zh-TW" altLang="en-US" sz="2600" smtClean="0">
                <a:latin typeface="標楷體" pitchFamily="65" charset="-120"/>
                <a:ea typeface="標楷體" pitchFamily="65" charset="-120"/>
              </a:rPr>
              <a:t>諮商問題</a:t>
            </a:r>
            <a:r>
              <a:rPr lang="en-US" altLang="zh-TW" sz="2600" smtClean="0">
                <a:latin typeface="標楷體" pitchFamily="65" charset="-120"/>
                <a:ea typeface="標楷體" pitchFamily="65" charset="-120"/>
              </a:rPr>
              <a:t>:</a:t>
            </a:r>
            <a:r>
              <a:rPr lang="zh-TW" altLang="en-US" sz="2600" smtClean="0">
                <a:latin typeface="標楷體" pitchFamily="65" charset="-120"/>
                <a:ea typeface="標楷體" pitchFamily="65" charset="-120"/>
              </a:rPr>
              <a:t>個案患有憂鬱症及受家暴陰影，身心飽受恐懼，因此必須安排諮商課程來撫平案主的心理恐懼與創傷。</a:t>
            </a:r>
            <a:endParaRPr lang="en-US" altLang="zh-TW" sz="2600" smtClean="0">
              <a:latin typeface="標楷體" pitchFamily="65" charset="-120"/>
              <a:ea typeface="標楷體" pitchFamily="65" charset="-120"/>
            </a:endParaRPr>
          </a:p>
          <a:p>
            <a:pPr eaLnBrk="1" hangingPunct="1">
              <a:lnSpc>
                <a:spcPct val="80000"/>
              </a:lnSpc>
              <a:buFont typeface="Wingdings" pitchFamily="2" charset="2"/>
              <a:buNone/>
            </a:pPr>
            <a:endParaRPr lang="zh-TW" altLang="en-US" sz="2600" smtClean="0">
              <a:latin typeface="標楷體" pitchFamily="65" charset="-120"/>
              <a:ea typeface="標楷體" pitchFamily="65" charset="-120"/>
            </a:endParaRPr>
          </a:p>
          <a:p>
            <a:pPr eaLnBrk="1" hangingPunct="1">
              <a:lnSpc>
                <a:spcPct val="80000"/>
              </a:lnSpc>
            </a:pPr>
            <a:r>
              <a:rPr lang="zh-TW" altLang="en-US" sz="2600" smtClean="0">
                <a:latin typeface="標楷體" pitchFamily="65" charset="-120"/>
                <a:ea typeface="標楷體" pitchFamily="65" charset="-120"/>
              </a:rPr>
              <a:t>居住定所問題：因案主長期遭受案夫施暴，因此不想在居住原本的住所，又不想連累到娘家，所以必須安排案主尋找適合的住處</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橢圓 18"/>
          <p:cNvSpPr/>
          <p:nvPr/>
        </p:nvSpPr>
        <p:spPr>
          <a:xfrm>
            <a:off x="1571625" y="1357313"/>
            <a:ext cx="4786313" cy="3929062"/>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endParaRPr lang="zh-TW" altLang="en-US"/>
          </a:p>
        </p:txBody>
      </p:sp>
      <p:sp>
        <p:nvSpPr>
          <p:cNvPr id="6" name="矩形 5"/>
          <p:cNvSpPr/>
          <p:nvPr/>
        </p:nvSpPr>
        <p:spPr>
          <a:xfrm>
            <a:off x="2571750" y="1857375"/>
            <a:ext cx="714375" cy="785813"/>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2400" dirty="0">
                <a:solidFill>
                  <a:schemeClr val="tx1"/>
                </a:solidFill>
                <a:latin typeface="標楷體" pitchFamily="65" charset="-120"/>
                <a:ea typeface="標楷體" pitchFamily="65" charset="-120"/>
              </a:rPr>
              <a:t>37</a:t>
            </a:r>
            <a:r>
              <a:rPr lang="zh-TW" altLang="en-US" sz="2400" dirty="0">
                <a:solidFill>
                  <a:schemeClr val="tx1"/>
                </a:solidFill>
                <a:latin typeface="標楷體" pitchFamily="65" charset="-120"/>
                <a:ea typeface="標楷體" pitchFamily="65" charset="-120"/>
              </a:rPr>
              <a:t>歲</a:t>
            </a:r>
          </a:p>
        </p:txBody>
      </p:sp>
      <p:sp>
        <p:nvSpPr>
          <p:cNvPr id="7" name="橢圓 6"/>
          <p:cNvSpPr/>
          <p:nvPr/>
        </p:nvSpPr>
        <p:spPr>
          <a:xfrm>
            <a:off x="4143375" y="1773238"/>
            <a:ext cx="857250" cy="869950"/>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2400" dirty="0">
                <a:latin typeface="標楷體" pitchFamily="65" charset="-120"/>
                <a:ea typeface="標楷體" pitchFamily="65" charset="-120"/>
              </a:rPr>
              <a:t>35</a:t>
            </a:r>
            <a:r>
              <a:rPr lang="zh-TW" altLang="en-US" sz="2400" dirty="0">
                <a:latin typeface="標楷體" pitchFamily="65" charset="-120"/>
                <a:ea typeface="標楷體" pitchFamily="65" charset="-120"/>
              </a:rPr>
              <a:t>歲</a:t>
            </a:r>
          </a:p>
        </p:txBody>
      </p:sp>
      <p:sp>
        <p:nvSpPr>
          <p:cNvPr id="8" name="矩形 7"/>
          <p:cNvSpPr/>
          <p:nvPr/>
        </p:nvSpPr>
        <p:spPr>
          <a:xfrm>
            <a:off x="2571750" y="3500438"/>
            <a:ext cx="714375" cy="785812"/>
          </a:xfrm>
          <a:prstGeom prst="rect">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2400" dirty="0">
                <a:solidFill>
                  <a:schemeClr val="tx1"/>
                </a:solidFill>
                <a:latin typeface="標楷體" pitchFamily="65" charset="-120"/>
                <a:ea typeface="標楷體" pitchFamily="65" charset="-120"/>
              </a:rPr>
              <a:t>10</a:t>
            </a:r>
            <a:r>
              <a:rPr lang="zh-TW" altLang="en-US" sz="2400" dirty="0">
                <a:solidFill>
                  <a:schemeClr val="tx1"/>
                </a:solidFill>
                <a:latin typeface="標楷體" pitchFamily="65" charset="-120"/>
                <a:ea typeface="標楷體" pitchFamily="65" charset="-120"/>
              </a:rPr>
              <a:t>歲</a:t>
            </a:r>
            <a:endParaRPr lang="zh-TW" altLang="en-US" sz="2400" dirty="0">
              <a:solidFill>
                <a:schemeClr val="bg1"/>
              </a:solidFill>
              <a:latin typeface="標楷體" pitchFamily="65" charset="-120"/>
              <a:ea typeface="標楷體" pitchFamily="65" charset="-120"/>
            </a:endParaRPr>
          </a:p>
        </p:txBody>
      </p:sp>
      <p:sp>
        <p:nvSpPr>
          <p:cNvPr id="9" name="橢圓 8"/>
          <p:cNvSpPr/>
          <p:nvPr/>
        </p:nvSpPr>
        <p:spPr>
          <a:xfrm>
            <a:off x="4214813" y="3429000"/>
            <a:ext cx="857250" cy="857250"/>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en-US" altLang="zh-TW" sz="2400" dirty="0">
                <a:latin typeface="標楷體" pitchFamily="65" charset="-120"/>
                <a:ea typeface="標楷體" pitchFamily="65" charset="-120"/>
              </a:rPr>
              <a:t>7</a:t>
            </a:r>
            <a:r>
              <a:rPr lang="zh-TW" altLang="en-US" sz="2400" dirty="0">
                <a:latin typeface="標楷體" pitchFamily="65" charset="-120"/>
                <a:ea typeface="標楷體" pitchFamily="65" charset="-120"/>
              </a:rPr>
              <a:t>歲</a:t>
            </a:r>
          </a:p>
        </p:txBody>
      </p:sp>
      <p:sp>
        <p:nvSpPr>
          <p:cNvPr id="10" name="橢圓 9"/>
          <p:cNvSpPr/>
          <p:nvPr/>
        </p:nvSpPr>
        <p:spPr>
          <a:xfrm>
            <a:off x="6588125" y="1773238"/>
            <a:ext cx="857250" cy="1428750"/>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案父母</a:t>
            </a:r>
          </a:p>
        </p:txBody>
      </p:sp>
      <p:sp>
        <p:nvSpPr>
          <p:cNvPr id="11" name="橢圓 10"/>
          <p:cNvSpPr/>
          <p:nvPr/>
        </p:nvSpPr>
        <p:spPr>
          <a:xfrm>
            <a:off x="395288" y="785813"/>
            <a:ext cx="962025" cy="928687"/>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賭博</a:t>
            </a:r>
            <a:endParaRPr lang="en-US" altLang="zh-TW" sz="2400" dirty="0">
              <a:latin typeface="標楷體" pitchFamily="65" charset="-120"/>
              <a:ea typeface="標楷體" pitchFamily="65" charset="-120"/>
            </a:endParaRPr>
          </a:p>
        </p:txBody>
      </p:sp>
      <p:sp>
        <p:nvSpPr>
          <p:cNvPr id="12" name="橢圓 11"/>
          <p:cNvSpPr/>
          <p:nvPr/>
        </p:nvSpPr>
        <p:spPr>
          <a:xfrm>
            <a:off x="5219700" y="692150"/>
            <a:ext cx="1439863" cy="950913"/>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家庭代工</a:t>
            </a:r>
          </a:p>
        </p:txBody>
      </p:sp>
      <p:sp>
        <p:nvSpPr>
          <p:cNvPr id="13" name="橢圓 12"/>
          <p:cNvSpPr/>
          <p:nvPr/>
        </p:nvSpPr>
        <p:spPr>
          <a:xfrm>
            <a:off x="5651500" y="5229225"/>
            <a:ext cx="857250" cy="857250"/>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鄰居</a:t>
            </a:r>
          </a:p>
        </p:txBody>
      </p:sp>
      <p:sp>
        <p:nvSpPr>
          <p:cNvPr id="14" name="橢圓 13"/>
          <p:cNvSpPr/>
          <p:nvPr/>
        </p:nvSpPr>
        <p:spPr>
          <a:xfrm>
            <a:off x="323850" y="5516563"/>
            <a:ext cx="2447925" cy="1152525"/>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家庭暴力防治中心社工員</a:t>
            </a:r>
            <a:endParaRPr lang="en-US" altLang="zh-TW" sz="2400" dirty="0">
              <a:latin typeface="標楷體" pitchFamily="65" charset="-120"/>
              <a:ea typeface="標楷體" pitchFamily="65" charset="-120"/>
            </a:endParaRPr>
          </a:p>
        </p:txBody>
      </p:sp>
      <p:sp>
        <p:nvSpPr>
          <p:cNvPr id="15" name="橢圓 14"/>
          <p:cNvSpPr/>
          <p:nvPr/>
        </p:nvSpPr>
        <p:spPr>
          <a:xfrm>
            <a:off x="3276600" y="6000750"/>
            <a:ext cx="857250" cy="857250"/>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朋友</a:t>
            </a:r>
          </a:p>
        </p:txBody>
      </p:sp>
      <p:sp>
        <p:nvSpPr>
          <p:cNvPr id="16" name="橢圓 15"/>
          <p:cNvSpPr/>
          <p:nvPr/>
        </p:nvSpPr>
        <p:spPr>
          <a:xfrm>
            <a:off x="6659563" y="3860800"/>
            <a:ext cx="857250" cy="1000125"/>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醫院</a:t>
            </a:r>
          </a:p>
        </p:txBody>
      </p:sp>
      <p:sp>
        <p:nvSpPr>
          <p:cNvPr id="17" name="橢圓 16"/>
          <p:cNvSpPr/>
          <p:nvPr/>
        </p:nvSpPr>
        <p:spPr>
          <a:xfrm>
            <a:off x="3000375" y="0"/>
            <a:ext cx="857250" cy="1071563"/>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會計</a:t>
            </a:r>
          </a:p>
        </p:txBody>
      </p:sp>
      <p:sp>
        <p:nvSpPr>
          <p:cNvPr id="18" name="橢圓 17"/>
          <p:cNvSpPr/>
          <p:nvPr/>
        </p:nvSpPr>
        <p:spPr>
          <a:xfrm>
            <a:off x="179388" y="2643188"/>
            <a:ext cx="963612" cy="1362075"/>
          </a:xfrm>
          <a:prstGeom prst="ellipse">
            <a:avLst/>
          </a:prstGeom>
          <a:ln>
            <a:solidFill>
              <a:schemeClr val="bg2">
                <a:lumMod val="50000"/>
              </a:schemeClr>
            </a:solidFill>
          </a:ln>
        </p:spPr>
        <p:style>
          <a:lnRef idx="2">
            <a:schemeClr val="accent1"/>
          </a:lnRef>
          <a:fillRef idx="1">
            <a:schemeClr val="lt1"/>
          </a:fillRef>
          <a:effectRef idx="0">
            <a:schemeClr val="accent1"/>
          </a:effectRef>
          <a:fontRef idx="minor">
            <a:schemeClr val="dk1"/>
          </a:fontRef>
        </p:style>
        <p:txBody>
          <a:bodyPr anchor="ctr"/>
          <a:lstStyle/>
          <a:p>
            <a:pPr algn="ctr">
              <a:defRPr/>
            </a:pPr>
            <a:r>
              <a:rPr lang="zh-TW" altLang="en-US" sz="2400" dirty="0">
                <a:latin typeface="標楷體" pitchFamily="65" charset="-120"/>
                <a:ea typeface="標楷體" pitchFamily="65" charset="-120"/>
              </a:rPr>
              <a:t>電器行</a:t>
            </a:r>
          </a:p>
        </p:txBody>
      </p:sp>
      <p:cxnSp>
        <p:nvCxnSpPr>
          <p:cNvPr id="21" name="直線接點 20"/>
          <p:cNvCxnSpPr/>
          <p:nvPr/>
        </p:nvCxnSpPr>
        <p:spPr>
          <a:xfrm flipV="1">
            <a:off x="3357563" y="2214563"/>
            <a:ext cx="857250" cy="34925"/>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直線接點 27"/>
          <p:cNvCxnSpPr/>
          <p:nvPr/>
        </p:nvCxnSpPr>
        <p:spPr>
          <a:xfrm rot="5400000">
            <a:off x="3428206" y="2570957"/>
            <a:ext cx="714375"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0" name="直線接點 29"/>
          <p:cNvCxnSpPr/>
          <p:nvPr/>
        </p:nvCxnSpPr>
        <p:spPr>
          <a:xfrm>
            <a:off x="3000375" y="2928938"/>
            <a:ext cx="1643063"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直線接點 32"/>
          <p:cNvCxnSpPr/>
          <p:nvPr/>
        </p:nvCxnSpPr>
        <p:spPr>
          <a:xfrm rot="5400000">
            <a:off x="2750344" y="3178969"/>
            <a:ext cx="500062"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35" name="直線接點 34"/>
          <p:cNvCxnSpPr>
            <a:endCxn id="9" idx="0"/>
          </p:cNvCxnSpPr>
          <p:nvPr/>
        </p:nvCxnSpPr>
        <p:spPr>
          <a:xfrm rot="5400000">
            <a:off x="4394201" y="3178175"/>
            <a:ext cx="500062"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40" name="直線單箭頭接點 39"/>
          <p:cNvCxnSpPr>
            <a:stCxn id="8" idx="3"/>
          </p:cNvCxnSpPr>
          <p:nvPr/>
        </p:nvCxnSpPr>
        <p:spPr>
          <a:xfrm flipV="1">
            <a:off x="3286125" y="3857625"/>
            <a:ext cx="857250" cy="36513"/>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直線單箭頭接點 41"/>
          <p:cNvCxnSpPr>
            <a:stCxn id="7" idx="3"/>
          </p:cNvCxnSpPr>
          <p:nvPr/>
        </p:nvCxnSpPr>
        <p:spPr>
          <a:xfrm rot="5400000">
            <a:off x="3285332" y="2516981"/>
            <a:ext cx="984250" cy="982663"/>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直線單箭頭接點 43"/>
          <p:cNvCxnSpPr>
            <a:stCxn id="12" idx="3"/>
            <a:endCxn id="7" idx="7"/>
          </p:cNvCxnSpPr>
          <p:nvPr/>
        </p:nvCxnSpPr>
        <p:spPr>
          <a:xfrm rot="5400000">
            <a:off x="4954588" y="1423988"/>
            <a:ext cx="396875" cy="555625"/>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a:stCxn id="7" idx="6"/>
          </p:cNvCxnSpPr>
          <p:nvPr/>
        </p:nvCxnSpPr>
        <p:spPr>
          <a:xfrm>
            <a:off x="5000625" y="2208213"/>
            <a:ext cx="1587500" cy="212725"/>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直線單箭頭接點 47"/>
          <p:cNvCxnSpPr/>
          <p:nvPr/>
        </p:nvCxnSpPr>
        <p:spPr>
          <a:xfrm rot="16200000" flipH="1">
            <a:off x="5003006" y="2421732"/>
            <a:ext cx="1554163" cy="1841500"/>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直線單箭頭接點 49"/>
          <p:cNvCxnSpPr>
            <a:stCxn id="17" idx="5"/>
          </p:cNvCxnSpPr>
          <p:nvPr/>
        </p:nvCxnSpPr>
        <p:spPr>
          <a:xfrm rot="16200000" flipH="1">
            <a:off x="3680619" y="965994"/>
            <a:ext cx="800100" cy="696912"/>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2251" name="群組 54"/>
          <p:cNvGrpSpPr>
            <a:grpSpLocks/>
          </p:cNvGrpSpPr>
          <p:nvPr/>
        </p:nvGrpSpPr>
        <p:grpSpPr bwMode="auto">
          <a:xfrm rot="-1093013">
            <a:off x="3829050" y="1027113"/>
            <a:ext cx="357188" cy="376237"/>
            <a:chOff x="4357686" y="428604"/>
            <a:chExt cx="357190" cy="214314"/>
          </a:xfrm>
        </p:grpSpPr>
        <p:cxnSp>
          <p:nvCxnSpPr>
            <p:cNvPr id="52" name="直線接點 51"/>
            <p:cNvCxnSpPr/>
            <p:nvPr/>
          </p:nvCxnSpPr>
          <p:spPr>
            <a:xfrm rot="10800000" flipV="1">
              <a:off x="4357686" y="428604"/>
              <a:ext cx="357190" cy="21431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直線接點 53"/>
            <p:cNvCxnSpPr/>
            <p:nvPr/>
          </p:nvCxnSpPr>
          <p:spPr>
            <a:xfrm>
              <a:off x="4357686" y="428604"/>
              <a:ext cx="357190" cy="21431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70" name="直線單箭頭接點 69"/>
          <p:cNvCxnSpPr/>
          <p:nvPr/>
        </p:nvCxnSpPr>
        <p:spPr>
          <a:xfrm>
            <a:off x="1285875" y="1428750"/>
            <a:ext cx="1285875" cy="642938"/>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2" name="直線單箭頭接點 71"/>
          <p:cNvCxnSpPr/>
          <p:nvPr/>
        </p:nvCxnSpPr>
        <p:spPr>
          <a:xfrm flipV="1">
            <a:off x="1071563" y="2428875"/>
            <a:ext cx="1428750" cy="785813"/>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2256" name="群組 72"/>
          <p:cNvGrpSpPr>
            <a:grpSpLocks/>
          </p:cNvGrpSpPr>
          <p:nvPr/>
        </p:nvGrpSpPr>
        <p:grpSpPr bwMode="auto">
          <a:xfrm rot="-1014678">
            <a:off x="1452563" y="2833688"/>
            <a:ext cx="357187" cy="214312"/>
            <a:chOff x="4357686" y="428604"/>
            <a:chExt cx="357190" cy="214314"/>
          </a:xfrm>
        </p:grpSpPr>
        <p:cxnSp>
          <p:nvCxnSpPr>
            <p:cNvPr id="74" name="直線接點 73"/>
            <p:cNvCxnSpPr/>
            <p:nvPr/>
          </p:nvCxnSpPr>
          <p:spPr>
            <a:xfrm rot="10800000" flipV="1">
              <a:off x="4357686" y="428604"/>
              <a:ext cx="357190" cy="21431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5" name="直線接點 74"/>
            <p:cNvCxnSpPr/>
            <p:nvPr/>
          </p:nvCxnSpPr>
          <p:spPr>
            <a:xfrm>
              <a:off x="4357686" y="428604"/>
              <a:ext cx="357190" cy="21431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79" name="直線單箭頭接點 78"/>
          <p:cNvCxnSpPr>
            <a:endCxn id="14" idx="7"/>
          </p:cNvCxnSpPr>
          <p:nvPr/>
        </p:nvCxnSpPr>
        <p:spPr>
          <a:xfrm rot="5400000">
            <a:off x="2113756" y="5228432"/>
            <a:ext cx="757237" cy="158750"/>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81" name="直線單箭頭接點 80"/>
          <p:cNvCxnSpPr/>
          <p:nvPr/>
        </p:nvCxnSpPr>
        <p:spPr>
          <a:xfrm rot="5400000">
            <a:off x="2370137" y="4119563"/>
            <a:ext cx="3554413" cy="446088"/>
          </a:xfrm>
          <a:prstGeom prst="straightConnector1">
            <a:avLst/>
          </a:prstGeom>
          <a:ln>
            <a:solidFill>
              <a:schemeClr val="bg2">
                <a:lumMod val="50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3" name="直線單箭頭接點 82"/>
          <p:cNvCxnSpPr/>
          <p:nvPr/>
        </p:nvCxnSpPr>
        <p:spPr>
          <a:xfrm rot="16200000" flipH="1">
            <a:off x="3962400" y="3324225"/>
            <a:ext cx="2657475" cy="1152525"/>
          </a:xfrm>
          <a:prstGeom prst="straightConnector1">
            <a:avLst/>
          </a:prstGeom>
          <a:ln>
            <a:solidFill>
              <a:schemeClr val="bg2">
                <a:lumMod val="50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85" name="直線單箭頭接點 84"/>
          <p:cNvCxnSpPr/>
          <p:nvPr/>
        </p:nvCxnSpPr>
        <p:spPr>
          <a:xfrm rot="5400000">
            <a:off x="2286000" y="3071813"/>
            <a:ext cx="858837" cy="1588"/>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2263" name="群組 108"/>
          <p:cNvGrpSpPr>
            <a:grpSpLocks/>
          </p:cNvGrpSpPr>
          <p:nvPr/>
        </p:nvGrpSpPr>
        <p:grpSpPr bwMode="auto">
          <a:xfrm>
            <a:off x="2500313" y="2786063"/>
            <a:ext cx="357187" cy="561975"/>
            <a:chOff x="7715272" y="785794"/>
            <a:chExt cx="357190" cy="561980"/>
          </a:xfrm>
        </p:grpSpPr>
        <p:cxnSp>
          <p:nvCxnSpPr>
            <p:cNvPr id="93" name="直線接點 92"/>
            <p:cNvCxnSpPr/>
            <p:nvPr/>
          </p:nvCxnSpPr>
          <p:spPr>
            <a:xfrm>
              <a:off x="7715272" y="785794"/>
              <a:ext cx="357190"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直線接點 93"/>
            <p:cNvCxnSpPr/>
            <p:nvPr/>
          </p:nvCxnSpPr>
          <p:spPr>
            <a:xfrm>
              <a:off x="7715272" y="938195"/>
              <a:ext cx="357190"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線接點 94"/>
            <p:cNvCxnSpPr/>
            <p:nvPr/>
          </p:nvCxnSpPr>
          <p:spPr>
            <a:xfrm>
              <a:off x="7715272" y="1071547"/>
              <a:ext cx="357190"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線接點 95"/>
            <p:cNvCxnSpPr/>
            <p:nvPr/>
          </p:nvCxnSpPr>
          <p:spPr>
            <a:xfrm>
              <a:off x="7715272" y="1223948"/>
              <a:ext cx="357190"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線接點 96"/>
            <p:cNvCxnSpPr/>
            <p:nvPr/>
          </p:nvCxnSpPr>
          <p:spPr>
            <a:xfrm>
              <a:off x="7715272" y="1346186"/>
              <a:ext cx="35719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11" name="直線單箭頭接點 110"/>
          <p:cNvCxnSpPr/>
          <p:nvPr/>
        </p:nvCxnSpPr>
        <p:spPr>
          <a:xfrm>
            <a:off x="3286125" y="2000250"/>
            <a:ext cx="857250" cy="1588"/>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14" name="直線單箭頭接點 113"/>
          <p:cNvCxnSpPr>
            <a:endCxn id="9" idx="1"/>
          </p:cNvCxnSpPr>
          <p:nvPr/>
        </p:nvCxnSpPr>
        <p:spPr>
          <a:xfrm>
            <a:off x="3214688" y="2643188"/>
            <a:ext cx="1125537" cy="911225"/>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2271" name="群組 130"/>
          <p:cNvGrpSpPr>
            <a:grpSpLocks/>
          </p:cNvGrpSpPr>
          <p:nvPr/>
        </p:nvGrpSpPr>
        <p:grpSpPr bwMode="auto">
          <a:xfrm rot="5400000">
            <a:off x="3536950" y="1820863"/>
            <a:ext cx="357187" cy="287338"/>
            <a:chOff x="7715272" y="785794"/>
            <a:chExt cx="357190" cy="287340"/>
          </a:xfrm>
        </p:grpSpPr>
        <p:cxnSp>
          <p:nvCxnSpPr>
            <p:cNvPr id="123" name="直線接點 122"/>
            <p:cNvCxnSpPr/>
            <p:nvPr/>
          </p:nvCxnSpPr>
          <p:spPr>
            <a:xfrm>
              <a:off x="7715272" y="785794"/>
              <a:ext cx="35719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4" name="直線接點 123"/>
            <p:cNvCxnSpPr/>
            <p:nvPr/>
          </p:nvCxnSpPr>
          <p:spPr>
            <a:xfrm>
              <a:off x="7715272" y="938195"/>
              <a:ext cx="35719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5" name="直線接點 124"/>
            <p:cNvCxnSpPr/>
            <p:nvPr/>
          </p:nvCxnSpPr>
          <p:spPr>
            <a:xfrm>
              <a:off x="7715272" y="1071546"/>
              <a:ext cx="35719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52275" name="群組 139"/>
          <p:cNvGrpSpPr>
            <a:grpSpLocks/>
          </p:cNvGrpSpPr>
          <p:nvPr/>
        </p:nvGrpSpPr>
        <p:grpSpPr bwMode="auto">
          <a:xfrm rot="-2671519">
            <a:off x="3603625" y="2646363"/>
            <a:ext cx="357188" cy="847725"/>
            <a:chOff x="7715272" y="785794"/>
            <a:chExt cx="357190" cy="847732"/>
          </a:xfrm>
        </p:grpSpPr>
        <p:cxnSp>
          <p:nvCxnSpPr>
            <p:cNvPr id="132" name="直線接點 131"/>
            <p:cNvCxnSpPr/>
            <p:nvPr/>
          </p:nvCxnSpPr>
          <p:spPr>
            <a:xfrm>
              <a:off x="7715691" y="785089"/>
              <a:ext cx="357189"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3" name="直線接點 132"/>
            <p:cNvCxnSpPr/>
            <p:nvPr/>
          </p:nvCxnSpPr>
          <p:spPr>
            <a:xfrm>
              <a:off x="7715823" y="936636"/>
              <a:ext cx="357190"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4" name="直線接點 133"/>
            <p:cNvCxnSpPr/>
            <p:nvPr/>
          </p:nvCxnSpPr>
          <p:spPr>
            <a:xfrm>
              <a:off x="7715789" y="1067978"/>
              <a:ext cx="357190"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5" name="直線接點 134"/>
            <p:cNvCxnSpPr/>
            <p:nvPr/>
          </p:nvCxnSpPr>
          <p:spPr>
            <a:xfrm>
              <a:off x="7715959" y="1224015"/>
              <a:ext cx="357189" cy="1588"/>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6" name="直線接點 135"/>
            <p:cNvCxnSpPr/>
            <p:nvPr/>
          </p:nvCxnSpPr>
          <p:spPr>
            <a:xfrm>
              <a:off x="7715851" y="1346378"/>
              <a:ext cx="357189"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7" name="直線接點 136"/>
            <p:cNvCxnSpPr/>
            <p:nvPr/>
          </p:nvCxnSpPr>
          <p:spPr>
            <a:xfrm>
              <a:off x="7715983" y="1497925"/>
              <a:ext cx="357190"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直線接點 137"/>
            <p:cNvCxnSpPr/>
            <p:nvPr/>
          </p:nvCxnSpPr>
          <p:spPr>
            <a:xfrm>
              <a:off x="7715968" y="1631512"/>
              <a:ext cx="357189" cy="1587"/>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cxnSp>
        <p:nvCxnSpPr>
          <p:cNvPr id="142" name="直線單箭頭接點 141"/>
          <p:cNvCxnSpPr/>
          <p:nvPr/>
        </p:nvCxnSpPr>
        <p:spPr>
          <a:xfrm rot="16200000" flipH="1">
            <a:off x="4357688" y="3000375"/>
            <a:ext cx="785812" cy="71438"/>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grpSp>
        <p:nvGrpSpPr>
          <p:cNvPr id="52284" name="群組 129"/>
          <p:cNvGrpSpPr>
            <a:grpSpLocks/>
          </p:cNvGrpSpPr>
          <p:nvPr/>
        </p:nvGrpSpPr>
        <p:grpSpPr bwMode="auto">
          <a:xfrm rot="21413380" flipV="1">
            <a:off x="7385050" y="5449888"/>
            <a:ext cx="184150" cy="200025"/>
            <a:chOff x="4357686" y="428604"/>
            <a:chExt cx="357190" cy="214314"/>
          </a:xfrm>
        </p:grpSpPr>
        <p:cxnSp>
          <p:nvCxnSpPr>
            <p:cNvPr id="141" name="直線接點 140"/>
            <p:cNvCxnSpPr/>
            <p:nvPr/>
          </p:nvCxnSpPr>
          <p:spPr>
            <a:xfrm rot="10800000" flipV="1">
              <a:off x="4357686" y="428604"/>
              <a:ext cx="357190" cy="21431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3" name="直線接點 142"/>
            <p:cNvCxnSpPr/>
            <p:nvPr/>
          </p:nvCxnSpPr>
          <p:spPr>
            <a:xfrm>
              <a:off x="4357686" y="428604"/>
              <a:ext cx="357190" cy="21431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sp>
        <p:nvSpPr>
          <p:cNvPr id="155" name="標題 154"/>
          <p:cNvSpPr>
            <a:spLocks noGrp="1"/>
          </p:cNvSpPr>
          <p:nvPr>
            <p:ph type="title" idx="4294967295"/>
          </p:nvPr>
        </p:nvSpPr>
        <p:spPr>
          <a:xfrm>
            <a:off x="6875463" y="5300663"/>
            <a:ext cx="2089150" cy="1368425"/>
          </a:xfrm>
        </p:spPr>
        <p:txBody>
          <a:bodyPr anchor="t">
            <a:normAutofit fontScale="90000"/>
          </a:bodyPr>
          <a:lstStyle/>
          <a:p>
            <a:pPr>
              <a:defRPr/>
            </a:pPr>
            <a:r>
              <a:rPr lang="zh-TW" altLang="en-US" sz="1800" b="0" cap="all" dirty="0" smtClean="0">
                <a:latin typeface="標楷體" pitchFamily="65" charset="-120"/>
                <a:ea typeface="標楷體" pitchFamily="65" charset="-120"/>
              </a:rPr>
              <a:t>        終止關係</a:t>
            </a:r>
            <a:r>
              <a:rPr lang="en-US" altLang="zh-TW" sz="1800" b="0" cap="all" dirty="0" smtClean="0">
                <a:latin typeface="標楷體" pitchFamily="65" charset="-120"/>
                <a:ea typeface="標楷體" pitchFamily="65" charset="-120"/>
              </a:rPr>
              <a:t/>
            </a:r>
            <a:br>
              <a:rPr lang="en-US" altLang="zh-TW" sz="1800" b="0" cap="all" dirty="0" smtClean="0">
                <a:latin typeface="標楷體" pitchFamily="65" charset="-120"/>
                <a:ea typeface="標楷體" pitchFamily="65" charset="-120"/>
              </a:rPr>
            </a:br>
            <a:r>
              <a:rPr lang="en-US" altLang="zh-TW" sz="1800" b="0" cap="all" dirty="0" smtClean="0">
                <a:latin typeface="標楷體" pitchFamily="65" charset="-120"/>
                <a:ea typeface="標楷體" pitchFamily="65" charset="-120"/>
              </a:rPr>
              <a:t/>
            </a:r>
            <a:br>
              <a:rPr lang="en-US" altLang="zh-TW" sz="1800" b="0" cap="all" dirty="0" smtClean="0">
                <a:latin typeface="標楷體" pitchFamily="65" charset="-120"/>
                <a:ea typeface="標楷體" pitchFamily="65" charset="-120"/>
              </a:rPr>
            </a:br>
            <a:r>
              <a:rPr lang="zh-TW" altLang="en-US" sz="1800" b="0" cap="all" dirty="0" smtClean="0">
                <a:latin typeface="標楷體" pitchFamily="65" charset="-120"/>
                <a:ea typeface="標楷體" pitchFamily="65" charset="-120"/>
              </a:rPr>
              <a:t>        關係薄弱</a:t>
            </a:r>
            <a:r>
              <a:rPr lang="en-US" altLang="zh-TW" sz="1800" b="0" cap="all" dirty="0" smtClean="0">
                <a:latin typeface="標楷體" pitchFamily="65" charset="-120"/>
                <a:ea typeface="標楷體" pitchFamily="65" charset="-120"/>
              </a:rPr>
              <a:t/>
            </a:r>
            <a:br>
              <a:rPr lang="en-US" altLang="zh-TW" sz="1800" b="0" cap="all" dirty="0" smtClean="0">
                <a:latin typeface="標楷體" pitchFamily="65" charset="-120"/>
                <a:ea typeface="標楷體" pitchFamily="65" charset="-120"/>
              </a:rPr>
            </a:br>
            <a:r>
              <a:rPr lang="zh-TW" altLang="en-US" sz="1800" b="0" cap="all" dirty="0" smtClean="0">
                <a:latin typeface="標楷體" pitchFamily="65" charset="-120"/>
                <a:ea typeface="標楷體" pitchFamily="65" charset="-120"/>
              </a:rPr>
              <a:t>        關係衝突</a:t>
            </a:r>
            <a:r>
              <a:rPr lang="en-US" altLang="zh-TW" sz="1800" b="0" cap="all" dirty="0" smtClean="0">
                <a:latin typeface="標楷體" pitchFamily="65" charset="-120"/>
                <a:ea typeface="標楷體" pitchFamily="65" charset="-120"/>
              </a:rPr>
              <a:t/>
            </a:r>
            <a:br>
              <a:rPr lang="en-US" altLang="zh-TW" sz="1800" b="0" cap="all" dirty="0" smtClean="0">
                <a:latin typeface="標楷體" pitchFamily="65" charset="-120"/>
                <a:ea typeface="標楷體" pitchFamily="65" charset="-120"/>
              </a:rPr>
            </a:br>
            <a:r>
              <a:rPr lang="zh-TW" altLang="en-US" sz="1800" b="0" cap="all" dirty="0" smtClean="0">
                <a:latin typeface="標楷體" pitchFamily="65" charset="-120"/>
                <a:ea typeface="標楷體" pitchFamily="65" charset="-120"/>
              </a:rPr>
              <a:t>        關係緊密</a:t>
            </a:r>
            <a:r>
              <a:rPr lang="en-US" altLang="zh-TW" sz="1800" b="0" cap="all" dirty="0" smtClean="0">
                <a:latin typeface="標楷體" pitchFamily="65" charset="-120"/>
                <a:ea typeface="標楷體" pitchFamily="65" charset="-120"/>
              </a:rPr>
              <a:t/>
            </a:r>
            <a:br>
              <a:rPr lang="en-US" altLang="zh-TW" sz="1800" b="0" cap="all" dirty="0" smtClean="0">
                <a:latin typeface="標楷體" pitchFamily="65" charset="-120"/>
                <a:ea typeface="標楷體" pitchFamily="65" charset="-120"/>
              </a:rPr>
            </a:br>
            <a:r>
              <a:rPr lang="zh-TW" altLang="en-US" sz="1800" b="0" cap="all" dirty="0" smtClean="0">
                <a:latin typeface="標楷體" pitchFamily="65" charset="-120"/>
                <a:ea typeface="標楷體" pitchFamily="65" charset="-120"/>
              </a:rPr>
              <a:t> </a:t>
            </a:r>
            <a:endParaRPr lang="zh-TW" altLang="en-US" sz="1800" b="0" cap="all" dirty="0">
              <a:latin typeface="標楷體" pitchFamily="65" charset="-120"/>
              <a:ea typeface="標楷體" pitchFamily="65" charset="-120"/>
            </a:endParaRPr>
          </a:p>
        </p:txBody>
      </p:sp>
      <p:cxnSp>
        <p:nvCxnSpPr>
          <p:cNvPr id="158" name="直線單箭頭接點 157"/>
          <p:cNvCxnSpPr/>
          <p:nvPr/>
        </p:nvCxnSpPr>
        <p:spPr>
          <a:xfrm rot="10800000">
            <a:off x="6948488" y="5949950"/>
            <a:ext cx="936625" cy="1588"/>
          </a:xfrm>
          <a:prstGeom prst="straightConnector1">
            <a:avLst/>
          </a:prstGeom>
          <a:ln>
            <a:solidFill>
              <a:schemeClr val="bg2">
                <a:lumMod val="50000"/>
              </a:schemeClr>
            </a:solidFill>
            <a:prstDash val="lg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77" name="直線接點 76"/>
          <p:cNvCxnSpPr/>
          <p:nvPr/>
        </p:nvCxnSpPr>
        <p:spPr>
          <a:xfrm rot="5400000">
            <a:off x="7092950" y="6237288"/>
            <a:ext cx="14287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0" name="直線接點 79"/>
          <p:cNvCxnSpPr/>
          <p:nvPr/>
        </p:nvCxnSpPr>
        <p:spPr>
          <a:xfrm rot="5400000">
            <a:off x="7237412" y="6237288"/>
            <a:ext cx="14287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4" name="直線接點 83"/>
          <p:cNvCxnSpPr/>
          <p:nvPr/>
        </p:nvCxnSpPr>
        <p:spPr>
          <a:xfrm rot="5400000">
            <a:off x="7380287" y="6237288"/>
            <a:ext cx="14287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直線接點 87"/>
          <p:cNvCxnSpPr/>
          <p:nvPr/>
        </p:nvCxnSpPr>
        <p:spPr>
          <a:xfrm rot="5400000">
            <a:off x="7524750" y="6237288"/>
            <a:ext cx="14287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1" name="直線單箭頭接點 90"/>
          <p:cNvCxnSpPr/>
          <p:nvPr/>
        </p:nvCxnSpPr>
        <p:spPr>
          <a:xfrm>
            <a:off x="7019925" y="6524625"/>
            <a:ext cx="647700" cy="1588"/>
          </a:xfrm>
          <a:prstGeom prst="straightConnector1">
            <a:avLst/>
          </a:prstGeom>
          <a:ln>
            <a:solidFill>
              <a:schemeClr val="bg2">
                <a:lumMod val="50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03" name="直線單箭頭接點 102"/>
          <p:cNvCxnSpPr/>
          <p:nvPr/>
        </p:nvCxnSpPr>
        <p:spPr>
          <a:xfrm>
            <a:off x="7019925" y="6237288"/>
            <a:ext cx="720725" cy="1587"/>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10" name="直線單箭頭接點 109"/>
          <p:cNvCxnSpPr/>
          <p:nvPr/>
        </p:nvCxnSpPr>
        <p:spPr>
          <a:xfrm>
            <a:off x="7092950" y="5516563"/>
            <a:ext cx="647700" cy="1587"/>
          </a:xfrm>
          <a:prstGeom prst="straightConnector1">
            <a:avLst/>
          </a:prstGeom>
          <a:ln>
            <a:solidFill>
              <a:schemeClr val="bg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3" name="矩形 112"/>
          <p:cNvSpPr/>
          <p:nvPr/>
        </p:nvSpPr>
        <p:spPr>
          <a:xfrm>
            <a:off x="6804025" y="5229225"/>
            <a:ext cx="2089150" cy="1439863"/>
          </a:xfrm>
          <a:prstGeom prst="rect">
            <a:avLst/>
          </a:prstGeom>
          <a:no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TW"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標題 1"/>
          <p:cNvSpPr>
            <a:spLocks noGrp="1"/>
          </p:cNvSpPr>
          <p:nvPr>
            <p:ph type="title" idx="4294967295"/>
          </p:nvPr>
        </p:nvSpPr>
        <p:spPr/>
        <p:txBody>
          <a:bodyPr anchor="ctr"/>
          <a:lstStyle/>
          <a:p>
            <a:pPr eaLnBrk="1" hangingPunct="1">
              <a:buFont typeface="Wingdings" pitchFamily="2" charset="2"/>
              <a:buChar char="Ø"/>
            </a:pPr>
            <a:r>
              <a:rPr lang="zh-TW" altLang="zh-TW" sz="4000" smtClean="0">
                <a:latin typeface="標楷體" pitchFamily="65" charset="-120"/>
                <a:ea typeface="標楷體" pitchFamily="65" charset="-120"/>
              </a:rPr>
              <a:t>生態</a:t>
            </a:r>
            <a:r>
              <a:rPr lang="zh-TW" altLang="en-US" sz="4000" smtClean="0">
                <a:latin typeface="標楷體" pitchFamily="65" charset="-120"/>
                <a:ea typeface="標楷體" pitchFamily="65" charset="-120"/>
              </a:rPr>
              <a:t>理論分析</a:t>
            </a:r>
            <a:r>
              <a:rPr lang="zh-TW" altLang="zh-TW" sz="4000" smtClean="0">
                <a:latin typeface="標楷體" pitchFamily="65" charset="-120"/>
                <a:ea typeface="標楷體" pitchFamily="65" charset="-120"/>
              </a:rPr>
              <a:t>：</a:t>
            </a:r>
            <a:r>
              <a:rPr lang="zh-TW" altLang="zh-TW" smtClean="0">
                <a:latin typeface="標楷體" pitchFamily="65" charset="-120"/>
                <a:ea typeface="標楷體" pitchFamily="65" charset="-120"/>
              </a:rPr>
              <a:t/>
            </a:r>
            <a:br>
              <a:rPr lang="zh-TW" altLang="zh-TW" smtClean="0">
                <a:latin typeface="標楷體" pitchFamily="65" charset="-120"/>
                <a:ea typeface="標楷體" pitchFamily="65" charset="-120"/>
              </a:rPr>
            </a:br>
            <a:endParaRPr lang="zh-TW" altLang="en-US" smtClean="0">
              <a:latin typeface="標楷體" pitchFamily="65" charset="-120"/>
              <a:ea typeface="標楷體" pitchFamily="65" charset="-120"/>
            </a:endParaRPr>
          </a:p>
        </p:txBody>
      </p:sp>
      <p:sp>
        <p:nvSpPr>
          <p:cNvPr id="54275" name="內容版面配置區 2"/>
          <p:cNvSpPr>
            <a:spLocks noGrp="1"/>
          </p:cNvSpPr>
          <p:nvPr>
            <p:ph idx="4294967295"/>
          </p:nvPr>
        </p:nvSpPr>
        <p:spPr>
          <a:xfrm>
            <a:off x="395288" y="981075"/>
            <a:ext cx="7777162" cy="5589588"/>
          </a:xfrm>
        </p:spPr>
        <p:txBody>
          <a:bodyPr/>
          <a:lstStyle/>
          <a:p>
            <a:pPr eaLnBrk="1" hangingPunct="1"/>
            <a:r>
              <a:rPr lang="zh-TW" altLang="zh-TW" sz="2800" b="1" smtClean="0">
                <a:solidFill>
                  <a:srgbClr val="FF3300"/>
                </a:solidFill>
                <a:latin typeface="標楷體" pitchFamily="65" charset="-120"/>
                <a:ea typeface="標楷體" pitchFamily="65" charset="-120"/>
              </a:rPr>
              <a:t>微視系統</a:t>
            </a:r>
            <a:endParaRPr lang="zh-TW" altLang="en-US" sz="2800" b="1" smtClean="0">
              <a:solidFill>
                <a:schemeClr val="accent2"/>
              </a:solidFill>
              <a:latin typeface="標楷體" pitchFamily="65" charset="-120"/>
              <a:ea typeface="標楷體" pitchFamily="65" charset="-120"/>
            </a:endParaRPr>
          </a:p>
          <a:p>
            <a:pPr eaLnBrk="1" hangingPunct="1">
              <a:buFont typeface="Wingdings" pitchFamily="2" charset="2"/>
              <a:buNone/>
            </a:pPr>
            <a:r>
              <a:rPr lang="zh-TW" altLang="en-US" sz="2600" smtClean="0">
                <a:latin typeface="標楷體" pitchFamily="65" charset="-120"/>
                <a:ea typeface="標楷體" pitchFamily="65" charset="-120"/>
              </a:rPr>
              <a:t>心理層面：因案主長期受丈夫的毆打，而造成心理上的恐懼，把自己關在房間，且對自己無信心、無力感、低自尊。</a:t>
            </a:r>
          </a:p>
          <a:p>
            <a:pPr eaLnBrk="1" hangingPunct="1">
              <a:buFont typeface="Wingdings" pitchFamily="2" charset="2"/>
              <a:buNone/>
            </a:pPr>
            <a:r>
              <a:rPr lang="zh-TW" altLang="en-US" sz="2600" smtClean="0">
                <a:latin typeface="標楷體" pitchFamily="65" charset="-120"/>
                <a:ea typeface="標楷體" pitchFamily="65" charset="-120"/>
              </a:rPr>
              <a:t>生理層面：案主有多處有傷口及瘀青。</a:t>
            </a:r>
            <a:endParaRPr lang="zh-TW" altLang="en-US" sz="2600" b="1" smtClean="0">
              <a:solidFill>
                <a:schemeClr val="bg2"/>
              </a:solidFill>
              <a:latin typeface="標楷體" pitchFamily="65" charset="-120"/>
              <a:ea typeface="標楷體" pitchFamily="65" charset="-120"/>
            </a:endParaRPr>
          </a:p>
          <a:p>
            <a:pPr eaLnBrk="1" hangingPunct="1"/>
            <a:r>
              <a:rPr lang="zh-TW" altLang="zh-TW" sz="2800" b="1" smtClean="0">
                <a:solidFill>
                  <a:srgbClr val="FF3300"/>
                </a:solidFill>
                <a:latin typeface="標楷體" pitchFamily="65" charset="-120"/>
                <a:ea typeface="標楷體" pitchFamily="65" charset="-120"/>
              </a:rPr>
              <a:t>中視系統</a:t>
            </a:r>
            <a:endParaRPr lang="en-US" altLang="zh-TW" sz="2800" b="1" smtClean="0">
              <a:solidFill>
                <a:srgbClr val="FF3300"/>
              </a:solidFill>
              <a:latin typeface="標楷體" pitchFamily="65" charset="-120"/>
              <a:ea typeface="標楷體" pitchFamily="65" charset="-120"/>
            </a:endParaRPr>
          </a:p>
          <a:p>
            <a:pPr eaLnBrk="1" hangingPunct="1">
              <a:buFont typeface="Wingdings" pitchFamily="2" charset="2"/>
              <a:buNone/>
            </a:pPr>
            <a:r>
              <a:rPr lang="zh-TW" altLang="en-US" sz="2600" smtClean="0">
                <a:latin typeface="標楷體" pitchFamily="65" charset="-120"/>
                <a:ea typeface="標楷體" pitchFamily="65" charset="-120"/>
              </a:rPr>
              <a:t>社交方面：案主因為家暴而無法面對鄰居，害怕別人會有異樣的眼光看待她，且她為了顧及丈夫的顏面，所以與鄰居較少往來。</a:t>
            </a:r>
          </a:p>
          <a:p>
            <a:pPr eaLnBrk="1" hangingPunct="1">
              <a:buFont typeface="Wingdings" pitchFamily="2" charset="2"/>
              <a:buNone/>
            </a:pPr>
            <a:r>
              <a:rPr lang="zh-TW" altLang="en-US" sz="2600" smtClean="0">
                <a:latin typeface="標楷體" pitchFamily="65" charset="-120"/>
                <a:ea typeface="標楷體" pitchFamily="65" charset="-120"/>
              </a:rPr>
              <a:t>娘家方面：在家暴期間很少回家，大部分的時間都是用電話來連絡，所以即便發生家暴，娘家不在第一線，所以不明解細解。</a:t>
            </a:r>
            <a:endParaRPr lang="zh-TW" altLang="zh-TW" sz="2600" smtClean="0">
              <a:ea typeface="標楷體" pitchFamily="65" charset="-12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內容版面配置區 2"/>
          <p:cNvSpPr>
            <a:spLocks noGrp="1"/>
          </p:cNvSpPr>
          <p:nvPr>
            <p:ph idx="4294967295"/>
          </p:nvPr>
        </p:nvSpPr>
        <p:spPr>
          <a:xfrm>
            <a:off x="468313" y="476250"/>
            <a:ext cx="7775575" cy="6192838"/>
          </a:xfrm>
        </p:spPr>
        <p:txBody>
          <a:bodyPr/>
          <a:lstStyle/>
          <a:p>
            <a:pPr eaLnBrk="1" hangingPunct="1">
              <a:lnSpc>
                <a:spcPct val="90000"/>
              </a:lnSpc>
            </a:pPr>
            <a:r>
              <a:rPr lang="zh-TW" altLang="zh-TW" sz="2800" b="1" smtClean="0">
                <a:solidFill>
                  <a:srgbClr val="FF3300"/>
                </a:solidFill>
                <a:latin typeface="標楷體" pitchFamily="65" charset="-120"/>
                <a:ea typeface="標楷體" pitchFamily="65" charset="-120"/>
              </a:rPr>
              <a:t>外</a:t>
            </a:r>
            <a:r>
              <a:rPr lang="zh-TW" altLang="en-US" sz="2800" b="1" smtClean="0">
                <a:solidFill>
                  <a:srgbClr val="FF3300"/>
                </a:solidFill>
                <a:latin typeface="標楷體" pitchFamily="65" charset="-120"/>
                <a:ea typeface="標楷體" pitchFamily="65" charset="-120"/>
              </a:rPr>
              <a:t>部</a:t>
            </a:r>
            <a:r>
              <a:rPr lang="zh-TW" altLang="zh-TW" sz="2800" b="1" smtClean="0">
                <a:solidFill>
                  <a:srgbClr val="FF3300"/>
                </a:solidFill>
                <a:latin typeface="標楷體" pitchFamily="65" charset="-120"/>
                <a:ea typeface="標楷體" pitchFamily="65" charset="-120"/>
              </a:rPr>
              <a:t>系統：</a:t>
            </a:r>
            <a:r>
              <a:rPr lang="zh-TW" altLang="en-US" sz="2600" smtClean="0">
                <a:latin typeface="標楷體" pitchFamily="65" charset="-120"/>
                <a:ea typeface="標楷體" pitchFamily="65" charset="-120"/>
              </a:rPr>
              <a:t>案主的丈夫所經營的電器行因連鎖店的競爭之下產生危機，外加投資失敗促使電器行倒閉，導致案主必須以家庭代工來維持家庭經濟。</a:t>
            </a:r>
            <a:endParaRPr lang="en-US" altLang="zh-TW" sz="2600" smtClean="0">
              <a:latin typeface="標楷體" pitchFamily="65" charset="-120"/>
              <a:ea typeface="標楷體" pitchFamily="65" charset="-120"/>
            </a:endParaRPr>
          </a:p>
          <a:p>
            <a:pPr eaLnBrk="1" hangingPunct="1">
              <a:lnSpc>
                <a:spcPct val="90000"/>
              </a:lnSpc>
            </a:pPr>
            <a:endParaRPr lang="en-US" altLang="zh-TW" sz="2600" smtClean="0">
              <a:latin typeface="標楷體" pitchFamily="65" charset="-120"/>
              <a:ea typeface="標楷體" pitchFamily="65" charset="-120"/>
            </a:endParaRPr>
          </a:p>
          <a:p>
            <a:pPr eaLnBrk="1" hangingPunct="1">
              <a:lnSpc>
                <a:spcPct val="90000"/>
              </a:lnSpc>
              <a:buFont typeface="Wingdings" pitchFamily="2" charset="2"/>
              <a:buNone/>
            </a:pPr>
            <a:endParaRPr lang="zh-TW" altLang="zh-TW" sz="2600" smtClean="0">
              <a:latin typeface="標楷體" pitchFamily="65" charset="-120"/>
              <a:ea typeface="標楷體" pitchFamily="65" charset="-120"/>
            </a:endParaRPr>
          </a:p>
          <a:p>
            <a:pPr eaLnBrk="1" hangingPunct="1">
              <a:lnSpc>
                <a:spcPct val="90000"/>
              </a:lnSpc>
            </a:pPr>
            <a:r>
              <a:rPr lang="zh-TW" altLang="zh-TW" sz="2800" b="1" smtClean="0">
                <a:solidFill>
                  <a:srgbClr val="FF3300"/>
                </a:solidFill>
                <a:latin typeface="標楷體" pitchFamily="65" charset="-120"/>
                <a:ea typeface="標楷體" pitchFamily="65" charset="-120"/>
              </a:rPr>
              <a:t>鉅視系統：</a:t>
            </a:r>
            <a:r>
              <a:rPr lang="zh-TW" altLang="en-US" sz="2600" smtClean="0">
                <a:latin typeface="標楷體" pitchFamily="65" charset="-120"/>
                <a:ea typeface="標楷體" pitchFamily="65" charset="-120"/>
              </a:rPr>
              <a:t>因案主對家庭持有傳統的觀念，使得案主認為不管老公變怎麼樣，她絕對會陪在身邊，有一句化俗語說「嫁雞隨雞，嫁狗隨狗」。</a:t>
            </a:r>
            <a:endParaRPr lang="en-US" altLang="zh-TW" sz="2600" smtClean="0">
              <a:latin typeface="標楷體" pitchFamily="65" charset="-120"/>
              <a:ea typeface="標楷體" pitchFamily="65" charset="-120"/>
            </a:endParaRPr>
          </a:p>
          <a:p>
            <a:pPr eaLnBrk="1" hangingPunct="1">
              <a:lnSpc>
                <a:spcPct val="90000"/>
              </a:lnSpc>
            </a:pPr>
            <a:endParaRPr lang="en-US" altLang="zh-TW" sz="2600" b="1" smtClean="0">
              <a:solidFill>
                <a:srgbClr val="FF3300"/>
              </a:solidFill>
              <a:latin typeface="標楷體" pitchFamily="65" charset="-120"/>
              <a:ea typeface="標楷體" pitchFamily="65" charset="-120"/>
            </a:endParaRPr>
          </a:p>
          <a:p>
            <a:pPr eaLnBrk="1" hangingPunct="1">
              <a:lnSpc>
                <a:spcPct val="90000"/>
              </a:lnSpc>
              <a:buFont typeface="Wingdings" pitchFamily="2" charset="2"/>
              <a:buNone/>
            </a:pPr>
            <a:endParaRPr lang="zh-TW" altLang="en-US" sz="2600" b="1" smtClean="0">
              <a:solidFill>
                <a:srgbClr val="FF3300"/>
              </a:solidFill>
              <a:latin typeface="標楷體" pitchFamily="65" charset="-120"/>
              <a:ea typeface="標楷體" pitchFamily="65" charset="-120"/>
            </a:endParaRPr>
          </a:p>
          <a:p>
            <a:pPr eaLnBrk="1" hangingPunct="1">
              <a:lnSpc>
                <a:spcPct val="90000"/>
              </a:lnSpc>
            </a:pPr>
            <a:r>
              <a:rPr lang="zh-TW" altLang="zh-TW" sz="2800" b="1" smtClean="0">
                <a:solidFill>
                  <a:srgbClr val="FF3300"/>
                </a:solidFill>
                <a:latin typeface="標楷體" pitchFamily="65" charset="-120"/>
                <a:ea typeface="標楷體" pitchFamily="65" charset="-120"/>
              </a:rPr>
              <a:t>時間系統：</a:t>
            </a:r>
            <a:r>
              <a:rPr lang="zh-TW" altLang="en-US" sz="2600" smtClean="0">
                <a:latin typeface="標楷體" pitchFamily="65" charset="-120"/>
                <a:ea typeface="標楷體" pitchFamily="65" charset="-120"/>
              </a:rPr>
              <a:t>因為案主長期遭受案夫家暴，導致案主經常把自己關在房裡，情緒相當不穩定，除非有重要事情才會離開房間。</a:t>
            </a:r>
            <a:endParaRPr lang="zh-TW" alt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a:xfrm>
            <a:off x="0" y="188913"/>
            <a:ext cx="7956550" cy="1628775"/>
          </a:xfrm>
        </p:spPr>
        <p:txBody>
          <a:bodyPr/>
          <a:lstStyle/>
          <a:p>
            <a:pPr algn="ctr" eaLnBrk="1" hangingPunct="1"/>
            <a:r>
              <a:rPr lang="zh-TW" altLang="en-US" sz="4000" smtClean="0">
                <a:latin typeface="標楷體" pitchFamily="65" charset="-120"/>
                <a:ea typeface="標楷體" pitchFamily="65" charset="-120"/>
              </a:rPr>
              <a:t>由</a:t>
            </a:r>
            <a:r>
              <a:rPr lang="en-US" altLang="zh-TW" sz="4000" smtClean="0">
                <a:latin typeface="標楷體" pitchFamily="65" charset="-120"/>
                <a:ea typeface="標楷體" pitchFamily="65" charset="-120"/>
              </a:rPr>
              <a:t>『</a:t>
            </a:r>
            <a:r>
              <a:rPr lang="zh-TW" altLang="en-US" sz="4000" smtClean="0">
                <a:latin typeface="標楷體" pitchFamily="65" charset="-120"/>
                <a:ea typeface="標楷體" pitchFamily="65" charset="-120"/>
              </a:rPr>
              <a:t>婦女救援社會福利事業基金會</a:t>
            </a:r>
            <a:r>
              <a:rPr lang="en-US" altLang="zh-TW" sz="4000" smtClean="0">
                <a:latin typeface="標楷體" pitchFamily="65" charset="-120"/>
                <a:ea typeface="標楷體" pitchFamily="65" charset="-120"/>
              </a:rPr>
              <a:t>』 </a:t>
            </a:r>
            <a:r>
              <a:rPr lang="zh-TW" altLang="en-US" sz="4000" smtClean="0">
                <a:latin typeface="標楷體" pitchFamily="65" charset="-120"/>
                <a:ea typeface="標楷體" pitchFamily="65" charset="-120"/>
              </a:rPr>
              <a:t>擔任</a:t>
            </a:r>
            <a:r>
              <a:rPr lang="zh-TW" altLang="zh-TW" sz="4000" smtClean="0">
                <a:latin typeface="標楷體" pitchFamily="65" charset="-120"/>
                <a:ea typeface="標楷體" pitchFamily="65" charset="-120"/>
              </a:rPr>
              <a:t>個管</a:t>
            </a:r>
            <a:r>
              <a:rPr lang="zh-TW" altLang="en-US" sz="4000" smtClean="0">
                <a:latin typeface="標楷體" pitchFamily="65" charset="-120"/>
                <a:ea typeface="標楷體" pitchFamily="65" charset="-120"/>
              </a:rPr>
              <a:t>人員</a:t>
            </a:r>
            <a:endParaRPr lang="en-US" altLang="zh-TW" sz="4000" smtClean="0">
              <a:latin typeface="標楷體" pitchFamily="65" charset="-120"/>
              <a:ea typeface="標楷體" pitchFamily="65" charset="-120"/>
            </a:endParaRPr>
          </a:p>
        </p:txBody>
      </p:sp>
      <p:sp>
        <p:nvSpPr>
          <p:cNvPr id="56323" name="Rectangle 3"/>
          <p:cNvSpPr>
            <a:spLocks noGrp="1" noChangeArrowheads="1"/>
          </p:cNvSpPr>
          <p:nvPr>
            <p:ph type="body" idx="4294967295"/>
          </p:nvPr>
        </p:nvSpPr>
        <p:spPr>
          <a:xfrm>
            <a:off x="358775" y="1989138"/>
            <a:ext cx="8785225" cy="4411662"/>
          </a:xfrm>
        </p:spPr>
        <p:txBody>
          <a:bodyPr/>
          <a:lstStyle/>
          <a:p>
            <a:pPr eaLnBrk="1" hangingPunct="1"/>
            <a:r>
              <a:rPr lang="en-US" altLang="zh-TW" smtClean="0"/>
              <a:t>1</a:t>
            </a:r>
            <a:r>
              <a:rPr lang="en-US" altLang="zh-TW" smtClean="0">
                <a:latin typeface="標楷體" pitchFamily="65" charset="-120"/>
                <a:ea typeface="標楷體" pitchFamily="65" charset="-120"/>
              </a:rPr>
              <a:t>. </a:t>
            </a:r>
            <a:r>
              <a:rPr lang="zh-TW" altLang="en-US" smtClean="0">
                <a:latin typeface="標楷體" pitchFamily="65" charset="-120"/>
                <a:ea typeface="標楷體" pitchFamily="65" charset="-120"/>
              </a:rPr>
              <a:t>提供法律諮詢及訴訟陪同服務。</a:t>
            </a:r>
            <a:br>
              <a:rPr lang="zh-TW" altLang="en-US" smtClean="0">
                <a:latin typeface="標楷體" pitchFamily="65" charset="-120"/>
                <a:ea typeface="標楷體" pitchFamily="65" charset="-120"/>
              </a:rPr>
            </a:br>
            <a:endParaRPr lang="zh-TW" altLang="en-US" smtClean="0">
              <a:latin typeface="標楷體" pitchFamily="65" charset="-120"/>
              <a:ea typeface="標楷體" pitchFamily="65" charset="-120"/>
            </a:endParaRPr>
          </a:p>
          <a:p>
            <a:pPr eaLnBrk="1" hangingPunct="1"/>
            <a:r>
              <a:rPr lang="en-US" altLang="zh-TW" smtClean="0">
                <a:latin typeface="標楷體" pitchFamily="65" charset="-120"/>
                <a:ea typeface="標楷體" pitchFamily="65" charset="-120"/>
              </a:rPr>
              <a:t>2. </a:t>
            </a:r>
            <a:r>
              <a:rPr lang="zh-TW" altLang="en-US" smtClean="0">
                <a:latin typeface="標楷體" pitchFamily="65" charset="-120"/>
                <a:ea typeface="標楷體" pitchFamily="65" charset="-120"/>
              </a:rPr>
              <a:t>婦女心理諮商與支持治療團體。</a:t>
            </a:r>
            <a:br>
              <a:rPr lang="zh-TW" altLang="en-US" smtClean="0">
                <a:latin typeface="標楷體" pitchFamily="65" charset="-120"/>
                <a:ea typeface="標楷體" pitchFamily="65" charset="-120"/>
              </a:rPr>
            </a:br>
            <a:endParaRPr lang="zh-TW" altLang="en-US" smtClean="0">
              <a:latin typeface="標楷體" pitchFamily="65" charset="-120"/>
              <a:ea typeface="標楷體" pitchFamily="65" charset="-120"/>
            </a:endParaRPr>
          </a:p>
          <a:p>
            <a:pPr eaLnBrk="1" hangingPunct="1"/>
            <a:r>
              <a:rPr lang="en-US" altLang="zh-TW" smtClean="0">
                <a:latin typeface="標楷體" pitchFamily="65" charset="-120"/>
                <a:ea typeface="標楷體" pitchFamily="65" charset="-120"/>
              </a:rPr>
              <a:t>3. </a:t>
            </a:r>
            <a:r>
              <a:rPr lang="zh-TW" altLang="en-US" smtClean="0">
                <a:latin typeface="標楷體" pitchFamily="65" charset="-120"/>
                <a:ea typeface="標楷體" pitchFamily="65" charset="-120"/>
              </a:rPr>
              <a:t>緊急危險處理及緊急庇護轉介。</a:t>
            </a:r>
            <a:br>
              <a:rPr lang="zh-TW" altLang="en-US" smtClean="0">
                <a:latin typeface="標楷體" pitchFamily="65" charset="-120"/>
                <a:ea typeface="標楷體" pitchFamily="65" charset="-120"/>
              </a:rPr>
            </a:br>
            <a:endParaRPr lang="zh-TW" altLang="en-US" smtClean="0">
              <a:latin typeface="標楷體" pitchFamily="65" charset="-120"/>
              <a:ea typeface="標楷體" pitchFamily="65" charset="-120"/>
            </a:endParaRPr>
          </a:p>
          <a:p>
            <a:pPr eaLnBrk="1" hangingPunct="1"/>
            <a:r>
              <a:rPr lang="en-US" altLang="zh-TW" smtClean="0">
                <a:latin typeface="標楷體" pitchFamily="65" charset="-120"/>
                <a:ea typeface="標楷體" pitchFamily="65" charset="-120"/>
              </a:rPr>
              <a:t>4. </a:t>
            </a:r>
            <a:r>
              <a:rPr lang="zh-TW" altLang="en-US" smtClean="0">
                <a:latin typeface="標楷體" pitchFamily="65" charset="-120"/>
                <a:ea typeface="標楷體" pitchFamily="65" charset="-120"/>
              </a:rPr>
              <a:t>連結社會福利資源，協助婦女處理婚暴困境。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8313" y="404813"/>
            <a:ext cx="7543800" cy="785812"/>
          </a:xfrm>
        </p:spPr>
        <p:txBody>
          <a:bodyPr/>
          <a:lstStyle/>
          <a:p>
            <a:pPr eaLnBrk="1" hangingPunct="1"/>
            <a:r>
              <a:rPr lang="zh-TW" altLang="en-US" smtClean="0">
                <a:solidFill>
                  <a:srgbClr val="7030A0"/>
                </a:solidFill>
                <a:latin typeface="標楷體" pitchFamily="65" charset="-120"/>
                <a:ea typeface="標楷體" pitchFamily="65" charset="-120"/>
                <a:hlinkClick r:id="rId2"/>
              </a:rPr>
              <a:t>何謂家庭暴力 </a:t>
            </a:r>
            <a:r>
              <a:rPr lang="en-US" altLang="zh-TW" smtClean="0">
                <a:solidFill>
                  <a:srgbClr val="7030A0"/>
                </a:solidFill>
                <a:latin typeface="標楷體" pitchFamily="65" charset="-120"/>
                <a:ea typeface="標楷體" pitchFamily="65" charset="-120"/>
                <a:hlinkClick r:id="rId2"/>
              </a:rPr>
              <a:t>?</a:t>
            </a:r>
            <a:endParaRPr lang="zh-TW" altLang="en-US" smtClean="0">
              <a:solidFill>
                <a:srgbClr val="7030A0"/>
              </a:solidFill>
              <a:latin typeface="標楷體" pitchFamily="65" charset="-120"/>
              <a:ea typeface="標楷體" pitchFamily="65" charset="-120"/>
            </a:endParaRPr>
          </a:p>
        </p:txBody>
      </p:sp>
      <p:sp>
        <p:nvSpPr>
          <p:cNvPr id="4099" name="Rectangle 3"/>
          <p:cNvSpPr>
            <a:spLocks noGrp="1" noChangeArrowheads="1"/>
          </p:cNvSpPr>
          <p:nvPr>
            <p:ph type="body" idx="1"/>
          </p:nvPr>
        </p:nvSpPr>
        <p:spPr>
          <a:xfrm>
            <a:off x="611188" y="1412875"/>
            <a:ext cx="8137525" cy="5876925"/>
          </a:xfrm>
        </p:spPr>
        <p:txBody>
          <a:bodyPr/>
          <a:lstStyle/>
          <a:p>
            <a:pPr eaLnBrk="1" hangingPunct="1">
              <a:lnSpc>
                <a:spcPct val="90000"/>
              </a:lnSpc>
            </a:pPr>
            <a:r>
              <a:rPr lang="zh-TW" altLang="en-US" sz="3200" smtClean="0">
                <a:latin typeface="標楷體" pitchFamily="65" charset="-120"/>
                <a:ea typeface="標楷體" pitchFamily="65" charset="-120"/>
              </a:rPr>
              <a:t>依據我國「家庭暴力防治法」所界定的</a:t>
            </a:r>
            <a:r>
              <a:rPr lang="zh-TW" altLang="zh-TW" sz="3200" smtClean="0">
                <a:latin typeface="標楷體" pitchFamily="65" charset="-120"/>
                <a:ea typeface="標楷體" pitchFamily="65" charset="-120"/>
              </a:rPr>
              <a:t>「家庭暴力」係指「家庭成員間實施身體或精神上不法侵害之行為」，</a:t>
            </a:r>
            <a:r>
              <a:rPr lang="zh-TW" altLang="en-US" sz="3200" smtClean="0">
                <a:latin typeface="標楷體" pitchFamily="65" charset="-120"/>
                <a:ea typeface="標楷體" pitchFamily="65" charset="-120"/>
              </a:rPr>
              <a:t>並且擴及「任何打擾、警告、嘲弄等辱罵他人之言語、動作或製造使人心生畏佈情境之行為</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第二條</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a:t>
            </a:r>
            <a:r>
              <a:rPr lang="zh-TW" altLang="zh-TW" sz="3200" smtClean="0">
                <a:latin typeface="標楷體" pitchFamily="65" charset="-120"/>
                <a:ea typeface="標楷體" pitchFamily="65" charset="-120"/>
              </a:rPr>
              <a:t>而家庭成員主要包括配偶或前配偶、現有或曾有同居關係、現為</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同住</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或曾為</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同住</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家長家屬或家屬間關係、現為</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同住</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或曾為</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同住</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直系血親或直系姻親、現為</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同住</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或曾為</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同住</a:t>
            </a:r>
            <a:r>
              <a:rPr lang="en-US" altLang="zh-TW" sz="3200" smtClean="0">
                <a:latin typeface="標楷體" pitchFamily="65" charset="-120"/>
                <a:ea typeface="標楷體" pitchFamily="65" charset="-120"/>
              </a:rPr>
              <a:t>)</a:t>
            </a:r>
            <a:r>
              <a:rPr lang="zh-TW" altLang="zh-TW" sz="3200" smtClean="0">
                <a:latin typeface="標楷體" pitchFamily="65" charset="-120"/>
                <a:ea typeface="標楷體" pitchFamily="65" charset="-120"/>
              </a:rPr>
              <a:t>四親等以內之旁系血親或旁系姻親等及其未成年子女</a:t>
            </a:r>
            <a:r>
              <a:rPr lang="zh-TW" altLang="en-US" sz="3200" smtClean="0">
                <a:latin typeface="標楷體" pitchFamily="65" charset="-120"/>
                <a:ea typeface="標楷體" pitchFamily="65" charset="-120"/>
              </a:rPr>
              <a:t>。</a:t>
            </a:r>
            <a:endParaRPr lang="en-US" altLang="zh-TW" sz="3200" smtClean="0">
              <a:latin typeface="標楷體" pitchFamily="65" charset="-120"/>
              <a:ea typeface="標楷體" pitchFamily="65" charset="-120"/>
            </a:endParaRPr>
          </a:p>
          <a:p>
            <a:pPr eaLnBrk="1" hangingPunct="1">
              <a:lnSpc>
                <a:spcPct val="90000"/>
              </a:lnSpc>
              <a:buFont typeface="Wingdings" pitchFamily="2" charset="2"/>
              <a:buNone/>
            </a:pPr>
            <a:endParaRPr kumimoji="0" lang="zh-TW" altLang="en-US" sz="3200" smtClean="0">
              <a:latin typeface="標楷體" pitchFamily="65" charset="-120"/>
              <a:ea typeface="標楷體" pitchFamily="65" charset="-120"/>
            </a:endParaRPr>
          </a:p>
          <a:p>
            <a:pPr eaLnBrk="1" hangingPunct="1">
              <a:lnSpc>
                <a:spcPct val="90000"/>
              </a:lnSpc>
              <a:buFont typeface="Wingdings" pitchFamily="2" charset="2"/>
              <a:buNone/>
            </a:pPr>
            <a:endParaRPr lang="zh-TW" altLang="en-US" sz="29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idx="4294967295"/>
          </p:nvPr>
        </p:nvSpPr>
        <p:spPr>
          <a:xfrm>
            <a:off x="468313" y="188913"/>
            <a:ext cx="8229600" cy="1143000"/>
          </a:xfrm>
        </p:spPr>
        <p:txBody>
          <a:bodyPr anchor="ctr"/>
          <a:lstStyle/>
          <a:p>
            <a:pPr eaLnBrk="1" hangingPunct="1">
              <a:buFont typeface="Wingdings" pitchFamily="2" charset="2"/>
              <a:buChar char="Ø"/>
            </a:pPr>
            <a:r>
              <a:rPr lang="zh-TW" altLang="zh-TW" sz="3600" smtClean="0">
                <a:latin typeface="標楷體" pitchFamily="65" charset="-120"/>
                <a:ea typeface="標楷體" pitchFamily="65" charset="-120"/>
              </a:rPr>
              <a:t>案主的需求評量：</a:t>
            </a:r>
            <a:endParaRPr lang="en-US" altLang="zh-TW" sz="2400" smtClean="0">
              <a:solidFill>
                <a:schemeClr val="accent2"/>
              </a:solidFill>
              <a:latin typeface="標楷體" pitchFamily="65" charset="-120"/>
              <a:ea typeface="標楷體" pitchFamily="65" charset="-120"/>
            </a:endParaRPr>
          </a:p>
        </p:txBody>
      </p:sp>
      <p:graphicFrame>
        <p:nvGraphicFramePr>
          <p:cNvPr id="22745" name="Group 217"/>
          <p:cNvGraphicFramePr>
            <a:graphicFrameLocks noGrp="1"/>
          </p:cNvGraphicFramePr>
          <p:nvPr/>
        </p:nvGraphicFramePr>
        <p:xfrm>
          <a:off x="684213" y="1341438"/>
          <a:ext cx="7920037" cy="5183187"/>
        </p:xfrm>
        <a:graphic>
          <a:graphicData uri="http://schemas.openxmlformats.org/drawingml/2006/table">
            <a:tbl>
              <a:tblPr/>
              <a:tblGrid>
                <a:gridCol w="2794000"/>
                <a:gridCol w="2563812"/>
                <a:gridCol w="2562225"/>
              </a:tblGrid>
              <a:tr h="484188">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需求敘述</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服務需求項目</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需求問題</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1. </a:t>
                      </a: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至醫院治療傷口，並申請驗傷單</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醫療照顧</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案主需治療新舊傷，以及申請驗傷單</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784225">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2.</a:t>
                      </a: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希望阿雄不再有機會騷擾案主與孩子</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聲請保護令</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案主需緊急保護</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3.</a:t>
                      </a: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受家暴陰影，身心飽受恐懼</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諮商</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案主需透過諮商撫平負面情緒及恐懼</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4.</a:t>
                      </a: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找尋居住定所，不想拖累娘家</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居住安排</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rgbClr val="FF3300"/>
                          </a:solidFill>
                          <a:effectLst/>
                          <a:latin typeface="標楷體" pitchFamily="65" charset="-120"/>
                          <a:ea typeface="標楷體" pitchFamily="65" charset="-120"/>
                          <a:cs typeface="Times New Roman" pitchFamily="18" charset="0"/>
                        </a:rPr>
                        <a:t>案主需要有地方住</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784225">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5.</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未找到工作前有筆金錢可以運用</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經濟補助</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案主需要經濟協助</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782638">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6. </a:t>
                      </a: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有一份工作</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就業協助</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案主需要工作來穩定經濟來源</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95288" y="0"/>
            <a:ext cx="8229600" cy="854075"/>
          </a:xfrm>
        </p:spPr>
        <p:txBody>
          <a:bodyPr/>
          <a:lstStyle/>
          <a:p>
            <a:pPr marL="1117600" indent="-1117600" eaLnBrk="1" hangingPunct="1">
              <a:buFont typeface="Wingdings" pitchFamily="2" charset="2"/>
              <a:buChar char="Ø"/>
            </a:pPr>
            <a:r>
              <a:rPr lang="zh-TW" altLang="en-US" sz="4000" smtClean="0">
                <a:ea typeface="標楷體" pitchFamily="65" charset="-120"/>
              </a:rPr>
              <a:t>個案優劣勢評量：</a:t>
            </a:r>
          </a:p>
        </p:txBody>
      </p:sp>
      <p:graphicFrame>
        <p:nvGraphicFramePr>
          <p:cNvPr id="23574" name="Group 22"/>
          <p:cNvGraphicFramePr>
            <a:graphicFrameLocks noGrp="1"/>
          </p:cNvGraphicFramePr>
          <p:nvPr>
            <p:ph sz="half" idx="2"/>
          </p:nvPr>
        </p:nvGraphicFramePr>
        <p:xfrm>
          <a:off x="323850" y="1341438"/>
          <a:ext cx="8569325" cy="4822825"/>
        </p:xfrm>
        <a:graphic>
          <a:graphicData uri="http://schemas.openxmlformats.org/drawingml/2006/table">
            <a:tbl>
              <a:tblPr/>
              <a:tblGrid>
                <a:gridCol w="885825"/>
                <a:gridCol w="3621088"/>
                <a:gridCol w="4062412"/>
              </a:tblGrid>
              <a:tr h="431800">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Arial" charset="0"/>
                        <a:ea typeface="新細明體" charset="-12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342900" marR="0" lvl="0" indent="-342900" algn="l" defTabSz="914400" rtl="0" eaLnBrk="1" fontAlgn="base" latinLnBrk="0" hangingPunct="1">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優勢</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342900" indent="-3429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342900" marR="0" lvl="0" indent="-342900" algn="l" defTabSz="914400" rtl="0" eaLnBrk="1" fontAlgn="base" latinLnBrk="0" hangingPunct="1">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障礙</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711325">
                <a:tc>
                  <a:txBody>
                    <a:bodyPr/>
                    <a:lstStyle>
                      <a:lvl1pPr marL="342900" indent="-3429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342900" marR="0" lvl="0" indent="-342900" algn="l" defTabSz="914400" rtl="0" eaLnBrk="1" fontAlgn="base" latinLnBrk="0" hangingPunct="1">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個人</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endParaRPr kumimoji="1" lang="en-US"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內在</a:t>
                      </a:r>
                    </a:p>
                    <a:p>
                      <a:pPr marL="342900" marR="0" lvl="0" indent="-342900" algn="l" defTabSz="914400" rtl="0" eaLnBrk="0" fontAlgn="base" latinLnBrk="0" hangingPunct="0">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資源</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tx2"/>
                        </a:buClr>
                        <a:buSzPct val="70000"/>
                        <a:buFontTx/>
                        <a:buNone/>
                        <a:tabLst/>
                      </a:pP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495300" indent="-4953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495300" marR="0" lvl="0" indent="-495300" algn="l" defTabSz="914400" rtl="0" eaLnBrk="1" fontAlgn="base" latinLnBrk="0" hangingPunct="1">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案主個性堅忍，思考周密</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懂得即時危機處理，以及保護孩子</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在遭到威脅時，能勇敢抵抗</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曾有會計的工作經驗</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495300" indent="-4953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495300" marR="0" lvl="0" indent="-495300" algn="l" defTabSz="914400" rtl="0" eaLnBrk="1" fontAlgn="base" latinLnBrk="0" hangingPunct="1">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存著希望而容忍暴力，忍受了丈夫四年的家暴而不立即尋求協助</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認為家醜不可外揚</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長期受虐，導致沒有自信心，也沒有良好的社交互動，封閉自我</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2166938">
                <a:tc>
                  <a:txBody>
                    <a:bodyPr/>
                    <a:lstStyle>
                      <a:lvl1pPr marL="342900" indent="-3429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342900" marR="0" lvl="0" indent="-342900" algn="l" defTabSz="914400" rtl="0" eaLnBrk="1" fontAlgn="base" latinLnBrk="0" hangingPunct="1">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環境</a:t>
                      </a:r>
                      <a:r>
                        <a:rPr kumimoji="1"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a:t>
                      </a:r>
                      <a:endParaRPr kumimoji="1" lang="en-US" altLang="zh-TW" sz="2000" b="0"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外在</a:t>
                      </a:r>
                    </a:p>
                    <a:p>
                      <a:pPr marL="342900" marR="0" lvl="0" indent="-342900" algn="l" defTabSz="914400" rtl="0" eaLnBrk="0" fontAlgn="base" latinLnBrk="0" hangingPunct="0">
                        <a:lnSpc>
                          <a:spcPct val="100000"/>
                        </a:lnSpc>
                        <a:spcBef>
                          <a:spcPct val="0"/>
                        </a:spcBef>
                        <a:spcAft>
                          <a:spcPct val="0"/>
                        </a:spcAft>
                        <a:buClr>
                          <a:schemeClr val="tx2"/>
                        </a:buClr>
                        <a:buSzPct val="70000"/>
                        <a:buFontTx/>
                        <a:buNone/>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資源</a:t>
                      </a: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
                          <a:schemeClr val="tx2"/>
                        </a:buClr>
                        <a:buSzPct val="70000"/>
                        <a:buFontTx/>
                        <a:buNone/>
                        <a:tabLst/>
                      </a:pPr>
                      <a:endParaRPr kumimoji="1" lang="zh-TW" altLang="en-US" sz="2000" b="0"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495300" indent="-4953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495300" marR="0" lvl="0" indent="-495300" algn="l" defTabSz="914400" rtl="0" eaLnBrk="1" fontAlgn="base" latinLnBrk="0" hangingPunct="1">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案主的鄰居及娘家家屬給予援助，以及協助通報</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受暴者可申請相關之保護令，以及安置</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495300" indent="-495300"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495300" marR="0" lvl="0" indent="-495300" algn="l" defTabSz="914400" rtl="0" eaLnBrk="1" fontAlgn="base" latinLnBrk="0" hangingPunct="1">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親戚鄰居間的談論，以及異樣眼光</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社會對忍受暴力的婦女，給予負面的批評</a:t>
                      </a:r>
                    </a:p>
                    <a:p>
                      <a:pPr marL="495300" marR="0" lvl="0" indent="-495300" algn="l" defTabSz="914400" rtl="0" eaLnBrk="0" fontAlgn="base" latinLnBrk="0" hangingPunct="0">
                        <a:lnSpc>
                          <a:spcPct val="100000"/>
                        </a:lnSpc>
                        <a:spcBef>
                          <a:spcPct val="0"/>
                        </a:spcBef>
                        <a:spcAft>
                          <a:spcPct val="0"/>
                        </a:spcAft>
                        <a:buClr>
                          <a:schemeClr val="tx2"/>
                        </a:buClr>
                        <a:buSzPct val="70000"/>
                        <a:buFontTx/>
                        <a:buAutoNum type="arabicPeriod"/>
                        <a:tabLst/>
                      </a:pPr>
                      <a:r>
                        <a:rPr kumimoji="1"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處在不安全，且受威脅的環境下</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23850" y="188913"/>
            <a:ext cx="7543800" cy="652462"/>
          </a:xfrm>
        </p:spPr>
        <p:txBody>
          <a:bodyPr/>
          <a:lstStyle/>
          <a:p>
            <a:pPr eaLnBrk="1" hangingPunct="1">
              <a:buFont typeface="Wingdings" pitchFamily="2" charset="2"/>
              <a:buChar char="Ø"/>
            </a:pPr>
            <a:r>
              <a:rPr lang="zh-TW" altLang="en-US" sz="4000" smtClean="0">
                <a:ea typeface="標楷體" pitchFamily="65" charset="-120"/>
              </a:rPr>
              <a:t>訂定服務目標</a:t>
            </a:r>
            <a:r>
              <a:rPr lang="zh-TW" altLang="en-US" sz="3500" smtClean="0"/>
              <a:t> </a:t>
            </a:r>
          </a:p>
        </p:txBody>
      </p:sp>
      <p:sp>
        <p:nvSpPr>
          <p:cNvPr id="24579" name="Rectangle 3"/>
          <p:cNvSpPr>
            <a:spLocks noGrp="1" noChangeArrowheads="1"/>
          </p:cNvSpPr>
          <p:nvPr>
            <p:ph type="body" idx="1"/>
          </p:nvPr>
        </p:nvSpPr>
        <p:spPr>
          <a:xfrm>
            <a:off x="0" y="908050"/>
            <a:ext cx="9144000" cy="5949950"/>
          </a:xfrm>
        </p:spPr>
        <p:txBody>
          <a:bodyPr/>
          <a:lstStyle/>
          <a:p>
            <a:pPr marL="571500" indent="-571500" eaLnBrk="1" hangingPunct="1">
              <a:buFont typeface="Wingdings" pitchFamily="2" charset="2"/>
              <a:buAutoNum type="arabicPeriod"/>
            </a:pPr>
            <a:r>
              <a:rPr lang="zh-TW" altLang="en-US" sz="2800" smtClean="0">
                <a:latin typeface="標楷體" pitchFamily="65" charset="-120"/>
                <a:ea typeface="標楷體" pitchFamily="65" charset="-120"/>
              </a:rPr>
              <a:t>透過通報當下協助案主至醫院進行診斷驗傷、療傷，並詳細的病歷記載、開立診斷證明書，使案主得以在最快兩週內申請保護令，以避免案主受到二次傷害。</a:t>
            </a:r>
          </a:p>
          <a:p>
            <a:pPr marL="571500" indent="-571500" eaLnBrk="1" hangingPunct="1">
              <a:buFont typeface="Wingdings" pitchFamily="2" charset="2"/>
              <a:buNone/>
            </a:pPr>
            <a:r>
              <a:rPr lang="zh-TW" altLang="en-US" sz="2900" smtClean="0">
                <a:latin typeface="標楷體" pitchFamily="65" charset="-120"/>
                <a:ea typeface="標楷體" pitchFamily="65" charset="-120"/>
              </a:rPr>
              <a:t> </a:t>
            </a:r>
          </a:p>
          <a:p>
            <a:pPr marL="571500" indent="-571500" eaLnBrk="1" hangingPunct="1">
              <a:buFont typeface="Wingdings" pitchFamily="2" charset="2"/>
              <a:buNone/>
            </a:pPr>
            <a:r>
              <a:rPr lang="en-US" altLang="zh-TW" smtClean="0">
                <a:latin typeface="標楷體" pitchFamily="65" charset="-120"/>
                <a:ea typeface="標楷體" pitchFamily="65" charset="-120"/>
              </a:rPr>
              <a:t>2.</a:t>
            </a:r>
            <a:r>
              <a:rPr lang="en-US" altLang="zh-TW" smtClean="0">
                <a:solidFill>
                  <a:srgbClr val="FF3300"/>
                </a:solidFill>
                <a:latin typeface="標楷體" pitchFamily="65" charset="-120"/>
                <a:ea typeface="標楷體" pitchFamily="65" charset="-120"/>
              </a:rPr>
              <a:t> </a:t>
            </a:r>
            <a:r>
              <a:rPr lang="zh-TW" altLang="en-US" sz="2800" smtClean="0">
                <a:latin typeface="標楷體" pitchFamily="65" charset="-120"/>
                <a:ea typeface="標楷體" pitchFamily="65" charset="-120"/>
              </a:rPr>
              <a:t>透過接案的當下確保案主及其孩子安置在安全的環境（如安置在案主親戚家中），使其生活及環境在保護令聲請成功前不受暴力的威脅，由案主及親戚在一週內每日與個管者聯繫，報備目前安置狀況是否良好，安全上是否不受威脅。</a:t>
            </a:r>
          </a:p>
          <a:p>
            <a:pPr marL="571500" indent="-571500" eaLnBrk="1" hangingPunct="1"/>
            <a:endParaRPr lang="zh-TW" altLang="en-US" sz="28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zh-TW" altLang="en-US" smtClean="0"/>
              <a:t> </a:t>
            </a:r>
          </a:p>
        </p:txBody>
      </p:sp>
      <p:sp>
        <p:nvSpPr>
          <p:cNvPr id="25603" name="Rectangle 3"/>
          <p:cNvSpPr>
            <a:spLocks noGrp="1" noChangeArrowheads="1"/>
          </p:cNvSpPr>
          <p:nvPr>
            <p:ph type="body" idx="1"/>
          </p:nvPr>
        </p:nvSpPr>
        <p:spPr>
          <a:xfrm>
            <a:off x="250825" y="549275"/>
            <a:ext cx="7777163" cy="5975350"/>
          </a:xfrm>
        </p:spPr>
        <p:txBody>
          <a:bodyPr/>
          <a:lstStyle/>
          <a:p>
            <a:pPr marL="571500" indent="-571500" eaLnBrk="1" hangingPunct="1">
              <a:buFont typeface="Wingdings" pitchFamily="2" charset="2"/>
              <a:buNone/>
            </a:pPr>
            <a:r>
              <a:rPr lang="en-US" altLang="zh-TW" sz="3400" smtClean="0">
                <a:latin typeface="標楷體" pitchFamily="65" charset="-120"/>
                <a:ea typeface="標楷體" pitchFamily="65" charset="-120"/>
              </a:rPr>
              <a:t>3</a:t>
            </a:r>
            <a:r>
              <a:rPr lang="en-US" altLang="zh-TW" smtClean="0">
                <a:latin typeface="標楷體" pitchFamily="65" charset="-120"/>
                <a:ea typeface="標楷體" pitchFamily="65" charset="-120"/>
              </a:rPr>
              <a:t>.</a:t>
            </a:r>
            <a:r>
              <a:rPr lang="en-US" altLang="zh-TW" smtClean="0">
                <a:solidFill>
                  <a:srgbClr val="FF3300"/>
                </a:solidFill>
                <a:latin typeface="標楷體" pitchFamily="65" charset="-120"/>
                <a:ea typeface="標楷體" pitchFamily="65" charset="-120"/>
              </a:rPr>
              <a:t> </a:t>
            </a:r>
            <a:r>
              <a:rPr lang="zh-TW" altLang="en-US" sz="2800" smtClean="0">
                <a:latin typeface="標楷體" pitchFamily="65" charset="-120"/>
                <a:ea typeface="標楷體" pitchFamily="65" charset="-120"/>
              </a:rPr>
              <a:t>透過每週</a:t>
            </a:r>
            <a:r>
              <a:rPr lang="en-US" altLang="zh-TW" sz="2800" smtClean="0">
                <a:latin typeface="標楷體" pitchFamily="65" charset="-120"/>
                <a:ea typeface="標楷體" pitchFamily="65" charset="-120"/>
              </a:rPr>
              <a:t>3</a:t>
            </a:r>
            <a:r>
              <a:rPr lang="zh-TW" altLang="en-US" sz="2800" smtClean="0">
                <a:latin typeface="標楷體" pitchFamily="65" charset="-120"/>
                <a:ea typeface="標楷體" pitchFamily="65" charset="-120"/>
              </a:rPr>
              <a:t>小時的諮商來協助案主降低對家暴所造成不良的心理影響及陰影，讓案主利用日記的方式來記錄自己每天心情上的轉變，以檢視諮商的結果是否為案主帶來影響，並在</a:t>
            </a:r>
            <a:r>
              <a:rPr lang="en-US" altLang="zh-TW" sz="2800" smtClean="0">
                <a:latin typeface="標楷體" pitchFamily="65" charset="-120"/>
                <a:ea typeface="標楷體" pitchFamily="65" charset="-120"/>
              </a:rPr>
              <a:t>2</a:t>
            </a:r>
            <a:r>
              <a:rPr lang="zh-TW" altLang="en-US" sz="2800" smtClean="0">
                <a:latin typeface="標楷體" pitchFamily="65" charset="-120"/>
                <a:ea typeface="標楷體" pitchFamily="65" charset="-120"/>
              </a:rPr>
              <a:t>個月內能夠達到讓案主確實了解自己是安全且獲得援助的。</a:t>
            </a:r>
          </a:p>
          <a:p>
            <a:pPr marL="571500" indent="-571500" eaLnBrk="1" hangingPunct="1">
              <a:buFont typeface="Wingdings" pitchFamily="2" charset="2"/>
              <a:buNone/>
            </a:pPr>
            <a:endParaRPr lang="en-US" altLang="zh-TW" smtClean="0">
              <a:solidFill>
                <a:srgbClr val="FF3300"/>
              </a:solidFill>
              <a:latin typeface="標楷體" pitchFamily="65" charset="-120"/>
              <a:ea typeface="標楷體" pitchFamily="65" charset="-120"/>
            </a:endParaRPr>
          </a:p>
          <a:p>
            <a:pPr marL="571500" indent="-571500" eaLnBrk="1" hangingPunct="1">
              <a:buFont typeface="Wingdings" pitchFamily="2" charset="2"/>
              <a:buNone/>
            </a:pPr>
            <a:r>
              <a:rPr lang="en-US" altLang="zh-TW" smtClean="0">
                <a:latin typeface="標楷體" pitchFamily="65" charset="-120"/>
                <a:ea typeface="標楷體" pitchFamily="65" charset="-120"/>
              </a:rPr>
              <a:t>4.</a:t>
            </a:r>
            <a:r>
              <a:rPr lang="zh-TW" altLang="en-US" sz="3300" b="1" smtClean="0">
                <a:solidFill>
                  <a:schemeClr val="accent2"/>
                </a:solidFill>
                <a:latin typeface="標楷體" pitchFamily="65" charset="-120"/>
                <a:ea typeface="標楷體" pitchFamily="65" charset="-120"/>
              </a:rPr>
              <a:t> </a:t>
            </a:r>
            <a:r>
              <a:rPr lang="zh-TW" altLang="en-US" sz="2800" smtClean="0">
                <a:latin typeface="標楷體" pitchFamily="65" charset="-120"/>
                <a:ea typeface="標楷體" pitchFamily="65" charset="-120"/>
              </a:rPr>
              <a:t>協助案主於二個月後找到住所能夠安置自己與孩子，藉由資源聯結為案主尋找合適的住所，視案主需求及能力來確定是否租屋或是暫時安置</a:t>
            </a:r>
          </a:p>
          <a:p>
            <a:pPr marL="571500" indent="-571500" eaLnBrk="1" hangingPunct="1"/>
            <a:endParaRPr lang="zh-TW" altLang="en-US" sz="28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zh-TW" altLang="en-US" smtClean="0">
                <a:ea typeface="標楷體" pitchFamily="65" charset="-120"/>
                <a:sym typeface="Wingdings" pitchFamily="2" charset="2"/>
              </a:rPr>
              <a:t></a:t>
            </a:r>
            <a:r>
              <a:rPr lang="zh-TW" altLang="en-US" smtClean="0">
                <a:ea typeface="標楷體" pitchFamily="65" charset="-120"/>
              </a:rPr>
              <a:t>預定完成處遇時間規劃</a:t>
            </a:r>
            <a:endParaRPr lang="en-US" altLang="zh-TW" smtClean="0">
              <a:solidFill>
                <a:schemeClr val="accent2"/>
              </a:solidFill>
              <a:ea typeface="標楷體" pitchFamily="65" charset="-120"/>
            </a:endParaRPr>
          </a:p>
        </p:txBody>
      </p:sp>
      <p:graphicFrame>
        <p:nvGraphicFramePr>
          <p:cNvPr id="67693" name="Group 109"/>
          <p:cNvGraphicFramePr>
            <a:graphicFrameLocks noGrp="1"/>
          </p:cNvGraphicFramePr>
          <p:nvPr>
            <p:ph idx="1"/>
          </p:nvPr>
        </p:nvGraphicFramePr>
        <p:xfrm>
          <a:off x="457200" y="1719263"/>
          <a:ext cx="8002588" cy="4411662"/>
        </p:xfrm>
        <a:graphic>
          <a:graphicData uri="http://schemas.openxmlformats.org/drawingml/2006/table">
            <a:tbl>
              <a:tblPr/>
              <a:tblGrid>
                <a:gridCol w="1201738"/>
                <a:gridCol w="1670050"/>
                <a:gridCol w="474662"/>
                <a:gridCol w="471488"/>
                <a:gridCol w="471487"/>
                <a:gridCol w="568325"/>
                <a:gridCol w="565150"/>
                <a:gridCol w="563563"/>
                <a:gridCol w="2016125"/>
              </a:tblGrid>
              <a:tr h="749300">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執行者</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計畫內容</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7</a:t>
                      </a:r>
                      <a:endParaRPr kumimoji="0"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月</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8</a:t>
                      </a:r>
                      <a:endParaRPr kumimoji="0"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月</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9</a:t>
                      </a:r>
                      <a:endParaRPr kumimoji="0"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月</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10</a:t>
                      </a:r>
                      <a:endParaRPr kumimoji="0"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月</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11</a:t>
                      </a:r>
                      <a:endParaRPr kumimoji="0"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月</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TW"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12</a:t>
                      </a:r>
                      <a:endParaRPr kumimoji="0" lang="en-US" altLang="zh-TW"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月</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1"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資源連結</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8225">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醫院</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醫療照顧</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醫療單位</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2163">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社工員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聲請保護令</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婦女救援社會福利事業基金會</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38225">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個管員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心理諮商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rgbClr val="000000"/>
                          </a:solidFill>
                          <a:effectLst/>
                          <a:latin typeface="標楷體" pitchFamily="65" charset="-120"/>
                          <a:ea typeface="標楷體" pitchFamily="65" charset="-120"/>
                          <a:cs typeface="Times New Roman" pitchFamily="18" charset="0"/>
                        </a:rPr>
                        <a:t>婦女救援社會福利事業基金會</a:t>
                      </a:r>
                      <a:endPar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93750">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社工員</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居住安定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1" lang="zh-TW" altLang="en-US" sz="2000" b="0" i="0" u="none" strike="noStrike" cap="none" normalizeH="0" baseline="0" smtClean="0">
                        <a:ln>
                          <a:noFill/>
                        </a:ln>
                        <a:solidFill>
                          <a:schemeClr val="tx1"/>
                        </a:solidFill>
                        <a:effectLst/>
                        <a:latin typeface="標楷體" pitchFamily="65" charset="-120"/>
                        <a:ea typeface="標楷體" pitchFamily="65" charset="-12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2000" b="0" i="0" u="none" strike="noStrike" cap="none" normalizeH="0" baseline="0" smtClean="0">
                          <a:ln>
                            <a:noFill/>
                          </a:ln>
                          <a:solidFill>
                            <a:schemeClr val="tx1"/>
                          </a:solidFill>
                          <a:effectLst/>
                          <a:latin typeface="標楷體" pitchFamily="65" charset="-120"/>
                          <a:ea typeface="標楷體" pitchFamily="65" charset="-120"/>
                          <a:cs typeface="Times New Roman" pitchFamily="18" charset="0"/>
                        </a:rPr>
                        <a:t>縣市政府社會局</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6689" name="Line 104"/>
          <p:cNvSpPr>
            <a:spLocks noChangeShapeType="1"/>
          </p:cNvSpPr>
          <p:nvPr/>
        </p:nvSpPr>
        <p:spPr bwMode="auto">
          <a:xfrm flipV="1">
            <a:off x="3419475" y="2924175"/>
            <a:ext cx="720725"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zh-HK" altLang="en-US"/>
          </a:p>
        </p:txBody>
      </p:sp>
      <p:sp>
        <p:nvSpPr>
          <p:cNvPr id="26690" name="Line 105"/>
          <p:cNvSpPr>
            <a:spLocks noChangeShapeType="1"/>
          </p:cNvSpPr>
          <p:nvPr/>
        </p:nvSpPr>
        <p:spPr bwMode="auto">
          <a:xfrm flipV="1">
            <a:off x="3708400" y="3933825"/>
            <a:ext cx="1439863"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zh-HK" altLang="en-US"/>
          </a:p>
        </p:txBody>
      </p:sp>
      <p:sp>
        <p:nvSpPr>
          <p:cNvPr id="26691" name="Line 106"/>
          <p:cNvSpPr>
            <a:spLocks noChangeShapeType="1"/>
          </p:cNvSpPr>
          <p:nvPr/>
        </p:nvSpPr>
        <p:spPr bwMode="auto">
          <a:xfrm flipV="1">
            <a:off x="3419475" y="4797425"/>
            <a:ext cx="1584325" cy="0"/>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zh-HK" altLang="en-US"/>
          </a:p>
        </p:txBody>
      </p:sp>
      <p:sp>
        <p:nvSpPr>
          <p:cNvPr id="26692" name="Line 107"/>
          <p:cNvSpPr>
            <a:spLocks noChangeShapeType="1"/>
          </p:cNvSpPr>
          <p:nvPr/>
        </p:nvSpPr>
        <p:spPr bwMode="auto">
          <a:xfrm flipV="1">
            <a:off x="4356100" y="5805488"/>
            <a:ext cx="1944688" cy="1587"/>
          </a:xfrm>
          <a:prstGeom prst="line">
            <a:avLst/>
          </a:prstGeom>
          <a:noFill/>
          <a:ln w="76200">
            <a:solidFill>
              <a:srgbClr val="000000"/>
            </a:solidFill>
            <a:round/>
            <a:headEnd/>
            <a:tailEnd/>
          </a:ln>
          <a:extLst>
            <a:ext uri="{909E8E84-426E-40DD-AFC4-6F175D3DCCD1}">
              <a14:hiddenFill xmlns:a14="http://schemas.microsoft.com/office/drawing/2010/main">
                <a:noFill/>
              </a14:hiddenFill>
            </a:ext>
          </a:extLst>
        </p:spPr>
        <p:txBody>
          <a:bodyPr/>
          <a:lstStyle/>
          <a:p>
            <a:endParaRPr lang="zh-HK"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9394" name="Group 2"/>
          <p:cNvGraphicFramePr>
            <a:graphicFrameLocks noGrp="1"/>
          </p:cNvGraphicFramePr>
          <p:nvPr/>
        </p:nvGraphicFramePr>
        <p:xfrm>
          <a:off x="395288" y="692150"/>
          <a:ext cx="8353425" cy="5980113"/>
        </p:xfrm>
        <a:graphic>
          <a:graphicData uri="http://schemas.openxmlformats.org/drawingml/2006/table">
            <a:tbl>
              <a:tblPr/>
              <a:tblGrid>
                <a:gridCol w="1379537"/>
                <a:gridCol w="3449638"/>
                <a:gridCol w="3524250"/>
              </a:tblGrid>
              <a:tr h="563563">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案主需求</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機構</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可提供之服務</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50825">
                <a:tc rowSpan="5">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法律服務</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財團法人善牧社會福利基金</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法律諮詢</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97050">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婦女救援社會福利事業基金會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社工員向求助婦女說明其需要的法律規定，安排婦女與律師進行面對面法律諮詢及訴狀建議，以保障婦女在法律層面的權益。</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98525">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台北晚晴婦女協會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針對婚姻相關的法律問題，再依照個別情形由律師解答</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7788">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現代婦女基金會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提供與家庭暴力事件及兒童少年保護相關的法律諮詢服務，並且協助被害人聲請民事保護令。</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22363">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台中市婦女中心免費法律諮詢</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對婚姻、家庭、財產、子女監護權等方面之相關法律上有所困擾者。</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58783" marR="58783"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48" name="Group 32"/>
          <p:cNvGraphicFramePr>
            <a:graphicFrameLocks noGrp="1"/>
          </p:cNvGraphicFramePr>
          <p:nvPr>
            <p:ph type="tbl" idx="4294967295"/>
          </p:nvPr>
        </p:nvGraphicFramePr>
        <p:xfrm>
          <a:off x="250825" y="620713"/>
          <a:ext cx="8497888" cy="5819775"/>
        </p:xfrm>
        <a:graphic>
          <a:graphicData uri="http://schemas.openxmlformats.org/drawingml/2006/table">
            <a:tbl>
              <a:tblPr/>
              <a:tblGrid>
                <a:gridCol w="1366838"/>
                <a:gridCol w="5149850"/>
                <a:gridCol w="1981200"/>
              </a:tblGrid>
              <a:tr h="44450">
                <a:tc rowSpan="4">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諮商服務</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財團法人善牧社會福利基金</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cs typeface="Arial" charset="0"/>
                        </a:rPr>
                        <a:t>心理諮商</a:t>
                      </a:r>
                      <a:endParaRPr kumimoji="0" lang="zh-TW" altLang="en-US" sz="1600" b="0" i="0" u="none" strike="noStrike" cap="none" normalizeH="0" baseline="0" smtClean="0">
                        <a:ln>
                          <a:noFill/>
                        </a:ln>
                        <a:solidFill>
                          <a:schemeClr val="tx1"/>
                        </a:solidFill>
                        <a:effectLst/>
                        <a:latin typeface="Times New Roman" pitchFamily="18" charset="0"/>
                        <a:ea typeface="標楷體" pitchFamily="65" charset="-120"/>
                        <a:cs typeface="Arial"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1125">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婦女救援社會福利事業基金會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提供受暴婦女與諮商師進行個別諮商的過程，協助受暴婦女心理重建，及自我肯定，早日走出暴力創傷的陰霾。</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5800">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台中市關懷婦女保護協會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婚姻</a:t>
                      </a:r>
                      <a:r>
                        <a:rPr kumimoji="0" lang="en-US" altLang="zh-TW" sz="1600" b="0" i="0" u="none" strike="noStrike" cap="none" normalizeH="0" baseline="0" smtClean="0">
                          <a:ln>
                            <a:noFill/>
                          </a:ln>
                          <a:solidFill>
                            <a:srgbClr val="000000"/>
                          </a:solidFill>
                          <a:effectLst/>
                          <a:latin typeface="Times New Roman" pitchFamily="18" charset="0"/>
                          <a:ea typeface="標楷體" pitchFamily="65" charset="-120"/>
                        </a:rPr>
                        <a:t>.</a:t>
                      </a: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感情</a:t>
                      </a:r>
                      <a:r>
                        <a:rPr kumimoji="0" lang="en-US" altLang="zh-TW" sz="1600" b="0" i="0" u="none" strike="noStrike" cap="none" normalizeH="0" baseline="0" smtClean="0">
                          <a:ln>
                            <a:noFill/>
                          </a:ln>
                          <a:solidFill>
                            <a:srgbClr val="000000"/>
                          </a:solidFill>
                          <a:effectLst/>
                          <a:latin typeface="Times New Roman" pitchFamily="18" charset="0"/>
                          <a:ea typeface="標楷體" pitchFamily="65" charset="-120"/>
                        </a:rPr>
                        <a:t>.</a:t>
                      </a: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心理諮商輔導</a:t>
                      </a:r>
                      <a:r>
                        <a:rPr kumimoji="0" lang="en-US" altLang="zh-TW" sz="1600" b="0" i="0" u="none" strike="noStrike" cap="none" normalizeH="0" baseline="0" smtClean="0">
                          <a:ln>
                            <a:noFill/>
                          </a:ln>
                          <a:solidFill>
                            <a:srgbClr val="000000"/>
                          </a:solidFill>
                          <a:effectLst/>
                          <a:latin typeface="Times New Roman" pitchFamily="18" charset="0"/>
                          <a:ea typeface="標楷體" pitchFamily="65" charset="-120"/>
                        </a:rPr>
                        <a:t>.</a:t>
                      </a: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法律諮商服務</a:t>
                      </a:r>
                      <a:r>
                        <a:rPr kumimoji="0" lang="en-US" altLang="zh-TW" sz="1600" b="0" i="0" u="none" strike="noStrike" cap="none" normalizeH="0" baseline="0" smtClean="0">
                          <a:ln>
                            <a:noFill/>
                          </a:ln>
                          <a:solidFill>
                            <a:srgbClr val="000000"/>
                          </a:solidFill>
                          <a:effectLst/>
                          <a:latin typeface="Times New Roman" pitchFamily="18" charset="0"/>
                          <a:ea typeface="標楷體" pitchFamily="65" charset="-120"/>
                        </a:rPr>
                        <a:t>.</a:t>
                      </a:r>
                      <a:endParaRPr kumimoji="0" lang="zh-TW" altLang="zh-TW"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5275">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現代婦女基金會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心理諮商</a:t>
                      </a:r>
                      <a:r>
                        <a:rPr kumimoji="0" lang="en-US" altLang="zh-TW" sz="1600" b="0" i="0" u="none" strike="noStrike" cap="none" normalizeH="0" baseline="0" smtClean="0">
                          <a:ln>
                            <a:noFill/>
                          </a:ln>
                          <a:solidFill>
                            <a:srgbClr val="000000"/>
                          </a:solidFill>
                          <a:effectLst/>
                          <a:latin typeface="Times New Roman" pitchFamily="18" charset="0"/>
                          <a:ea typeface="標楷體" pitchFamily="65" charset="-120"/>
                        </a:rPr>
                        <a:t>(</a:t>
                      </a:r>
                      <a:r>
                        <a:rPr kumimoji="0" lang="zh-TW" altLang="en-US" sz="1600" b="0" i="0" u="none" strike="noStrike" cap="none" normalizeH="0" baseline="0" smtClean="0">
                          <a:ln>
                            <a:noFill/>
                          </a:ln>
                          <a:solidFill>
                            <a:srgbClr val="000000"/>
                          </a:solidFill>
                          <a:effectLst/>
                          <a:latin typeface="Times New Roman" pitchFamily="18" charset="0"/>
                          <a:ea typeface="標楷體" pitchFamily="65" charset="-120"/>
                        </a:rPr>
                        <a:t>含家族治療</a:t>
                      </a:r>
                      <a:r>
                        <a:rPr kumimoji="0" lang="en-US" altLang="zh-TW" sz="1600" b="0" i="0" u="none" strike="noStrike" cap="none" normalizeH="0" baseline="0" smtClean="0">
                          <a:ln>
                            <a:noFill/>
                          </a:ln>
                          <a:solidFill>
                            <a:srgbClr val="000000"/>
                          </a:solidFill>
                          <a:effectLst/>
                          <a:latin typeface="Times New Roman" pitchFamily="18" charset="0"/>
                          <a:ea typeface="標楷體" pitchFamily="65" charset="-120"/>
                        </a:rPr>
                        <a:t>)</a:t>
                      </a:r>
                      <a:endParaRPr kumimoji="0" lang="zh-TW" altLang="zh-TW"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54063">
                <a:tc rowSpan="2">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轉介庇護安置</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婦女救援社會福利事業基金會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社工員會協助轉介庇護單位，協助婦女尋求一個暫時安置的處所</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09625">
                <a:tc vMerge="1">
                  <a:txBody>
                    <a:bodyPr/>
                    <a:lstStyle/>
                    <a:p>
                      <a:endParaRPr lang="zh-HK" altLang="en-US"/>
                    </a:p>
                  </a:txBody>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苗栗縣家庭暴力暨性侵害防治中心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提供按主一個安全、隱密、舒適的庇護安置環境，解決安全住需求。</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1225">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2D2D2D"/>
                          </a:solidFill>
                          <a:effectLst/>
                          <a:latin typeface="Times New Roman" pitchFamily="18" charset="0"/>
                          <a:ea typeface="標楷體" pitchFamily="65" charset="-120"/>
                        </a:rPr>
                        <a:t>職業訓練</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chemeClr val="tx1"/>
                          </a:solidFill>
                          <a:effectLst/>
                          <a:latin typeface="Times New Roman" pitchFamily="18" charset="0"/>
                          <a:ea typeface="標楷體" pitchFamily="65" charset="-120"/>
                        </a:rPr>
                        <a:t>苗栗縣家庭暴力暨性侵害防治中心</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742950" indent="-285750"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1143000" indent="-228600"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1600200" indent="-228600"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2057400" indent="-2286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25146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9718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34290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886200" indent="-2286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600" b="0" i="0" u="none" strike="noStrike" cap="none" normalizeH="0" baseline="0" smtClean="0">
                          <a:ln>
                            <a:noFill/>
                          </a:ln>
                          <a:solidFill>
                            <a:srgbClr val="2D2D2D"/>
                          </a:solidFill>
                          <a:effectLst/>
                          <a:latin typeface="Times New Roman" pitchFamily="18" charset="0"/>
                          <a:ea typeface="標楷體" pitchFamily="65" charset="-120"/>
                        </a:rPr>
                        <a:t>提供被害人職業訓練相關資源及轉介勞</a:t>
                      </a:r>
                      <a:r>
                        <a:rPr kumimoji="0" lang="en-US" altLang="zh-HK" sz="1600" b="0" i="0" u="none" strike="noStrike" cap="none" normalizeH="0" baseline="0" smtClean="0">
                          <a:ln>
                            <a:noFill/>
                          </a:ln>
                          <a:solidFill>
                            <a:srgbClr val="2D2D2D"/>
                          </a:solidFill>
                          <a:effectLst/>
                          <a:latin typeface="Times New Roman" pitchFamily="18" charset="0"/>
                          <a:ea typeface="標楷體" pitchFamily="65" charset="-120"/>
                        </a:rPr>
                        <a:t/>
                      </a:r>
                      <a:br>
                        <a:rPr kumimoji="0" lang="en-US" altLang="zh-HK" sz="1600" b="0" i="0" u="none" strike="noStrike" cap="none" normalizeH="0" baseline="0" smtClean="0">
                          <a:ln>
                            <a:noFill/>
                          </a:ln>
                          <a:solidFill>
                            <a:srgbClr val="2D2D2D"/>
                          </a:solidFill>
                          <a:effectLst/>
                          <a:latin typeface="Times New Roman" pitchFamily="18" charset="0"/>
                          <a:ea typeface="標楷體" pitchFamily="65" charset="-120"/>
                        </a:rPr>
                      </a:br>
                      <a:r>
                        <a:rPr kumimoji="0" lang="zh-TW" altLang="en-US" sz="1600" b="0" i="0" u="none" strike="noStrike" cap="none" normalizeH="0" baseline="0" smtClean="0">
                          <a:ln>
                            <a:noFill/>
                          </a:ln>
                          <a:solidFill>
                            <a:srgbClr val="2D2D2D"/>
                          </a:solidFill>
                          <a:effectLst/>
                          <a:latin typeface="Times New Roman" pitchFamily="18" charset="0"/>
                          <a:ea typeface="標楷體" pitchFamily="65" charset="-120"/>
                        </a:rPr>
                        <a:t>工單位及職訓中心進行個案管理服務。</a:t>
                      </a:r>
                      <a:endParaRPr kumimoji="0" lang="zh-TW" altLang="en-US" sz="1600" b="0" i="0" u="none" strike="noStrike" cap="none" normalizeH="0" baseline="0" smtClean="0">
                        <a:ln>
                          <a:noFill/>
                        </a:ln>
                        <a:solidFill>
                          <a:schemeClr val="tx1"/>
                        </a:solidFill>
                        <a:effectLst/>
                        <a:latin typeface="Times New Roman" pitchFamily="18" charset="0"/>
                        <a:ea typeface="新細明體" charset="-12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橢圓 8"/>
          <p:cNvSpPr/>
          <p:nvPr/>
        </p:nvSpPr>
        <p:spPr>
          <a:xfrm>
            <a:off x="2214563" y="1285875"/>
            <a:ext cx="4786312" cy="3929063"/>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endParaRPr kumimoji="0" lang="zh-TW" altLang="en-US" sz="1800"/>
          </a:p>
        </p:txBody>
      </p:sp>
      <p:sp>
        <p:nvSpPr>
          <p:cNvPr id="4" name="橢圓 3"/>
          <p:cNvSpPr/>
          <p:nvPr/>
        </p:nvSpPr>
        <p:spPr>
          <a:xfrm>
            <a:off x="2643188" y="5429250"/>
            <a:ext cx="857250" cy="8572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朋友</a:t>
            </a:r>
            <a:endParaRPr kumimoji="0" lang="zh-TW" altLang="en-US" sz="3200" dirty="0"/>
          </a:p>
        </p:txBody>
      </p:sp>
      <p:sp>
        <p:nvSpPr>
          <p:cNvPr id="5" name="矩形 4"/>
          <p:cNvSpPr/>
          <p:nvPr/>
        </p:nvSpPr>
        <p:spPr>
          <a:xfrm>
            <a:off x="2571750" y="3500438"/>
            <a:ext cx="714375" cy="78581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en-US" altLang="zh-TW" sz="3200" dirty="0">
                <a:solidFill>
                  <a:schemeClr val="tx1"/>
                </a:solidFill>
              </a:rPr>
              <a:t>10</a:t>
            </a:r>
            <a:endParaRPr kumimoji="0" lang="zh-TW" altLang="en-US" sz="3200" dirty="0">
              <a:solidFill>
                <a:schemeClr val="bg1"/>
              </a:solidFill>
            </a:endParaRPr>
          </a:p>
        </p:txBody>
      </p:sp>
      <p:sp>
        <p:nvSpPr>
          <p:cNvPr id="6" name="橢圓 5"/>
          <p:cNvSpPr/>
          <p:nvPr/>
        </p:nvSpPr>
        <p:spPr>
          <a:xfrm>
            <a:off x="4214813" y="3429000"/>
            <a:ext cx="857250" cy="8572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en-US" altLang="zh-TW" sz="3200" dirty="0"/>
              <a:t>7</a:t>
            </a:r>
            <a:endParaRPr kumimoji="0" lang="zh-TW" altLang="en-US" sz="3200" dirty="0"/>
          </a:p>
        </p:txBody>
      </p:sp>
      <p:sp>
        <p:nvSpPr>
          <p:cNvPr id="7" name="橢圓 6"/>
          <p:cNvSpPr/>
          <p:nvPr/>
        </p:nvSpPr>
        <p:spPr>
          <a:xfrm>
            <a:off x="4572000" y="1500188"/>
            <a:ext cx="857250" cy="8572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en-US" altLang="zh-TW" sz="3200" dirty="0"/>
              <a:t>35</a:t>
            </a:r>
            <a:endParaRPr kumimoji="0" lang="zh-TW" altLang="en-US" sz="3200" dirty="0"/>
          </a:p>
        </p:txBody>
      </p:sp>
      <p:sp>
        <p:nvSpPr>
          <p:cNvPr id="8" name="矩形 7"/>
          <p:cNvSpPr/>
          <p:nvPr/>
        </p:nvSpPr>
        <p:spPr>
          <a:xfrm>
            <a:off x="1643063" y="1357313"/>
            <a:ext cx="714375" cy="785812"/>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en-US" altLang="zh-TW" sz="3200" dirty="0">
                <a:solidFill>
                  <a:schemeClr val="tx1"/>
                </a:solidFill>
              </a:rPr>
              <a:t>37</a:t>
            </a:r>
            <a:endParaRPr kumimoji="0" lang="zh-TW" altLang="en-US" sz="3200" dirty="0">
              <a:solidFill>
                <a:schemeClr val="bg1"/>
              </a:solidFill>
            </a:endParaRPr>
          </a:p>
        </p:txBody>
      </p:sp>
      <p:sp>
        <p:nvSpPr>
          <p:cNvPr id="10" name="橢圓 9"/>
          <p:cNvSpPr/>
          <p:nvPr/>
        </p:nvSpPr>
        <p:spPr>
          <a:xfrm>
            <a:off x="3929063" y="5500688"/>
            <a:ext cx="857250" cy="8572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鄰居</a:t>
            </a:r>
            <a:endParaRPr kumimoji="0" lang="zh-TW" altLang="en-US" sz="3200" dirty="0"/>
          </a:p>
        </p:txBody>
      </p:sp>
      <p:sp>
        <p:nvSpPr>
          <p:cNvPr id="11" name="橢圓 10"/>
          <p:cNvSpPr/>
          <p:nvPr/>
        </p:nvSpPr>
        <p:spPr>
          <a:xfrm>
            <a:off x="5286375" y="5143500"/>
            <a:ext cx="2643188" cy="1571625"/>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家庭暴力防治中心社工員</a:t>
            </a:r>
            <a:endParaRPr kumimoji="0" lang="en-US" altLang="zh-TW" sz="3200" dirty="0"/>
          </a:p>
        </p:txBody>
      </p:sp>
      <p:sp>
        <p:nvSpPr>
          <p:cNvPr id="12" name="橢圓 11"/>
          <p:cNvSpPr/>
          <p:nvPr/>
        </p:nvSpPr>
        <p:spPr>
          <a:xfrm>
            <a:off x="7929563" y="4000500"/>
            <a:ext cx="857250" cy="14287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諮商師</a:t>
            </a:r>
            <a:endParaRPr kumimoji="0" lang="zh-TW" altLang="en-US" sz="3200" dirty="0"/>
          </a:p>
        </p:txBody>
      </p:sp>
      <p:sp>
        <p:nvSpPr>
          <p:cNvPr id="13" name="橢圓 12"/>
          <p:cNvSpPr/>
          <p:nvPr/>
        </p:nvSpPr>
        <p:spPr>
          <a:xfrm>
            <a:off x="7572375" y="2786063"/>
            <a:ext cx="857250" cy="1000125"/>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醫院</a:t>
            </a:r>
            <a:endParaRPr kumimoji="0" lang="zh-TW" altLang="en-US" sz="3200" dirty="0"/>
          </a:p>
        </p:txBody>
      </p:sp>
      <p:sp>
        <p:nvSpPr>
          <p:cNvPr id="14" name="橢圓 13"/>
          <p:cNvSpPr/>
          <p:nvPr/>
        </p:nvSpPr>
        <p:spPr>
          <a:xfrm>
            <a:off x="7429500" y="1214438"/>
            <a:ext cx="857250" cy="1428750"/>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案父母</a:t>
            </a:r>
            <a:endParaRPr kumimoji="0" lang="zh-TW" altLang="en-US" sz="3200" dirty="0"/>
          </a:p>
        </p:txBody>
      </p:sp>
      <p:sp>
        <p:nvSpPr>
          <p:cNvPr id="15" name="橢圓 14"/>
          <p:cNvSpPr/>
          <p:nvPr/>
        </p:nvSpPr>
        <p:spPr>
          <a:xfrm>
            <a:off x="6286500" y="0"/>
            <a:ext cx="2786063" cy="1071563"/>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職前訓練</a:t>
            </a:r>
            <a:endParaRPr kumimoji="0" lang="zh-TW" altLang="en-US" sz="3200" dirty="0"/>
          </a:p>
        </p:txBody>
      </p:sp>
      <p:sp>
        <p:nvSpPr>
          <p:cNvPr id="16" name="橢圓 15"/>
          <p:cNvSpPr/>
          <p:nvPr/>
        </p:nvSpPr>
        <p:spPr>
          <a:xfrm>
            <a:off x="71438" y="142875"/>
            <a:ext cx="1143000" cy="928688"/>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賭博</a:t>
            </a:r>
            <a:endParaRPr kumimoji="0" lang="en-US" altLang="zh-TW" sz="3200" dirty="0"/>
          </a:p>
        </p:txBody>
      </p:sp>
      <p:sp>
        <p:nvSpPr>
          <p:cNvPr id="17" name="橢圓 16"/>
          <p:cNvSpPr/>
          <p:nvPr/>
        </p:nvSpPr>
        <p:spPr>
          <a:xfrm>
            <a:off x="0" y="2357438"/>
            <a:ext cx="1143000" cy="1571625"/>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sz="3200" dirty="0"/>
              <a:t>電器行</a:t>
            </a:r>
            <a:endParaRPr kumimoji="0" lang="zh-TW" altLang="en-US" sz="3200" dirty="0"/>
          </a:p>
        </p:txBody>
      </p:sp>
      <p:cxnSp>
        <p:nvCxnSpPr>
          <p:cNvPr id="21" name="直線單箭頭接點 20"/>
          <p:cNvCxnSpPr>
            <a:stCxn id="16" idx="5"/>
          </p:cNvCxnSpPr>
          <p:nvPr/>
        </p:nvCxnSpPr>
        <p:spPr>
          <a:xfrm rot="16200000" flipH="1">
            <a:off x="1169988" y="812800"/>
            <a:ext cx="350837" cy="59531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直線單箭頭接點 22"/>
          <p:cNvCxnSpPr>
            <a:stCxn id="7" idx="4"/>
          </p:cNvCxnSpPr>
          <p:nvPr/>
        </p:nvCxnSpPr>
        <p:spPr>
          <a:xfrm rot="16200000" flipH="1">
            <a:off x="4107657" y="3250406"/>
            <a:ext cx="2857500" cy="1071563"/>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直線接點 24"/>
          <p:cNvCxnSpPr>
            <a:stCxn id="8" idx="3"/>
          </p:cNvCxnSpPr>
          <p:nvPr/>
        </p:nvCxnSpPr>
        <p:spPr>
          <a:xfrm>
            <a:off x="2357438" y="1749425"/>
            <a:ext cx="2286000" cy="10795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接點 26"/>
          <p:cNvCxnSpPr/>
          <p:nvPr/>
        </p:nvCxnSpPr>
        <p:spPr>
          <a:xfrm>
            <a:off x="2857500" y="2857500"/>
            <a:ext cx="17859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直線接點 28"/>
          <p:cNvCxnSpPr/>
          <p:nvPr/>
        </p:nvCxnSpPr>
        <p:spPr>
          <a:xfrm rot="5400000">
            <a:off x="2498725" y="3214688"/>
            <a:ext cx="57308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直線接點 31"/>
          <p:cNvCxnSpPr/>
          <p:nvPr/>
        </p:nvCxnSpPr>
        <p:spPr>
          <a:xfrm rot="5400000">
            <a:off x="4356894" y="3142456"/>
            <a:ext cx="5715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直線接點 34"/>
          <p:cNvCxnSpPr/>
          <p:nvPr/>
        </p:nvCxnSpPr>
        <p:spPr>
          <a:xfrm rot="5400000">
            <a:off x="3102769" y="2326482"/>
            <a:ext cx="1143000" cy="61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線接點 37"/>
          <p:cNvCxnSpPr>
            <a:stCxn id="7" idx="3"/>
            <a:endCxn id="4" idx="0"/>
          </p:cNvCxnSpPr>
          <p:nvPr/>
        </p:nvCxnSpPr>
        <p:spPr>
          <a:xfrm rot="5400000">
            <a:off x="2286000" y="3017838"/>
            <a:ext cx="3197225" cy="162560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0" name="直線接點 39"/>
          <p:cNvCxnSpPr>
            <a:stCxn id="7" idx="4"/>
          </p:cNvCxnSpPr>
          <p:nvPr/>
        </p:nvCxnSpPr>
        <p:spPr>
          <a:xfrm rot="5400000">
            <a:off x="3107531" y="3750470"/>
            <a:ext cx="3286125" cy="500062"/>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42" name="直線單箭頭接點 41"/>
          <p:cNvCxnSpPr>
            <a:stCxn id="7" idx="5"/>
          </p:cNvCxnSpPr>
          <p:nvPr/>
        </p:nvCxnSpPr>
        <p:spPr>
          <a:xfrm rot="16200000" flipH="1">
            <a:off x="6018213" y="1517650"/>
            <a:ext cx="911225" cy="233997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4" name="直線單箭頭接點 43"/>
          <p:cNvCxnSpPr>
            <a:stCxn id="7" idx="5"/>
            <a:endCxn id="12" idx="2"/>
          </p:cNvCxnSpPr>
          <p:nvPr/>
        </p:nvCxnSpPr>
        <p:spPr>
          <a:xfrm rot="16200000" flipH="1">
            <a:off x="5375276" y="2160587"/>
            <a:ext cx="2482850" cy="2625725"/>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46" name="直線單箭頭接點 45"/>
          <p:cNvCxnSpPr>
            <a:stCxn id="7" idx="6"/>
            <a:endCxn id="14" idx="2"/>
          </p:cNvCxnSpPr>
          <p:nvPr/>
        </p:nvCxnSpPr>
        <p:spPr>
          <a:xfrm>
            <a:off x="5429250" y="1928813"/>
            <a:ext cx="2000250" cy="1587"/>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直線接點 49"/>
          <p:cNvCxnSpPr/>
          <p:nvPr/>
        </p:nvCxnSpPr>
        <p:spPr>
          <a:xfrm flipV="1">
            <a:off x="857250" y="1928813"/>
            <a:ext cx="785813" cy="571500"/>
          </a:xfrm>
          <a:prstGeom prst="line">
            <a:avLst/>
          </a:prstGeom>
        </p:spPr>
        <p:style>
          <a:lnRef idx="1">
            <a:schemeClr val="accent1"/>
          </a:lnRef>
          <a:fillRef idx="0">
            <a:schemeClr val="accent1"/>
          </a:fillRef>
          <a:effectRef idx="0">
            <a:schemeClr val="accent1"/>
          </a:effectRef>
          <a:fontRef idx="minor">
            <a:schemeClr val="tx1"/>
          </a:fontRef>
        </p:style>
      </p:cxnSp>
      <p:grpSp>
        <p:nvGrpSpPr>
          <p:cNvPr id="62493" name="群組 57"/>
          <p:cNvGrpSpPr>
            <a:grpSpLocks/>
          </p:cNvGrpSpPr>
          <p:nvPr/>
        </p:nvGrpSpPr>
        <p:grpSpPr bwMode="auto">
          <a:xfrm rot="2003144">
            <a:off x="793750" y="2012950"/>
            <a:ext cx="714375" cy="500063"/>
            <a:chOff x="857224" y="4500570"/>
            <a:chExt cx="714380" cy="500066"/>
          </a:xfrm>
        </p:grpSpPr>
        <p:cxnSp>
          <p:nvCxnSpPr>
            <p:cNvPr id="55" name="直線接點 54"/>
            <p:cNvCxnSpPr/>
            <p:nvPr/>
          </p:nvCxnSpPr>
          <p:spPr>
            <a:xfrm rot="10800000" flipV="1">
              <a:off x="857224" y="4572008"/>
              <a:ext cx="714380" cy="357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直線接點 56"/>
            <p:cNvCxnSpPr/>
            <p:nvPr/>
          </p:nvCxnSpPr>
          <p:spPr>
            <a:xfrm>
              <a:off x="927949" y="4500315"/>
              <a:ext cx="642941" cy="500066"/>
            </a:xfrm>
            <a:prstGeom prst="line">
              <a:avLst/>
            </a:prstGeom>
          </p:spPr>
          <p:style>
            <a:lnRef idx="1">
              <a:schemeClr val="accent1"/>
            </a:lnRef>
            <a:fillRef idx="0">
              <a:schemeClr val="accent1"/>
            </a:fillRef>
            <a:effectRef idx="0">
              <a:schemeClr val="accent1"/>
            </a:effectRef>
            <a:fontRef idx="minor">
              <a:schemeClr val="tx1"/>
            </a:fontRef>
          </p:style>
        </p:cxnSp>
      </p:grpSp>
      <p:sp>
        <p:nvSpPr>
          <p:cNvPr id="59" name="橢圓 58"/>
          <p:cNvSpPr/>
          <p:nvPr/>
        </p:nvSpPr>
        <p:spPr>
          <a:xfrm>
            <a:off x="1785938" y="0"/>
            <a:ext cx="4572000" cy="1071563"/>
          </a:xfrm>
          <a:prstGeom prst="ellipse">
            <a:avLst/>
          </a:prstGeom>
        </p:spPr>
        <p:style>
          <a:lnRef idx="2">
            <a:schemeClr val="accent1"/>
          </a:lnRef>
          <a:fillRef idx="1">
            <a:schemeClr val="lt1"/>
          </a:fillRef>
          <a:effectRef idx="0">
            <a:schemeClr val="accent1"/>
          </a:effectRef>
          <a:fontRef idx="minor">
            <a:schemeClr val="dk1"/>
          </a:fontRef>
        </p:style>
        <p:txBody>
          <a:bodyPr anchor="ctr"/>
          <a:lstStyle/>
          <a:p>
            <a:pPr algn="ctr" fontAlgn="auto">
              <a:spcBef>
                <a:spcPts val="0"/>
              </a:spcBef>
              <a:spcAft>
                <a:spcPts val="0"/>
              </a:spcAft>
              <a:defRPr/>
            </a:pPr>
            <a:r>
              <a:rPr kumimoji="0" lang="zh-TW" altLang="en-US" dirty="0"/>
              <a:t>婦女救援社會福利專業基金會</a:t>
            </a:r>
            <a:r>
              <a:rPr kumimoji="0" lang="en-US" altLang="zh-TW" dirty="0"/>
              <a:t>=</a:t>
            </a:r>
            <a:r>
              <a:rPr kumimoji="0" lang="zh-TW" altLang="en-US" dirty="0"/>
              <a:t>暫時安置</a:t>
            </a:r>
            <a:endParaRPr kumimoji="0" lang="zh-TW" altLang="en-US" dirty="0"/>
          </a:p>
        </p:txBody>
      </p:sp>
      <p:cxnSp>
        <p:nvCxnSpPr>
          <p:cNvPr id="61" name="直線單箭頭接點 60"/>
          <p:cNvCxnSpPr/>
          <p:nvPr/>
        </p:nvCxnSpPr>
        <p:spPr>
          <a:xfrm rot="5400000">
            <a:off x="2963863" y="1320800"/>
            <a:ext cx="500062"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3" name="直線單箭頭接點 62"/>
          <p:cNvCxnSpPr/>
          <p:nvPr/>
        </p:nvCxnSpPr>
        <p:spPr>
          <a:xfrm rot="10800000" flipV="1">
            <a:off x="6072188" y="1000125"/>
            <a:ext cx="857250" cy="64293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idx="4294967295"/>
          </p:nvPr>
        </p:nvSpPr>
        <p:spPr>
          <a:xfrm>
            <a:off x="395288" y="260350"/>
            <a:ext cx="7543800" cy="868363"/>
          </a:xfrm>
        </p:spPr>
        <p:txBody>
          <a:bodyPr/>
          <a:lstStyle/>
          <a:p>
            <a:pPr eaLnBrk="1" hangingPunct="1">
              <a:buFont typeface="Wingdings" pitchFamily="2" charset="2"/>
              <a:buChar char="Ø"/>
            </a:pPr>
            <a:r>
              <a:rPr lang="zh-TW" altLang="en-US" sz="3600" smtClean="0">
                <a:ea typeface="標楷體" pitchFamily="65" charset="-120"/>
              </a:rPr>
              <a:t>結果評估、結案與追蹤</a:t>
            </a:r>
          </a:p>
        </p:txBody>
      </p:sp>
      <p:graphicFrame>
        <p:nvGraphicFramePr>
          <p:cNvPr id="58371" name="Group 3"/>
          <p:cNvGraphicFramePr>
            <a:graphicFrameLocks noGrp="1"/>
          </p:cNvGraphicFramePr>
          <p:nvPr/>
        </p:nvGraphicFramePr>
        <p:xfrm>
          <a:off x="539750" y="1125538"/>
          <a:ext cx="7920038" cy="5519737"/>
        </p:xfrm>
        <a:graphic>
          <a:graphicData uri="http://schemas.openxmlformats.org/drawingml/2006/table">
            <a:tbl>
              <a:tblPr/>
              <a:tblGrid>
                <a:gridCol w="1800225"/>
                <a:gridCol w="1944688"/>
                <a:gridCol w="4175125"/>
              </a:tblGrid>
              <a:tr h="808038">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endParaRPr kumimoji="1" lang="zh-TW" altLang="en-US" sz="2400" b="1" i="0" u="none" strike="noStrike" cap="none" normalizeH="0" baseline="0" smtClean="0">
                        <a:ln>
                          <a:noFill/>
                        </a:ln>
                        <a:solidFill>
                          <a:schemeClr val="tx1"/>
                        </a:solidFill>
                        <a:effectLst/>
                        <a:latin typeface="Arial" charset="0"/>
                        <a:ea typeface="標楷體" pitchFamily="65" charset="-12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改善方式</a:t>
                      </a:r>
                      <a:endParaRPr kumimoji="1" lang="zh-TW" altLang="en-US" sz="24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改善程度</a:t>
                      </a:r>
                      <a:endParaRPr kumimoji="1" lang="zh-TW" altLang="en-US" sz="24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965200">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醫療方面</a:t>
                      </a:r>
                      <a:endParaRPr kumimoji="1" lang="zh-TW" altLang="en-US" sz="24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依醫師囑咐定期回診治療傷口</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兩個月期間，新舊傷復原情況良好，醫院也依案主傷勢開立驗傷單</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963613">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安全方面</a:t>
                      </a:r>
                      <a:endParaRPr kumimoji="1" lang="zh-TW" altLang="en-US" sz="24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0" lang="zh-TW" altLang="en-US" sz="1900" b="0" i="0" u="none" strike="noStrike" cap="none" normalizeH="0" baseline="0" smtClean="0">
                          <a:ln>
                            <a:noFill/>
                          </a:ln>
                          <a:solidFill>
                            <a:schemeClr val="tx1"/>
                          </a:solidFill>
                          <a:effectLst/>
                          <a:latin typeface="Arial" charset="0"/>
                          <a:ea typeface="標楷體" pitchFamily="65" charset="-120"/>
                        </a:rPr>
                        <a:t>保</a:t>
                      </a:r>
                      <a:r>
                        <a:rPr kumimoji="1" lang="zh-TW" altLang="en-US" sz="1900" b="0" i="0" u="none" strike="noStrike" cap="none" normalizeH="0" baseline="0" smtClean="0">
                          <a:ln>
                            <a:noFill/>
                          </a:ln>
                          <a:solidFill>
                            <a:schemeClr val="tx1"/>
                          </a:solidFill>
                          <a:effectLst/>
                          <a:latin typeface="Arial" charset="0"/>
                          <a:ea typeface="標楷體" pitchFamily="65" charset="-120"/>
                        </a:rPr>
                        <a:t>護令之作用</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家人陪伴</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第二週取得保護令，保障案主的人身安全，遠離施暴者，並且有案主父母的陪伴關心，案主是屬於安全不受威脅的</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965200">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心理方面</a:t>
                      </a:r>
                      <a:endParaRPr kumimoji="1" lang="zh-TW" altLang="en-US" sz="24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諮商</a:t>
                      </a:r>
                    </a:p>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家人陪伴支持</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定期的諮商，案主情緒有好轉較穩定的情況，也願意將想法表達出來，但是因為先前的影響，對一些聲響還是會產生懼怕的</a:t>
                      </a:r>
                      <a:r>
                        <a:rPr kumimoji="1" lang="en-US" altLang="zh-TW" sz="1900" b="0" i="0" u="none" strike="noStrike" cap="none" normalizeH="0" baseline="0" smtClean="0">
                          <a:ln>
                            <a:noFill/>
                          </a:ln>
                          <a:solidFill>
                            <a:schemeClr val="tx1"/>
                          </a:solidFill>
                          <a:effectLst/>
                          <a:latin typeface="Arial" charset="0"/>
                          <a:ea typeface="標楷體" pitchFamily="65" charset="-120"/>
                        </a:rPr>
                        <a:t>(</a:t>
                      </a:r>
                      <a:r>
                        <a:rPr kumimoji="1" lang="zh-TW" altLang="en-US" sz="1900" b="0" i="0" u="none" strike="noStrike" cap="none" normalizeH="0" baseline="0" smtClean="0">
                          <a:ln>
                            <a:noFill/>
                          </a:ln>
                          <a:solidFill>
                            <a:schemeClr val="tx1"/>
                          </a:solidFill>
                          <a:effectLst/>
                          <a:latin typeface="Arial" charset="0"/>
                          <a:ea typeface="標楷體" pitchFamily="65" charset="-120"/>
                        </a:rPr>
                        <a:t>包括撞門及開門之聲響</a:t>
                      </a:r>
                      <a:r>
                        <a:rPr kumimoji="1" lang="en-US" altLang="zh-TW" sz="1900" b="0" i="0" u="none" strike="noStrike" cap="none" normalizeH="0" baseline="0" smtClean="0">
                          <a:ln>
                            <a:noFill/>
                          </a:ln>
                          <a:solidFill>
                            <a:schemeClr val="tx1"/>
                          </a:solidFill>
                          <a:effectLst/>
                          <a:latin typeface="Arial" charset="0"/>
                          <a:ea typeface="標楷體" pitchFamily="65" charset="-120"/>
                        </a:rPr>
                        <a:t>)</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r h="965200">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smtClean="0">
                          <a:ln>
                            <a:noFill/>
                          </a:ln>
                          <a:solidFill>
                            <a:schemeClr val="tx1"/>
                          </a:solidFill>
                          <a:effectLst/>
                          <a:latin typeface="Times New Roman" pitchFamily="18" charset="0"/>
                          <a:ea typeface="標楷體" pitchFamily="65" charset="-120"/>
                          <a:cs typeface="Times New Roman" pitchFamily="18" charset="0"/>
                        </a:rPr>
                        <a:t>居住方面</a:t>
                      </a:r>
                      <a:endParaRPr kumimoji="1" lang="zh-TW" altLang="en-US" sz="2400" b="1" i="0" u="none" strike="noStrike" cap="none" normalizeH="0" baseline="0" smtClean="0">
                        <a:ln>
                          <a:noFill/>
                        </a:ln>
                        <a:solidFill>
                          <a:schemeClr val="tx1"/>
                        </a:solidFill>
                        <a:effectLst/>
                        <a:latin typeface="Arial" charset="0"/>
                        <a:ea typeface="標楷體" pitchFamily="65" charset="-120"/>
                        <a:cs typeface="Times New Roman" pitchFamily="18" charset="0"/>
                      </a:endParaRP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透過補助租屋</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tx2"/>
                        </a:buClr>
                        <a:buSzPct val="70000"/>
                        <a:buFont typeface="Wingdings" pitchFamily="2" charset="2"/>
                        <a:defRPr kumimoji="1" sz="2600">
                          <a:solidFill>
                            <a:schemeClr val="tx1"/>
                          </a:solidFill>
                          <a:latin typeface="Arial" charset="0"/>
                          <a:ea typeface="新細明體" charset="-120"/>
                        </a:defRPr>
                      </a:lvl1pPr>
                      <a:lvl2pPr marL="344488" eaLnBrk="0" hangingPunct="0">
                        <a:spcBef>
                          <a:spcPct val="20000"/>
                        </a:spcBef>
                        <a:buClr>
                          <a:schemeClr val="accent2"/>
                        </a:buClr>
                        <a:buSzPct val="70000"/>
                        <a:buFont typeface="Wingdings" pitchFamily="2" charset="2"/>
                        <a:defRPr kumimoji="1" sz="2200">
                          <a:solidFill>
                            <a:schemeClr val="tx1"/>
                          </a:solidFill>
                          <a:latin typeface="Arial" charset="0"/>
                          <a:ea typeface="新細明體" charset="-120"/>
                        </a:defRPr>
                      </a:lvl2pPr>
                      <a:lvl3pPr marL="693738" eaLnBrk="0" hangingPunct="0">
                        <a:spcBef>
                          <a:spcPct val="20000"/>
                        </a:spcBef>
                        <a:buClr>
                          <a:schemeClr val="accent1"/>
                        </a:buClr>
                        <a:buSzPct val="70000"/>
                        <a:buFont typeface="Wingdings" pitchFamily="2" charset="2"/>
                        <a:defRPr kumimoji="1" sz="2100">
                          <a:solidFill>
                            <a:schemeClr val="tx1"/>
                          </a:solidFill>
                          <a:latin typeface="Arial" charset="0"/>
                          <a:ea typeface="新細明體" charset="-120"/>
                        </a:defRPr>
                      </a:lvl3pPr>
                      <a:lvl4pPr marL="989013" eaLnBrk="0" hangingPunct="0">
                        <a:spcBef>
                          <a:spcPct val="20000"/>
                        </a:spcBef>
                        <a:buClr>
                          <a:schemeClr val="tx2"/>
                        </a:buClr>
                        <a:buSzPct val="75000"/>
                        <a:buFont typeface="Wingdings" pitchFamily="2" charset="2"/>
                        <a:defRPr kumimoji="1">
                          <a:solidFill>
                            <a:schemeClr val="tx1"/>
                          </a:solidFill>
                          <a:latin typeface="Arial" charset="0"/>
                          <a:ea typeface="新細明體" charset="-120"/>
                        </a:defRPr>
                      </a:lvl4pPr>
                      <a:lvl5pPr marL="1282700" eaLnBrk="0" hangingPunct="0">
                        <a:spcBef>
                          <a:spcPct val="20000"/>
                        </a:spcBef>
                        <a:buClr>
                          <a:schemeClr val="folHlink"/>
                        </a:buClr>
                        <a:buSzPct val="80000"/>
                        <a:buFont typeface="Wingdings" pitchFamily="2" charset="2"/>
                        <a:defRPr kumimoji="1">
                          <a:solidFill>
                            <a:schemeClr val="tx1"/>
                          </a:solidFill>
                          <a:latin typeface="Arial" charset="0"/>
                          <a:ea typeface="新細明體" charset="-120"/>
                        </a:defRPr>
                      </a:lvl5pPr>
                      <a:lvl6pPr marL="17399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6pPr>
                      <a:lvl7pPr marL="21971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7pPr>
                      <a:lvl8pPr marL="26543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8pPr>
                      <a:lvl9pPr marL="3111500" eaLnBrk="0" fontAlgn="base" hangingPunct="0">
                        <a:spcBef>
                          <a:spcPct val="20000"/>
                        </a:spcBef>
                        <a:spcAft>
                          <a:spcPct val="0"/>
                        </a:spcAft>
                        <a:buClr>
                          <a:schemeClr val="folHlink"/>
                        </a:buClr>
                        <a:buSzPct val="80000"/>
                        <a:buFont typeface="Wingdings" pitchFamily="2" charset="2"/>
                        <a:defRPr kumimoji="1">
                          <a:solidFill>
                            <a:schemeClr val="tx1"/>
                          </a:solidFill>
                          <a:latin typeface="Arial" charset="0"/>
                          <a:ea typeface="新細明體" charset="-120"/>
                        </a:defRPr>
                      </a:lvl9p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2" charset="2"/>
                        <a:buNone/>
                        <a:tabLst/>
                      </a:pPr>
                      <a:r>
                        <a:rPr kumimoji="1" lang="zh-TW" altLang="en-US" sz="1900" b="0" i="0" u="none" strike="noStrike" cap="none" normalizeH="0" baseline="0" smtClean="0">
                          <a:ln>
                            <a:noFill/>
                          </a:ln>
                          <a:solidFill>
                            <a:schemeClr val="tx1"/>
                          </a:solidFill>
                          <a:effectLst/>
                          <a:latin typeface="Arial" charset="0"/>
                          <a:ea typeface="標楷體" pitchFamily="65" charset="-120"/>
                        </a:rPr>
                        <a:t>案主決定租屋離父母相近的房子，於是透過補助租了套房與孩子同住，就近與父母互相照顧</a:t>
                      </a:r>
                    </a:p>
                  </a:txBody>
                  <a:tcP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68313" y="-171450"/>
            <a:ext cx="7543800" cy="858838"/>
          </a:xfrm>
        </p:spPr>
        <p:txBody>
          <a:bodyPr/>
          <a:lstStyle/>
          <a:p>
            <a:pPr algn="ctr" eaLnBrk="1" hangingPunct="1"/>
            <a:r>
              <a:rPr lang="zh-TW" altLang="en-US" sz="4000" smtClean="0">
                <a:latin typeface="標楷體" pitchFamily="65" charset="-120"/>
                <a:ea typeface="標楷體" pitchFamily="65" charset="-120"/>
              </a:rPr>
              <a:t>參 考 文 獻</a:t>
            </a:r>
          </a:p>
        </p:txBody>
      </p:sp>
      <p:sp>
        <p:nvSpPr>
          <p:cNvPr id="30723" name="Rectangle 3"/>
          <p:cNvSpPr>
            <a:spLocks noGrp="1" noChangeArrowheads="1"/>
          </p:cNvSpPr>
          <p:nvPr>
            <p:ph type="body" idx="1"/>
          </p:nvPr>
        </p:nvSpPr>
        <p:spPr>
          <a:xfrm>
            <a:off x="179388" y="692150"/>
            <a:ext cx="8785225" cy="5732463"/>
          </a:xfrm>
        </p:spPr>
        <p:txBody>
          <a:bodyPr/>
          <a:lstStyle/>
          <a:p>
            <a:pPr eaLnBrk="1" hangingPunct="1">
              <a:lnSpc>
                <a:spcPct val="90000"/>
              </a:lnSpc>
            </a:pPr>
            <a:r>
              <a:rPr lang="en-US" altLang="zh-TW" sz="2400" smtClean="0">
                <a:latin typeface="標楷體" pitchFamily="65" charset="-120"/>
                <a:ea typeface="標楷體" pitchFamily="65" charset="-120"/>
              </a:rPr>
              <a:t>1.</a:t>
            </a:r>
            <a:r>
              <a:rPr lang="zh-TW" altLang="en-US" sz="2400" smtClean="0">
                <a:latin typeface="標楷體" pitchFamily="65" charset="-120"/>
                <a:ea typeface="標楷體" pitchFamily="65" charset="-120"/>
              </a:rPr>
              <a:t>家暴加害人團體輔導後之暴力與行為控制成效追蹤研究</a:t>
            </a:r>
          </a:p>
          <a:p>
            <a:pPr eaLnBrk="1" hangingPunct="1">
              <a:lnSpc>
                <a:spcPct val="90000"/>
              </a:lnSpc>
            </a:pPr>
            <a:r>
              <a:rPr lang="en-US" altLang="zh-TW" sz="2400" smtClean="0">
                <a:latin typeface="標楷體" pitchFamily="65" charset="-120"/>
                <a:ea typeface="標楷體" pitchFamily="65" charset="-120"/>
              </a:rPr>
              <a:t>2.</a:t>
            </a:r>
            <a:r>
              <a:rPr lang="zh-TW" altLang="en-US" sz="2400" smtClean="0">
                <a:latin typeface="標楷體" pitchFamily="65" charset="-120"/>
                <a:ea typeface="標楷體" pitchFamily="65" charset="-120"/>
              </a:rPr>
              <a:t>家庭暴力之研究</a:t>
            </a:r>
            <a:endParaRPr lang="en-US" altLang="zh-TW" sz="2400" smtClean="0">
              <a:latin typeface="標楷體" pitchFamily="65" charset="-120"/>
              <a:ea typeface="標楷體" pitchFamily="65" charset="-120"/>
            </a:endParaRPr>
          </a:p>
          <a:p>
            <a:pPr eaLnBrk="1" hangingPunct="1">
              <a:lnSpc>
                <a:spcPct val="90000"/>
              </a:lnSpc>
            </a:pPr>
            <a:r>
              <a:rPr lang="en-US" altLang="zh-TW" sz="2400" smtClean="0">
                <a:latin typeface="標楷體" pitchFamily="65" charset="-120"/>
                <a:ea typeface="標楷體" pitchFamily="65" charset="-120"/>
              </a:rPr>
              <a:t>3.</a:t>
            </a:r>
            <a:r>
              <a:rPr lang="zh-TW" altLang="en-US" sz="2400" smtClean="0">
                <a:latin typeface="標楷體" pitchFamily="65" charset="-120"/>
                <a:ea typeface="標楷體" pitchFamily="65" charset="-120"/>
              </a:rPr>
              <a:t>他們怎麼了 </a:t>
            </a: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家庭暴力加害人的評估與輔導</a:t>
            </a:r>
          </a:p>
          <a:p>
            <a:pPr eaLnBrk="1" hangingPunct="1">
              <a:lnSpc>
                <a:spcPct val="90000"/>
              </a:lnSpc>
            </a:pPr>
            <a:r>
              <a:rPr lang="en-US" altLang="zh-TW" sz="2400" smtClean="0">
                <a:latin typeface="標楷體" pitchFamily="65" charset="-120"/>
                <a:ea typeface="標楷體" pitchFamily="65" charset="-120"/>
              </a:rPr>
              <a:t>4.</a:t>
            </a:r>
            <a:r>
              <a:rPr lang="zh-TW" altLang="en-US" sz="2400" smtClean="0">
                <a:latin typeface="標楷體" pitchFamily="65" charset="-120"/>
                <a:ea typeface="標楷體" pitchFamily="65" charset="-120"/>
              </a:rPr>
              <a:t>以家庭系統觀點探究婚姻衝突家庭子女之知覺與因應的轉變歷程</a:t>
            </a:r>
          </a:p>
          <a:p>
            <a:pPr eaLnBrk="1" hangingPunct="1">
              <a:lnSpc>
                <a:spcPct val="90000"/>
              </a:lnSpc>
            </a:pPr>
            <a:r>
              <a:rPr lang="en-US" altLang="zh-TW" sz="2400" smtClean="0">
                <a:latin typeface="標楷體" pitchFamily="65" charset="-120"/>
                <a:ea typeface="標楷體" pitchFamily="65" charset="-120"/>
              </a:rPr>
              <a:t>5.</a:t>
            </a:r>
            <a:r>
              <a:rPr lang="zh-TW" altLang="en-US" sz="2400" smtClean="0">
                <a:latin typeface="標楷體" pitchFamily="65" charset="-120"/>
                <a:ea typeface="標楷體" pitchFamily="65" charset="-120"/>
              </a:rPr>
              <a:t>憂鬱症患者的偏差信念與婚姻衝突適應</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婚姻滿意度之相關研究</a:t>
            </a:r>
          </a:p>
          <a:p>
            <a:pPr eaLnBrk="1" hangingPunct="1">
              <a:lnSpc>
                <a:spcPct val="90000"/>
              </a:lnSpc>
            </a:pPr>
            <a:r>
              <a:rPr lang="en-US" altLang="zh-TW" sz="2400" smtClean="0">
                <a:latin typeface="標楷體" pitchFamily="65" charset="-120"/>
                <a:ea typeface="標楷體" pitchFamily="65" charset="-120"/>
              </a:rPr>
              <a:t>6.</a:t>
            </a:r>
            <a:r>
              <a:rPr lang="zh-TW" altLang="en-US" sz="2400" smtClean="0">
                <a:latin typeface="標楷體" pitchFamily="65" charset="-120"/>
                <a:ea typeface="標楷體" pitchFamily="65" charset="-120"/>
              </a:rPr>
              <a:t>婚暴婦女的社會支持及其自我評價的關係探討</a:t>
            </a:r>
          </a:p>
          <a:p>
            <a:pPr eaLnBrk="1" hangingPunct="1">
              <a:lnSpc>
                <a:spcPct val="90000"/>
              </a:lnSpc>
            </a:pPr>
            <a:r>
              <a:rPr lang="en-US" altLang="zh-TW" sz="2400" smtClean="0">
                <a:latin typeface="標楷體" pitchFamily="65" charset="-120"/>
                <a:ea typeface="標楷體" pitchFamily="65" charset="-120"/>
              </a:rPr>
              <a:t>7.</a:t>
            </a:r>
            <a:r>
              <a:rPr lang="zh-TW" altLang="en-US" sz="2400" smtClean="0">
                <a:latin typeface="標楷體" pitchFamily="65" charset="-120"/>
                <a:ea typeface="標楷體" pitchFamily="65" charset="-120"/>
              </a:rPr>
              <a:t>傷害我的是最親密的人 </a:t>
            </a: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家庭暴力危機與因應</a:t>
            </a:r>
          </a:p>
          <a:p>
            <a:pPr eaLnBrk="1" hangingPunct="1">
              <a:lnSpc>
                <a:spcPct val="90000"/>
              </a:lnSpc>
            </a:pPr>
            <a:r>
              <a:rPr lang="en-US" altLang="zh-TW" sz="2400" smtClean="0">
                <a:latin typeface="標楷體" pitchFamily="65" charset="-120"/>
                <a:ea typeface="標楷體" pitchFamily="65" charset="-120"/>
              </a:rPr>
              <a:t>8.</a:t>
            </a:r>
            <a:r>
              <a:rPr lang="zh-TW" altLang="en-US" sz="2400" smtClean="0">
                <a:latin typeface="標楷體" pitchFamily="65" charset="-120"/>
                <a:ea typeface="標楷體" pitchFamily="65" charset="-120"/>
              </a:rPr>
              <a:t>婚姻暴力下女性被害者之研究 </a:t>
            </a: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以女性主義觀點出發</a:t>
            </a:r>
          </a:p>
          <a:p>
            <a:pPr eaLnBrk="1" hangingPunct="1">
              <a:lnSpc>
                <a:spcPct val="90000"/>
              </a:lnSpc>
            </a:pPr>
            <a:r>
              <a:rPr lang="en-US" altLang="zh-TW" sz="2400" smtClean="0">
                <a:latin typeface="標楷體" pitchFamily="65" charset="-120"/>
                <a:ea typeface="標楷體" pitchFamily="65" charset="-120"/>
              </a:rPr>
              <a:t>9.</a:t>
            </a:r>
            <a:r>
              <a:rPr lang="zh-TW" altLang="en-US" sz="2400" smtClean="0">
                <a:latin typeface="標楷體" pitchFamily="65" charset="-120"/>
                <a:ea typeface="標楷體" pitchFamily="65" charset="-120"/>
              </a:rPr>
              <a:t>婚姻暴力之民事保護令研究 </a:t>
            </a:r>
            <a:r>
              <a:rPr lang="en-US" altLang="zh-TW" sz="2400" smtClean="0">
                <a:latin typeface="標楷體" pitchFamily="65" charset="-120"/>
                <a:ea typeface="標楷體" pitchFamily="65" charset="-120"/>
              </a:rPr>
              <a:t>: </a:t>
            </a:r>
            <a:r>
              <a:rPr lang="zh-TW" altLang="en-US" sz="2400" smtClean="0">
                <a:latin typeface="標楷體" pitchFamily="65" charset="-120"/>
                <a:ea typeface="標楷體" pitchFamily="65" charset="-120"/>
              </a:rPr>
              <a:t>從婦女權益保障之觀點出發</a:t>
            </a:r>
          </a:p>
          <a:p>
            <a:pPr eaLnBrk="1" hangingPunct="1">
              <a:lnSpc>
                <a:spcPct val="90000"/>
              </a:lnSpc>
            </a:pPr>
            <a:r>
              <a:rPr lang="en-US" altLang="zh-TW" sz="2400" smtClean="0">
                <a:latin typeface="標楷體" pitchFamily="65" charset="-120"/>
                <a:ea typeface="標楷體" pitchFamily="65" charset="-120"/>
              </a:rPr>
              <a:t>10.</a:t>
            </a:r>
            <a:r>
              <a:rPr lang="zh-TW" altLang="en-US" sz="2400" smtClean="0">
                <a:latin typeface="標楷體" pitchFamily="65" charset="-120"/>
                <a:ea typeface="標楷體" pitchFamily="65" charset="-120"/>
              </a:rPr>
              <a:t>家暴醫療處遇</a:t>
            </a:r>
          </a:p>
          <a:p>
            <a:pPr eaLnBrk="1" hangingPunct="1">
              <a:lnSpc>
                <a:spcPct val="90000"/>
              </a:lnSpc>
            </a:pPr>
            <a:r>
              <a:rPr lang="en-US" altLang="zh-TW" sz="2400" smtClean="0">
                <a:latin typeface="標楷體" pitchFamily="65" charset="-120"/>
                <a:ea typeface="標楷體" pitchFamily="65" charset="-120"/>
              </a:rPr>
              <a:t>11.</a:t>
            </a:r>
            <a:r>
              <a:rPr lang="zh-TW" altLang="en-US" sz="2400" smtClean="0">
                <a:latin typeface="標楷體" pitchFamily="65" charset="-120"/>
                <a:ea typeface="標楷體" pitchFamily="65" charset="-120"/>
              </a:rPr>
              <a:t>婚姻暴力受虐婦的</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依附</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及</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習得的無助感</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之研究</a:t>
            </a:r>
          </a:p>
          <a:p>
            <a:pPr eaLnBrk="1" hangingPunct="1">
              <a:lnSpc>
                <a:spcPct val="90000"/>
              </a:lnSpc>
            </a:pPr>
            <a:r>
              <a:rPr lang="en-US" altLang="zh-TW" sz="2400" smtClean="0">
                <a:latin typeface="標楷體" pitchFamily="65" charset="-120"/>
                <a:ea typeface="標楷體" pitchFamily="65" charset="-120"/>
              </a:rPr>
              <a:t>12.</a:t>
            </a:r>
            <a:r>
              <a:rPr lang="zh-TW" altLang="en-US" sz="2400" smtClean="0">
                <a:latin typeface="標楷體" pitchFamily="65" charset="-120"/>
                <a:ea typeface="標楷體" pitchFamily="65" charset="-120"/>
              </a:rPr>
              <a:t>婚姻暴力被害人庇護安置措施之研究</a:t>
            </a:r>
          </a:p>
          <a:p>
            <a:pPr eaLnBrk="1" hangingPunct="1">
              <a:lnSpc>
                <a:spcPct val="90000"/>
              </a:lnSpc>
            </a:pPr>
            <a:r>
              <a:rPr lang="en-US" altLang="zh-TW" sz="2400" smtClean="0">
                <a:latin typeface="標楷體" pitchFamily="65" charset="-120"/>
                <a:ea typeface="標楷體" pitchFamily="65" charset="-120"/>
              </a:rPr>
              <a:t>13.</a:t>
            </a:r>
            <a:r>
              <a:rPr lang="zh-TW" altLang="en-US" sz="2400" smtClean="0">
                <a:latin typeface="標楷體" pitchFamily="65" charset="-120"/>
                <a:ea typeface="標楷體" pitchFamily="65" charset="-120"/>
              </a:rPr>
              <a:t>婚姻暴力聲請保護令異常動機個案之探索性研究</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內容版面配置區 2"/>
          <p:cNvSpPr>
            <a:spLocks noGrp="1"/>
          </p:cNvSpPr>
          <p:nvPr>
            <p:ph idx="1"/>
          </p:nvPr>
        </p:nvSpPr>
        <p:spPr>
          <a:xfrm>
            <a:off x="468313" y="260350"/>
            <a:ext cx="8074025" cy="5942013"/>
          </a:xfrm>
        </p:spPr>
        <p:txBody>
          <a:bodyPr/>
          <a:lstStyle/>
          <a:p>
            <a:pPr eaLnBrk="1" hangingPunct="1">
              <a:lnSpc>
                <a:spcPct val="90000"/>
              </a:lnSpc>
              <a:buFont typeface="Wingdings" pitchFamily="2" charset="2"/>
              <a:buNone/>
            </a:pPr>
            <a:endParaRPr lang="en-US" altLang="zh-TW" sz="3200" smtClean="0">
              <a:latin typeface="標楷體" pitchFamily="65" charset="-120"/>
              <a:ea typeface="標楷體" pitchFamily="65" charset="-120"/>
            </a:endParaRPr>
          </a:p>
          <a:p>
            <a:pPr eaLnBrk="1" hangingPunct="1">
              <a:lnSpc>
                <a:spcPct val="90000"/>
              </a:lnSpc>
            </a:pPr>
            <a:r>
              <a:rPr lang="zh-TW" altLang="en-US" sz="3200" smtClean="0">
                <a:latin typeface="標楷體" pitchFamily="65" charset="-120"/>
                <a:ea typeface="標楷體" pitchFamily="65" charset="-120"/>
              </a:rPr>
              <a:t>虐待定義又分為： </a:t>
            </a:r>
            <a:endParaRPr lang="en-US" altLang="zh-TW" sz="3200" smtClean="0">
              <a:latin typeface="標楷體" pitchFamily="65" charset="-120"/>
              <a:ea typeface="標楷體" pitchFamily="65" charset="-120"/>
            </a:endParaRPr>
          </a:p>
          <a:p>
            <a:pPr eaLnBrk="1" hangingPunct="1">
              <a:lnSpc>
                <a:spcPct val="90000"/>
              </a:lnSpc>
              <a:buFont typeface="Wingdings" pitchFamily="2" charset="2"/>
              <a:buNone/>
            </a:pPr>
            <a:r>
              <a:rPr lang="zh-TW" altLang="en-US" sz="3200" smtClean="0">
                <a:latin typeface="標楷體" pitchFamily="65" charset="-120"/>
                <a:ea typeface="標楷體" pitchFamily="65" charset="-120"/>
              </a:rPr>
              <a:t>（一）</a:t>
            </a:r>
            <a:r>
              <a:rPr lang="zh-TW" altLang="en-US" sz="3200" b="1" smtClean="0">
                <a:latin typeface="標楷體" pitchFamily="65" charset="-120"/>
                <a:ea typeface="標楷體" pitchFamily="65" charset="-120"/>
              </a:rPr>
              <a:t>身體虐待</a:t>
            </a:r>
            <a:r>
              <a:rPr lang="en-US" altLang="zh-TW" sz="3200" b="1" smtClean="0">
                <a:latin typeface="標楷體" pitchFamily="65" charset="-120"/>
                <a:ea typeface="標楷體" pitchFamily="65" charset="-120"/>
              </a:rPr>
              <a:t>:</a:t>
            </a:r>
            <a:r>
              <a:rPr lang="zh-TW" altLang="en-US" sz="3200" smtClean="0">
                <a:latin typeface="標楷體" pitchFamily="65" charset="-120"/>
                <a:ea typeface="標楷體" pitchFamily="65" charset="-120"/>
              </a:rPr>
              <a:t>鞭、毆、捶、踢、踹、推、拉、甩、扯、摑、抓、咬、扭肢體、揪髮扼喉，或使用刀械或槍枝及其他器械攻擊受虐者。</a:t>
            </a:r>
          </a:p>
          <a:p>
            <a:pPr eaLnBrk="1" hangingPunct="1">
              <a:lnSpc>
                <a:spcPct val="90000"/>
              </a:lnSpc>
              <a:buFont typeface="Wingdings" pitchFamily="2" charset="2"/>
              <a:buNone/>
            </a:pPr>
            <a:r>
              <a:rPr lang="zh-TW" altLang="en-US" sz="3200" smtClean="0">
                <a:latin typeface="標楷體" pitchFamily="65" charset="-120"/>
                <a:ea typeface="標楷體" pitchFamily="65" charset="-120"/>
              </a:rPr>
              <a:t>（二）</a:t>
            </a:r>
            <a:r>
              <a:rPr lang="zh-TW" altLang="en-US" sz="3200" b="1" smtClean="0">
                <a:latin typeface="標楷體" pitchFamily="65" charset="-120"/>
                <a:ea typeface="標楷體" pitchFamily="65" charset="-120"/>
              </a:rPr>
              <a:t>言詞虐待</a:t>
            </a:r>
            <a:r>
              <a:rPr lang="en-US" altLang="zh-TW" sz="3200" b="1" smtClean="0">
                <a:latin typeface="標楷體" pitchFamily="65" charset="-120"/>
                <a:ea typeface="標楷體" pitchFamily="65" charset="-120"/>
              </a:rPr>
              <a:t>:</a:t>
            </a:r>
            <a:r>
              <a:rPr lang="zh-TW" altLang="en-US" sz="3200" smtClean="0">
                <a:latin typeface="標楷體" pitchFamily="65" charset="-120"/>
                <a:ea typeface="標楷體" pitchFamily="65" charset="-120"/>
              </a:rPr>
              <a:t>以言詞、語調施以迫害、恐嚇，企圖控制受虐者。例、侮辱、嘲弄、諷刺受虐者，恫嚇、威脅殺害受子女，揚言使用暴力等。字經之類的侮辱，或是不斷的用不堪的言語羞辱對方，次數也可能很頻繁，對外散播不實謠言</a:t>
            </a:r>
            <a:r>
              <a:rPr lang="en-US" altLang="zh-TW" sz="3200" smtClean="0">
                <a:latin typeface="標楷體" pitchFamily="65" charset="-120"/>
                <a:ea typeface="標楷體" pitchFamily="65" charset="-120"/>
              </a:rPr>
              <a:t>--</a:t>
            </a:r>
            <a:r>
              <a:rPr lang="zh-TW" altLang="en-US" sz="3200" smtClean="0">
                <a:latin typeface="標楷體" pitchFamily="65" charset="-120"/>
                <a:ea typeface="標楷體" pitchFamily="65" charset="-120"/>
              </a:rPr>
              <a:t>指對方有外遇行為等。</a:t>
            </a:r>
          </a:p>
          <a:p>
            <a:pPr eaLnBrk="1" hangingPunct="1">
              <a:lnSpc>
                <a:spcPct val="90000"/>
              </a:lnSpc>
              <a:buFont typeface="Wingdings" pitchFamily="2" charset="2"/>
              <a:buNone/>
            </a:pPr>
            <a:endParaRPr lang="zh-TW" altLang="en-US" sz="3200" smtClean="0">
              <a:latin typeface="標楷體" pitchFamily="65" charset="-120"/>
              <a:ea typeface="標楷體" pitchFamily="65" charset="-120"/>
            </a:endParaRPr>
          </a:p>
          <a:p>
            <a:pPr eaLnBrk="1" hangingPunct="1">
              <a:lnSpc>
                <a:spcPct val="90000"/>
              </a:lnSpc>
              <a:buFont typeface="Wingdings" pitchFamily="2" charset="2"/>
              <a:buNone/>
            </a:pPr>
            <a:r>
              <a:rPr lang="zh-TW" altLang="en-US" sz="3200" smtClean="0">
                <a:latin typeface="標楷體" pitchFamily="65" charset="-120"/>
                <a:ea typeface="標楷體" pitchFamily="65" charset="-120"/>
              </a:rPr>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marL="990600" indent="-990600" eaLnBrk="1" hangingPunct="1"/>
            <a:r>
              <a:rPr lang="zh-TW" altLang="en-US" smtClean="0">
                <a:ea typeface="標楷體" pitchFamily="65" charset="-120"/>
              </a:rPr>
              <a:t>作業分工</a:t>
            </a:r>
          </a:p>
        </p:txBody>
      </p:sp>
      <p:sp>
        <p:nvSpPr>
          <p:cNvPr id="31747" name="Rectangle 3"/>
          <p:cNvSpPr>
            <a:spLocks noGrp="1" noChangeArrowheads="1"/>
          </p:cNvSpPr>
          <p:nvPr>
            <p:ph type="body" idx="1"/>
          </p:nvPr>
        </p:nvSpPr>
        <p:spPr/>
        <p:txBody>
          <a:bodyPr/>
          <a:lstStyle/>
          <a:p>
            <a:pPr eaLnBrk="1" hangingPunct="1">
              <a:lnSpc>
                <a:spcPct val="90000"/>
              </a:lnSpc>
            </a:pPr>
            <a:r>
              <a:rPr lang="en-US" altLang="zh-TW" sz="2400" smtClean="0">
                <a:latin typeface="標楷體" pitchFamily="65" charset="-120"/>
                <a:ea typeface="標楷體" pitchFamily="65" charset="-120"/>
              </a:rPr>
              <a:t>9729405-</a:t>
            </a:r>
            <a:r>
              <a:rPr lang="zh-TW" altLang="en-US" sz="2400" smtClean="0">
                <a:latin typeface="標楷體" pitchFamily="65" charset="-120"/>
                <a:ea typeface="標楷體" pitchFamily="65" charset="-120"/>
              </a:rPr>
              <a:t>黃鈺婷</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資料收集與彙整製作</a:t>
            </a:r>
            <a:r>
              <a:rPr lang="en-US" altLang="zh-TW" sz="2400" smtClean="0">
                <a:latin typeface="標楷體" pitchFamily="65" charset="-120"/>
                <a:ea typeface="標楷體" pitchFamily="65" charset="-120"/>
              </a:rPr>
              <a:t>WORD</a:t>
            </a:r>
            <a:r>
              <a:rPr lang="zh-TW" altLang="en-US" sz="2400" smtClean="0">
                <a:latin typeface="標楷體" pitchFamily="65" charset="-120"/>
                <a:ea typeface="標楷體" pitchFamily="65" charset="-120"/>
              </a:rPr>
              <a:t>檔與</a:t>
            </a:r>
            <a:r>
              <a:rPr lang="en-US" altLang="zh-TW" sz="2400" smtClean="0">
                <a:latin typeface="標楷體" pitchFamily="65" charset="-120"/>
                <a:ea typeface="標楷體" pitchFamily="65" charset="-120"/>
              </a:rPr>
              <a:t>PPT (</a:t>
            </a:r>
            <a:r>
              <a:rPr lang="zh-TW" altLang="en-US" sz="2400" smtClean="0">
                <a:latin typeface="標楷體" pitchFamily="65" charset="-120"/>
                <a:ea typeface="標楷體" pitchFamily="65" charset="-120"/>
              </a:rPr>
              <a:t>修改</a:t>
            </a:r>
            <a:r>
              <a:rPr lang="en-US" altLang="zh-TW" sz="2400" smtClean="0">
                <a:latin typeface="標楷體" pitchFamily="65" charset="-120"/>
                <a:ea typeface="標楷體" pitchFamily="65" charset="-120"/>
              </a:rPr>
              <a:t>PPt)        </a:t>
            </a:r>
          </a:p>
          <a:p>
            <a:pPr eaLnBrk="1" hangingPunct="1">
              <a:lnSpc>
                <a:spcPct val="90000"/>
              </a:lnSpc>
            </a:pPr>
            <a:r>
              <a:rPr lang="en-US" altLang="zh-TW" sz="2400" smtClean="0">
                <a:latin typeface="標楷體" pitchFamily="65" charset="-120"/>
                <a:ea typeface="標楷體" pitchFamily="65" charset="-120"/>
              </a:rPr>
              <a:t>9729408-</a:t>
            </a:r>
            <a:r>
              <a:rPr lang="zh-TW" altLang="en-US" sz="2400" smtClean="0">
                <a:latin typeface="標楷體" pitchFamily="65" charset="-120"/>
                <a:ea typeface="標楷體" pitchFamily="65" charset="-120"/>
              </a:rPr>
              <a:t>賴姿伶</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資料收集與彙整製作</a:t>
            </a:r>
            <a:r>
              <a:rPr lang="en-US" altLang="zh-TW" sz="2400" smtClean="0">
                <a:latin typeface="標楷體" pitchFamily="65" charset="-120"/>
                <a:ea typeface="標楷體" pitchFamily="65" charset="-120"/>
              </a:rPr>
              <a:t>WORD</a:t>
            </a:r>
            <a:r>
              <a:rPr lang="zh-TW" altLang="en-US" sz="2400" smtClean="0">
                <a:latin typeface="標楷體" pitchFamily="65" charset="-120"/>
                <a:ea typeface="標楷體" pitchFamily="65" charset="-120"/>
              </a:rPr>
              <a:t>檔與</a:t>
            </a:r>
            <a:r>
              <a:rPr lang="en-US" altLang="zh-TW" sz="2400" smtClean="0">
                <a:latin typeface="標楷體" pitchFamily="65" charset="-120"/>
                <a:ea typeface="標楷體" pitchFamily="65" charset="-120"/>
              </a:rPr>
              <a:t>PPT (</a:t>
            </a:r>
            <a:r>
              <a:rPr lang="zh-TW" altLang="en-US" sz="2400" smtClean="0">
                <a:latin typeface="標楷體" pitchFamily="65" charset="-120"/>
                <a:ea typeface="標楷體" pitchFamily="65" charset="-120"/>
              </a:rPr>
              <a:t>修改</a:t>
            </a:r>
            <a:r>
              <a:rPr lang="en-US" altLang="zh-TW" sz="2400" smtClean="0">
                <a:latin typeface="標楷體" pitchFamily="65" charset="-120"/>
                <a:ea typeface="標楷體" pitchFamily="65" charset="-120"/>
              </a:rPr>
              <a:t>PPt) </a:t>
            </a:r>
          </a:p>
          <a:p>
            <a:pPr eaLnBrk="1" hangingPunct="1">
              <a:lnSpc>
                <a:spcPct val="90000"/>
              </a:lnSpc>
            </a:pPr>
            <a:r>
              <a:rPr lang="en-US" altLang="zh-TW" sz="2400" smtClean="0">
                <a:latin typeface="標楷體" pitchFamily="65" charset="-120"/>
                <a:ea typeface="標楷體" pitchFamily="65" charset="-120"/>
              </a:rPr>
              <a:t>9729423-</a:t>
            </a:r>
            <a:r>
              <a:rPr lang="zh-TW" altLang="en-US" sz="2400" smtClean="0">
                <a:latin typeface="標楷體" pitchFamily="65" charset="-120"/>
                <a:ea typeface="標楷體" pitchFamily="65" charset="-120"/>
              </a:rPr>
              <a:t>王怡文</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修改</a:t>
            </a:r>
            <a:r>
              <a:rPr lang="en-US" altLang="zh-TW" sz="2400" smtClean="0">
                <a:latin typeface="標楷體" pitchFamily="65" charset="-120"/>
                <a:ea typeface="標楷體" pitchFamily="65" charset="-120"/>
              </a:rPr>
              <a:t>PPt) </a:t>
            </a:r>
            <a:endParaRPr lang="zh-TW" altLang="en-US" sz="2400" smtClean="0">
              <a:latin typeface="標楷體" pitchFamily="65" charset="-120"/>
              <a:ea typeface="標楷體" pitchFamily="65" charset="-120"/>
            </a:endParaRPr>
          </a:p>
          <a:p>
            <a:pPr eaLnBrk="1" hangingPunct="1">
              <a:lnSpc>
                <a:spcPct val="90000"/>
              </a:lnSpc>
            </a:pPr>
            <a:r>
              <a:rPr lang="en-US" altLang="zh-TW" sz="2400" smtClean="0">
                <a:latin typeface="標楷體" pitchFamily="65" charset="-120"/>
                <a:ea typeface="標楷體" pitchFamily="65" charset="-120"/>
              </a:rPr>
              <a:t>9729440-</a:t>
            </a:r>
            <a:r>
              <a:rPr lang="zh-TW" altLang="en-US" sz="2400" smtClean="0">
                <a:latin typeface="標楷體" pitchFamily="65" charset="-120"/>
                <a:ea typeface="標楷體" pitchFamily="65" charset="-120"/>
              </a:rPr>
              <a:t>張斯媛</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a:t>
            </a:r>
          </a:p>
          <a:p>
            <a:pPr eaLnBrk="1" hangingPunct="1">
              <a:lnSpc>
                <a:spcPct val="90000"/>
              </a:lnSpc>
            </a:pPr>
            <a:r>
              <a:rPr lang="en-US" altLang="zh-TW" sz="2400" smtClean="0">
                <a:latin typeface="標楷體" pitchFamily="65" charset="-120"/>
                <a:ea typeface="標楷體" pitchFamily="65" charset="-120"/>
              </a:rPr>
              <a:t>9729437-</a:t>
            </a:r>
            <a:r>
              <a:rPr lang="zh-TW" altLang="en-US" sz="2400" smtClean="0">
                <a:latin typeface="標楷體" pitchFamily="65" charset="-120"/>
                <a:ea typeface="標楷體" pitchFamily="65" charset="-120"/>
              </a:rPr>
              <a:t>羅淳藝</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資料收集與彙整製作</a:t>
            </a:r>
            <a:r>
              <a:rPr lang="en-US" altLang="zh-TW" sz="2400" smtClean="0">
                <a:latin typeface="標楷體" pitchFamily="65" charset="-120"/>
                <a:ea typeface="標楷體" pitchFamily="65" charset="-120"/>
              </a:rPr>
              <a:t>WORD</a:t>
            </a:r>
            <a:r>
              <a:rPr lang="zh-TW" altLang="en-US" sz="2400" smtClean="0">
                <a:latin typeface="標楷體" pitchFamily="65" charset="-120"/>
                <a:ea typeface="標楷體" pitchFamily="65" charset="-120"/>
              </a:rPr>
              <a:t>檔與</a:t>
            </a:r>
            <a:r>
              <a:rPr lang="en-US" altLang="zh-TW" sz="2400" smtClean="0">
                <a:latin typeface="標楷體" pitchFamily="65" charset="-120"/>
                <a:ea typeface="標楷體" pitchFamily="65" charset="-120"/>
              </a:rPr>
              <a:t>PPT (</a:t>
            </a:r>
            <a:r>
              <a:rPr lang="zh-TW" altLang="en-US" sz="2400" smtClean="0">
                <a:latin typeface="標楷體" pitchFamily="65" charset="-120"/>
                <a:ea typeface="標楷體" pitchFamily="65" charset="-120"/>
              </a:rPr>
              <a:t>修改</a:t>
            </a:r>
            <a:r>
              <a:rPr lang="en-US" altLang="zh-TW" sz="2400" smtClean="0">
                <a:latin typeface="標楷體" pitchFamily="65" charset="-120"/>
                <a:ea typeface="標楷體" pitchFamily="65" charset="-120"/>
              </a:rPr>
              <a:t>PPt) </a:t>
            </a:r>
          </a:p>
          <a:p>
            <a:pPr eaLnBrk="1" hangingPunct="1">
              <a:lnSpc>
                <a:spcPct val="90000"/>
              </a:lnSpc>
            </a:pPr>
            <a:r>
              <a:rPr lang="en-US" altLang="zh-TW" sz="2400" smtClean="0">
                <a:latin typeface="標楷體" pitchFamily="65" charset="-120"/>
                <a:ea typeface="標楷體" pitchFamily="65" charset="-120"/>
              </a:rPr>
              <a:t>9729460-</a:t>
            </a:r>
            <a:r>
              <a:rPr lang="zh-TW" altLang="en-US" sz="2400" smtClean="0">
                <a:latin typeface="標楷體" pitchFamily="65" charset="-120"/>
                <a:ea typeface="標楷體" pitchFamily="65" charset="-120"/>
              </a:rPr>
              <a:t>連珮昀</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修改</a:t>
            </a:r>
            <a:r>
              <a:rPr lang="en-US" altLang="zh-TW" sz="2400" smtClean="0">
                <a:latin typeface="標楷體" pitchFamily="65" charset="-120"/>
                <a:ea typeface="標楷體" pitchFamily="65" charset="-120"/>
              </a:rPr>
              <a:t>PPt) </a:t>
            </a:r>
            <a:endParaRPr lang="zh-TW" altLang="en-US" sz="2400" smtClean="0">
              <a:latin typeface="標楷體" pitchFamily="65" charset="-120"/>
              <a:ea typeface="標楷體" pitchFamily="65" charset="-120"/>
            </a:endParaRPr>
          </a:p>
          <a:p>
            <a:pPr eaLnBrk="1" hangingPunct="1">
              <a:lnSpc>
                <a:spcPct val="90000"/>
              </a:lnSpc>
            </a:pPr>
            <a:r>
              <a:rPr lang="en-US" altLang="zh-TW" sz="2400" smtClean="0">
                <a:latin typeface="標楷體" pitchFamily="65" charset="-120"/>
                <a:ea typeface="標楷體" pitchFamily="65" charset="-120"/>
              </a:rPr>
              <a:t>9729467-</a:t>
            </a:r>
            <a:r>
              <a:rPr lang="zh-TW" altLang="en-US" sz="2400" smtClean="0">
                <a:latin typeface="標楷體" pitchFamily="65" charset="-120"/>
                <a:ea typeface="標楷體" pitchFamily="65" charset="-120"/>
              </a:rPr>
              <a:t>吳瓊文</a:t>
            </a:r>
            <a:r>
              <a:rPr lang="en-US" altLang="zh-TW" sz="2400" smtClean="0">
                <a:latin typeface="標楷體" pitchFamily="65" charset="-120"/>
                <a:ea typeface="標楷體" pitchFamily="65" charset="-120"/>
              </a:rPr>
              <a:t>—</a:t>
            </a:r>
            <a:r>
              <a:rPr lang="zh-TW" altLang="en-US" sz="2400" smtClean="0">
                <a:latin typeface="標楷體" pitchFamily="65" charset="-120"/>
                <a:ea typeface="標楷體" pitchFamily="65" charset="-120"/>
              </a:rPr>
              <a:t>資料收集與彙整</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內容版面配置區 2"/>
          <p:cNvSpPr>
            <a:spLocks noGrp="1"/>
          </p:cNvSpPr>
          <p:nvPr>
            <p:ph idx="1"/>
          </p:nvPr>
        </p:nvSpPr>
        <p:spPr>
          <a:xfrm>
            <a:off x="323850" y="333375"/>
            <a:ext cx="8229600" cy="2970213"/>
          </a:xfrm>
        </p:spPr>
        <p:txBody>
          <a:bodyPr/>
          <a:lstStyle/>
          <a:p>
            <a:pPr>
              <a:lnSpc>
                <a:spcPct val="90000"/>
              </a:lnSpc>
            </a:pPr>
            <a:endParaRPr lang="zh-TW" altLang="en-US" sz="3200" b="1" smtClean="0">
              <a:ea typeface="標楷體" pitchFamily="65" charset="-120"/>
            </a:endParaRPr>
          </a:p>
          <a:p>
            <a:pPr>
              <a:lnSpc>
                <a:spcPct val="90000"/>
              </a:lnSpc>
            </a:pPr>
            <a:r>
              <a:rPr lang="zh-TW" altLang="en-US" sz="3200" b="1" smtClean="0">
                <a:ea typeface="標楷體" pitchFamily="65" charset="-120"/>
              </a:rPr>
              <a:t>（三）心理虐待：</a:t>
            </a:r>
            <a:r>
              <a:rPr lang="zh-TW" altLang="en-US" sz="3200" smtClean="0">
                <a:ea typeface="標楷體" pitchFamily="65" charset="-120"/>
              </a:rPr>
              <a:t>竊聽、跟蹤、監視、羞辱、不實指控、試圖操控受虐者等足引人精神痛苦之不當行為。恐嚇要做出對其不利的行為、恐嚇要一起死，或威脅要傷害子女等等，造成被害人身心的恐懼。或者一直用電話搖控對方行蹤，限制對方行動，要對方隨時回報行蹤、打電話騷擾等。不給生活費、不斷的要錢，不讓對方出去工作等。</a:t>
            </a:r>
            <a:endParaRPr lang="zh-TW" altLang="en-US" sz="3200" b="1" smtClean="0">
              <a:ea typeface="標楷體" pitchFamily="65" charset="-120"/>
            </a:endParaRPr>
          </a:p>
          <a:p>
            <a:pPr>
              <a:lnSpc>
                <a:spcPct val="90000"/>
              </a:lnSpc>
            </a:pPr>
            <a:r>
              <a:rPr lang="zh-TW" altLang="en-US" sz="3200" b="1" smtClean="0">
                <a:ea typeface="標楷體" pitchFamily="65" charset="-120"/>
              </a:rPr>
              <a:t>（四）性虐待：</a:t>
            </a:r>
            <a:r>
              <a:rPr lang="zh-TW" altLang="en-US" sz="3200" smtClean="0">
                <a:ea typeface="標楷體" pitchFamily="65" charset="-120"/>
              </a:rPr>
              <a:t>強迫受虐者進行性行為、強迫性幻想、強迫受虐者與他人發生性行為，或逼迫觀看色情影片或圖片等。</a:t>
            </a:r>
            <a:endParaRPr kumimoji="0" lang="zh-TW" altLang="en-US" sz="3200" smtClean="0">
              <a:ea typeface="標楷體" pitchFamily="65" charset="-120"/>
            </a:endParaRPr>
          </a:p>
          <a:p>
            <a:endParaRPr lang="zh-TW" altLang="en-US" sz="32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標題 1"/>
          <p:cNvSpPr>
            <a:spLocks noGrp="1"/>
          </p:cNvSpPr>
          <p:nvPr>
            <p:ph type="title" idx="4294967295"/>
          </p:nvPr>
        </p:nvSpPr>
        <p:spPr>
          <a:xfrm>
            <a:off x="468313" y="188913"/>
            <a:ext cx="7543800" cy="1295400"/>
          </a:xfrm>
        </p:spPr>
        <p:txBody>
          <a:bodyPr anchor="ctr"/>
          <a:lstStyle/>
          <a:p>
            <a:pPr eaLnBrk="1" hangingPunct="1">
              <a:buFont typeface="Wingdings" pitchFamily="2" charset="2"/>
              <a:buChar char="Ø"/>
            </a:pPr>
            <a:r>
              <a:rPr lang="zh-TW" altLang="en-US" sz="3500" smtClean="0">
                <a:ea typeface="標楷體" pitchFamily="65" charset="-120"/>
              </a:rPr>
              <a:t>家庭暴力人口群之人數統計</a:t>
            </a:r>
          </a:p>
        </p:txBody>
      </p:sp>
      <p:pic>
        <p:nvPicPr>
          <p:cNvPr id="7171"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750" y="1125538"/>
            <a:ext cx="7920038" cy="532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88872" rIns="0" bIns="88872" anchor="ctr">
            <a:spAutoFit/>
          </a:bodyPr>
          <a:lstStyle>
            <a:lvl1pPr eaLnBrk="0" hangingPunct="0">
              <a:defRPr kumimoji="1" sz="2600">
                <a:solidFill>
                  <a:schemeClr val="tx1"/>
                </a:solidFill>
                <a:latin typeface="Arial" charset="0"/>
                <a:ea typeface="新細明體" charset="-120"/>
              </a:defRPr>
            </a:lvl1pPr>
            <a:lvl2pPr marL="742950" indent="-285750" eaLnBrk="0" hangingPunct="0">
              <a:defRPr kumimoji="1" sz="2600">
                <a:solidFill>
                  <a:schemeClr val="tx1"/>
                </a:solidFill>
                <a:latin typeface="Arial" charset="0"/>
                <a:ea typeface="新細明體" charset="-120"/>
              </a:defRPr>
            </a:lvl2pPr>
            <a:lvl3pPr marL="1143000" indent="-228600" eaLnBrk="0" hangingPunct="0">
              <a:defRPr kumimoji="1" sz="2600">
                <a:solidFill>
                  <a:schemeClr val="tx1"/>
                </a:solidFill>
                <a:latin typeface="Arial" charset="0"/>
                <a:ea typeface="新細明體" charset="-120"/>
              </a:defRPr>
            </a:lvl3pPr>
            <a:lvl4pPr marL="1600200" indent="-228600" eaLnBrk="0" hangingPunct="0">
              <a:defRPr kumimoji="1" sz="2600">
                <a:solidFill>
                  <a:schemeClr val="tx1"/>
                </a:solidFill>
                <a:latin typeface="Arial" charset="0"/>
                <a:ea typeface="新細明體" charset="-120"/>
              </a:defRPr>
            </a:lvl4pPr>
            <a:lvl5pPr marL="2057400" indent="-228600" eaLnBrk="0" hangingPunct="0">
              <a:defRPr kumimoji="1" sz="2600">
                <a:solidFill>
                  <a:schemeClr val="tx1"/>
                </a:solidFill>
                <a:latin typeface="Arial" charset="0"/>
                <a:ea typeface="新細明體" charset="-120"/>
              </a:defRPr>
            </a:lvl5pPr>
            <a:lvl6pPr marL="2514600" indent="-228600" eaLnBrk="0" fontAlgn="base" hangingPunct="0">
              <a:spcBef>
                <a:spcPct val="0"/>
              </a:spcBef>
              <a:spcAft>
                <a:spcPct val="0"/>
              </a:spcAft>
              <a:defRPr kumimoji="1" sz="2600">
                <a:solidFill>
                  <a:schemeClr val="tx1"/>
                </a:solidFill>
                <a:latin typeface="Arial" charset="0"/>
                <a:ea typeface="新細明體" charset="-120"/>
              </a:defRPr>
            </a:lvl6pPr>
            <a:lvl7pPr marL="2971800" indent="-228600" eaLnBrk="0" fontAlgn="base" hangingPunct="0">
              <a:spcBef>
                <a:spcPct val="0"/>
              </a:spcBef>
              <a:spcAft>
                <a:spcPct val="0"/>
              </a:spcAft>
              <a:defRPr kumimoji="1" sz="2600">
                <a:solidFill>
                  <a:schemeClr val="tx1"/>
                </a:solidFill>
                <a:latin typeface="Arial" charset="0"/>
                <a:ea typeface="新細明體" charset="-120"/>
              </a:defRPr>
            </a:lvl7pPr>
            <a:lvl8pPr marL="3429000" indent="-228600" eaLnBrk="0" fontAlgn="base" hangingPunct="0">
              <a:spcBef>
                <a:spcPct val="0"/>
              </a:spcBef>
              <a:spcAft>
                <a:spcPct val="0"/>
              </a:spcAft>
              <a:defRPr kumimoji="1" sz="2600">
                <a:solidFill>
                  <a:schemeClr val="tx1"/>
                </a:solidFill>
                <a:latin typeface="Arial" charset="0"/>
                <a:ea typeface="新細明體" charset="-120"/>
              </a:defRPr>
            </a:lvl8pPr>
            <a:lvl9pPr marL="3886200" indent="-228600" eaLnBrk="0" fontAlgn="base" hangingPunct="0">
              <a:spcBef>
                <a:spcPct val="0"/>
              </a:spcBef>
              <a:spcAft>
                <a:spcPct val="0"/>
              </a:spcAft>
              <a:defRPr kumimoji="1" sz="2600">
                <a:solidFill>
                  <a:schemeClr val="tx1"/>
                </a:solidFill>
                <a:latin typeface="Arial" charset="0"/>
                <a:ea typeface="新細明體" charset="-120"/>
              </a:defRPr>
            </a:lvl9pPr>
          </a:lstStyle>
          <a:p>
            <a:pPr algn="ctr"/>
            <a:r>
              <a:rPr lang="zh-TW" altLang="en-US">
                <a:solidFill>
                  <a:srgbClr val="4F666E"/>
                </a:solidFill>
                <a:latin typeface="Verdana" pitchFamily="34" charset="0"/>
              </a:rPr>
              <a:t>家庭暴力接案數統計 </a:t>
            </a:r>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矩形 5"/>
          <p:cNvSpPr>
            <a:spLocks noChangeArrowheads="1"/>
          </p:cNvSpPr>
          <p:nvPr/>
        </p:nvSpPr>
        <p:spPr bwMode="auto">
          <a:xfrm>
            <a:off x="539750" y="1341438"/>
            <a:ext cx="7920038" cy="447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600">
                <a:solidFill>
                  <a:schemeClr val="tx1"/>
                </a:solidFill>
                <a:latin typeface="Arial" charset="0"/>
                <a:ea typeface="新細明體" charset="-120"/>
              </a:defRPr>
            </a:lvl1pPr>
            <a:lvl2pPr marL="742950" indent="-285750" eaLnBrk="0" hangingPunct="0">
              <a:defRPr kumimoji="1" sz="2600">
                <a:solidFill>
                  <a:schemeClr val="tx1"/>
                </a:solidFill>
                <a:latin typeface="Arial" charset="0"/>
                <a:ea typeface="新細明體" charset="-120"/>
              </a:defRPr>
            </a:lvl2pPr>
            <a:lvl3pPr marL="1143000" indent="-228600" eaLnBrk="0" hangingPunct="0">
              <a:defRPr kumimoji="1" sz="2600">
                <a:solidFill>
                  <a:schemeClr val="tx1"/>
                </a:solidFill>
                <a:latin typeface="Arial" charset="0"/>
                <a:ea typeface="新細明體" charset="-120"/>
              </a:defRPr>
            </a:lvl3pPr>
            <a:lvl4pPr marL="1600200" indent="-228600" eaLnBrk="0" hangingPunct="0">
              <a:defRPr kumimoji="1" sz="2600">
                <a:solidFill>
                  <a:schemeClr val="tx1"/>
                </a:solidFill>
                <a:latin typeface="Arial" charset="0"/>
                <a:ea typeface="新細明體" charset="-120"/>
              </a:defRPr>
            </a:lvl4pPr>
            <a:lvl5pPr marL="2057400" indent="-228600" eaLnBrk="0" hangingPunct="0">
              <a:defRPr kumimoji="1" sz="2600">
                <a:solidFill>
                  <a:schemeClr val="tx1"/>
                </a:solidFill>
                <a:latin typeface="Arial" charset="0"/>
                <a:ea typeface="新細明體" charset="-120"/>
              </a:defRPr>
            </a:lvl5pPr>
            <a:lvl6pPr marL="2514600" indent="-228600" eaLnBrk="0" fontAlgn="base" hangingPunct="0">
              <a:spcBef>
                <a:spcPct val="0"/>
              </a:spcBef>
              <a:spcAft>
                <a:spcPct val="0"/>
              </a:spcAft>
              <a:defRPr kumimoji="1" sz="2600">
                <a:solidFill>
                  <a:schemeClr val="tx1"/>
                </a:solidFill>
                <a:latin typeface="Arial" charset="0"/>
                <a:ea typeface="新細明體" charset="-120"/>
              </a:defRPr>
            </a:lvl6pPr>
            <a:lvl7pPr marL="2971800" indent="-228600" eaLnBrk="0" fontAlgn="base" hangingPunct="0">
              <a:spcBef>
                <a:spcPct val="0"/>
              </a:spcBef>
              <a:spcAft>
                <a:spcPct val="0"/>
              </a:spcAft>
              <a:defRPr kumimoji="1" sz="2600">
                <a:solidFill>
                  <a:schemeClr val="tx1"/>
                </a:solidFill>
                <a:latin typeface="Arial" charset="0"/>
                <a:ea typeface="新細明體" charset="-120"/>
              </a:defRPr>
            </a:lvl7pPr>
            <a:lvl8pPr marL="3429000" indent="-228600" eaLnBrk="0" fontAlgn="base" hangingPunct="0">
              <a:spcBef>
                <a:spcPct val="0"/>
              </a:spcBef>
              <a:spcAft>
                <a:spcPct val="0"/>
              </a:spcAft>
              <a:defRPr kumimoji="1" sz="2600">
                <a:solidFill>
                  <a:schemeClr val="tx1"/>
                </a:solidFill>
                <a:latin typeface="Arial" charset="0"/>
                <a:ea typeface="新細明體" charset="-120"/>
              </a:defRPr>
            </a:lvl8pPr>
            <a:lvl9pPr marL="3886200" indent="-228600" eaLnBrk="0" fontAlgn="base" hangingPunct="0">
              <a:spcBef>
                <a:spcPct val="0"/>
              </a:spcBef>
              <a:spcAft>
                <a:spcPct val="0"/>
              </a:spcAft>
              <a:defRPr kumimoji="1" sz="2600">
                <a:solidFill>
                  <a:schemeClr val="tx1"/>
                </a:solidFill>
                <a:latin typeface="Arial" charset="0"/>
                <a:ea typeface="新細明體" charset="-120"/>
              </a:defRPr>
            </a:lvl9pPr>
          </a:lstStyle>
          <a:p>
            <a:pPr eaLnBrk="1" hangingPunct="1"/>
            <a:r>
              <a:rPr lang="zh-TW" altLang="en-US" sz="3200">
                <a:solidFill>
                  <a:srgbClr val="000000"/>
                </a:solidFill>
                <a:latin typeface="標楷體" pitchFamily="65" charset="-120"/>
                <a:ea typeface="標楷體" pitchFamily="65" charset="-120"/>
                <a:cs typeface="Times New Roman" pitchFamily="18" charset="0"/>
              </a:rPr>
              <a:t>從表一可發現，</a:t>
            </a:r>
            <a:r>
              <a:rPr lang="en-US" altLang="zh-TW" sz="3200">
                <a:solidFill>
                  <a:srgbClr val="000000"/>
                </a:solidFill>
                <a:latin typeface="標楷體" pitchFamily="65" charset="-120"/>
                <a:ea typeface="標楷體" pitchFamily="65" charset="-120"/>
                <a:cs typeface="Times New Roman" pitchFamily="18" charset="0"/>
              </a:rPr>
              <a:t>99</a:t>
            </a:r>
            <a:r>
              <a:rPr lang="zh-TW" altLang="en-US" sz="3200">
                <a:solidFill>
                  <a:srgbClr val="000000"/>
                </a:solidFill>
                <a:latin typeface="標楷體" pitchFamily="65" charset="-120"/>
                <a:ea typeface="標楷體" pitchFamily="65" charset="-120"/>
                <a:cs typeface="Times New Roman" pitchFamily="18" charset="0"/>
              </a:rPr>
              <a:t>年</a:t>
            </a:r>
            <a:r>
              <a:rPr lang="en-US" altLang="zh-TW" sz="3200">
                <a:solidFill>
                  <a:srgbClr val="000000"/>
                </a:solidFill>
                <a:latin typeface="標楷體" pitchFamily="65" charset="-120"/>
                <a:ea typeface="標楷體" pitchFamily="65" charset="-120"/>
                <a:cs typeface="Times New Roman" pitchFamily="18" charset="0"/>
              </a:rPr>
              <a:t>1-11</a:t>
            </a:r>
            <a:r>
              <a:rPr lang="zh-TW" altLang="en-US" sz="3200">
                <a:solidFill>
                  <a:srgbClr val="000000"/>
                </a:solidFill>
                <a:latin typeface="標楷體" pitchFamily="65" charset="-120"/>
                <a:ea typeface="標楷體" pitchFamily="65" charset="-120"/>
                <a:cs typeface="Times New Roman" pitchFamily="18" charset="0"/>
              </a:rPr>
              <a:t>月家庭暴力通報案件計</a:t>
            </a:r>
            <a:r>
              <a:rPr lang="en-US" altLang="zh-TW" sz="3200">
                <a:solidFill>
                  <a:srgbClr val="000000"/>
                </a:solidFill>
                <a:latin typeface="標楷體" pitchFamily="65" charset="-120"/>
                <a:ea typeface="標楷體" pitchFamily="65" charset="-120"/>
                <a:cs typeface="Times New Roman" pitchFamily="18" charset="0"/>
              </a:rPr>
              <a:t>9</a:t>
            </a:r>
            <a:r>
              <a:rPr lang="zh-TW" altLang="en-US" sz="3200">
                <a:solidFill>
                  <a:srgbClr val="000000"/>
                </a:solidFill>
                <a:latin typeface="標楷體" pitchFamily="65" charset="-120"/>
                <a:ea typeface="標楷體" pitchFamily="65" charset="-120"/>
                <a:cs typeface="Times New Roman" pitchFamily="18" charset="0"/>
              </a:rPr>
              <a:t>萬</a:t>
            </a:r>
            <a:r>
              <a:rPr lang="en-US" altLang="zh-TW" sz="3200">
                <a:solidFill>
                  <a:srgbClr val="000000"/>
                </a:solidFill>
                <a:latin typeface="標楷體" pitchFamily="65" charset="-120"/>
                <a:ea typeface="標楷體" pitchFamily="65" charset="-120"/>
                <a:cs typeface="Times New Roman" pitchFamily="18" charset="0"/>
              </a:rPr>
              <a:t>7,154</a:t>
            </a:r>
            <a:r>
              <a:rPr lang="zh-TW" altLang="en-US" sz="3200">
                <a:solidFill>
                  <a:srgbClr val="000000"/>
                </a:solidFill>
                <a:latin typeface="標楷體" pitchFamily="65" charset="-120"/>
                <a:ea typeface="標楷體" pitchFamily="65" charset="-120"/>
                <a:cs typeface="Times New Roman" pitchFamily="18" charset="0"/>
              </a:rPr>
              <a:t>件，較</a:t>
            </a:r>
            <a:r>
              <a:rPr lang="en-US" altLang="zh-TW" sz="3200">
                <a:solidFill>
                  <a:srgbClr val="000000"/>
                </a:solidFill>
                <a:latin typeface="標楷體" pitchFamily="65" charset="-120"/>
                <a:ea typeface="標楷體" pitchFamily="65" charset="-120"/>
                <a:cs typeface="Times New Roman" pitchFamily="18" charset="0"/>
              </a:rPr>
              <a:t>98</a:t>
            </a:r>
            <a:r>
              <a:rPr lang="zh-TW" altLang="en-US" sz="3200">
                <a:solidFill>
                  <a:srgbClr val="000000"/>
                </a:solidFill>
                <a:latin typeface="標楷體" pitchFamily="65" charset="-120"/>
                <a:ea typeface="標楷體" pitchFamily="65" charset="-120"/>
                <a:cs typeface="Times New Roman" pitchFamily="18" charset="0"/>
              </a:rPr>
              <a:t>年同期增加</a:t>
            </a:r>
            <a:r>
              <a:rPr lang="en-US" altLang="zh-TW" sz="3200">
                <a:solidFill>
                  <a:srgbClr val="000000"/>
                </a:solidFill>
                <a:latin typeface="標楷體" pitchFamily="65" charset="-120"/>
                <a:ea typeface="標楷體" pitchFamily="65" charset="-120"/>
                <a:cs typeface="Times New Roman" pitchFamily="18" charset="0"/>
              </a:rPr>
              <a:t>1</a:t>
            </a:r>
            <a:r>
              <a:rPr lang="zh-TW" altLang="en-US" sz="3200">
                <a:solidFill>
                  <a:srgbClr val="000000"/>
                </a:solidFill>
                <a:latin typeface="標楷體" pitchFamily="65" charset="-120"/>
                <a:ea typeface="標楷體" pitchFamily="65" charset="-120"/>
                <a:cs typeface="Times New Roman" pitchFamily="18" charset="0"/>
              </a:rPr>
              <a:t>萬</a:t>
            </a:r>
            <a:r>
              <a:rPr lang="en-US" altLang="zh-TW" sz="3200">
                <a:solidFill>
                  <a:srgbClr val="000000"/>
                </a:solidFill>
                <a:latin typeface="標楷體" pitchFamily="65" charset="-120"/>
                <a:ea typeface="標楷體" pitchFamily="65" charset="-120"/>
                <a:cs typeface="Times New Roman" pitchFamily="18" charset="0"/>
              </a:rPr>
              <a:t>5,671</a:t>
            </a:r>
            <a:r>
              <a:rPr lang="zh-TW" altLang="en-US" sz="3200">
                <a:solidFill>
                  <a:srgbClr val="000000"/>
                </a:solidFill>
                <a:latin typeface="標楷體" pitchFamily="65" charset="-120"/>
                <a:ea typeface="標楷體" pitchFamily="65" charset="-120"/>
                <a:cs typeface="Times New Roman" pitchFamily="18" charset="0"/>
              </a:rPr>
              <a:t>件或增</a:t>
            </a:r>
            <a:r>
              <a:rPr lang="en-US" altLang="zh-TW" sz="3200">
                <a:solidFill>
                  <a:srgbClr val="000000"/>
                </a:solidFill>
                <a:latin typeface="標楷體" pitchFamily="65" charset="-120"/>
                <a:ea typeface="標楷體" pitchFamily="65" charset="-120"/>
                <a:cs typeface="Times New Roman" pitchFamily="18" charset="0"/>
              </a:rPr>
              <a:t>19.23</a:t>
            </a:r>
            <a:r>
              <a:rPr lang="zh-TW" altLang="en-US" sz="3200">
                <a:solidFill>
                  <a:srgbClr val="000000"/>
                </a:solidFill>
                <a:latin typeface="標楷體" pitchFamily="65" charset="-120"/>
                <a:ea typeface="標楷體" pitchFamily="65" charset="-120"/>
                <a:cs typeface="Times New Roman" pitchFamily="18" charset="0"/>
              </a:rPr>
              <a:t>％，其中婚姻、離婚或同居關係暴力</a:t>
            </a:r>
            <a:r>
              <a:rPr lang="en-US" altLang="zh-TW" sz="3200">
                <a:solidFill>
                  <a:srgbClr val="000000"/>
                </a:solidFill>
                <a:latin typeface="標楷體" pitchFamily="65" charset="-120"/>
                <a:ea typeface="標楷體" pitchFamily="65" charset="-120"/>
                <a:cs typeface="Times New Roman" pitchFamily="18" charset="0"/>
              </a:rPr>
              <a:t>5</a:t>
            </a:r>
            <a:r>
              <a:rPr lang="zh-TW" altLang="en-US" sz="3200">
                <a:solidFill>
                  <a:srgbClr val="000000"/>
                </a:solidFill>
                <a:latin typeface="標楷體" pitchFamily="65" charset="-120"/>
                <a:ea typeface="標楷體" pitchFamily="65" charset="-120"/>
                <a:cs typeface="Times New Roman" pitchFamily="18" charset="0"/>
              </a:rPr>
              <a:t>萬</a:t>
            </a:r>
            <a:r>
              <a:rPr lang="en-US" altLang="zh-TW" sz="3200">
                <a:solidFill>
                  <a:srgbClr val="000000"/>
                </a:solidFill>
                <a:latin typeface="標楷體" pitchFamily="65" charset="-120"/>
                <a:ea typeface="標楷體" pitchFamily="65" charset="-120"/>
                <a:cs typeface="Times New Roman" pitchFamily="18" charset="0"/>
              </a:rPr>
              <a:t>5,445</a:t>
            </a:r>
            <a:r>
              <a:rPr lang="zh-TW" altLang="en-US" sz="3200">
                <a:solidFill>
                  <a:srgbClr val="000000"/>
                </a:solidFill>
                <a:latin typeface="標楷體" pitchFamily="65" charset="-120"/>
                <a:ea typeface="標楷體" pitchFamily="65" charset="-120"/>
                <a:cs typeface="Times New Roman" pitchFamily="18" charset="0"/>
              </a:rPr>
              <a:t>件占</a:t>
            </a:r>
            <a:r>
              <a:rPr lang="en-US" altLang="zh-TW" sz="3200">
                <a:solidFill>
                  <a:srgbClr val="000000"/>
                </a:solidFill>
                <a:latin typeface="標楷體" pitchFamily="65" charset="-120"/>
                <a:ea typeface="標楷體" pitchFamily="65" charset="-120"/>
                <a:cs typeface="Times New Roman" pitchFamily="18" charset="0"/>
              </a:rPr>
              <a:t>57.07</a:t>
            </a:r>
            <a:r>
              <a:rPr lang="zh-TW" altLang="en-US" sz="3200">
                <a:solidFill>
                  <a:srgbClr val="000000"/>
                </a:solidFill>
                <a:latin typeface="標楷體" pitchFamily="65" charset="-120"/>
                <a:ea typeface="標楷體" pitchFamily="65" charset="-120"/>
                <a:cs typeface="Times New Roman" pitchFamily="18" charset="0"/>
              </a:rPr>
              <a:t>％佔為較居多，兒少保護</a:t>
            </a:r>
            <a:r>
              <a:rPr lang="en-US" altLang="zh-TW" sz="3200">
                <a:solidFill>
                  <a:srgbClr val="000000"/>
                </a:solidFill>
                <a:latin typeface="標楷體" pitchFamily="65" charset="-120"/>
                <a:ea typeface="標楷體" pitchFamily="65" charset="-120"/>
                <a:cs typeface="Times New Roman" pitchFamily="18" charset="0"/>
              </a:rPr>
              <a:t>2</a:t>
            </a:r>
            <a:r>
              <a:rPr lang="zh-TW" altLang="en-US" sz="3200">
                <a:solidFill>
                  <a:srgbClr val="000000"/>
                </a:solidFill>
                <a:latin typeface="標楷體" pitchFamily="65" charset="-120"/>
                <a:ea typeface="標楷體" pitchFamily="65" charset="-120"/>
                <a:cs typeface="Times New Roman" pitchFamily="18" charset="0"/>
              </a:rPr>
              <a:t>萬</a:t>
            </a:r>
            <a:r>
              <a:rPr lang="en-US" altLang="zh-TW" sz="3200">
                <a:solidFill>
                  <a:srgbClr val="000000"/>
                </a:solidFill>
                <a:latin typeface="標楷體" pitchFamily="65" charset="-120"/>
                <a:ea typeface="標楷體" pitchFamily="65" charset="-120"/>
                <a:cs typeface="Times New Roman" pitchFamily="18" charset="0"/>
              </a:rPr>
              <a:t>249</a:t>
            </a:r>
            <a:r>
              <a:rPr lang="zh-TW" altLang="en-US" sz="3200">
                <a:solidFill>
                  <a:srgbClr val="000000"/>
                </a:solidFill>
                <a:latin typeface="標楷體" pitchFamily="65" charset="-120"/>
                <a:ea typeface="標楷體" pitchFamily="65" charset="-120"/>
                <a:cs typeface="Times New Roman" pitchFamily="18" charset="0"/>
              </a:rPr>
              <a:t>件占</a:t>
            </a:r>
            <a:r>
              <a:rPr lang="en-US" altLang="zh-TW" sz="3200">
                <a:solidFill>
                  <a:srgbClr val="000000"/>
                </a:solidFill>
                <a:latin typeface="標楷體" pitchFamily="65" charset="-120"/>
                <a:ea typeface="標楷體" pitchFamily="65" charset="-120"/>
                <a:cs typeface="Times New Roman" pitchFamily="18" charset="0"/>
              </a:rPr>
              <a:t>20.84</a:t>
            </a:r>
            <a:r>
              <a:rPr lang="zh-TW" altLang="en-US" sz="3200">
                <a:solidFill>
                  <a:srgbClr val="000000"/>
                </a:solidFill>
                <a:latin typeface="標楷體" pitchFamily="65" charset="-120"/>
                <a:ea typeface="標楷體" pitchFamily="65" charset="-120"/>
                <a:cs typeface="Times New Roman" pitchFamily="18" charset="0"/>
              </a:rPr>
              <a:t>％次之，老人虐待</a:t>
            </a:r>
            <a:r>
              <a:rPr lang="en-US" altLang="zh-TW" sz="3200">
                <a:solidFill>
                  <a:srgbClr val="000000"/>
                </a:solidFill>
                <a:latin typeface="標楷體" pitchFamily="65" charset="-120"/>
                <a:ea typeface="標楷體" pitchFamily="65" charset="-120"/>
                <a:cs typeface="Times New Roman" pitchFamily="18" charset="0"/>
              </a:rPr>
              <a:t>3,044</a:t>
            </a:r>
            <a:r>
              <a:rPr lang="zh-TW" altLang="en-US" sz="3200">
                <a:solidFill>
                  <a:srgbClr val="000000"/>
                </a:solidFill>
                <a:latin typeface="標楷體" pitchFamily="65" charset="-120"/>
                <a:ea typeface="標楷體" pitchFamily="65" charset="-120"/>
                <a:cs typeface="Times New Roman" pitchFamily="18" charset="0"/>
              </a:rPr>
              <a:t>件占</a:t>
            </a:r>
            <a:r>
              <a:rPr lang="en-US" altLang="zh-TW" sz="3200">
                <a:solidFill>
                  <a:srgbClr val="000000"/>
                </a:solidFill>
                <a:latin typeface="標楷體" pitchFamily="65" charset="-120"/>
                <a:ea typeface="標楷體" pitchFamily="65" charset="-120"/>
                <a:cs typeface="Times New Roman" pitchFamily="18" charset="0"/>
              </a:rPr>
              <a:t>3.13</a:t>
            </a:r>
            <a:r>
              <a:rPr lang="zh-TW" altLang="en-US" sz="3200">
                <a:solidFill>
                  <a:srgbClr val="000000"/>
                </a:solidFill>
                <a:latin typeface="標楷體" pitchFamily="65" charset="-120"/>
                <a:ea typeface="標楷體" pitchFamily="65" charset="-120"/>
                <a:cs typeface="Times New Roman" pitchFamily="18" charset="0"/>
              </a:rPr>
              <a:t>％，其他案件</a:t>
            </a:r>
            <a:r>
              <a:rPr lang="en-US" altLang="zh-TW" sz="3200">
                <a:solidFill>
                  <a:srgbClr val="000000"/>
                </a:solidFill>
                <a:latin typeface="標楷體" pitchFamily="65" charset="-120"/>
                <a:ea typeface="標楷體" pitchFamily="65" charset="-120"/>
                <a:cs typeface="Times New Roman" pitchFamily="18" charset="0"/>
              </a:rPr>
              <a:t>1</a:t>
            </a:r>
            <a:r>
              <a:rPr lang="zh-TW" altLang="en-US" sz="3200">
                <a:solidFill>
                  <a:srgbClr val="000000"/>
                </a:solidFill>
                <a:latin typeface="標楷體" pitchFamily="65" charset="-120"/>
                <a:ea typeface="標楷體" pitchFamily="65" charset="-120"/>
                <a:cs typeface="Times New Roman" pitchFamily="18" charset="0"/>
              </a:rPr>
              <a:t>萬</a:t>
            </a:r>
            <a:r>
              <a:rPr lang="en-US" altLang="zh-TW" sz="3200">
                <a:solidFill>
                  <a:srgbClr val="000000"/>
                </a:solidFill>
                <a:latin typeface="標楷體" pitchFamily="65" charset="-120"/>
                <a:ea typeface="標楷體" pitchFamily="65" charset="-120"/>
                <a:cs typeface="Times New Roman" pitchFamily="18" charset="0"/>
              </a:rPr>
              <a:t>8,416</a:t>
            </a:r>
            <a:r>
              <a:rPr lang="zh-TW" altLang="en-US" sz="3200">
                <a:solidFill>
                  <a:srgbClr val="000000"/>
                </a:solidFill>
                <a:latin typeface="標楷體" pitchFamily="65" charset="-120"/>
                <a:ea typeface="標楷體" pitchFamily="65" charset="-120"/>
                <a:cs typeface="Times New Roman" pitchFamily="18" charset="0"/>
              </a:rPr>
              <a:t>件占</a:t>
            </a:r>
            <a:r>
              <a:rPr lang="en-US" altLang="zh-TW" sz="3200">
                <a:solidFill>
                  <a:srgbClr val="000000"/>
                </a:solidFill>
                <a:latin typeface="標楷體" pitchFamily="65" charset="-120"/>
                <a:ea typeface="標楷體" pitchFamily="65" charset="-120"/>
                <a:cs typeface="Times New Roman" pitchFamily="18" charset="0"/>
              </a:rPr>
              <a:t>18.96</a:t>
            </a:r>
            <a:r>
              <a:rPr lang="zh-TW" altLang="en-US" sz="3200">
                <a:solidFill>
                  <a:srgbClr val="000000"/>
                </a:solidFill>
                <a:latin typeface="標楷體" pitchFamily="65" charset="-120"/>
                <a:ea typeface="標楷體" pitchFamily="65" charset="-120"/>
                <a:cs typeface="Times New Roman" pitchFamily="18" charset="0"/>
              </a:rPr>
              <a:t>％；觀察長期趨勢，以兒少保護案件所占比重較</a:t>
            </a:r>
            <a:r>
              <a:rPr lang="en-US" altLang="zh-TW" sz="3200">
                <a:solidFill>
                  <a:srgbClr val="000000"/>
                </a:solidFill>
                <a:latin typeface="標楷體" pitchFamily="65" charset="-120"/>
                <a:ea typeface="標楷體" pitchFamily="65" charset="-120"/>
                <a:cs typeface="Times New Roman" pitchFamily="18" charset="0"/>
              </a:rPr>
              <a:t>94</a:t>
            </a:r>
            <a:r>
              <a:rPr lang="zh-TW" altLang="en-US" sz="3200">
                <a:solidFill>
                  <a:srgbClr val="000000"/>
                </a:solidFill>
                <a:latin typeface="標楷體" pitchFamily="65" charset="-120"/>
                <a:ea typeface="標楷體" pitchFamily="65" charset="-120"/>
                <a:cs typeface="Times New Roman" pitchFamily="18" charset="0"/>
              </a:rPr>
              <a:t>年增加</a:t>
            </a:r>
            <a:r>
              <a:rPr lang="en-US" altLang="zh-TW" sz="3200">
                <a:solidFill>
                  <a:srgbClr val="000000"/>
                </a:solidFill>
                <a:latin typeface="標楷體" pitchFamily="65" charset="-120"/>
                <a:ea typeface="標楷體" pitchFamily="65" charset="-120"/>
                <a:cs typeface="Times New Roman" pitchFamily="18" charset="0"/>
              </a:rPr>
              <a:t>6.61</a:t>
            </a:r>
            <a:r>
              <a:rPr lang="zh-TW" altLang="en-US" sz="3200">
                <a:solidFill>
                  <a:srgbClr val="000000"/>
                </a:solidFill>
                <a:latin typeface="標楷體" pitchFamily="65" charset="-120"/>
                <a:ea typeface="標楷體" pitchFamily="65" charset="-120"/>
                <a:cs typeface="Times New Roman" pitchFamily="18" charset="0"/>
              </a:rPr>
              <a:t>個百分點增加幅度較大。</a:t>
            </a:r>
            <a:endParaRPr lang="zh-TW" altLang="en-US" sz="3200">
              <a:latin typeface="標楷體" pitchFamily="65" charset="-120"/>
              <a:ea typeface="標楷體" pitchFamily="65" charset="-12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22238"/>
            <a:ext cx="7543800" cy="785812"/>
          </a:xfrm>
        </p:spPr>
        <p:txBody>
          <a:bodyPr/>
          <a:lstStyle/>
          <a:p>
            <a:pPr eaLnBrk="1" hangingPunct="1">
              <a:buFont typeface="Wingdings" pitchFamily="2" charset="2"/>
              <a:buChar char="Ø"/>
            </a:pPr>
            <a:r>
              <a:rPr lang="zh-TW" altLang="en-US" sz="3500" smtClean="0">
                <a:ea typeface="標楷體" pitchFamily="65" charset="-120"/>
              </a:rPr>
              <a:t>法規內涵</a:t>
            </a:r>
          </a:p>
        </p:txBody>
      </p:sp>
      <p:sp>
        <p:nvSpPr>
          <p:cNvPr id="9219" name="Rectangle 3"/>
          <p:cNvSpPr>
            <a:spLocks noGrp="1" noChangeArrowheads="1"/>
          </p:cNvSpPr>
          <p:nvPr>
            <p:ph type="body" idx="1"/>
          </p:nvPr>
        </p:nvSpPr>
        <p:spPr>
          <a:xfrm>
            <a:off x="107950" y="1023938"/>
            <a:ext cx="8856663" cy="4349750"/>
          </a:xfrm>
        </p:spPr>
        <p:txBody>
          <a:bodyPr/>
          <a:lstStyle/>
          <a:p>
            <a:pPr marL="762000" indent="-762000" eaLnBrk="1" hangingPunct="1">
              <a:defRPr/>
            </a:pPr>
            <a:r>
              <a:rPr lang="zh-TW" altLang="en-US" dirty="0" smtClean="0">
                <a:latin typeface="標楷體" pitchFamily="65" charset="-120"/>
                <a:ea typeface="標楷體" pitchFamily="65" charset="-120"/>
              </a:rPr>
              <a:t>根據家庭暴力防治法</a:t>
            </a:r>
          </a:p>
          <a:p>
            <a:pPr eaLnBrk="1" hangingPunct="1">
              <a:lnSpc>
                <a:spcPct val="90000"/>
              </a:lnSpc>
              <a:defRPr/>
            </a:pPr>
            <a:r>
              <a:rPr lang="zh-TW" altLang="en-US" sz="2800" dirty="0" smtClean="0">
                <a:latin typeface="標楷體" pitchFamily="65" charset="-120"/>
                <a:ea typeface="標楷體" pitchFamily="65" charset="-120"/>
              </a:rPr>
              <a:t>該法第三條規定所謂「家庭成員」，範圍</a:t>
            </a:r>
            <a:r>
              <a:rPr lang="zh-TW" altLang="zh-TW" sz="2800" dirty="0" smtClean="0">
                <a:latin typeface="標楷體" pitchFamily="65" charset="-120"/>
                <a:ea typeface="標楷體" pitchFamily="65" charset="-120"/>
              </a:rPr>
              <a:t>包括</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a:p>
            <a:pPr eaLnBrk="1" hangingPunct="1">
              <a:lnSpc>
                <a:spcPct val="90000"/>
              </a:lnSpc>
              <a:defRPr/>
            </a:pPr>
            <a:r>
              <a:rPr lang="en-US" altLang="zh-TW" sz="2800" dirty="0" smtClean="0">
                <a:latin typeface="標楷體" pitchFamily="65" charset="-120"/>
                <a:ea typeface="標楷體" pitchFamily="65" charset="-120"/>
              </a:rPr>
              <a:t>1.</a:t>
            </a:r>
            <a:r>
              <a:rPr lang="zh-TW" altLang="zh-TW" sz="2800" dirty="0" smtClean="0">
                <a:latin typeface="標楷體" pitchFamily="65" charset="-120"/>
                <a:ea typeface="標楷體" pitchFamily="65" charset="-120"/>
              </a:rPr>
              <a:t>配偶或前配偶</a:t>
            </a:r>
            <a:endParaRPr lang="en-US" altLang="zh-TW" sz="2800" dirty="0" smtClean="0">
              <a:latin typeface="標楷體" pitchFamily="65" charset="-120"/>
              <a:ea typeface="標楷體" pitchFamily="65" charset="-120"/>
            </a:endParaRPr>
          </a:p>
          <a:p>
            <a:pPr eaLnBrk="1" hangingPunct="1">
              <a:lnSpc>
                <a:spcPct val="90000"/>
              </a:lnSpc>
              <a:defRPr/>
            </a:pPr>
            <a:r>
              <a:rPr lang="en-US" altLang="zh-TW" sz="2800" dirty="0" smtClean="0">
                <a:latin typeface="標楷體" pitchFamily="65" charset="-120"/>
                <a:ea typeface="標楷體" pitchFamily="65" charset="-120"/>
              </a:rPr>
              <a:t>2.</a:t>
            </a:r>
            <a:r>
              <a:rPr lang="zh-TW" altLang="zh-TW" sz="2800" dirty="0" smtClean="0">
                <a:latin typeface="標楷體" pitchFamily="65" charset="-120"/>
                <a:ea typeface="標楷體" pitchFamily="65" charset="-120"/>
              </a:rPr>
              <a:t>現有或曾有</a:t>
            </a:r>
            <a:r>
              <a:rPr lang="zh-TW" altLang="en-US" sz="2800" dirty="0" smtClean="0">
                <a:latin typeface="標楷體" pitchFamily="65" charset="-120"/>
                <a:ea typeface="標楷體" pitchFamily="65" charset="-120"/>
              </a:rPr>
              <a:t>事實上之夫妻關係</a:t>
            </a:r>
            <a:r>
              <a:rPr lang="zh-TW" altLang="zh-TW" sz="2800" dirty="0" smtClean="0">
                <a:latin typeface="標楷體" pitchFamily="65" charset="-120"/>
                <a:ea typeface="標楷體" pitchFamily="65" charset="-120"/>
              </a:rPr>
              <a:t>、</a:t>
            </a:r>
            <a:r>
              <a:rPr lang="zh-TW" altLang="en-US" sz="2800" dirty="0" smtClean="0">
                <a:latin typeface="標楷體" pitchFamily="65" charset="-120"/>
                <a:ea typeface="標楷體" pitchFamily="65" charset="-120"/>
              </a:rPr>
              <a:t>家長家屬或家屬之間關係者</a:t>
            </a:r>
            <a:endParaRPr lang="en-US" altLang="zh-TW" sz="2800" dirty="0" smtClean="0">
              <a:latin typeface="標楷體" pitchFamily="65" charset="-120"/>
              <a:ea typeface="標楷體" pitchFamily="65" charset="-120"/>
            </a:endParaRPr>
          </a:p>
          <a:p>
            <a:pPr eaLnBrk="1" hangingPunct="1">
              <a:lnSpc>
                <a:spcPct val="90000"/>
              </a:lnSpc>
              <a:defRPr/>
            </a:pPr>
            <a:r>
              <a:rPr lang="en-US" altLang="zh-TW" sz="2800" dirty="0" smtClean="0">
                <a:latin typeface="標楷體" pitchFamily="65" charset="-120"/>
                <a:ea typeface="標楷體" pitchFamily="65" charset="-120"/>
              </a:rPr>
              <a:t>3.</a:t>
            </a:r>
            <a:r>
              <a:rPr lang="zh-TW" altLang="zh-TW" sz="2800" dirty="0" smtClean="0">
                <a:latin typeface="標楷體" pitchFamily="65" charset="-120"/>
                <a:ea typeface="標楷體" pitchFamily="65" charset="-120"/>
              </a:rPr>
              <a:t>現為或曾為直系血親或直系姻親</a:t>
            </a:r>
            <a:endParaRPr lang="en-US" altLang="zh-TW" sz="2800" dirty="0" smtClean="0">
              <a:latin typeface="標楷體" pitchFamily="65" charset="-120"/>
              <a:ea typeface="標楷體" pitchFamily="65" charset="-120"/>
            </a:endParaRPr>
          </a:p>
          <a:p>
            <a:pPr eaLnBrk="1" hangingPunct="1">
              <a:lnSpc>
                <a:spcPct val="90000"/>
              </a:lnSpc>
              <a:defRPr/>
            </a:pPr>
            <a:r>
              <a:rPr lang="en-US" altLang="zh-TW" sz="2800" dirty="0" smtClean="0">
                <a:latin typeface="標楷體" pitchFamily="65" charset="-120"/>
                <a:ea typeface="標楷體" pitchFamily="65" charset="-120"/>
              </a:rPr>
              <a:t>4.</a:t>
            </a:r>
            <a:r>
              <a:rPr lang="zh-TW" altLang="zh-TW" sz="2800" dirty="0" smtClean="0">
                <a:latin typeface="標楷體" pitchFamily="65" charset="-120"/>
                <a:ea typeface="標楷體" pitchFamily="65" charset="-120"/>
              </a:rPr>
              <a:t>現為或曾為四親等以內之旁系血親或旁系姻親等及其未成年子女</a:t>
            </a:r>
            <a:r>
              <a:rPr lang="zh-TW" altLang="en-US" sz="2800" dirty="0" smtClean="0">
                <a:latin typeface="標楷體" pitchFamily="65" charset="-120"/>
                <a:ea typeface="標楷體" pitchFamily="65" charset="-120"/>
              </a:rPr>
              <a:t>。</a:t>
            </a:r>
            <a:endParaRPr lang="en-US" altLang="zh-TW" sz="2800" dirty="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23850" y="0"/>
            <a:ext cx="8820150" cy="908050"/>
          </a:xfrm>
        </p:spPr>
        <p:txBody>
          <a:bodyPr/>
          <a:lstStyle/>
          <a:p>
            <a:r>
              <a:rPr lang="zh-TW" altLang="en-US" sz="2400" smtClean="0">
                <a:solidFill>
                  <a:schemeClr val="tx1"/>
                </a:solidFill>
                <a:latin typeface="標楷體" pitchFamily="65" charset="-120"/>
                <a:ea typeface="標楷體" pitchFamily="65" charset="-120"/>
              </a:rPr>
              <a:t>家庭暴力防治法關於民事保護令的種類：</a:t>
            </a:r>
            <a:br>
              <a:rPr lang="zh-TW" altLang="en-US" sz="2400" smtClean="0">
                <a:solidFill>
                  <a:schemeClr val="tx1"/>
                </a:solidFill>
                <a:latin typeface="標楷體" pitchFamily="65" charset="-120"/>
                <a:ea typeface="標楷體" pitchFamily="65" charset="-120"/>
              </a:rPr>
            </a:br>
            <a:r>
              <a:rPr lang="zh-TW" altLang="en-US" sz="2400" smtClean="0">
                <a:solidFill>
                  <a:schemeClr val="tx1"/>
                </a:solidFill>
                <a:latin typeface="標楷體" pitchFamily="65" charset="-120"/>
                <a:ea typeface="標楷體" pitchFamily="65" charset="-120"/>
              </a:rPr>
              <a:t>保護令分成</a:t>
            </a:r>
            <a:r>
              <a:rPr lang="zh-TW" altLang="en-US" sz="2400" smtClean="0">
                <a:solidFill>
                  <a:srgbClr val="FF3300"/>
                </a:solidFill>
                <a:latin typeface="標楷體" pitchFamily="65" charset="-120"/>
                <a:ea typeface="標楷體" pitchFamily="65" charset="-120"/>
              </a:rPr>
              <a:t>暫時保護令</a:t>
            </a:r>
            <a:r>
              <a:rPr lang="zh-TW" altLang="en-US" sz="2400" smtClean="0">
                <a:solidFill>
                  <a:schemeClr val="tx1"/>
                </a:solidFill>
                <a:latin typeface="標楷體" pitchFamily="65" charset="-120"/>
                <a:ea typeface="標楷體" pitchFamily="65" charset="-120"/>
              </a:rPr>
              <a:t>及</a:t>
            </a:r>
            <a:r>
              <a:rPr lang="zh-TW" altLang="en-US" sz="2400" smtClean="0">
                <a:solidFill>
                  <a:srgbClr val="FF3300"/>
                </a:solidFill>
                <a:latin typeface="標楷體" pitchFamily="65" charset="-120"/>
                <a:ea typeface="標楷體" pitchFamily="65" charset="-120"/>
              </a:rPr>
              <a:t>通常保護令</a:t>
            </a:r>
            <a:r>
              <a:rPr lang="en-US" altLang="zh-TW" sz="2400" smtClean="0">
                <a:solidFill>
                  <a:schemeClr val="tx1"/>
                </a:solidFill>
                <a:latin typeface="標楷體" pitchFamily="65" charset="-120"/>
                <a:ea typeface="標楷體" pitchFamily="65" charset="-120"/>
              </a:rPr>
              <a:t>(</a:t>
            </a:r>
            <a:r>
              <a:rPr lang="zh-TW" altLang="en-US" sz="2400" smtClean="0">
                <a:solidFill>
                  <a:schemeClr val="tx1"/>
                </a:solidFill>
                <a:latin typeface="標楷體" pitchFamily="65" charset="-120"/>
                <a:ea typeface="標楷體" pitchFamily="65" charset="-120"/>
              </a:rPr>
              <a:t>以被害人有急迫危險時用</a:t>
            </a:r>
            <a:r>
              <a:rPr lang="en-US" altLang="zh-TW" sz="2400" smtClean="0">
                <a:solidFill>
                  <a:schemeClr val="tx1"/>
                </a:solidFill>
                <a:latin typeface="標楷體" pitchFamily="65" charset="-120"/>
                <a:ea typeface="標楷體" pitchFamily="65" charset="-120"/>
              </a:rPr>
              <a:t>)</a:t>
            </a:r>
            <a:endParaRPr lang="zh-TW" altLang="en-US" sz="2400" smtClean="0">
              <a:solidFill>
                <a:schemeClr val="tx1"/>
              </a:solidFill>
              <a:latin typeface="標楷體" pitchFamily="65" charset="-120"/>
              <a:ea typeface="標楷體" pitchFamily="65" charset="-120"/>
            </a:endParaRPr>
          </a:p>
        </p:txBody>
      </p:sp>
      <p:sp>
        <p:nvSpPr>
          <p:cNvPr id="10243" name="Rectangle 3"/>
          <p:cNvSpPr>
            <a:spLocks noGrp="1" noChangeArrowheads="1"/>
          </p:cNvSpPr>
          <p:nvPr>
            <p:ph type="body" idx="1"/>
          </p:nvPr>
        </p:nvSpPr>
        <p:spPr>
          <a:xfrm>
            <a:off x="0" y="692150"/>
            <a:ext cx="9144000" cy="5878513"/>
          </a:xfrm>
        </p:spPr>
        <p:txBody>
          <a:bodyPr/>
          <a:lstStyle/>
          <a:p>
            <a:pPr>
              <a:lnSpc>
                <a:spcPct val="80000"/>
              </a:lnSpc>
            </a:pPr>
            <a:endParaRPr lang="en-US" altLang="zh-TW" sz="2000" b="1" smtClean="0">
              <a:latin typeface="標楷體" pitchFamily="65" charset="-120"/>
              <a:ea typeface="標楷體" pitchFamily="65" charset="-120"/>
            </a:endParaRPr>
          </a:p>
          <a:p>
            <a:pPr>
              <a:lnSpc>
                <a:spcPct val="80000"/>
              </a:lnSpc>
            </a:pPr>
            <a:r>
              <a:rPr lang="en-US" altLang="zh-TW" sz="2000" b="1" smtClean="0">
                <a:latin typeface="標楷體" pitchFamily="65" charset="-120"/>
                <a:ea typeface="標楷體" pitchFamily="65" charset="-120"/>
              </a:rPr>
              <a:t>(</a:t>
            </a:r>
            <a:r>
              <a:rPr lang="zh-TW" altLang="en-US" sz="2000" b="1" smtClean="0">
                <a:latin typeface="標楷體" pitchFamily="65" charset="-120"/>
                <a:ea typeface="標楷體" pitchFamily="65" charset="-120"/>
              </a:rPr>
              <a:t>一</a:t>
            </a:r>
            <a:r>
              <a:rPr lang="en-US" altLang="zh-TW" sz="2000" b="1" smtClean="0">
                <a:latin typeface="標楷體" pitchFamily="65" charset="-120"/>
                <a:ea typeface="標楷體" pitchFamily="65" charset="-120"/>
              </a:rPr>
              <a:t>)</a:t>
            </a:r>
            <a:r>
              <a:rPr lang="zh-TW" altLang="en-US" sz="2000" b="1" smtClean="0">
                <a:latin typeface="標楷體" pitchFamily="65" charset="-120"/>
                <a:ea typeface="標楷體" pitchFamily="65" charset="-120"/>
              </a:rPr>
              <a:t>通常保護令</a:t>
            </a:r>
            <a:br>
              <a:rPr lang="zh-TW" altLang="en-US" sz="2000" b="1" smtClean="0">
                <a:latin typeface="標楷體" pitchFamily="65" charset="-120"/>
                <a:ea typeface="標楷體" pitchFamily="65" charset="-120"/>
              </a:rPr>
            </a:br>
            <a:r>
              <a:rPr lang="zh-TW" altLang="en-US" sz="2000" smtClean="0">
                <a:latin typeface="標楷體" pitchFamily="65" charset="-120"/>
                <a:ea typeface="標楷體" pitchFamily="65" charset="-120"/>
              </a:rPr>
              <a:t>係指由法院經審理程序以終局裁定所核發的保護令，包括家庭暴力防治法第十三條第二項各款內容的保護令。</a:t>
            </a:r>
            <a:br>
              <a:rPr lang="zh-TW" altLang="en-US" sz="2000" smtClean="0">
                <a:latin typeface="標楷體" pitchFamily="65" charset="-120"/>
                <a:ea typeface="標楷體" pitchFamily="65" charset="-120"/>
              </a:rPr>
            </a:br>
            <a:endParaRPr lang="zh-TW" altLang="en-US" sz="2000" smtClean="0">
              <a:latin typeface="標楷體" pitchFamily="65" charset="-120"/>
              <a:ea typeface="標楷體" pitchFamily="65" charset="-120"/>
            </a:endParaRPr>
          </a:p>
          <a:p>
            <a:pPr>
              <a:lnSpc>
                <a:spcPct val="80000"/>
              </a:lnSpc>
            </a:pPr>
            <a:r>
              <a:rPr lang="en-US" altLang="zh-TW" sz="2000" b="1" smtClean="0">
                <a:latin typeface="標楷體" pitchFamily="65" charset="-120"/>
                <a:ea typeface="標楷體" pitchFamily="65" charset="-120"/>
              </a:rPr>
              <a:t>(</a:t>
            </a:r>
            <a:r>
              <a:rPr lang="zh-TW" altLang="en-US" sz="2000" b="1" smtClean="0">
                <a:latin typeface="標楷體" pitchFamily="65" charset="-120"/>
                <a:ea typeface="標楷體" pitchFamily="65" charset="-120"/>
              </a:rPr>
              <a:t>二</a:t>
            </a:r>
            <a:r>
              <a:rPr lang="en-US" altLang="zh-TW" sz="2000" b="1" smtClean="0">
                <a:latin typeface="標楷體" pitchFamily="65" charset="-120"/>
                <a:ea typeface="標楷體" pitchFamily="65" charset="-120"/>
              </a:rPr>
              <a:t>)</a:t>
            </a:r>
            <a:r>
              <a:rPr lang="zh-TW" altLang="en-US" sz="2000" b="1" smtClean="0">
                <a:latin typeface="標楷體" pitchFamily="65" charset="-120"/>
                <a:ea typeface="標楷體" pitchFamily="65" charset="-120"/>
              </a:rPr>
              <a:t>暫時保護令</a:t>
            </a:r>
            <a:br>
              <a:rPr lang="zh-TW" altLang="en-US" sz="2000" b="1" smtClean="0">
                <a:latin typeface="標楷體" pitchFamily="65" charset="-120"/>
                <a:ea typeface="標楷體" pitchFamily="65" charset="-120"/>
              </a:rPr>
            </a:br>
            <a:r>
              <a:rPr lang="zh-TW" altLang="en-US" sz="2000" smtClean="0">
                <a:latin typeface="標楷體" pitchFamily="65" charset="-120"/>
                <a:ea typeface="標楷體" pitchFamily="65" charset="-120"/>
              </a:rPr>
              <a:t>係指由法院於通常保護令聲請前，或於通常保護令聲請後法院審理終結前，以裁定所核發，包括家庭暴力防治法第十三條第二項第一款至第六款及第十二款內容的保護令。</a:t>
            </a:r>
          </a:p>
          <a:p>
            <a:pPr>
              <a:lnSpc>
                <a:spcPct val="80000"/>
              </a:lnSpc>
            </a:pPr>
            <a:endParaRPr lang="zh-TW" altLang="en-US" sz="2000" smtClean="0">
              <a:latin typeface="標楷體" pitchFamily="65" charset="-120"/>
              <a:ea typeface="標楷體" pitchFamily="65" charset="-120"/>
            </a:endParaRPr>
          </a:p>
          <a:p>
            <a:pPr>
              <a:lnSpc>
                <a:spcPct val="80000"/>
              </a:lnSpc>
            </a:pPr>
            <a:r>
              <a:rPr lang="zh-TW" altLang="en-US" sz="2000" smtClean="0">
                <a:latin typeface="標楷體" pitchFamily="65" charset="-120"/>
                <a:ea typeface="標楷體" pitchFamily="65" charset="-120"/>
              </a:rPr>
              <a:t>又可分為：</a:t>
            </a:r>
            <a:br>
              <a:rPr lang="zh-TW" altLang="en-US" sz="2000" smtClean="0">
                <a:latin typeface="標楷體" pitchFamily="65" charset="-120"/>
                <a:ea typeface="標楷體" pitchFamily="65" charset="-120"/>
              </a:rPr>
            </a:br>
            <a:r>
              <a:rPr lang="en-US" altLang="zh-TW" sz="2000" smtClean="0">
                <a:latin typeface="標楷體" pitchFamily="65" charset="-120"/>
                <a:ea typeface="標楷體" pitchFamily="65" charset="-120"/>
              </a:rPr>
              <a:t>1.</a:t>
            </a:r>
            <a:r>
              <a:rPr lang="zh-TW" altLang="en-US" sz="2000" smtClean="0">
                <a:latin typeface="標楷體" pitchFamily="65" charset="-120"/>
                <a:ea typeface="標楷體" pitchFamily="65" charset="-120"/>
              </a:rPr>
              <a:t>一般性暫時保護令：指法院為保護被害人，得不經審理程序或於審理終結前，依聲請人以書面聲請所核發的暫時保護令（家庭暴力防治法第十五條第一項）。</a:t>
            </a:r>
            <a:br>
              <a:rPr lang="zh-TW" altLang="en-US" sz="2000" smtClean="0">
                <a:latin typeface="標楷體" pitchFamily="65" charset="-120"/>
                <a:ea typeface="標楷體" pitchFamily="65" charset="-120"/>
              </a:rPr>
            </a:br>
            <a:endParaRPr lang="zh-TW" altLang="en-US" sz="2000" smtClean="0">
              <a:latin typeface="標楷體" pitchFamily="65" charset="-120"/>
              <a:ea typeface="標楷體" pitchFamily="65" charset="-120"/>
            </a:endParaRPr>
          </a:p>
          <a:p>
            <a:pPr>
              <a:lnSpc>
                <a:spcPct val="80000"/>
              </a:lnSpc>
            </a:pPr>
            <a:r>
              <a:rPr lang="en-US" altLang="zh-TW" sz="2000" smtClean="0">
                <a:latin typeface="標楷體" pitchFamily="65" charset="-120"/>
                <a:ea typeface="標楷體" pitchFamily="65" charset="-120"/>
              </a:rPr>
              <a:t>2.</a:t>
            </a:r>
            <a:r>
              <a:rPr lang="zh-TW" altLang="en-US" sz="2000" smtClean="0">
                <a:latin typeface="標楷體" pitchFamily="65" charset="-120"/>
                <a:ea typeface="標楷體" pitchFamily="65" charset="-120"/>
              </a:rPr>
              <a:t>緊急性暫時保護令：指法院於被害人有受家庭暴力之急迫危險，經檢察官、警察機關、或直轄市、縣（市）主管機關以言詞、電信傳真或其他科技設備傳送之方式聲請，法院除有正當事由外，應於四小時內以書面核發的暫時保護令。</a:t>
            </a:r>
          </a:p>
          <a:p>
            <a:pPr>
              <a:lnSpc>
                <a:spcPct val="80000"/>
              </a:lnSpc>
            </a:pPr>
            <a:r>
              <a:rPr lang="zh-TW" altLang="en-US" sz="2000" smtClean="0">
                <a:latin typeface="標楷體" pitchFamily="65" charset="-120"/>
                <a:ea typeface="標楷體" pitchFamily="65" charset="-120"/>
              </a:rPr>
              <a:t>緊急性暫時保護令，並得於夜間或休息日聲請。緊急性暫時保護令，須被害人有受家庭暴力之「急迫危險」，被害人是否有受家庭暴力之急迫危險，應考量被害人有無遭受相對人虐待、威嚇、傷害或其他身體上、精神上不法侵害之現時危險，或如不核發暫時保護令，將導致無法回復之損害等情形。</a:t>
            </a:r>
            <a:r>
              <a:rPr lang="zh-TW" altLang="en-US" sz="1900" smtClean="0">
                <a:latin typeface="標楷體" pitchFamily="65" charset="-120"/>
                <a:ea typeface="標楷體" pitchFamily="65" charset="-120"/>
              </a:rPr>
              <a:t/>
            </a:r>
            <a:br>
              <a:rPr lang="zh-TW" altLang="en-US" sz="1900" smtClean="0">
                <a:latin typeface="標楷體" pitchFamily="65" charset="-120"/>
                <a:ea typeface="標楷體" pitchFamily="65" charset="-120"/>
              </a:rPr>
            </a:br>
            <a:endParaRPr lang="zh-TW" altLang="en-US" sz="1900" smtClean="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0" y="115888"/>
            <a:ext cx="8388350" cy="6742112"/>
          </a:xfrm>
        </p:spPr>
        <p:txBody>
          <a:bodyPr/>
          <a:lstStyle/>
          <a:p>
            <a:pPr>
              <a:lnSpc>
                <a:spcPct val="90000"/>
              </a:lnSpc>
              <a:buFont typeface="Wingdings" pitchFamily="2" charset="2"/>
              <a:buNone/>
            </a:pPr>
            <a:endParaRPr lang="zh-TW" altLang="en-US" sz="2100" smtClean="0">
              <a:latin typeface="標楷體" pitchFamily="65" charset="-120"/>
              <a:ea typeface="標楷體" pitchFamily="65" charset="-120"/>
            </a:endParaRPr>
          </a:p>
          <a:p>
            <a:pPr>
              <a:lnSpc>
                <a:spcPct val="90000"/>
              </a:lnSpc>
            </a:pPr>
            <a:r>
              <a:rPr lang="zh-TW" altLang="en-US" sz="2100" smtClean="0">
                <a:latin typeface="標楷體" pitchFamily="65" charset="-120"/>
                <a:ea typeface="標楷體" pitchFamily="65" charset="-120"/>
              </a:rPr>
              <a:t>一、聲請一般性暫時保護令應填具「民事（一般性）暫時保護令聲請書」，向被害人之住居所地、相對人之住居所地或家庭暴力發生地之法院聲請。</a:t>
            </a:r>
            <a:br>
              <a:rPr lang="zh-TW" altLang="en-US" sz="2100" smtClean="0">
                <a:latin typeface="標楷體" pitchFamily="65" charset="-120"/>
                <a:ea typeface="標楷體" pitchFamily="65" charset="-120"/>
              </a:rPr>
            </a:br>
            <a:r>
              <a:rPr lang="zh-TW" altLang="en-US" sz="2100" smtClean="0">
                <a:latin typeface="標楷體" pitchFamily="65" charset="-120"/>
                <a:ea typeface="標楷體" pitchFamily="65" charset="-120"/>
              </a:rPr>
              <a:t/>
            </a:r>
            <a:br>
              <a:rPr lang="zh-TW" altLang="en-US" sz="2100" smtClean="0">
                <a:latin typeface="標楷體" pitchFamily="65" charset="-120"/>
                <a:ea typeface="標楷體" pitchFamily="65" charset="-120"/>
              </a:rPr>
            </a:br>
            <a:r>
              <a:rPr lang="zh-TW" altLang="en-US" sz="2100" smtClean="0">
                <a:latin typeface="標楷體" pitchFamily="65" charset="-120"/>
                <a:ea typeface="標楷體" pitchFamily="65" charset="-120"/>
              </a:rPr>
              <a:t>二、聲請緊急性暫時保護令，由檢察官、警察機關或直轄市、 縣（市）主管機關，以言詞、書面或電信傳真方式向法院 聲請。</a:t>
            </a:r>
          </a:p>
          <a:p>
            <a:pPr>
              <a:lnSpc>
                <a:spcPct val="90000"/>
              </a:lnSpc>
            </a:pPr>
            <a:endParaRPr lang="zh-TW" altLang="en-US" sz="2000" smtClean="0">
              <a:latin typeface="標楷體" pitchFamily="65" charset="-120"/>
              <a:ea typeface="標楷體" pitchFamily="65" charset="-120"/>
            </a:endParaRPr>
          </a:p>
          <a:p>
            <a:pPr>
              <a:lnSpc>
                <a:spcPct val="90000"/>
              </a:lnSpc>
            </a:pPr>
            <a:r>
              <a:rPr lang="zh-TW" altLang="en-US" sz="2000" smtClean="0">
                <a:latin typeface="標楷體" pitchFamily="65" charset="-120"/>
                <a:ea typeface="標楷體" pitchFamily="65" charset="-120"/>
              </a:rPr>
              <a:t>保護令的聲請程序</a:t>
            </a:r>
            <a:br>
              <a:rPr lang="zh-TW" altLang="en-US" sz="2000" smtClean="0">
                <a:latin typeface="標楷體" pitchFamily="65" charset="-120"/>
                <a:ea typeface="標楷體" pitchFamily="65" charset="-120"/>
              </a:rPr>
            </a:br>
            <a:r>
              <a:rPr lang="zh-TW" altLang="en-US" sz="2000" smtClean="0">
                <a:latin typeface="標楷體" pitchFamily="65" charset="-120"/>
                <a:ea typeface="標楷體" pitchFamily="65" charset="-120"/>
              </a:rPr>
              <a:t>第十條規定保護令的聲請，由被害人之住居所地、相對人（加害人）之住居所地或家庭暴力發生地之法院管轄。第十一條第一項規定其聲請應以書面為之，但被害人有受家庭暴力之急迫危險者，檢察官、警察機關或直轄市、縣（市）主管機關，得以言詞、電信傳真或其他科技設備傳送之方式聲請，並得於夜間或休息日為之。保護令事件之審理不公開。</a:t>
            </a:r>
          </a:p>
          <a:p>
            <a:pPr>
              <a:lnSpc>
                <a:spcPct val="90000"/>
              </a:lnSpc>
            </a:pPr>
            <a:endParaRPr lang="zh-TW" altLang="en-US" sz="2000" smtClean="0">
              <a:latin typeface="標楷體" pitchFamily="65" charset="-120"/>
              <a:ea typeface="標楷體" pitchFamily="65" charset="-120"/>
            </a:endParaRPr>
          </a:p>
          <a:p>
            <a:pPr>
              <a:lnSpc>
                <a:spcPct val="90000"/>
              </a:lnSpc>
            </a:pPr>
            <a:r>
              <a:rPr lang="zh-TW" altLang="en-US" sz="2000" smtClean="0">
                <a:latin typeface="標楷體" pitchFamily="65" charset="-120"/>
                <a:ea typeface="標楷體" pitchFamily="65" charset="-120"/>
              </a:rPr>
              <a:t>保護令的時效</a:t>
            </a:r>
            <a:br>
              <a:rPr lang="zh-TW" altLang="en-US" sz="2000" smtClean="0">
                <a:latin typeface="標楷體" pitchFamily="65" charset="-120"/>
                <a:ea typeface="標楷體" pitchFamily="65" charset="-120"/>
              </a:rPr>
            </a:br>
            <a:r>
              <a:rPr lang="zh-TW" altLang="en-US" sz="2000" smtClean="0">
                <a:latin typeface="標楷體" pitchFamily="65" charset="-120"/>
                <a:ea typeface="標楷體" pitchFamily="65" charset="-120"/>
              </a:rPr>
              <a:t>第十四條第一項規定通常保護令之有效期間為一年以下，自核發時起生效。第二項規定通常保護令失效前，當事人及被害人聲請法院撤銷、變更或延長之。延長之期間為一年以下，並以一次為限。</a:t>
            </a:r>
          </a:p>
          <a:p>
            <a:pPr>
              <a:lnSpc>
                <a:spcPct val="90000"/>
              </a:lnSpc>
            </a:pPr>
            <a:endParaRPr lang="zh-TW" altLang="en-US" sz="2000" smtClean="0">
              <a:latin typeface="標楷體" pitchFamily="65" charset="-120"/>
              <a:ea typeface="標楷體" pitchFamily="65" charset="-120"/>
            </a:endParaRPr>
          </a:p>
          <a:p>
            <a:pPr>
              <a:lnSpc>
                <a:spcPct val="90000"/>
              </a:lnSpc>
            </a:pPr>
            <a:r>
              <a:rPr lang="zh-TW" altLang="en-US" sz="2000" smtClean="0">
                <a:latin typeface="標楷體" pitchFamily="65" charset="-120"/>
                <a:ea typeface="標楷體" pitchFamily="65" charset="-120"/>
              </a:rPr>
              <a:t>受理機關：以發生地、住居所地之法院、縣</a:t>
            </a:r>
            <a:r>
              <a:rPr lang="en-US" altLang="zh-TW" sz="2000" smtClean="0">
                <a:latin typeface="標楷體" pitchFamily="65" charset="-120"/>
                <a:ea typeface="標楷體" pitchFamily="65" charset="-120"/>
              </a:rPr>
              <a:t>(</a:t>
            </a:r>
            <a:r>
              <a:rPr lang="zh-TW" altLang="en-US" sz="2000" smtClean="0">
                <a:latin typeface="標楷體" pitchFamily="65" charset="-120"/>
                <a:ea typeface="標楷體" pitchFamily="65" charset="-120"/>
              </a:rPr>
              <a:t>市</a:t>
            </a:r>
            <a:r>
              <a:rPr lang="en-US" altLang="zh-TW" sz="2000" smtClean="0">
                <a:latin typeface="標楷體" pitchFamily="65" charset="-120"/>
                <a:ea typeface="標楷體" pitchFamily="65" charset="-120"/>
              </a:rPr>
              <a:t>)</a:t>
            </a:r>
            <a:r>
              <a:rPr lang="zh-TW" altLang="en-US" sz="2000" smtClean="0">
                <a:latin typeface="標楷體" pitchFamily="65" charset="-120"/>
                <a:ea typeface="標楷體" pitchFamily="65" charset="-120"/>
              </a:rPr>
              <a:t>政府警察機關為主。</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新細明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Network</Template>
  <TotalTime>831</TotalTime>
  <Words>3291</Words>
  <Application>Microsoft Office PowerPoint</Application>
  <PresentationFormat>如螢幕大小 (4:3)</PresentationFormat>
  <Paragraphs>273</Paragraphs>
  <Slides>30</Slides>
  <Notes>2</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30</vt:i4>
      </vt:variant>
    </vt:vector>
  </HeadingPairs>
  <TitlesOfParts>
    <vt:vector size="38" baseType="lpstr">
      <vt:lpstr>Arial</vt:lpstr>
      <vt:lpstr>新細明體</vt:lpstr>
      <vt:lpstr>Wingdings</vt:lpstr>
      <vt:lpstr>Calibri</vt:lpstr>
      <vt:lpstr>標楷體</vt:lpstr>
      <vt:lpstr>Verdana</vt:lpstr>
      <vt:lpstr>Times New Roman</vt:lpstr>
      <vt:lpstr>Network</vt:lpstr>
      <vt:lpstr>社會工作個案管理 報告題目:家庭暴力 </vt:lpstr>
      <vt:lpstr>何謂家庭暴力 ?</vt:lpstr>
      <vt:lpstr>PowerPoint 簡報</vt:lpstr>
      <vt:lpstr>PowerPoint 簡報</vt:lpstr>
      <vt:lpstr>家庭暴力人口群之人數統計</vt:lpstr>
      <vt:lpstr>PowerPoint 簡報</vt:lpstr>
      <vt:lpstr>法規內涵</vt:lpstr>
      <vt:lpstr>家庭暴力防治法關於民事保護令的種類： 保護令分成暫時保護令及通常保護令(以被害人有急迫危險時用)</vt:lpstr>
      <vt:lpstr>PowerPoint 簡報</vt:lpstr>
      <vt:lpstr>政府可提供之服務</vt:lpstr>
      <vt:lpstr>政府可提供之服務</vt:lpstr>
      <vt:lpstr>PowerPoint 簡報</vt:lpstr>
      <vt:lpstr>案例 </vt:lpstr>
      <vt:lpstr>PowerPoint 簡報</vt:lpstr>
      <vt:lpstr>個案的問題</vt:lpstr>
      <vt:lpstr>        終止關係          關係薄弱         關係衝突         關係緊密  </vt:lpstr>
      <vt:lpstr>生態理論分析： </vt:lpstr>
      <vt:lpstr>PowerPoint 簡報</vt:lpstr>
      <vt:lpstr>由『婦女救援社會福利事業基金會』 擔任個管人員</vt:lpstr>
      <vt:lpstr>案主的需求評量：</vt:lpstr>
      <vt:lpstr>個案優劣勢評量：</vt:lpstr>
      <vt:lpstr>訂定服務目標 </vt:lpstr>
      <vt:lpstr> </vt:lpstr>
      <vt:lpstr>預定完成處遇時間規劃</vt:lpstr>
      <vt:lpstr>PowerPoint 簡報</vt:lpstr>
      <vt:lpstr>PowerPoint 簡報</vt:lpstr>
      <vt:lpstr>PowerPoint 簡報</vt:lpstr>
      <vt:lpstr>結果評估、結案與追蹤</vt:lpstr>
      <vt:lpstr>參 考 文 獻</vt:lpstr>
      <vt:lpstr>作業分工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社會工作個案管理 報告題目:家庭暴力 指導老師:陳玫伶老師</dc:title>
  <dc:creator>賴</dc:creator>
  <cp:lastModifiedBy>yipsir</cp:lastModifiedBy>
  <cp:revision>91</cp:revision>
  <dcterms:created xsi:type="dcterms:W3CDTF">2010-12-26T08:18:51Z</dcterms:created>
  <dcterms:modified xsi:type="dcterms:W3CDTF">2019-03-30T11:48:06Z</dcterms:modified>
</cp:coreProperties>
</file>