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82" r:id="rId4"/>
    <p:sldId id="283" r:id="rId5"/>
    <p:sldId id="284" r:id="rId6"/>
    <p:sldId id="277" r:id="rId7"/>
    <p:sldId id="267" r:id="rId8"/>
    <p:sldId id="268" r:id="rId9"/>
    <p:sldId id="269" r:id="rId10"/>
    <p:sldId id="272" r:id="rId11"/>
    <p:sldId id="273" r:id="rId12"/>
    <p:sldId id="263" r:id="rId13"/>
    <p:sldId id="289" r:id="rId14"/>
    <p:sldId id="290" r:id="rId15"/>
    <p:sldId id="291" r:id="rId16"/>
    <p:sldId id="292" r:id="rId17"/>
    <p:sldId id="293" r:id="rId18"/>
    <p:sldId id="294" r:id="rId19"/>
    <p:sldId id="275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2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F7C04-3B01-4A7B-A4DA-D328347804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68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78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7AD9F5-4619-443C-B8FE-15502CD160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3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2E972-8EFC-4944-BFBD-9BDE5F728AEA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C9F2E-3D11-4E85-A5DD-9526999FEA55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9F263-E2CC-491D-A622-30997665A933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BE5B2-AC07-4F3B-ABD2-316819F9B69A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8C772-3134-4371-A5B2-D1D7DC5557A2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4C371-7097-4E6E-825C-FF640B106138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841CC-91C4-4B30-9102-1B345544BC3D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CA897-B393-4193-AE00-4AEFD5632823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EC224-F9E9-4CD0-91C7-B5AFF659E951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29B59-17E2-4908-BC5E-8B5B712D849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283FD-8B41-4AF5-B41A-47D157EFF4B9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61576-91DB-4AC8-918E-9413F462D64B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64055-69A8-4930-9D2D-BF023547EF9F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A5440-E608-4797-B64E-FAD51181DA64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CA7DD-A9FF-4EC4-939F-8CD9E16E2E8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95801-24BA-4299-8B77-AE8586ABB58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2DFD2-3282-49E6-BD01-DBE3AE4CB6A8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C8AD2-A623-41DC-B7FC-6A71DB2E4173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075CF-9E1F-4C7C-8C62-2014479B036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81800-D38E-4F51-8CB2-AA8C5D6E4D46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E1849-2C9A-47F8-AA7B-60E88500F4B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061FB-70D2-4A65-9D04-0398056DC2DD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BD1FB-D357-413A-8C16-23DD99F2F49D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未命名 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lum bright="4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1647">
            <a:off x="-1908175" y="2663825"/>
            <a:ext cx="6021388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1341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按一下以编辑母片标题样式</a:t>
            </a:r>
            <a:endParaRPr lang="zh-TW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3886200"/>
            <a:ext cx="482441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按一下以编辑母片副标题样式</a:t>
            </a:r>
            <a:endParaRPr lang="zh-TW" alt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B19562-4681-434F-A091-67658A71FD0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06F0A-F3AA-43EA-9D6E-CF5644D655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408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4E1B8-9B40-49EE-8139-F5F741311A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388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411413" y="1600200"/>
            <a:ext cx="30607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24513" y="1600200"/>
            <a:ext cx="3062287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8243888" y="6165850"/>
            <a:ext cx="622300" cy="476250"/>
          </a:xfrm>
        </p:spPr>
        <p:txBody>
          <a:bodyPr/>
          <a:lstStyle>
            <a:lvl1pPr>
              <a:defRPr/>
            </a:lvl1pPr>
          </a:lstStyle>
          <a:p>
            <a:fld id="{F12978EB-849F-4C58-9144-027BF854FC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512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411413" y="1600200"/>
            <a:ext cx="30607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624513" y="1600200"/>
            <a:ext cx="3062287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624513" y="3938588"/>
            <a:ext cx="3062287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243888" y="6165850"/>
            <a:ext cx="622300" cy="476250"/>
          </a:xfrm>
        </p:spPr>
        <p:txBody>
          <a:bodyPr/>
          <a:lstStyle>
            <a:lvl1pPr>
              <a:defRPr/>
            </a:lvl1pPr>
          </a:lstStyle>
          <a:p>
            <a:fld id="{E7BC6704-7F3F-44C1-8908-FE4DDF9AC7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056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694E33-A2F9-4347-9421-CD35D8BDB0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43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B4C8-993D-4994-91E2-39FC388003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2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11413" y="1600200"/>
            <a:ext cx="3060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24513" y="1600200"/>
            <a:ext cx="3062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17AA8-C9C7-447E-9A7D-C89F612099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88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1C3C44-55FA-4CED-8C45-9F7A891721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7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B2951C-5CBB-41CE-ABE0-03A790E89A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7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A818A4-958A-4E2C-AAEA-EDD734FFDC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1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540B10-F96B-4935-8CF2-C218E0DE55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92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A86D4-DEBF-4C04-A94E-1121D1DB24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5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C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未命名 -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lum bright="4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1647">
            <a:off x="-1908175" y="2663825"/>
            <a:ext cx="6021388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按一下以编辑母片标题样式</a:t>
            </a:r>
            <a:endParaRPr lang="zh-TW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413" y="1600200"/>
            <a:ext cx="62753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165850"/>
            <a:ext cx="622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66"/>
                </a:solidFill>
              </a:defRPr>
            </a:lvl1pPr>
          </a:lstStyle>
          <a:p>
            <a:fld id="{4EDB14A5-48B4-4066-91B7-C8403410F6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539750" indent="-53975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3600" b="1">
          <a:solidFill>
            <a:srgbClr val="000066"/>
          </a:solidFill>
          <a:latin typeface="+mn-lt"/>
          <a:ea typeface="+mn-ea"/>
          <a:cs typeface="+mn-cs"/>
        </a:defRPr>
      </a:lvl1pPr>
      <a:lvl2pPr marL="1169988" indent="-450850" algn="l" rtl="0" fontAlgn="base">
        <a:spcBef>
          <a:spcPct val="20000"/>
        </a:spcBef>
        <a:spcAft>
          <a:spcPct val="0"/>
        </a:spcAft>
        <a:buSzPct val="150000"/>
        <a:buBlip>
          <a:blip r:embed="rId17"/>
        </a:buBlip>
        <a:defRPr kumimoji="1" sz="3200" b="1">
          <a:solidFill>
            <a:srgbClr val="0000FF"/>
          </a:solidFill>
          <a:latin typeface="+mn-lt"/>
          <a:ea typeface="+mn-ea"/>
        </a:defRPr>
      </a:lvl2pPr>
      <a:lvl3pPr marL="1889125" indent="-539750" algn="l" rtl="0" fontAlgn="base">
        <a:spcBef>
          <a:spcPct val="20000"/>
        </a:spcBef>
        <a:spcAft>
          <a:spcPct val="0"/>
        </a:spcAft>
        <a:buSzPct val="150000"/>
        <a:buBlip>
          <a:blip r:embed="rId18"/>
        </a:buBlip>
        <a:defRPr kumimoji="1" sz="2800" b="1">
          <a:solidFill>
            <a:srgbClr val="660066"/>
          </a:solidFill>
          <a:latin typeface="+mn-lt"/>
          <a:ea typeface="+mn-ea"/>
        </a:defRPr>
      </a:lvl3pPr>
      <a:lvl4pPr marL="2517775" indent="-449263" algn="l" rtl="0" fontAlgn="base">
        <a:spcBef>
          <a:spcPct val="20000"/>
        </a:spcBef>
        <a:spcAft>
          <a:spcPct val="0"/>
        </a:spcAft>
        <a:buSzPct val="155000"/>
        <a:buBlip>
          <a:blip r:embed="rId19"/>
        </a:buBlip>
        <a:defRPr kumimoji="1" sz="2400" b="1">
          <a:solidFill>
            <a:srgbClr val="990000"/>
          </a:solidFill>
          <a:latin typeface="+mn-lt"/>
          <a:ea typeface="+mn-ea"/>
        </a:defRPr>
      </a:lvl4pPr>
      <a:lvl5pPr marL="3043238" indent="-3460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5pPr>
      <a:lvl6pPr marL="3500438" indent="-3460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6pPr>
      <a:lvl7pPr marL="3957638" indent="-3460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7pPr>
      <a:lvl8pPr marL="4414838" indent="-3460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8pPr>
      <a:lvl9pPr marL="4872038" indent="-3460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8575"/>
            <a:ext cx="9144000" cy="3097213"/>
          </a:xfrm>
        </p:spPr>
        <p:txBody>
          <a:bodyPr/>
          <a:lstStyle/>
          <a:p>
            <a:r>
              <a:rPr lang="zh-CN" altLang="en-US" sz="3200">
                <a:ea typeface="標楷體" pitchFamily="65" charset="-120"/>
              </a:rPr>
              <a:t>圣公会圣匠堂长者地区中心</a:t>
            </a:r>
            <a:br>
              <a:rPr lang="zh-CN" altLang="en-US" sz="3200">
                <a:ea typeface="標楷體" pitchFamily="65" charset="-120"/>
              </a:rPr>
            </a:br>
            <a:r>
              <a:rPr lang="zh-CN" altLang="en-US" sz="3200">
                <a:ea typeface="標楷體" pitchFamily="65" charset="-120"/>
              </a:rPr>
              <a:t>长者支持服务队</a:t>
            </a:r>
            <a:br>
              <a:rPr lang="zh-CN" altLang="en-US" sz="3200">
                <a:ea typeface="標楷體" pitchFamily="65" charset="-120"/>
              </a:rPr>
            </a:br>
            <a:r>
              <a:rPr lang="zh-TW" altLang="en-US" sz="2000">
                <a:ea typeface="標楷體" pitchFamily="65" charset="-120"/>
              </a:rPr>
              <a:t/>
            </a:r>
            <a:br>
              <a:rPr lang="zh-TW" altLang="en-US" sz="2000">
                <a:ea typeface="標楷體" pitchFamily="65" charset="-120"/>
              </a:rPr>
            </a:br>
            <a:r>
              <a:rPr lang="zh-CN" altLang="en-US" sz="3200">
                <a:ea typeface="標楷體" pitchFamily="65" charset="-120"/>
              </a:rPr>
              <a:t>香港房屋协会</a:t>
            </a:r>
            <a:br>
              <a:rPr lang="zh-CN" altLang="en-US" sz="3200">
                <a:ea typeface="標楷體" pitchFamily="65" charset="-120"/>
              </a:rPr>
            </a:br>
            <a:r>
              <a:rPr lang="zh-CN" altLang="en-US" sz="3200">
                <a:ea typeface="標楷體" pitchFamily="65" charset="-120"/>
              </a:rPr>
              <a:t>家维邨义工队</a:t>
            </a:r>
            <a:endParaRPr lang="zh-TW" altLang="en-US" sz="3200"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32238"/>
            <a:ext cx="9144000" cy="792162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「小区是我家 由关怀长者开始」</a:t>
            </a:r>
            <a:endParaRPr lang="zh-TW" altLang="en-US" sz="440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carpenter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503238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ic02[2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126">
            <a:off x="1331913" y="1773238"/>
            <a:ext cx="757237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9720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kumimoji="1" sz="3600" b="1">
                <a:solidFill>
                  <a:srgbClr val="000066"/>
                </a:solidFill>
                <a:latin typeface="Arial" charset="0"/>
                <a:ea typeface="新細明體" pitchFamily="18" charset="-120"/>
              </a:defRPr>
            </a:lvl1pPr>
            <a:lvl2pPr algn="ctr">
              <a:spcBef>
                <a:spcPct val="20000"/>
              </a:spcBef>
              <a:buSzPct val="150000"/>
              <a:defRPr kumimoji="1" sz="3200" b="1">
                <a:solidFill>
                  <a:srgbClr val="0000FF"/>
                </a:solidFill>
                <a:latin typeface="Arial" charset="0"/>
                <a:ea typeface="新細明體" pitchFamily="18" charset="-120"/>
              </a:defRPr>
            </a:lvl2pPr>
            <a:lvl3pPr algn="ctr">
              <a:spcBef>
                <a:spcPct val="20000"/>
              </a:spcBef>
              <a:buSzPct val="150000"/>
              <a:defRPr kumimoji="1" sz="2800" b="1">
                <a:solidFill>
                  <a:srgbClr val="660066"/>
                </a:solidFill>
                <a:latin typeface="Arial" charset="0"/>
                <a:ea typeface="新細明體" pitchFamily="18" charset="-120"/>
              </a:defRPr>
            </a:lvl3pPr>
            <a:lvl4pPr algn="ctr">
              <a:spcBef>
                <a:spcPct val="20000"/>
              </a:spcBef>
              <a:buSzPct val="155000"/>
              <a:defRPr kumimoji="1" sz="2400" b="1">
                <a:solidFill>
                  <a:srgbClr val="990000"/>
                </a:solidFill>
                <a:latin typeface="Arial" charset="0"/>
                <a:ea typeface="新細明體" pitchFamily="18" charset="-120"/>
              </a:defRPr>
            </a:lvl4pPr>
            <a:lvl5pPr algn="ctr">
              <a:spcBef>
                <a:spcPct val="20000"/>
              </a:spcBef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CN" altLang="en-US" sz="44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「伙伴合作」义工服务分享</a:t>
            </a:r>
            <a:endParaRPr lang="zh-TW" altLang="en-US" sz="440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4463" y="4510088"/>
            <a:ext cx="874871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kumimoji="1" sz="3600" b="1">
                <a:solidFill>
                  <a:srgbClr val="000066"/>
                </a:solidFill>
                <a:latin typeface="Arial" charset="0"/>
                <a:ea typeface="新細明體" pitchFamily="18" charset="-120"/>
              </a:defRPr>
            </a:lvl1pPr>
            <a:lvl2pPr indent="261938" algn="ctr">
              <a:spcBef>
                <a:spcPct val="20000"/>
              </a:spcBef>
              <a:buSzPct val="150000"/>
              <a:defRPr kumimoji="1" sz="3200" b="1">
                <a:solidFill>
                  <a:srgbClr val="0000FF"/>
                </a:solidFill>
                <a:latin typeface="Arial" charset="0"/>
                <a:ea typeface="新細明體" pitchFamily="18" charset="-120"/>
              </a:defRPr>
            </a:lvl2pPr>
            <a:lvl3pPr indent="434975" algn="ctr">
              <a:spcBef>
                <a:spcPct val="20000"/>
              </a:spcBef>
              <a:buSzPct val="150000"/>
              <a:defRPr kumimoji="1" sz="2800" b="1">
                <a:solidFill>
                  <a:srgbClr val="660066"/>
                </a:solidFill>
                <a:latin typeface="Arial" charset="0"/>
                <a:ea typeface="新細明體" pitchFamily="18" charset="-120"/>
              </a:defRPr>
            </a:lvl3pPr>
            <a:lvl4pPr indent="696913" algn="ctr">
              <a:spcBef>
                <a:spcPct val="20000"/>
              </a:spcBef>
              <a:buSzPct val="155000"/>
              <a:defRPr kumimoji="1" sz="2400" b="1">
                <a:solidFill>
                  <a:srgbClr val="990000"/>
                </a:solidFill>
                <a:latin typeface="Arial" charset="0"/>
                <a:ea typeface="新細明體" pitchFamily="18" charset="-120"/>
              </a:defRPr>
            </a:lvl4pPr>
            <a:lvl5pPr indent="868363" algn="ctr">
              <a:spcBef>
                <a:spcPct val="20000"/>
              </a:spcBef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indent="868363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indent="868363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indent="868363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indent="868363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0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邱绍彰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2200">
                <a:ea typeface="標楷體" pitchFamily="65" charset="-120"/>
              </a:rPr>
              <a:t>圣公会圣匠堂长者地区中心长者支持服务队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社工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r"/>
            <a:r>
              <a:rPr lang="zh-TW" altLang="en-US" sz="2200">
                <a:ea typeface="標楷體" pitchFamily="65" charset="-120"/>
              </a:rPr>
              <a:t>何丽珍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2200">
                <a:ea typeface="標楷體" pitchFamily="65" charset="-120"/>
              </a:rPr>
              <a:t>香港房屋协会长者服务主任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r"/>
            <a:r>
              <a:rPr lang="zh-CN" altLang="en-US" sz="2200">
                <a:latin typeface="標楷體" pitchFamily="65" charset="-120"/>
                <a:ea typeface="標楷體" pitchFamily="65" charset="-120"/>
              </a:rPr>
              <a:t>岑燕云</a:t>
            </a:r>
            <a:r>
              <a:rPr lang="en-US" altLang="zh-CN" sz="2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2200">
                <a:latin typeface="標楷體" pitchFamily="65" charset="-120"/>
                <a:ea typeface="標楷體" pitchFamily="65" charset="-120"/>
              </a:rPr>
              <a:t>家维邨义工队成员</a:t>
            </a:r>
            <a:r>
              <a:rPr lang="en-US" altLang="zh-CN" sz="220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200">
              <a:ea typeface="標楷體" pitchFamily="65" charset="-120"/>
            </a:endParaRPr>
          </a:p>
          <a:p>
            <a:pPr algn="r"/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22.7.2006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怎样成为长者支持队义工</a:t>
            </a:r>
            <a:r>
              <a:rPr lang="zh-TW" altLang="en-US"/>
              <a:t>？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93063" cy="5789613"/>
          </a:xfrm>
        </p:spPr>
        <p:txBody>
          <a:bodyPr/>
          <a:lstStyle/>
          <a:p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岁以上的长者：</a:t>
            </a:r>
          </a:p>
          <a:p>
            <a:pPr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可自行联络或由社会服务机构、地区团体或热心人士转介至邻近的长者支持服务队</a:t>
            </a:r>
          </a:p>
          <a:p>
            <a:pPr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岁以下的小区人士：</a:t>
            </a:r>
          </a:p>
          <a:p>
            <a:pPr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有兴趣参加的人士或机构可向长者支持服务队	申请成为个人义工或义工机构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义工可提供的协助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7675" y="1773238"/>
            <a:ext cx="3457575" cy="4525962"/>
          </a:xfrm>
        </p:spPr>
        <p:txBody>
          <a:bodyPr/>
          <a:lstStyle/>
          <a:p>
            <a:r>
              <a:rPr lang="zh-TW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电话慰问</a:t>
            </a:r>
          </a:p>
          <a:p>
            <a:r>
              <a:rPr lang="zh-TW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定期探访</a:t>
            </a:r>
          </a:p>
          <a:p>
            <a:r>
              <a:rPr lang="zh-TW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到户看顾</a:t>
            </a:r>
          </a:p>
          <a:p>
            <a:r>
              <a:rPr lang="zh-TW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陪诊</a:t>
            </a:r>
          </a:p>
          <a:p>
            <a:r>
              <a:rPr lang="zh-CN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简单家居维修</a:t>
            </a:r>
          </a:p>
          <a:p>
            <a:endParaRPr lang="zh-TW" altLang="en-US" sz="3200"/>
          </a:p>
          <a:p>
            <a:endParaRPr lang="en-US" altLang="zh-TW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r>
              <a:rPr lang="zh-CN" altLang="en-US" sz="5400">
                <a:ea typeface="標楷體" pitchFamily="65" charset="-120"/>
              </a:rPr>
              <a:t>义工的参与点滴</a:t>
            </a:r>
            <a:endParaRPr lang="zh-TW" altLang="en-US" sz="540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CI00016_edite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20713"/>
            <a:ext cx="7497763" cy="501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CI00019_edited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6275388" cy="4068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CCI00020_edited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196975"/>
            <a:ext cx="6275388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CCI00021_edite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5650" y="476250"/>
            <a:ext cx="3797300" cy="568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CCI00018_edite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52513"/>
            <a:ext cx="6851650" cy="466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CI00017_edite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12875"/>
            <a:ext cx="6275387" cy="4198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透过合作所达到的果效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95425"/>
            <a:ext cx="8964612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</a:pPr>
            <a:r>
              <a:rPr lang="zh-TW" altLang="en-US" sz="3200">
                <a:solidFill>
                  <a:srgbClr val="FF0000"/>
                </a:solidFill>
                <a:ea typeface="標楷體" pitchFamily="65" charset="-120"/>
              </a:rPr>
              <a:t>个人层面：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zh-TW" altLang="en-US" sz="3200">
              <a:solidFill>
                <a:srgbClr val="FF0000"/>
              </a:solidFill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透过积极参与，实践老有所为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活动当中加插不同的训练，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   让义工的技能有所提升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多元扩展、发展潜能，丰盛耆年</a:t>
            </a:r>
          </a:p>
          <a:p>
            <a:pPr marL="742950" indent="-742950">
              <a:lnSpc>
                <a:spcPct val="90000"/>
              </a:lnSpc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</a:pPr>
            <a:endParaRPr lang="zh-TW" altLang="en-US" sz="3200">
              <a:solidFill>
                <a:srgbClr val="FF0000"/>
              </a:solidFill>
              <a:ea typeface="NSimSun" pitchFamily="49" charset="-122"/>
            </a:endParaRP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en-US" altLang="zh-TW" sz="3200">
              <a:solidFill>
                <a:srgbClr val="FF0000"/>
              </a:solidFill>
              <a:ea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zh-CN" altLang="en-US">
                <a:ea typeface="標楷體" pitchFamily="65" charset="-120"/>
              </a:rPr>
              <a:t>家维邨居民义工队简介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39863"/>
            <a:ext cx="8569325" cy="5589587"/>
          </a:xfrm>
        </p:spPr>
        <p:txBody>
          <a:bodyPr/>
          <a:lstStyle/>
          <a:p>
            <a:pPr marL="742950" indent="-742950">
              <a:lnSpc>
                <a:spcPct val="90000"/>
              </a:lnSpc>
            </a:pP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en-US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2003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zh-TW" altLang="en-US" sz="2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</a:pP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       标：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en-US" altLang="zh-TW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i)   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团结居民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en-US" altLang="zh-CN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  </a:t>
            </a:r>
            <a:r>
              <a:rPr lang="zh-CN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增加邻舍间沟通、互相认识，减少误会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en-US" altLang="zh-CN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iii) </a:t>
            </a:r>
            <a:r>
              <a:rPr lang="zh-CN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发挥守望相助精神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en-US" altLang="zh-CN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iv)  </a:t>
            </a:r>
            <a:r>
              <a:rPr lang="zh-CN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关怀区内长者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en-US" altLang="zh-TW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v)</a:t>
            </a:r>
            <a:r>
              <a:rPr lang="zh-CN" altLang="en-US" sz="2600">
                <a:solidFill>
                  <a:srgbClr val="FF0000"/>
                </a:solidFill>
                <a:ea typeface="標楷體" pitchFamily="65" charset="-120"/>
              </a:rPr>
              <a:t>动员区内的义工关顾独居，体弱的长者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zh-TW" altLang="en-US" sz="2600">
                <a:solidFill>
                  <a:srgbClr val="FF0000"/>
                </a:solidFill>
                <a:ea typeface="標楷體" pitchFamily="65" charset="-120"/>
              </a:rPr>
              <a:t>         </a:t>
            </a:r>
            <a:r>
              <a:rPr lang="en-US" altLang="zh-TW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vi)</a:t>
            </a:r>
            <a:r>
              <a:rPr lang="zh-CN" altLang="en-US" sz="2600">
                <a:solidFill>
                  <a:srgbClr val="FF0000"/>
                </a:solidFill>
                <a:ea typeface="標楷體" pitchFamily="65" charset="-120"/>
              </a:rPr>
              <a:t>大型活动协助</a:t>
            </a:r>
            <a:endParaRPr lang="zh-TW" altLang="en-US" sz="2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zh-TW" altLang="en-US" sz="2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lnSpc>
                <a:spcPct val="90000"/>
              </a:lnSpc>
            </a:pP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现时</a:t>
            </a:r>
            <a:r>
              <a:rPr lang="zh-TW" altLang="en-US" sz="2600">
                <a:solidFill>
                  <a:srgbClr val="FF0000"/>
                </a:solidFill>
                <a:ea typeface="標楷體" pitchFamily="65" charset="-120"/>
              </a:rPr>
              <a:t>义工人数：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r>
              <a:rPr lang="zh-CN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有义工</a:t>
            </a:r>
            <a:r>
              <a:rPr lang="en-US" altLang="zh-CN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41</a:t>
            </a:r>
            <a:r>
              <a:rPr lang="zh-CN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人，大部份是退休长者，最大年龄是</a:t>
            </a:r>
            <a:r>
              <a:rPr lang="en-US" altLang="zh-CN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90</a:t>
            </a:r>
            <a:r>
              <a:rPr lang="zh-CN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岁</a:t>
            </a:r>
            <a:endParaRPr lang="zh-TW" altLang="en-US" sz="2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標楷體" pitchFamily="65" charset="-120"/>
                <a:ea typeface="標楷體" pitchFamily="65" charset="-120"/>
              </a:rPr>
              <a:t>透过合作所达到的果效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893175" cy="5184775"/>
          </a:xfrm>
        </p:spPr>
        <p:txBody>
          <a:bodyPr/>
          <a:lstStyle/>
          <a:p>
            <a:pPr marL="742950" indent="-742950"/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机构层面：</a:t>
            </a:r>
          </a:p>
          <a:p>
            <a:pPr marL="742950" indent="-742950"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r>
              <a:rPr kumimoji="0"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i)</a:t>
            </a:r>
            <a:r>
              <a:rPr kumimoji="0"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长远的合作伙伴、贯彻小区照顾的理念</a:t>
            </a:r>
          </a:p>
          <a:p>
            <a:pPr marL="742950" indent="-742950">
              <a:buFontTx/>
              <a:buNone/>
            </a:pPr>
            <a:endParaRPr kumimoji="0"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r>
              <a:rPr kumimoji="0"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</a:t>
            </a:r>
            <a:r>
              <a:rPr kumimoji="0"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透过「小区是我家 由关怀长者开始」</a:t>
            </a:r>
          </a:p>
          <a:p>
            <a:pPr marL="742950" indent="-742950">
              <a:buFontTx/>
              <a:buNone/>
            </a:pPr>
            <a:r>
              <a:rPr kumimoji="0"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	  的活动，建立沟通的渠道，促进长者</a:t>
            </a:r>
          </a:p>
          <a:p>
            <a:pPr marL="742950" indent="-742950">
              <a:buFontTx/>
              <a:buNone/>
            </a:pPr>
            <a:r>
              <a:rPr kumimoji="0"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	  信息的传递和交流</a:t>
            </a:r>
          </a:p>
          <a:p>
            <a:pPr marL="742950" indent="-742950">
              <a:buFontTx/>
              <a:buChar char="•"/>
            </a:pP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標楷體" pitchFamily="65" charset="-120"/>
                <a:ea typeface="標楷體" pitchFamily="65" charset="-120"/>
              </a:rPr>
              <a:t>透过合作所达到的果效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82763"/>
            <a:ext cx="8893175" cy="4525962"/>
          </a:xfrm>
        </p:spPr>
        <p:txBody>
          <a:bodyPr/>
          <a:lstStyle/>
          <a:p>
            <a:pPr marL="742950" indent="-742950"/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服务对象方面：</a:t>
            </a:r>
          </a:p>
          <a:p>
            <a:pPr marL="742950" indent="-742950"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促进邻舍关系、减低服务对象对</a:t>
            </a: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  居住环境的疏离感</a:t>
            </a:r>
          </a:p>
          <a:p>
            <a:pPr marL="742950" indent="-742950"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让独居的长者得到关怀、减低他们的</a:t>
            </a: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	  无助及孤独感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標楷體" pitchFamily="65" charset="-120"/>
                <a:ea typeface="標楷體" pitchFamily="65" charset="-120"/>
              </a:rPr>
              <a:t>透过合作所达到的果效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16912" cy="4525962"/>
          </a:xfrm>
        </p:spPr>
        <p:txBody>
          <a:bodyPr/>
          <a:lstStyle/>
          <a:p>
            <a:pPr marL="742950" indent="-742950"/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社会整体层面：</a:t>
            </a:r>
          </a:p>
          <a:p>
            <a:pPr marL="742950" indent="-742950"/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透过是次活动，建立一个和谐友爱、	 关怀及愉悦的小区</a:t>
            </a:r>
          </a:p>
          <a:p>
            <a:pPr marL="742950" indent="-742950">
              <a:buFontTx/>
              <a:buNone/>
            </a:pP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凝聚小区的资源，以达致不同组别、</a:t>
            </a: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	  年龄阶层的共融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8229600" cy="1790700"/>
          </a:xfrm>
        </p:spPr>
        <p:txBody>
          <a:bodyPr/>
          <a:lstStyle/>
          <a:p>
            <a:r>
              <a:rPr lang="zh-TW" altLang="en-US" sz="8000">
                <a:ea typeface="標楷體" pitchFamily="65" charset="-120"/>
              </a:rPr>
              <a:t>多谢！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居民义工队服务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84313"/>
            <a:ext cx="7850188" cy="4852987"/>
          </a:xfrm>
        </p:spPr>
        <p:txBody>
          <a:bodyPr/>
          <a:lstStyle/>
          <a:p>
            <a:pPr marL="742950" indent="-742950">
              <a:buFontTx/>
              <a:buAutoNum type="romanLcParenR"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协助本邨长者休息室运作及推行活动</a:t>
            </a:r>
          </a:p>
          <a:p>
            <a:pPr marL="742950" indent="-742950"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		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为长者书写信件，读信等</a:t>
            </a:r>
          </a:p>
          <a:p>
            <a:pPr marL="742950" indent="-742950"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iii)	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编织冷颈巾送给长者</a:t>
            </a:r>
          </a:p>
          <a:p>
            <a:pPr marL="742950" indent="-742950"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iv)	 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探访独居长者</a:t>
            </a:r>
          </a:p>
          <a:p>
            <a:pPr marL="742950" indent="-742950"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v) 	 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卖旗筹款</a:t>
            </a:r>
          </a:p>
          <a:p>
            <a:pPr marL="742950" indent="-742950">
              <a:buFontTx/>
              <a:buAutoNum type="romanLcParenR" startAt="6"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动员区内的义工关顾独居、</a:t>
            </a:r>
          </a:p>
          <a:p>
            <a:pPr marL="742950" indent="-742950"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 体弱长者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家维之友探访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742950" indent="-742950"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vii) 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大型活动协助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端午包粽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endParaRPr lang="en-US" altLang="zh-TW" sz="2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endParaRPr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Tx/>
              <a:buNone/>
            </a:pPr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zh-CN" altLang="en-US">
                <a:ea typeface="標楷體" pitchFamily="65" charset="-120"/>
              </a:rPr>
              <a:t>房屋协会所扮演的角色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2432050"/>
            <a:ext cx="5688012" cy="4525963"/>
          </a:xfrm>
        </p:spPr>
        <p:txBody>
          <a:bodyPr/>
          <a:lstStyle/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协助居民义工队的活动</a:t>
            </a:r>
          </a:p>
          <a:p>
            <a:pPr>
              <a:buFontTx/>
              <a:buNone/>
            </a:pPr>
            <a:endParaRPr lang="zh-TW" altLang="en-US" sz="3200">
              <a:solidFill>
                <a:srgbClr val="FF0000"/>
              </a:solidFill>
              <a:ea typeface="標楷體" pitchFamily="65" charset="-120"/>
            </a:endParaRPr>
          </a:p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提供义工队活动所需的物资</a:t>
            </a:r>
          </a:p>
          <a:p>
            <a:pPr>
              <a:buFontTx/>
              <a:buNone/>
            </a:pPr>
            <a:endParaRPr lang="en-US" altLang="zh-TW" sz="3200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44036" name="Picture 4" descr="j028209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773238"/>
            <a:ext cx="1458912" cy="1138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j023798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3357563"/>
            <a:ext cx="1347788" cy="130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如何鼓励居民参与？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55788"/>
            <a:ext cx="9323388" cy="4525962"/>
          </a:xfrm>
        </p:spPr>
        <p:txBody>
          <a:bodyPr/>
          <a:lstStyle/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推荐义工及义工团队申领社署颁发的</a:t>
            </a:r>
          </a:p>
          <a:p>
            <a:pPr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	义工嘉许状</a:t>
            </a:r>
          </a:p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让义工代表屋邨出席不同的义工会议及活动，</a:t>
            </a:r>
          </a:p>
          <a:p>
            <a:pPr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	以认同及赞赏义工的贡献</a:t>
            </a:r>
          </a:p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发挥义工潜能 </a:t>
            </a:r>
            <a:r>
              <a:rPr lang="en-US" altLang="zh-CN" sz="3200">
                <a:solidFill>
                  <a:srgbClr val="FF0000"/>
                </a:solidFill>
                <a:latin typeface="標楷體"/>
                <a:ea typeface="標楷體" pitchFamily="65" charset="-120"/>
              </a:rPr>
              <a:t>–</a:t>
            </a:r>
            <a:r>
              <a:rPr lang="en-US" altLang="zh-CN" sz="320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组织合唱团、手工艺班等，</a:t>
            </a:r>
          </a:p>
          <a:p>
            <a:pPr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	让长者能够凭一己所长，尽情发挥。</a:t>
            </a:r>
            <a:endParaRPr lang="zh-TW" altLang="en-US" sz="320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/>
          <a:lstStyle/>
          <a:p>
            <a:r>
              <a:rPr lang="zh-CN" altLang="en-US">
                <a:ea typeface="標楷體" pitchFamily="65" charset="-120"/>
              </a:rPr>
              <a:t>家维邨居民义工队成员分享</a:t>
            </a:r>
            <a:endParaRPr lang="zh-TW" altLang="en-US" sz="660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长者支持服务队简介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3200">
                <a:solidFill>
                  <a:srgbClr val="FF0000"/>
                </a:solidFill>
                <a:ea typeface="標楷體" pitchFamily="65" charset="-120"/>
              </a:rPr>
              <a:t>服务目标：</a:t>
            </a:r>
          </a:p>
          <a:p>
            <a:pPr>
              <a:buFontTx/>
              <a:buNone/>
            </a:pPr>
            <a:endParaRPr lang="zh-TW" altLang="en-US" sz="3200">
              <a:solidFill>
                <a:srgbClr val="FF0000"/>
              </a:solidFill>
              <a:ea typeface="標楷體" pitchFamily="65" charset="-120"/>
            </a:endParaRPr>
          </a:p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为极需要照顾的长者提供小区网络和外展服务</a:t>
            </a:r>
          </a:p>
          <a:p>
            <a:pPr>
              <a:buFontTx/>
              <a:buNone/>
            </a:pPr>
            <a:endParaRPr lang="zh-TW" altLang="en-US" sz="3200">
              <a:solidFill>
                <a:srgbClr val="FF0000"/>
              </a:solidFill>
              <a:ea typeface="標楷體" pitchFamily="65" charset="-120"/>
            </a:endParaRPr>
          </a:p>
          <a:p>
            <a:r>
              <a:rPr lang="zh-CN" altLang="en-US" sz="3200">
                <a:solidFill>
                  <a:srgbClr val="FF0000"/>
                </a:solidFill>
                <a:ea typeface="標楷體" pitchFamily="65" charset="-120"/>
              </a:rPr>
              <a:t>推广义务工作精神</a:t>
            </a:r>
          </a:p>
          <a:p>
            <a:pPr>
              <a:buFontTx/>
              <a:buNone/>
            </a:pPr>
            <a:endParaRPr lang="zh-TW" altLang="en-US" sz="3200"/>
          </a:p>
          <a:p>
            <a:pPr>
              <a:buFontTx/>
              <a:buNone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长者支持服务队的服务对象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75612" cy="4525963"/>
          </a:xfrm>
        </p:spPr>
        <p:txBody>
          <a:bodyPr/>
          <a:lstStyle/>
          <a:p>
            <a:pPr marL="914400" indent="-914400">
              <a:lnSpc>
                <a:spcPct val="90000"/>
              </a:lnSpc>
            </a:pP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岁以上，有以下其中一项或多项情况，	并确有支持服务需要且愿意接受服务的长者</a:t>
            </a:r>
          </a:p>
          <a:p>
            <a:pPr marL="914400" indent="-914400">
              <a:lnSpc>
                <a:spcPct val="90000"/>
              </a:lnSpc>
              <a:buFontTx/>
              <a:buNone/>
            </a:pPr>
            <a:endParaRPr lang="zh-TW" altLang="en-US" sz="2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lnSpc>
                <a:spcPct val="90000"/>
              </a:lnSpc>
              <a:buFontTx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独居或缺乏家人照顾</a:t>
            </a:r>
          </a:p>
          <a:p>
            <a:pPr marL="914400" indent="-91440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缺乏小区支持网络</a:t>
            </a:r>
          </a:p>
          <a:p>
            <a:pPr marL="914400" indent="-914400">
              <a:lnSpc>
                <a:spcPct val="90000"/>
              </a:lnSpc>
              <a:buFontTx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iii)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健康欠佳</a:t>
            </a:r>
          </a:p>
          <a:p>
            <a:pPr marL="914400" indent="-91440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iv)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有经济困难</a:t>
            </a:r>
          </a:p>
          <a:p>
            <a:pPr marL="914400" indent="-914400">
              <a:lnSpc>
                <a:spcPct val="90000"/>
              </a:lnSpc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CN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v)</a:t>
            </a: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未能善用小区资源或服务</a:t>
            </a:r>
          </a:p>
          <a:p>
            <a:pPr marL="914400" indent="-914400">
              <a:lnSpc>
                <a:spcPct val="90000"/>
              </a:lnSpc>
              <a:buFontTx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vi)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其它特殊情况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標楷體" pitchFamily="65" charset="-120"/>
              </a:rPr>
              <a:t>长者支持服务队服务性质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82763"/>
            <a:ext cx="793115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透过外展手法到区内不同地点接触长者，识别可能需要社会服务的长者</a:t>
            </a:r>
          </a:p>
          <a:p>
            <a:pPr>
              <a:lnSpc>
                <a:spcPct val="80000"/>
              </a:lnSpc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动员小区人士及义工服务长者，并与他们联系</a:t>
            </a:r>
          </a:p>
          <a:p>
            <a:pPr>
              <a:lnSpc>
                <a:spcPct val="80000"/>
              </a:lnSpc>
            </a:pPr>
            <a:r>
              <a:rPr lang="zh-CN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招募、甄选和训练不同年龄的义工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unteer Movement 1">
  <a:themeElements>
    <a:clrScheme name="Volunteer Movement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lunteer Movement 1">
      <a:majorFont>
        <a:latin typeface="Times New Roman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lunteer Movemen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unteer Movement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unteer Movement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unteer Movement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unteer Movement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unteer Movement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unteer Movement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unteer Movement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unteer Movement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unteer Movement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unteer Movement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unteer Movement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Volunteer Movement 1</Template>
  <TotalTime>1880</TotalTime>
  <Words>597</Words>
  <Application>Microsoft Office PowerPoint</Application>
  <PresentationFormat>如螢幕大小 (4:3)</PresentationFormat>
  <Paragraphs>132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Arial</vt:lpstr>
      <vt:lpstr>新細明體</vt:lpstr>
      <vt:lpstr>Times New Roman</vt:lpstr>
      <vt:lpstr>Wingdings</vt:lpstr>
      <vt:lpstr>標楷體</vt:lpstr>
      <vt:lpstr>NSimSun</vt:lpstr>
      <vt:lpstr>Volunteer Movement 1</vt:lpstr>
      <vt:lpstr>圣公会圣匠堂长者地区中心 长者支持服务队  香港房屋协会 家维邨义工队</vt:lpstr>
      <vt:lpstr>家维邨居民义工队简介</vt:lpstr>
      <vt:lpstr>居民义工队服务</vt:lpstr>
      <vt:lpstr>房屋协会所扮演的角色</vt:lpstr>
      <vt:lpstr>如何鼓励居民参与？</vt:lpstr>
      <vt:lpstr>家维邨居民义工队成员分享</vt:lpstr>
      <vt:lpstr>长者支持服务队简介</vt:lpstr>
      <vt:lpstr>长者支持服务队的服务对象</vt:lpstr>
      <vt:lpstr>长者支持服务队服务性质</vt:lpstr>
      <vt:lpstr>怎样成为长者支持队义工？</vt:lpstr>
      <vt:lpstr>义工可提供的协助</vt:lpstr>
      <vt:lpstr>义工的参与点滴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透过合作所达到的果效</vt:lpstr>
      <vt:lpstr>透过合作所达到的果效</vt:lpstr>
      <vt:lpstr>透过合作所达到的果效</vt:lpstr>
      <vt:lpstr>透过合作所达到的果效</vt:lpstr>
      <vt:lpstr>多谢！</vt:lpstr>
    </vt:vector>
  </TitlesOfParts>
  <Company>Social Welfare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Yipsir</cp:lastModifiedBy>
  <cp:revision>24</cp:revision>
  <dcterms:created xsi:type="dcterms:W3CDTF">2006-02-07T11:27:05Z</dcterms:created>
  <dcterms:modified xsi:type="dcterms:W3CDTF">2017-04-15T11:24:48Z</dcterms:modified>
</cp:coreProperties>
</file>