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356" r:id="rId3"/>
    <p:sldId id="329" r:id="rId4"/>
    <p:sldId id="363" r:id="rId5"/>
    <p:sldId id="399" r:id="rId6"/>
    <p:sldId id="400" r:id="rId7"/>
    <p:sldId id="401" r:id="rId8"/>
    <p:sldId id="404" r:id="rId9"/>
    <p:sldId id="403" r:id="rId10"/>
    <p:sldId id="405" r:id="rId11"/>
    <p:sldId id="526" r:id="rId12"/>
    <p:sldId id="408" r:id="rId13"/>
    <p:sldId id="501" r:id="rId14"/>
    <p:sldId id="409" r:id="rId15"/>
    <p:sldId id="429" r:id="rId16"/>
    <p:sldId id="407" r:id="rId17"/>
    <p:sldId id="479" r:id="rId18"/>
    <p:sldId id="480" r:id="rId19"/>
    <p:sldId id="496" r:id="rId20"/>
    <p:sldId id="332" r:id="rId21"/>
    <p:sldId id="345" r:id="rId22"/>
    <p:sldId id="346" r:id="rId23"/>
    <p:sldId id="347" r:id="rId24"/>
    <p:sldId id="330" r:id="rId25"/>
    <p:sldId id="352" r:id="rId26"/>
    <p:sldId id="353" r:id="rId27"/>
    <p:sldId id="482" r:id="rId28"/>
    <p:sldId id="351" r:id="rId29"/>
    <p:sldId id="349" r:id="rId30"/>
    <p:sldId id="354" r:id="rId31"/>
    <p:sldId id="362" r:id="rId32"/>
    <p:sldId id="359" r:id="rId33"/>
    <p:sldId id="499" r:id="rId34"/>
    <p:sldId id="500" r:id="rId35"/>
    <p:sldId id="360" r:id="rId36"/>
    <p:sldId id="525" r:id="rId37"/>
    <p:sldId id="528" r:id="rId38"/>
    <p:sldId id="529" r:id="rId39"/>
    <p:sldId id="530" r:id="rId40"/>
    <p:sldId id="531" r:id="rId41"/>
    <p:sldId id="524" r:id="rId42"/>
    <p:sldId id="513" r:id="rId43"/>
    <p:sldId id="508" r:id="rId44"/>
    <p:sldId id="510" r:id="rId45"/>
    <p:sldId id="519" r:id="rId46"/>
    <p:sldId id="504" r:id="rId47"/>
    <p:sldId id="472" r:id="rId48"/>
    <p:sldId id="502" r:id="rId49"/>
    <p:sldId id="503" r:id="rId50"/>
    <p:sldId id="521" r:id="rId51"/>
    <p:sldId id="522" r:id="rId52"/>
    <p:sldId id="532" r:id="rId53"/>
    <p:sldId id="533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267" r:id="rId62"/>
    <p:sldId id="268" r:id="rId63"/>
    <p:sldId id="273" r:id="rId64"/>
    <p:sldId id="498" r:id="rId65"/>
    <p:sldId id="291" r:id="rId66"/>
  </p:sldIdLst>
  <p:sldSz cx="9144000" cy="6858000" type="screen4x3"/>
  <p:notesSz cx="7099300" cy="10234613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33300" kern="1200">
        <a:solidFill>
          <a:srgbClr val="0000FF"/>
        </a:solidFill>
        <a:latin typeface="Arial" pitchFamily="34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33300" kern="1200">
        <a:solidFill>
          <a:srgbClr val="0000FF"/>
        </a:solidFill>
        <a:latin typeface="Arial" pitchFamily="34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33300" kern="1200">
        <a:solidFill>
          <a:srgbClr val="0000FF"/>
        </a:solidFill>
        <a:latin typeface="Arial" pitchFamily="34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33300" kern="1200">
        <a:solidFill>
          <a:srgbClr val="0000FF"/>
        </a:solidFill>
        <a:latin typeface="Arial" pitchFamily="34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33300" kern="1200">
        <a:solidFill>
          <a:srgbClr val="0000FF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33300" kern="1200">
        <a:solidFill>
          <a:srgbClr val="0000FF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33300" kern="1200">
        <a:solidFill>
          <a:srgbClr val="0000FF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33300" kern="1200">
        <a:solidFill>
          <a:srgbClr val="0000FF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33300" kern="1200">
        <a:solidFill>
          <a:srgbClr val="0000FF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6600"/>
    <a:srgbClr val="0000FF"/>
    <a:srgbClr val="FF9900"/>
    <a:srgbClr val="EFF50B"/>
    <a:srgbClr val="336600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>
        <p:scale>
          <a:sx n="44" d="100"/>
          <a:sy n="44" d="100"/>
        </p:scale>
        <p:origin x="-1824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3684"/>
    </p:cViewPr>
  </p:sorterViewPr>
  <p:notesViewPr>
    <p:cSldViewPr>
      <p:cViewPr varScale="1">
        <p:scale>
          <a:sx n="52" d="100"/>
          <a:sy n="52" d="100"/>
        </p:scale>
        <p:origin x="-307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3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2356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solidFill>
                  <a:schemeClr val="tx1"/>
                </a:solidFill>
              </a:defRPr>
            </a:lvl1pPr>
          </a:lstStyle>
          <a:p>
            <a:fld id="{DA5717F7-4FA9-4EEB-BA51-762C61EE40F9}" type="datetimeFigureOut">
              <a:rPr lang="zh-TW" altLang="en-US"/>
              <a:pPr/>
              <a:t>2016/4/19</a:t>
            </a:fld>
            <a:endParaRPr lang="en-US" altLang="zh-TW"/>
          </a:p>
        </p:txBody>
      </p:sp>
      <p:sp>
        <p:nvSpPr>
          <p:cNvPr id="2356234" name="Rectangle 1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01638" y="9293225"/>
            <a:ext cx="43719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zh-TW" altLang="en-US"/>
              <a:t>葉錦熙                                                     </a:t>
            </a:r>
            <a:r>
              <a:rPr lang="zh-TW" altLang="zh-HK"/>
              <a:t> </a:t>
            </a:r>
            <a:r>
              <a:rPr lang="zh-TW" altLang="en-US"/>
              <a:t>          </a:t>
            </a:r>
            <a:r>
              <a:rPr lang="en-US" altLang="zh-TW"/>
              <a:t>www.yipsir.com.hk</a:t>
            </a:r>
          </a:p>
        </p:txBody>
      </p:sp>
      <p:sp>
        <p:nvSpPr>
          <p:cNvPr id="2356235" name="Rectangle 11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49875" y="9293225"/>
            <a:ext cx="13477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4A839EE-3183-4681-8786-2650FE897B6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958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</a:defRPr>
            </a:lvl1pPr>
          </a:lstStyle>
          <a:p>
            <a:fld id="{82144AF5-0116-4146-9B5A-56E902BD3897}" type="datetimeFigureOut">
              <a:rPr lang="en-US" altLang="zh-TW"/>
              <a:pPr/>
              <a:t>4/19/2016</a:t>
            </a:fld>
            <a:endParaRPr lang="en-US" altLang="zh-TW"/>
          </a:p>
        </p:txBody>
      </p:sp>
      <p:sp>
        <p:nvSpPr>
          <p:cNvPr id="261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</a:defRPr>
            </a:lvl1pPr>
          </a:lstStyle>
          <a:p>
            <a:fld id="{F3C8763D-8B89-46BC-AEC0-5F13824D00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3543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31AFA-CCC3-455E-A553-8F3C10F26B34}" type="slidenum">
              <a:rPr lang="en-US" altLang="zh-TW"/>
              <a:pPr/>
              <a:t>3</a:t>
            </a:fld>
            <a:endParaRPr lang="en-US" altLang="zh-TW" dirty="0"/>
          </a:p>
        </p:txBody>
      </p:sp>
      <p:sp>
        <p:nvSpPr>
          <p:cNvPr id="30115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1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9E547-A5D4-4715-8188-30FBF947B63D}" type="slidenum">
              <a:rPr lang="en-US" altLang="zh-TW"/>
              <a:pPr/>
              <a:t>25</a:t>
            </a:fld>
            <a:endParaRPr lang="en-US" altLang="zh-TW" dirty="0"/>
          </a:p>
        </p:txBody>
      </p:sp>
      <p:sp>
        <p:nvSpPr>
          <p:cNvPr id="30607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6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B8EAB-B275-4E63-9D65-BC8A9CC64BF6}" type="slidenum">
              <a:rPr lang="en-US" altLang="zh-TW"/>
              <a:pPr/>
              <a:t>26</a:t>
            </a:fld>
            <a:endParaRPr lang="en-US" altLang="zh-TW" dirty="0"/>
          </a:p>
        </p:txBody>
      </p:sp>
      <p:sp>
        <p:nvSpPr>
          <p:cNvPr id="30627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6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37A8A-233A-455F-8FC9-CFDB5C35E1C0}" type="slidenum">
              <a:rPr lang="en-US" altLang="zh-TW"/>
              <a:pPr/>
              <a:t>28</a:t>
            </a:fld>
            <a:endParaRPr lang="en-US" altLang="zh-TW" dirty="0"/>
          </a:p>
        </p:txBody>
      </p:sp>
      <p:sp>
        <p:nvSpPr>
          <p:cNvPr id="30586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5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208E1-EB7E-4A96-A6CF-FC98A66BB389}" type="slidenum">
              <a:rPr lang="en-US" altLang="zh-TW"/>
              <a:pPr/>
              <a:t>29</a:t>
            </a:fld>
            <a:endParaRPr lang="en-US" altLang="zh-TW" dirty="0"/>
          </a:p>
        </p:txBody>
      </p:sp>
      <p:sp>
        <p:nvSpPr>
          <p:cNvPr id="3054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5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4F7B8-D658-4EF3-BF50-C038585ADF17}" type="slidenum">
              <a:rPr lang="en-US" altLang="zh-TW"/>
              <a:pPr/>
              <a:t>30</a:t>
            </a:fld>
            <a:endParaRPr lang="en-US" altLang="zh-TW" dirty="0"/>
          </a:p>
        </p:txBody>
      </p:sp>
      <p:sp>
        <p:nvSpPr>
          <p:cNvPr id="30648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6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9F37C-CC24-41BD-A823-435A60F2768C}" type="slidenum">
              <a:rPr lang="en-US" altLang="zh-TW"/>
              <a:pPr/>
              <a:t>31</a:t>
            </a:fld>
            <a:endParaRPr lang="en-US" altLang="zh-TW" dirty="0"/>
          </a:p>
        </p:txBody>
      </p:sp>
      <p:sp>
        <p:nvSpPr>
          <p:cNvPr id="30740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7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2B3BC-428D-4A99-A56A-3AF037ED4889}" type="slidenum">
              <a:rPr lang="en-US" altLang="zh-TW"/>
              <a:pPr/>
              <a:t>36</a:t>
            </a:fld>
            <a:endParaRPr lang="en-US" altLang="zh-TW" dirty="0"/>
          </a:p>
        </p:txBody>
      </p:sp>
      <p:sp>
        <p:nvSpPr>
          <p:cNvPr id="34007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4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A943C-6D9B-4D90-83A8-129D70360499}" type="slidenum">
              <a:rPr lang="en-US" altLang="zh-TW"/>
              <a:pPr/>
              <a:t>43</a:t>
            </a:fld>
            <a:endParaRPr lang="en-US" altLang="zh-TW" dirty="0"/>
          </a:p>
        </p:txBody>
      </p:sp>
      <p:sp>
        <p:nvSpPr>
          <p:cNvPr id="33669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70D5B-FA9A-4712-871E-A7468A660649}" type="slidenum">
              <a:rPr lang="en-US" altLang="zh-TW"/>
              <a:pPr/>
              <a:t>52</a:t>
            </a:fld>
            <a:endParaRPr lang="en-US" altLang="zh-TW" dirty="0"/>
          </a:p>
        </p:txBody>
      </p:sp>
      <p:sp>
        <p:nvSpPr>
          <p:cNvPr id="34088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A45F9-6139-44F2-AA24-069EC8810849}" type="slidenum">
              <a:rPr lang="en-US" altLang="zh-TW"/>
              <a:pPr/>
              <a:t>53</a:t>
            </a:fld>
            <a:endParaRPr lang="en-US" altLang="zh-TW" dirty="0"/>
          </a:p>
        </p:txBody>
      </p:sp>
      <p:sp>
        <p:nvSpPr>
          <p:cNvPr id="34109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E2F07-B356-4FEE-A109-2F5BA832E551}" type="slidenum">
              <a:rPr lang="en-US" altLang="zh-TW"/>
              <a:pPr/>
              <a:t>5</a:t>
            </a:fld>
            <a:endParaRPr lang="en-US" altLang="zh-TW" dirty="0"/>
          </a:p>
        </p:txBody>
      </p:sp>
      <p:sp>
        <p:nvSpPr>
          <p:cNvPr id="314368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algn="l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34986E46-5378-4463-8C14-35B9464A5D73}" type="slidenum">
              <a:rPr lang="en-US" altLang="zh-TW" sz="1300"/>
              <a:pPr algn="r" eaLnBrk="1" hangingPunct="1"/>
              <a:t>5</a:t>
            </a:fld>
            <a:endParaRPr lang="en-US" altLang="zh-TW" sz="1300" dirty="0"/>
          </a:p>
        </p:txBody>
      </p:sp>
      <p:sp>
        <p:nvSpPr>
          <p:cNvPr id="31436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43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39FD49-0A21-4DE6-ACC7-1D55A37FE71A}" type="slidenum">
              <a:rPr lang="en-US" altLang="zh-TW"/>
              <a:pPr/>
              <a:t>54</a:t>
            </a:fld>
            <a:endParaRPr lang="en-US" altLang="zh-TW" dirty="0"/>
          </a:p>
        </p:txBody>
      </p:sp>
      <p:sp>
        <p:nvSpPr>
          <p:cNvPr id="30300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3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23A5E-374B-4AC4-B4D9-32C8E9034763}" type="slidenum">
              <a:rPr lang="en-US" altLang="zh-TW"/>
              <a:pPr/>
              <a:t>55</a:t>
            </a:fld>
            <a:endParaRPr lang="en-US" altLang="zh-TW" dirty="0"/>
          </a:p>
        </p:txBody>
      </p:sp>
      <p:sp>
        <p:nvSpPr>
          <p:cNvPr id="30320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3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046AE-4C51-4571-8FA1-8CDC51E3E6DB}" type="slidenum">
              <a:rPr lang="en-US" altLang="zh-TW"/>
              <a:pPr/>
              <a:t>56</a:t>
            </a:fld>
            <a:endParaRPr lang="en-US" altLang="zh-TW" dirty="0"/>
          </a:p>
        </p:txBody>
      </p:sp>
      <p:sp>
        <p:nvSpPr>
          <p:cNvPr id="30341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3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5B96D-757B-4D0D-AE5F-24E259678303}" type="slidenum">
              <a:rPr lang="en-US" altLang="zh-TW"/>
              <a:pPr/>
              <a:t>57</a:t>
            </a:fld>
            <a:endParaRPr lang="en-US" altLang="zh-TW" dirty="0"/>
          </a:p>
        </p:txBody>
      </p:sp>
      <p:sp>
        <p:nvSpPr>
          <p:cNvPr id="3036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3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9D7F0-9352-4B73-966E-2F3388D976AA}" type="slidenum">
              <a:rPr lang="en-US" altLang="zh-TW"/>
              <a:pPr/>
              <a:t>58</a:t>
            </a:fld>
            <a:endParaRPr lang="en-US" altLang="zh-TW" dirty="0"/>
          </a:p>
        </p:txBody>
      </p:sp>
      <p:sp>
        <p:nvSpPr>
          <p:cNvPr id="30382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3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2F7E2-5D83-4E65-8612-59635B1FC80F}" type="slidenum">
              <a:rPr lang="en-US" altLang="zh-TW"/>
              <a:pPr/>
              <a:t>59</a:t>
            </a:fld>
            <a:endParaRPr lang="en-US" altLang="zh-TW" dirty="0"/>
          </a:p>
        </p:txBody>
      </p:sp>
      <p:sp>
        <p:nvSpPr>
          <p:cNvPr id="30402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4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0B1F1-B895-4A8C-9EC0-0AD3CED36955}" type="slidenum">
              <a:rPr lang="en-US" altLang="zh-TW"/>
              <a:pPr/>
              <a:t>60</a:t>
            </a:fld>
            <a:endParaRPr lang="en-US" altLang="zh-TW" dirty="0"/>
          </a:p>
        </p:txBody>
      </p:sp>
      <p:sp>
        <p:nvSpPr>
          <p:cNvPr id="3042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4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4849A-716B-4589-8225-0728E4AE3360}" type="slidenum">
              <a:rPr lang="en-US" altLang="zh-TW"/>
              <a:pPr/>
              <a:t>64</a:t>
            </a:fld>
            <a:endParaRPr lang="en-US" altLang="zh-TW" dirty="0"/>
          </a:p>
        </p:txBody>
      </p:sp>
      <p:sp>
        <p:nvSpPr>
          <p:cNvPr id="33546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3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D1425-2A0D-4C7D-9015-DFF951A55A84}" type="slidenum">
              <a:rPr lang="en-US" altLang="zh-TW"/>
              <a:pPr/>
              <a:t>17</a:t>
            </a:fld>
            <a:endParaRPr lang="en-US" altLang="zh-TW" dirty="0"/>
          </a:p>
        </p:txBody>
      </p:sp>
      <p:sp>
        <p:nvSpPr>
          <p:cNvPr id="33300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H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607B8-0C8F-45BC-829A-D656489E6D94}" type="slidenum">
              <a:rPr lang="en-US" altLang="zh-TW"/>
              <a:pPr/>
              <a:t>18</a:t>
            </a:fld>
            <a:endParaRPr lang="en-US" altLang="zh-TW" dirty="0"/>
          </a:p>
        </p:txBody>
      </p:sp>
      <p:sp>
        <p:nvSpPr>
          <p:cNvPr id="33320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H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1CDA7-0A8F-4A06-A5A2-CFD925F74B05}" type="slidenum">
              <a:rPr lang="en-US" altLang="zh-TW"/>
              <a:pPr/>
              <a:t>20</a:t>
            </a:fld>
            <a:endParaRPr lang="en-US" altLang="zh-TW" dirty="0"/>
          </a:p>
        </p:txBody>
      </p:sp>
      <p:sp>
        <p:nvSpPr>
          <p:cNvPr id="30177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1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0235B-F405-41F6-AF42-E5035BCF7F4D}" type="slidenum">
              <a:rPr lang="en-US" altLang="zh-TW"/>
              <a:pPr/>
              <a:t>21</a:t>
            </a:fld>
            <a:endParaRPr lang="en-US" altLang="zh-TW" dirty="0"/>
          </a:p>
        </p:txBody>
      </p:sp>
      <p:sp>
        <p:nvSpPr>
          <p:cNvPr id="3046402" name="Rectangle 6"/>
          <p:cNvSpPr txBox="1">
            <a:spLocks noGrp="1" noChangeArrowheads="1"/>
          </p:cNvSpPr>
          <p:nvPr/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15" tIns="49508" rIns="99015" bIns="49508" anchor="b"/>
          <a:lstStyle>
            <a:lvl1pPr algn="l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4588" indent="-230188" algn="l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8613" indent="-227013" algn="l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5813" indent="-227013" algn="l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3013" indent="-227013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0213" indent="-227013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7413" indent="-227013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4613" indent="-227013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dirty="0">
                <a:latin typeface="Times New Roman" pitchFamily="18" charset="0"/>
              </a:rPr>
              <a:t>www.yipsir.com.hk</a:t>
            </a:r>
          </a:p>
        </p:txBody>
      </p:sp>
      <p:sp>
        <p:nvSpPr>
          <p:cNvPr id="3046403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15" tIns="49508" rIns="99015" bIns="49508" anchor="b"/>
          <a:lstStyle>
            <a:lvl1pPr algn="l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4588" indent="-230188" algn="l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8613" indent="-227013" algn="l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5813" indent="-227013" algn="l" defTabSz="990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3013" indent="-227013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0213" indent="-227013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7413" indent="-227013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4613" indent="-227013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F9364870-BF1D-4D6A-80B9-7B451F257178}" type="slidenum">
              <a:rPr lang="zh-TW" altLang="en-US" sz="1200">
                <a:latin typeface="Times New Roman" pitchFamily="18" charset="0"/>
              </a:rPr>
              <a:pPr algn="r" eaLnBrk="1" hangingPunct="1"/>
              <a:t>21</a:t>
            </a:fld>
            <a:endParaRPr lang="en-US" altLang="zh-TW" sz="1200" dirty="0">
              <a:latin typeface="Times New Roman" pitchFamily="18" charset="0"/>
            </a:endParaRPr>
          </a:p>
        </p:txBody>
      </p:sp>
      <p:sp>
        <p:nvSpPr>
          <p:cNvPr id="304640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46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 lIns="99015" tIns="49508" rIns="99015" bIns="49508"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1B5DA-A61D-4EE6-AEA9-3592744AE09E}" type="slidenum">
              <a:rPr lang="en-US" altLang="zh-TW"/>
              <a:pPr/>
              <a:t>22</a:t>
            </a:fld>
            <a:endParaRPr lang="en-US" altLang="zh-TW" dirty="0"/>
          </a:p>
        </p:txBody>
      </p:sp>
      <p:sp>
        <p:nvSpPr>
          <p:cNvPr id="3048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4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8AE08-43B1-427A-B7A1-9EF6F9D4EFEA}" type="slidenum">
              <a:rPr lang="en-US" altLang="zh-TW"/>
              <a:pPr/>
              <a:t>23</a:t>
            </a:fld>
            <a:endParaRPr lang="en-US" altLang="zh-TW" dirty="0"/>
          </a:p>
        </p:txBody>
      </p:sp>
      <p:sp>
        <p:nvSpPr>
          <p:cNvPr id="3050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5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14D20-B3FE-4725-A2C6-E22C08167644}" type="slidenum">
              <a:rPr lang="en-US" altLang="zh-TW"/>
              <a:pPr/>
              <a:t>24</a:t>
            </a:fld>
            <a:endParaRPr lang="en-US" altLang="zh-TW" dirty="0"/>
          </a:p>
        </p:txBody>
      </p:sp>
      <p:sp>
        <p:nvSpPr>
          <p:cNvPr id="30136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01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5400" smtClean="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932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>
            <a:lvl1pPr marL="0" indent="0" algn="ctr">
              <a:buFontTx/>
              <a:buNone/>
              <a:defRPr sz="4400" smtClean="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46913" y="6624638"/>
            <a:ext cx="2133600" cy="476250"/>
          </a:xfrm>
        </p:spPr>
        <p:txBody>
          <a:bodyPr/>
          <a:lstStyle>
            <a:lvl1pPr algn="r">
              <a:defRPr sz="1400" smtClean="0"/>
            </a:lvl1pPr>
          </a:lstStyle>
          <a:p>
            <a:pPr>
              <a:defRPr/>
            </a:pPr>
            <a:fld id="{0F6536CB-EC31-4EA0-81FE-9837126279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AB7C-BCCD-4B3E-86A4-A468E7956F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50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198FF-A1F6-46C0-A5D3-0C91076F08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394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E63B8-2D09-4561-BA90-3C05C2D25A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25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00BF0-E24E-4039-B42D-B51713666F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5853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93AEC-3F02-49BA-AF9E-FC654D5D8D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693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492FD-862D-4D9E-8323-D46AC7E4AB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829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7921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0" y="981075"/>
            <a:ext cx="4495800" cy="5876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495800" cy="5876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046913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79E59-F841-49BB-959C-024708AB48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981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CFE85-617F-41C7-9C7E-385E7CEBF2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64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CFDA7-7A27-434D-BEE6-F24E00AAAF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31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E9FC2-1B1F-4A73-8B62-EF41F0DC43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53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22007-9F77-4C2F-9E45-27D450AB08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514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AE378-8295-4202-B178-A8C836D893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857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3F23E-D6C2-4EF3-AEBB-ADB028045C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243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CE58D-7FB5-43AE-A3D6-DB7B7F1B95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101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48CE-D8E0-42B7-A1C9-D423A01CB3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488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76274DA-C287-41C3-868F-CD04302546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A50021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A50021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A50021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A50021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A50021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SzPct val="80000"/>
        <a:buAutoNum type="arabicPeriod"/>
        <a:defRPr kumimoji="1" sz="3200">
          <a:solidFill>
            <a:srgbClr val="0000FF"/>
          </a:solidFill>
          <a:latin typeface="+mn-lt"/>
          <a:ea typeface="標楷體" pitchFamily="65" charset="-120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ipsir.com.h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Yipsir\Desktop\01%20&#40613;&#20828;\01.%20&#22823;&#21253;%20(01-10)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sp1.yokacdn.com/photos/cf/8f/3107832/photo_2860274.jpg" TargetMode="External"/><Relationship Id="rId7" Type="http://schemas.openxmlformats.org/officeDocument/2006/relationships/image" Target="http://pylon.xiangoo.com/step/photo/4/2/G5svtbq3p_1M_1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http://pic.pimg.tw/xergo/bcf0f5d22bf8affe99f4005eac1de063.jpg" TargetMode="Externa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../&#21021;&#23567;%20-%20&#29983;&#23383;%20A,%2010%20hrs,%20150%20words%20(2015-4)/L1%20Vocab%20(1%20-%2010),%20p.1%20-%20p.3%20(2015-4)/1-1%20&#29557;&#20154;&#23556;&#23567;&#40165;(IQ).DAT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.wav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5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661025"/>
            <a:ext cx="7416800" cy="10747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文鼎粗行楷" pitchFamily="49" charset="-120"/>
                <a:ea typeface="文鼎粗行楷" pitchFamily="49" charset="-120"/>
              </a:rPr>
              <a:t>主讲：叶锦熙</a:t>
            </a:r>
          </a:p>
          <a:p>
            <a:pPr>
              <a:lnSpc>
                <a:spcPct val="70000"/>
              </a:lnSpc>
            </a:pPr>
            <a:r>
              <a:rPr lang="en-US" altLang="zh-TW" sz="4000" dirty="0" smtClean="0">
                <a:hlinkClick r:id="rId2"/>
              </a:rPr>
              <a:t>www.yipsir.com.hk</a:t>
            </a:r>
            <a:r>
              <a:rPr lang="en-US" altLang="zh-TW" sz="4000" dirty="0" smtClean="0">
                <a:latin typeface="標楷體" pitchFamily="65" charset="-120"/>
              </a:rPr>
              <a:t> </a:t>
            </a:r>
            <a:endParaRPr lang="en-US" altLang="zh-TW" sz="4000" dirty="0">
              <a:latin typeface="標楷體" pitchFamily="65" charset="-120"/>
            </a:endParaRPr>
          </a:p>
        </p:txBody>
      </p:sp>
      <p:sp>
        <p:nvSpPr>
          <p:cNvPr id="2885635" name="WordArt 3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488237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9542"/>
              </a:avLst>
            </a:prstTxWarp>
          </a:bodyPr>
          <a:lstStyle/>
          <a:p>
            <a:r>
              <a:rPr lang="zh-TW" alt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標楷體"/>
                <a:ea typeface="標楷體"/>
              </a:rPr>
              <a:t>「乐为童师」─ 儿童游戏工作坊</a:t>
            </a:r>
            <a:endParaRPr lang="zh-HK" alt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標楷體"/>
              <a:ea typeface="標楷體"/>
            </a:endParaRPr>
          </a:p>
        </p:txBody>
      </p:sp>
      <p:pic>
        <p:nvPicPr>
          <p:cNvPr id="2885638" name="Picture 6" descr="12832436_10153468061363526_3815876925437013105_n"/>
          <p:cNvPicPr>
            <a:picLocks noChangeAspect="1" noChangeArrowheads="1"/>
          </p:cNvPicPr>
          <p:nvPr/>
        </p:nvPicPr>
        <p:blipFill>
          <a:blip r:embed="rId3">
            <a:lum bright="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21300" b="6200"/>
          <a:stretch>
            <a:fillRect/>
          </a:stretch>
        </p:blipFill>
        <p:spPr bwMode="auto">
          <a:xfrm>
            <a:off x="395288" y="1489075"/>
            <a:ext cx="4032250" cy="402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5639" name="Picture 7" descr="12795411_10153468061408526_6214651588452915854_n"/>
          <p:cNvPicPr>
            <a:picLocks noChangeAspect="1" noChangeArrowheads="1"/>
          </p:cNvPicPr>
          <p:nvPr/>
        </p:nvPicPr>
        <p:blipFill>
          <a:blip r:embed="rId4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b="15300"/>
          <a:stretch>
            <a:fillRect/>
          </a:stretch>
        </p:blipFill>
        <p:spPr bwMode="auto">
          <a:xfrm>
            <a:off x="4716463" y="1484313"/>
            <a:ext cx="4143375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数字游戏</a:t>
            </a:r>
            <a:endParaRPr lang="zh-TW" altLang="en-US" sz="4000" dirty="0" smtClean="0"/>
          </a:p>
        </p:txBody>
      </p:sp>
      <p:sp>
        <p:nvSpPr>
          <p:cNvPr id="315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3600" dirty="0" smtClean="0"/>
              <a:t>数字接龙：学生轮流报数 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从</a:t>
            </a:r>
            <a:r>
              <a:rPr lang="en-US" altLang="zh-TW" sz="3600" dirty="0" smtClean="0"/>
              <a:t>1</a:t>
            </a:r>
            <a:r>
              <a:rPr lang="zh-TW" altLang="en-US" sz="3600" dirty="0" smtClean="0"/>
              <a:t>数到</a:t>
            </a:r>
            <a:r>
              <a:rPr lang="en-US" altLang="zh-TW" sz="3600" dirty="0" smtClean="0"/>
              <a:t>50</a:t>
            </a:r>
            <a:r>
              <a:rPr lang="en-US" altLang="zh-TW" sz="36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zh-TW" altLang="en-US" sz="3600" dirty="0" smtClean="0"/>
              <a:t>拍四拍七：凡有</a:t>
            </a:r>
            <a:r>
              <a:rPr lang="en-US" altLang="zh-TW" sz="3600" dirty="0" smtClean="0"/>
              <a:t>4</a:t>
            </a:r>
            <a:r>
              <a:rPr lang="zh-TW" altLang="en-US" sz="3600" dirty="0" smtClean="0"/>
              <a:t>及</a:t>
            </a:r>
            <a:r>
              <a:rPr lang="en-US" altLang="zh-TW" sz="3600" dirty="0" smtClean="0"/>
              <a:t>7</a:t>
            </a:r>
            <a:r>
              <a:rPr lang="zh-TW" altLang="en-US" sz="3600" dirty="0" smtClean="0"/>
              <a:t>的个位数字</a:t>
            </a:r>
          </a:p>
          <a:p>
            <a:pPr>
              <a:lnSpc>
                <a:spcPct val="120000"/>
              </a:lnSpc>
            </a:pPr>
            <a:r>
              <a:rPr lang="zh-TW" altLang="en-US" sz="3600" dirty="0" smtClean="0">
                <a:solidFill>
                  <a:srgbClr val="333333"/>
                </a:solidFill>
              </a:rPr>
              <a:t>后备：数单数、双数、倒数</a:t>
            </a:r>
            <a:endParaRPr lang="zh-TW" altLang="en-US" sz="3600" dirty="0" smtClean="0">
              <a:solidFill>
                <a:srgbClr val="333333"/>
              </a:solidFill>
            </a:endParaRPr>
          </a:p>
        </p:txBody>
      </p:sp>
      <p:pic>
        <p:nvPicPr>
          <p:cNvPr id="3150852" name="Picture 4" descr="maxresdefa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573463"/>
            <a:ext cx="5711825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生活数字排大队 </a:t>
            </a:r>
            <a:endParaRPr lang="zh-TW" altLang="en-US" dirty="0" smtClean="0"/>
          </a:p>
        </p:txBody>
      </p:sp>
      <p:sp>
        <p:nvSpPr>
          <p:cNvPr id="34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dirty="0" smtClean="0"/>
              <a:t>居住楼层</a:t>
            </a:r>
            <a:r>
              <a:rPr lang="zh-TW" altLang="zh-TW" dirty="0" smtClean="0"/>
              <a:t>、</a:t>
            </a:r>
            <a:r>
              <a:rPr lang="zh-TW" altLang="zh-TW" dirty="0" smtClean="0"/>
              <a:t>家中</a:t>
            </a:r>
            <a:r>
              <a:rPr lang="zh-TW" altLang="zh-TW" dirty="0" smtClean="0"/>
              <a:t>排行</a:t>
            </a:r>
            <a:r>
              <a:rPr lang="zh-TW" altLang="en-US" dirty="0" smtClean="0"/>
              <a:t>、生日日期、姓氏笔划</a:t>
            </a:r>
            <a:r>
              <a:rPr lang="en-US" altLang="zh-TW" dirty="0" smtClean="0">
                <a:solidFill>
                  <a:srgbClr val="800080"/>
                </a:solidFill>
              </a:rPr>
              <a:t>….</a:t>
            </a:r>
            <a:endParaRPr lang="en-US" altLang="zh-TW" dirty="0" smtClean="0">
              <a:solidFill>
                <a:srgbClr val="80008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TW" dirty="0" smtClean="0">
                <a:solidFill>
                  <a:srgbClr val="800080"/>
                </a:solidFill>
              </a:rPr>
              <a:t>(</a:t>
            </a:r>
            <a:r>
              <a:rPr lang="zh-TW" altLang="en-US" dirty="0" smtClean="0">
                <a:solidFill>
                  <a:srgbClr val="800080"/>
                </a:solidFill>
              </a:rPr>
              <a:t>叫小朋友由年纪最大排至最小，最大的在前，最小在后，如同年出生则排月份、如同月出生则排日子；游戏让他们走动及沟通</a:t>
            </a:r>
            <a:r>
              <a:rPr lang="en-US" altLang="zh-TW" dirty="0" smtClean="0">
                <a:solidFill>
                  <a:srgbClr val="800080"/>
                </a:solidFill>
              </a:rPr>
              <a:t>)</a:t>
            </a:r>
            <a:endParaRPr lang="en-US" altLang="zh-TW" dirty="0" smtClean="0">
              <a:solidFill>
                <a:srgbClr val="800080"/>
              </a:solidFill>
            </a:endParaRPr>
          </a:p>
        </p:txBody>
      </p:sp>
      <p:pic>
        <p:nvPicPr>
          <p:cNvPr id="3401732" name="Picture 4" descr="064bdd602a08733494bc51595c00c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9" b="39534"/>
          <a:stretch>
            <a:fillRect/>
          </a:stretch>
        </p:blipFill>
        <p:spPr bwMode="auto">
          <a:xfrm>
            <a:off x="1944688" y="4149725"/>
            <a:ext cx="5148262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88" y="44450"/>
            <a:ext cx="9144001" cy="1008063"/>
          </a:xfrm>
        </p:spPr>
        <p:txBody>
          <a:bodyPr/>
          <a:lstStyle/>
          <a:p>
            <a:r>
              <a:rPr lang="en-US" altLang="zh-TW" sz="4800" dirty="0" smtClean="0">
                <a:solidFill>
                  <a:srgbClr val="0000FF"/>
                </a:solidFill>
              </a:rPr>
              <a:t>UNO</a:t>
            </a:r>
            <a:r>
              <a:rPr lang="zh-TW" altLang="en-US" sz="4800" dirty="0" smtClean="0"/>
              <a:t>数字过山车</a:t>
            </a:r>
            <a:endParaRPr lang="zh-TW" altLang="en-US" sz="4800" dirty="0"/>
          </a:p>
        </p:txBody>
      </p:sp>
      <p:sp>
        <p:nvSpPr>
          <p:cNvPr id="3153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marL="838200" indent="-838200" algn="just">
              <a:lnSpc>
                <a:spcPct val="130000"/>
              </a:lnSpc>
              <a:buFontTx/>
              <a:buAutoNum type="arabicPeriod"/>
            </a:pPr>
            <a:r>
              <a:rPr lang="zh-TW" altLang="en-US" sz="4000" dirty="0" smtClean="0"/>
              <a:t>围圈而坐</a:t>
            </a:r>
          </a:p>
          <a:p>
            <a:pPr marL="838200" indent="-838200" algn="just">
              <a:lnSpc>
                <a:spcPct val="130000"/>
              </a:lnSpc>
              <a:buFontTx/>
              <a:buAutoNum type="arabicPeriod"/>
            </a:pPr>
            <a:r>
              <a:rPr lang="zh-TW" altLang="en-US" sz="4000" dirty="0" smtClean="0">
                <a:solidFill>
                  <a:srgbClr val="336600"/>
                </a:solidFill>
              </a:rPr>
              <a:t>顺时针数数字</a:t>
            </a:r>
            <a:endParaRPr lang="zh-TW" altLang="en-US" sz="4000" dirty="0">
              <a:solidFill>
                <a:srgbClr val="336600"/>
              </a:solidFill>
            </a:endParaRPr>
          </a:p>
          <a:p>
            <a:pPr marL="838200" indent="-838200" algn="just">
              <a:lnSpc>
                <a:spcPct val="130000"/>
              </a:lnSpc>
              <a:buFontTx/>
              <a:buAutoNum type="arabicPeriod"/>
            </a:pPr>
            <a:r>
              <a:rPr lang="zh-TW" altLang="en-US" sz="4000" dirty="0" smtClean="0"/>
              <a:t>凡数到</a:t>
            </a:r>
            <a:r>
              <a:rPr lang="en-US" altLang="zh-TW" sz="4000" dirty="0" smtClean="0"/>
              <a:t>3</a:t>
            </a:r>
            <a:r>
              <a:rPr lang="zh-TW" altLang="en-US" sz="4000" dirty="0"/>
              <a:t>和</a:t>
            </a:r>
            <a:r>
              <a:rPr lang="en-US" altLang="zh-TW" sz="4000" dirty="0" smtClean="0"/>
              <a:t>8</a:t>
            </a:r>
            <a:r>
              <a:rPr lang="zh-TW" altLang="en-US" sz="4000" dirty="0" smtClean="0"/>
              <a:t>字尾数便要做</a:t>
            </a:r>
            <a:r>
              <a:rPr lang="en-US" altLang="zh-TW" sz="4000" dirty="0" smtClean="0"/>
              <a:t>UNO</a:t>
            </a:r>
            <a:r>
              <a:rPr lang="zh-TW" altLang="en-US" sz="4000" dirty="0" smtClean="0"/>
              <a:t>手势</a:t>
            </a:r>
          </a:p>
          <a:p>
            <a:pPr marL="838200" indent="-838200" algn="just">
              <a:lnSpc>
                <a:spcPct val="130000"/>
              </a:lnSpc>
              <a:buFontTx/>
              <a:buAutoNum type="arabicPeriod"/>
            </a:pPr>
            <a:r>
              <a:rPr lang="zh-TW" altLang="en-US" sz="4000" dirty="0" smtClean="0">
                <a:solidFill>
                  <a:srgbClr val="336600"/>
                </a:solidFill>
              </a:rPr>
              <a:t>相反方向报数</a:t>
            </a:r>
          </a:p>
          <a:p>
            <a:pPr marL="838200" indent="-838200" algn="just">
              <a:lnSpc>
                <a:spcPct val="130000"/>
              </a:lnSpc>
              <a:buFontTx/>
              <a:buAutoNum type="arabicPeriod"/>
            </a:pPr>
            <a:r>
              <a:rPr lang="zh-TW" altLang="en-US" sz="4000" dirty="0" smtClean="0"/>
              <a:t>没有做</a:t>
            </a:r>
            <a:r>
              <a:rPr lang="en-US" altLang="zh-TW" sz="4000" dirty="0" smtClean="0"/>
              <a:t>UNO</a:t>
            </a:r>
            <a:r>
              <a:rPr lang="zh-TW" altLang="en-US" sz="4000" dirty="0" smtClean="0"/>
              <a:t>手势或报数错误的同学便会输一次</a:t>
            </a:r>
            <a:endParaRPr lang="zh-TW" altLang="en-US" sz="4000" dirty="0"/>
          </a:p>
        </p:txBody>
      </p:sp>
      <p:pic>
        <p:nvPicPr>
          <p:cNvPr id="3153924" name="Picture 4" descr="下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5"/>
          <a:stretch>
            <a:fillRect/>
          </a:stretch>
        </p:blipFill>
        <p:spPr bwMode="auto">
          <a:xfrm>
            <a:off x="6732588" y="1341438"/>
            <a:ext cx="20161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007 Bang</a:t>
            </a:r>
            <a:endParaRPr lang="zh-TW" altLang="en-US" dirty="0" smtClean="0"/>
          </a:p>
        </p:txBody>
      </p:sp>
      <p:pic>
        <p:nvPicPr>
          <p:cNvPr id="3357700" name="Picture 4" descr="下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7345363" cy="55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数字手趾反应</a:t>
            </a:r>
            <a:endParaRPr lang="en-US" altLang="zh-TW" sz="4000" dirty="0" smtClean="0"/>
          </a:p>
        </p:txBody>
      </p:sp>
      <p:pic>
        <p:nvPicPr>
          <p:cNvPr id="3154948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04888"/>
            <a:ext cx="727392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4949" name="Text Box 3"/>
          <p:cNvSpPr txBox="1">
            <a:spLocks noChangeArrowheads="1"/>
          </p:cNvSpPr>
          <p:nvPr/>
        </p:nvSpPr>
        <p:spPr bwMode="auto">
          <a:xfrm>
            <a:off x="6985000" y="836613"/>
            <a:ext cx="17637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HK" sz="11300" dirty="0">
                <a:solidFill>
                  <a:schemeClr val="hlink"/>
                </a:solidFill>
                <a:latin typeface="Times New Roman" pitchFamily="18" charset="0"/>
              </a:rPr>
              <a:t>05</a:t>
            </a:r>
            <a:endParaRPr kumimoji="0" lang="en-US" altLang="zh-TW" sz="113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154951" name="Text Box 3"/>
          <p:cNvSpPr txBox="1">
            <a:spLocks noChangeArrowheads="1"/>
          </p:cNvSpPr>
          <p:nvPr/>
        </p:nvSpPr>
        <p:spPr bwMode="auto">
          <a:xfrm>
            <a:off x="0" y="5229225"/>
            <a:ext cx="16192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HK" sz="11300" dirty="0">
                <a:solidFill>
                  <a:schemeClr val="hlink"/>
                </a:solidFill>
                <a:latin typeface="Times New Roman" pitchFamily="18" charset="0"/>
              </a:rPr>
              <a:t>10</a:t>
            </a:r>
            <a:endParaRPr kumimoji="0" lang="en-US" altLang="zh-TW" sz="113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154952" name="Text Box 3"/>
          <p:cNvSpPr txBox="1">
            <a:spLocks noChangeArrowheads="1"/>
          </p:cNvSpPr>
          <p:nvPr/>
        </p:nvSpPr>
        <p:spPr bwMode="auto">
          <a:xfrm>
            <a:off x="6659563" y="4292600"/>
            <a:ext cx="16192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HK" sz="11300" dirty="0">
                <a:solidFill>
                  <a:schemeClr val="hlink"/>
                </a:solidFill>
                <a:latin typeface="Times New Roman" pitchFamily="18" charset="0"/>
              </a:rPr>
              <a:t>42</a:t>
            </a:r>
            <a:endParaRPr kumimoji="0" lang="en-US" altLang="zh-TW" sz="113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154953" name="Text Box 2"/>
          <p:cNvSpPr txBox="1">
            <a:spLocks noChangeArrowheads="1"/>
          </p:cNvSpPr>
          <p:nvPr/>
        </p:nvSpPr>
        <p:spPr bwMode="auto">
          <a:xfrm>
            <a:off x="395288" y="765175"/>
            <a:ext cx="18002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1300" dirty="0">
                <a:solidFill>
                  <a:schemeClr val="hlink"/>
                </a:solidFill>
                <a:latin typeface="Times New Roman" pitchFamily="18" charset="0"/>
              </a:rPr>
              <a:t>23</a:t>
            </a:r>
          </a:p>
        </p:txBody>
      </p:sp>
      <p:sp>
        <p:nvSpPr>
          <p:cNvPr id="3154954" name="Text Box 2"/>
          <p:cNvSpPr txBox="1">
            <a:spLocks noChangeArrowheads="1"/>
          </p:cNvSpPr>
          <p:nvPr/>
        </p:nvSpPr>
        <p:spPr bwMode="auto">
          <a:xfrm>
            <a:off x="1187450" y="2997200"/>
            <a:ext cx="18002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1300" dirty="0">
                <a:solidFill>
                  <a:schemeClr val="hlink"/>
                </a:solidFill>
                <a:latin typeface="Times New Roman" pitchFamily="18" charset="0"/>
              </a:rPr>
              <a:t>54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30175"/>
            <a:ext cx="8893175" cy="777875"/>
          </a:xfrm>
        </p:spPr>
        <p:txBody>
          <a:bodyPr/>
          <a:lstStyle/>
          <a:p>
            <a:r>
              <a:rPr lang="zh-TW" altLang="en-US" sz="6000" dirty="0" smtClean="0"/>
              <a:t>连珠炮</a:t>
            </a:r>
            <a:endParaRPr lang="zh-TW" altLang="en-US" sz="6000" dirty="0" smtClean="0"/>
          </a:p>
        </p:txBody>
      </p:sp>
      <p:sp>
        <p:nvSpPr>
          <p:cNvPr id="32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0000"/>
            <a:ext cx="9144000" cy="5588000"/>
          </a:xfrm>
        </p:spPr>
        <p:txBody>
          <a:bodyPr/>
          <a:lstStyle/>
          <a:p>
            <a:pPr marL="1092200" lvl="1" indent="-938213">
              <a:lnSpc>
                <a:spcPct val="130000"/>
              </a:lnSpc>
              <a:buFontTx/>
              <a:buBlip>
                <a:blip r:embed="rId2"/>
              </a:buBlip>
            </a:pPr>
            <a:r>
              <a:rPr kumimoji="0" lang="en-US" altLang="zh-HK" sz="4800" dirty="0" smtClean="0"/>
              <a:t>1, 2, 3 </a:t>
            </a:r>
            <a:r>
              <a:rPr kumimoji="0" lang="zh-TW" altLang="en-US" sz="4800" dirty="0" smtClean="0"/>
              <a:t>报数</a:t>
            </a:r>
          </a:p>
          <a:p>
            <a:pPr marL="1092200" lvl="1" indent="-938213">
              <a:lnSpc>
                <a:spcPct val="130000"/>
              </a:lnSpc>
              <a:buFontTx/>
              <a:buBlip>
                <a:blip r:embed="rId2"/>
              </a:buBlip>
            </a:pPr>
            <a:r>
              <a:rPr kumimoji="0" lang="zh-TW" altLang="en-US" sz="4800" dirty="0" smtClean="0"/>
              <a:t>导师读</a:t>
            </a:r>
            <a:r>
              <a:rPr kumimoji="0" lang="en-US" altLang="zh-TW" sz="4800" dirty="0" smtClean="0"/>
              <a:t>no</a:t>
            </a:r>
            <a:r>
              <a:rPr kumimoji="0" lang="en-US" altLang="zh-TW" sz="4800" dirty="0" smtClean="0"/>
              <a:t>., </a:t>
            </a:r>
            <a:r>
              <a:rPr kumimoji="0" lang="zh-TW" altLang="en-US" sz="4800" dirty="0" smtClean="0"/>
              <a:t>该</a:t>
            </a:r>
            <a:r>
              <a:rPr kumimoji="0" lang="en-US" altLang="zh-TW" sz="4800" dirty="0" smtClean="0"/>
              <a:t>no.</a:t>
            </a:r>
            <a:r>
              <a:rPr kumimoji="0" lang="zh-TW" altLang="en-US" sz="4800" dirty="0" smtClean="0"/>
              <a:t>的同学便要跳起</a:t>
            </a:r>
          </a:p>
          <a:p>
            <a:pPr marL="1092200" lvl="1" indent="-938213">
              <a:lnSpc>
                <a:spcPct val="130000"/>
              </a:lnSpc>
              <a:buFontTx/>
              <a:buBlip>
                <a:blip r:embed="rId2"/>
              </a:buBlip>
            </a:pPr>
            <a:r>
              <a:rPr kumimoji="0" lang="zh-TW" altLang="en-US" sz="4800" dirty="0" smtClean="0"/>
              <a:t>同学读</a:t>
            </a:r>
            <a:r>
              <a:rPr kumimoji="0" lang="en-US" altLang="zh-TW" sz="4800" dirty="0" smtClean="0"/>
              <a:t>no</a:t>
            </a:r>
            <a:r>
              <a:rPr kumimoji="0" lang="en-US" altLang="zh-TW" sz="4800" dirty="0" smtClean="0"/>
              <a:t>., </a:t>
            </a:r>
            <a:r>
              <a:rPr kumimoji="0" lang="en-US" altLang="zh-TW" sz="4800" dirty="0" smtClean="0">
                <a:latin typeface="標楷體"/>
              </a:rPr>
              <a:t>…</a:t>
            </a:r>
            <a:endParaRPr kumimoji="0" lang="en-US" altLang="zh-TW" sz="4800" dirty="0" smtClean="0"/>
          </a:p>
        </p:txBody>
      </p:sp>
      <p:pic>
        <p:nvPicPr>
          <p:cNvPr id="3272708" name="Picture 4" descr="下載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4411"/>
          <a:stretch>
            <a:fillRect/>
          </a:stretch>
        </p:blipFill>
        <p:spPr bwMode="auto">
          <a:xfrm>
            <a:off x="4932363" y="4533900"/>
            <a:ext cx="42481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27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动脑筋时间 </a:t>
            </a:r>
            <a:r>
              <a:rPr lang="en-US" altLang="zh-TW" dirty="0" smtClean="0">
                <a:latin typeface="標楷體"/>
              </a:rPr>
              <a:t>–</a:t>
            </a:r>
            <a:r>
              <a:rPr lang="en-US" altLang="zh-TW" dirty="0" smtClean="0"/>
              <a:t> </a:t>
            </a:r>
            <a:r>
              <a:rPr lang="zh-TW" altLang="en-US" dirty="0" smtClean="0"/>
              <a:t>数学逻辑智能玩具</a:t>
            </a:r>
            <a:endParaRPr lang="zh-TW" altLang="en-US" dirty="0" smtClean="0"/>
          </a:p>
        </p:txBody>
      </p:sp>
      <p:pic>
        <p:nvPicPr>
          <p:cNvPr id="3152899" name="Picture 3" descr="N301-2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052513"/>
            <a:ext cx="8353425" cy="55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0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 smtClean="0"/>
              <a:t>带领游戏的技巧</a:t>
            </a:r>
            <a:endParaRPr lang="zh-HK" altLang="en-US" dirty="0" smtClean="0"/>
          </a:p>
        </p:txBody>
      </p:sp>
      <p:sp>
        <p:nvSpPr>
          <p:cNvPr id="3329027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zh-TW" altLang="zh-HK" sz="3400" dirty="0" smtClean="0"/>
              <a:t>为集中众人，最好</a:t>
            </a:r>
            <a:r>
              <a:rPr lang="zh-TW" altLang="zh-HK" sz="3400" dirty="0" smtClean="0">
                <a:solidFill>
                  <a:srgbClr val="FF0066"/>
                </a:solidFill>
              </a:rPr>
              <a:t>围</a:t>
            </a:r>
            <a:r>
              <a:rPr lang="zh-TW" altLang="zh-HK" sz="3400" dirty="0" smtClean="0"/>
              <a:t>成圆</a:t>
            </a:r>
            <a:r>
              <a:rPr lang="zh-TW" altLang="zh-HK" sz="3400" dirty="0" smtClean="0">
                <a:solidFill>
                  <a:srgbClr val="FF0066"/>
                </a:solidFill>
              </a:rPr>
              <a:t>圈</a:t>
            </a:r>
            <a:r>
              <a:rPr lang="zh-TW" altLang="zh-CN" sz="3400" dirty="0" smtClean="0"/>
              <a:t>(</a:t>
            </a:r>
            <a:r>
              <a:rPr lang="zh-TW" altLang="zh-HK" sz="3400" dirty="0" smtClean="0"/>
              <a:t>坐下</a:t>
            </a:r>
            <a:r>
              <a:rPr lang="zh-TW" altLang="zh-CN" sz="3400" dirty="0" smtClean="0"/>
              <a:t>)</a:t>
            </a:r>
            <a:r>
              <a:rPr lang="zh-TW" altLang="zh-HK" sz="3400" dirty="0" smtClean="0"/>
              <a:t>。</a:t>
            </a:r>
          </a:p>
          <a:p>
            <a:pPr>
              <a:lnSpc>
                <a:spcPct val="140000"/>
              </a:lnSpc>
            </a:pPr>
            <a:r>
              <a:rPr lang="zh-TW" altLang="zh-HK" sz="3400" dirty="0" smtClean="0"/>
              <a:t>确保</a:t>
            </a:r>
            <a:r>
              <a:rPr lang="zh-TW" altLang="zh-HK" sz="3400" dirty="0" smtClean="0">
                <a:solidFill>
                  <a:srgbClr val="FF0066"/>
                </a:solidFill>
              </a:rPr>
              <a:t>所有人</a:t>
            </a:r>
            <a:r>
              <a:rPr lang="zh-TW" altLang="zh-HK" sz="3400" dirty="0" smtClean="0">
                <a:solidFill>
                  <a:srgbClr val="FF0066"/>
                </a:solidFill>
              </a:rPr>
              <a:t>都能望</a:t>
            </a:r>
            <a:r>
              <a:rPr lang="zh-TW" altLang="zh-HK" sz="3400" dirty="0" smtClean="0"/>
              <a:t>到你，</a:t>
            </a:r>
            <a:r>
              <a:rPr lang="zh-TW" altLang="zh-HK" sz="3400" dirty="0" smtClean="0">
                <a:solidFill>
                  <a:srgbClr val="FF0066"/>
                </a:solidFill>
              </a:rPr>
              <a:t>切忌背</a:t>
            </a:r>
            <a:r>
              <a:rPr lang="zh-TW" altLang="zh-HK" sz="3400" dirty="0" smtClean="0">
                <a:solidFill>
                  <a:srgbClr val="FF0066"/>
                </a:solidFill>
              </a:rPr>
              <a:t>向</a:t>
            </a:r>
            <a:r>
              <a:rPr lang="zh-TW" altLang="zh-HK" sz="3400" dirty="0" smtClean="0"/>
              <a:t>任可一位游戏者。</a:t>
            </a:r>
          </a:p>
          <a:p>
            <a:pPr>
              <a:lnSpc>
                <a:spcPct val="140000"/>
              </a:lnSpc>
            </a:pPr>
            <a:r>
              <a:rPr lang="zh-TW" altLang="zh-HK" sz="3400" dirty="0" smtClean="0">
                <a:solidFill>
                  <a:srgbClr val="FF0066"/>
                </a:solidFill>
              </a:rPr>
              <a:t>不要问</a:t>
            </a:r>
            <a:r>
              <a:rPr lang="zh-TW" altLang="zh-HK" sz="3400" dirty="0" smtClean="0"/>
              <a:t>大家</a:t>
            </a:r>
            <a:r>
              <a:rPr lang="zh-TW" altLang="zh-HK" sz="3400" dirty="0" smtClean="0">
                <a:solidFill>
                  <a:srgbClr val="FF0066"/>
                </a:solidFill>
              </a:rPr>
              <a:t>是否愿意玩</a:t>
            </a:r>
            <a:r>
              <a:rPr lang="zh-TW" altLang="zh-HK" sz="3400" dirty="0" smtClean="0"/>
              <a:t>游戏</a:t>
            </a:r>
            <a:r>
              <a:rPr lang="zh-TW" altLang="zh-CN" sz="3400" dirty="0" smtClean="0"/>
              <a:t>, </a:t>
            </a:r>
            <a:r>
              <a:rPr lang="zh-TW" altLang="zh-HK" sz="3400" dirty="0" smtClean="0"/>
              <a:t>要</a:t>
            </a:r>
            <a:r>
              <a:rPr lang="zh-TW" altLang="zh-HK" sz="3400" dirty="0" smtClean="0"/>
              <a:t>用</a:t>
            </a:r>
            <a:r>
              <a:rPr lang="zh-TW" altLang="zh-HK" sz="3400" dirty="0" smtClean="0">
                <a:solidFill>
                  <a:srgbClr val="FF0066"/>
                </a:solidFill>
              </a:rPr>
              <a:t>肯定的语气</a:t>
            </a:r>
            <a:r>
              <a:rPr lang="zh-TW" altLang="zh-CN" sz="3400" dirty="0" smtClean="0"/>
              <a:t>,</a:t>
            </a:r>
            <a:r>
              <a:rPr lang="zh-TW" altLang="en-US" sz="3400" dirty="0" smtClean="0"/>
              <a:t> </a:t>
            </a:r>
            <a:r>
              <a:rPr lang="zh-TW" altLang="zh-HK" sz="3400" dirty="0" smtClean="0"/>
              <a:t>如</a:t>
            </a:r>
            <a:r>
              <a:rPr lang="zh-TW" altLang="zh-CN" sz="3400" dirty="0" smtClean="0"/>
              <a:t>:</a:t>
            </a:r>
            <a:r>
              <a:rPr lang="zh-TW" altLang="zh-HK" sz="3400" dirty="0" smtClean="0"/>
              <a:t>「让我们现在一起玩游戏吧。」</a:t>
            </a:r>
          </a:p>
          <a:p>
            <a:pPr>
              <a:lnSpc>
                <a:spcPct val="140000"/>
              </a:lnSpc>
            </a:pPr>
            <a:r>
              <a:rPr lang="zh-TW" altLang="zh-HK" sz="3400" dirty="0" smtClean="0"/>
              <a:t>以</a:t>
            </a:r>
            <a:r>
              <a:rPr lang="zh-TW" altLang="zh-HK" sz="3400" dirty="0" smtClean="0">
                <a:solidFill>
                  <a:srgbClr val="FF0066"/>
                </a:solidFill>
              </a:rPr>
              <a:t>简单、容易、好玩</a:t>
            </a:r>
            <a:r>
              <a:rPr lang="zh-TW" altLang="zh-HK" sz="3400" dirty="0" smtClean="0"/>
              <a:t>的游戏开始，第一个热身游戏的讲解时间最好能于半分钟内完成</a:t>
            </a:r>
            <a:r>
              <a:rPr lang="zh-TW" altLang="zh-HK" dirty="0" smtClean="0"/>
              <a:t>。</a:t>
            </a:r>
            <a:endParaRPr lang="zh-TW" altLang="zh-HK" dirty="0" smtClean="0"/>
          </a:p>
        </p:txBody>
      </p:sp>
      <p:sp>
        <p:nvSpPr>
          <p:cNvPr id="3329028" name="投影片編號版面配置區 3"/>
          <p:cNvSpPr txBox="1">
            <a:spLocks noGrp="1"/>
          </p:cNvSpPr>
          <p:nvPr/>
        </p:nvSpPr>
        <p:spPr bwMode="auto">
          <a:xfrm>
            <a:off x="70469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B48D5542-D580-4304-88C0-A317E0C46366}" type="slidenum">
              <a:rPr lang="en-US" altLang="zh-TW" sz="1400"/>
              <a:pPr algn="r" eaLnBrk="1" hangingPunct="1"/>
              <a:t>17</a:t>
            </a:fld>
            <a:endParaRPr lang="en-US" altLang="zh-TW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902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 smtClean="0"/>
              <a:t>带领游戏的技巧</a:t>
            </a:r>
            <a:endParaRPr lang="zh-HK" altLang="en-US" dirty="0" smtClean="0"/>
          </a:p>
        </p:txBody>
      </p:sp>
      <p:sp>
        <p:nvSpPr>
          <p:cNvPr id="3331075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Tx/>
              <a:buAutoNum type="arabicPeriod" startAt="5"/>
            </a:pPr>
            <a:r>
              <a:rPr lang="zh-TW" altLang="zh-HK" sz="3600" dirty="0" smtClean="0"/>
              <a:t>用简短的说话介绍游戏的名字、目的、玩法、规则、计分等，如能以</a:t>
            </a:r>
            <a:r>
              <a:rPr lang="zh-CN" altLang="zh-HK" sz="3600" dirty="0" smtClean="0">
                <a:solidFill>
                  <a:srgbClr val="FF0066"/>
                </a:solidFill>
              </a:rPr>
              <a:t>动作</a:t>
            </a:r>
            <a:r>
              <a:rPr lang="zh-TW" altLang="zh-HK" sz="3600" dirty="0" smtClean="0"/>
              <a:t>来示范更佳；给予游戏者有</a:t>
            </a:r>
            <a:r>
              <a:rPr lang="zh-TW" altLang="zh-HK" sz="3600" dirty="0" smtClean="0">
                <a:solidFill>
                  <a:srgbClr val="FF0066"/>
                </a:solidFill>
              </a:rPr>
              <a:t>发问的机会</a:t>
            </a:r>
            <a:r>
              <a:rPr lang="zh-TW" altLang="zh-HK" sz="3600" dirty="0" smtClean="0"/>
              <a:t>，然后才开始玩。</a:t>
            </a:r>
          </a:p>
          <a:p>
            <a:pPr>
              <a:lnSpc>
                <a:spcPct val="110000"/>
              </a:lnSpc>
              <a:buFontTx/>
              <a:buAutoNum type="arabicPeriod" startAt="5"/>
            </a:pPr>
            <a:r>
              <a:rPr lang="zh-CN" altLang="zh-HK" sz="3600" dirty="0" smtClean="0"/>
              <a:t>先从一些</a:t>
            </a:r>
            <a:r>
              <a:rPr lang="zh-TW" altLang="zh-HK" sz="3600" dirty="0" smtClean="0">
                <a:solidFill>
                  <a:srgbClr val="FF0066"/>
                </a:solidFill>
              </a:rPr>
              <a:t>反应灵敏的人开始</a:t>
            </a:r>
            <a:r>
              <a:rPr lang="zh-TW" altLang="zh-HK" sz="3600" dirty="0" smtClean="0"/>
              <a:t>，其他的人就会受其</a:t>
            </a:r>
            <a:r>
              <a:rPr lang="zh-TW" altLang="zh-HK" sz="3600" dirty="0" smtClean="0">
                <a:solidFill>
                  <a:srgbClr val="FF0066"/>
                </a:solidFill>
              </a:rPr>
              <a:t>影响而投入</a:t>
            </a:r>
            <a:r>
              <a:rPr lang="zh-CN" altLang="zh-HK" sz="3600" dirty="0" smtClean="0"/>
              <a:t>于游戏中。</a:t>
            </a:r>
          </a:p>
          <a:p>
            <a:pPr>
              <a:lnSpc>
                <a:spcPct val="110000"/>
              </a:lnSpc>
              <a:buFontTx/>
              <a:buAutoNum type="arabicPeriod" startAt="5"/>
            </a:pPr>
            <a:r>
              <a:rPr lang="zh-TW" altLang="zh-HK" sz="3600" dirty="0" smtClean="0"/>
              <a:t>保持游戏进行</a:t>
            </a:r>
            <a:r>
              <a:rPr lang="zh-CN" altLang="zh-HK" sz="3600" dirty="0" smtClean="0">
                <a:solidFill>
                  <a:srgbClr val="FF0066"/>
                </a:solidFill>
              </a:rPr>
              <a:t>迅速</a:t>
            </a:r>
            <a:r>
              <a:rPr lang="zh-TW" altLang="zh-HK" sz="3600" dirty="0" smtClean="0"/>
              <a:t>，不要缓慢。</a:t>
            </a:r>
          </a:p>
          <a:p>
            <a:pPr>
              <a:lnSpc>
                <a:spcPct val="110000"/>
              </a:lnSpc>
              <a:buFontTx/>
              <a:buAutoNum type="arabicPeriod" startAt="5"/>
            </a:pPr>
            <a:r>
              <a:rPr lang="zh-TW" altLang="zh-HK" sz="3600" dirty="0" smtClean="0"/>
              <a:t>要在游戏达到</a:t>
            </a:r>
            <a:r>
              <a:rPr lang="zh-TW" altLang="zh-HK" sz="3600" dirty="0" smtClean="0">
                <a:solidFill>
                  <a:srgbClr val="FF0066"/>
                </a:solidFill>
              </a:rPr>
              <a:t>高潮时终结</a:t>
            </a:r>
            <a:r>
              <a:rPr lang="zh-CN" altLang="zh-HK" sz="3600" dirty="0" smtClean="0"/>
              <a:t>，让参加者</a:t>
            </a:r>
            <a:r>
              <a:rPr lang="zh-CN" altLang="zh-HK" sz="3600" dirty="0" smtClean="0">
                <a:solidFill>
                  <a:srgbClr val="FF0066"/>
                </a:solidFill>
              </a:rPr>
              <a:t>保留</a:t>
            </a:r>
            <a:r>
              <a:rPr lang="zh-CN" altLang="zh-HK" sz="3600" dirty="0" smtClean="0"/>
              <a:t>一份</a:t>
            </a:r>
            <a:r>
              <a:rPr lang="zh-CN" altLang="zh-HK" sz="3600" dirty="0" smtClean="0">
                <a:solidFill>
                  <a:srgbClr val="FF0066"/>
                </a:solidFill>
              </a:rPr>
              <a:t>愉快</a:t>
            </a:r>
            <a:r>
              <a:rPr lang="zh-TW" altLang="zh-HK" sz="3600" dirty="0" smtClean="0"/>
              <a:t>、流连忘返的</a:t>
            </a:r>
            <a:r>
              <a:rPr lang="zh-CN" altLang="zh-HK" sz="3600" dirty="0" smtClean="0">
                <a:solidFill>
                  <a:srgbClr val="FF0066"/>
                </a:solidFill>
              </a:rPr>
              <a:t>回忆</a:t>
            </a:r>
            <a:r>
              <a:rPr lang="zh-CN" altLang="zh-HK" sz="3600" dirty="0" smtClean="0"/>
              <a:t>。</a:t>
            </a:r>
            <a:endParaRPr lang="en-US" altLang="zh-HK" sz="3600" dirty="0" smtClean="0"/>
          </a:p>
        </p:txBody>
      </p:sp>
      <p:sp>
        <p:nvSpPr>
          <p:cNvPr id="3331076" name="投影片編號版面配置區 3"/>
          <p:cNvSpPr txBox="1">
            <a:spLocks noGrp="1"/>
          </p:cNvSpPr>
          <p:nvPr/>
        </p:nvSpPr>
        <p:spPr bwMode="auto">
          <a:xfrm>
            <a:off x="70469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5FA527BF-9A08-436B-B9AC-94553577D5BF}" type="slidenum">
              <a:rPr lang="en-US" altLang="zh-TW" sz="1400"/>
              <a:pPr algn="r" eaLnBrk="1" hangingPunct="1"/>
              <a:t>18</a:t>
            </a:fld>
            <a:endParaRPr lang="en-US" altLang="zh-TW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05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r="12291" b="6944"/>
          <a:stretch>
            <a:fillRect/>
          </a:stretch>
        </p:blipFill>
        <p:spPr bwMode="auto">
          <a:xfrm>
            <a:off x="0" y="-26988"/>
            <a:ext cx="9144000" cy="705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6882" name="01. 大包 (01-10)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 b="13240"/>
          <a:stretch>
            <a:fillRect/>
          </a:stretch>
        </p:blipFill>
        <p:spPr bwMode="auto">
          <a:xfrm>
            <a:off x="0" y="1341438"/>
            <a:ext cx="914400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6883" name="標題 1"/>
          <p:cNvSpPr>
            <a:spLocks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1pPr>
            <a:lvl2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2pPr>
            <a:lvl3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3pPr>
            <a:lvl4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4pPr>
            <a:lvl5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r>
              <a:rPr lang="zh-TW" altLang="en-US" dirty="0" smtClean="0"/>
              <a:t>热身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68" fill="hold"/>
                                        <p:tgtEl>
                                          <p:spTgt spid="30668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6688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66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668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688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6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130425"/>
            <a:ext cx="8134350" cy="1470025"/>
          </a:xfrm>
        </p:spPr>
        <p:txBody>
          <a:bodyPr/>
          <a:lstStyle/>
          <a:p>
            <a:r>
              <a:rPr kumimoji="0" lang="zh-TW" altLang="en-US" b="1" dirty="0" smtClean="0">
                <a:solidFill>
                  <a:schemeClr val="tx1"/>
                </a:solidFill>
              </a:rPr>
              <a:t>建立小组的专业形象</a:t>
            </a:r>
            <a:endParaRPr kumimoji="0"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016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008062"/>
          </a:xfrm>
        </p:spPr>
        <p:txBody>
          <a:bodyPr/>
          <a:lstStyle/>
          <a:p>
            <a:r>
              <a:rPr lang="zh-TW" altLang="en-US" sz="6600" b="1" dirty="0" smtClean="0">
                <a:solidFill>
                  <a:srgbClr val="0033CC"/>
                </a:solidFill>
              </a:rPr>
              <a:t>活动小册子</a:t>
            </a:r>
            <a:endParaRPr lang="zh-TW" altLang="en-US" sz="6600" b="1" dirty="0">
              <a:solidFill>
                <a:srgbClr val="0033CC"/>
              </a:solidFill>
            </a:endParaRPr>
          </a:p>
        </p:txBody>
      </p:sp>
      <p:pic>
        <p:nvPicPr>
          <p:cNvPr id="3016708" name="Picture 4" descr="school%20ba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23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6709" name="Picture 5" descr="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6710" name="Text Box 6"/>
          <p:cNvSpPr txBox="1">
            <a:spLocks noChangeArrowheads="1"/>
          </p:cNvSpPr>
          <p:nvPr/>
        </p:nvSpPr>
        <p:spPr bwMode="auto">
          <a:xfrm>
            <a:off x="755650" y="4652963"/>
            <a:ext cx="7848600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zh-TW" altLang="en-US" sz="32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面页、盖印空格、作业进度、表现进度、</a:t>
            </a:r>
            <a:r>
              <a:rPr lang="zh-TW" altLang="en-US" sz="3200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小组备忘、每节主题、每节讲义</a:t>
            </a:r>
            <a:r>
              <a:rPr lang="en-US" altLang="zh-TW" sz="3200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200" dirty="0" smtClean="0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工作纸、</a:t>
            </a:r>
            <a:r>
              <a:rPr lang="zh-TW" altLang="en-US" sz="32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 家课工作纸、家长评估表</a:t>
            </a:r>
            <a:r>
              <a:rPr lang="en-US" altLang="zh-TW" sz="32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如需要</a:t>
            </a:r>
            <a:r>
              <a:rPr lang="en-US" altLang="zh-TW" sz="32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378" name="Text Box 6"/>
          <p:cNvSpPr txBox="1">
            <a:spLocks noChangeArrowheads="1"/>
          </p:cNvSpPr>
          <p:nvPr/>
        </p:nvSpPr>
        <p:spPr bwMode="auto">
          <a:xfrm>
            <a:off x="0" y="4941888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A50021"/>
                </a:solidFill>
                <a:ea typeface="文鼎粗行楷" pitchFamily="49" charset="-120"/>
              </a:rPr>
              <a:t>学生：</a:t>
            </a:r>
            <a:r>
              <a:rPr lang="en-US" altLang="zh-TW" sz="4000" dirty="0" smtClean="0">
                <a:solidFill>
                  <a:srgbClr val="A50021"/>
                </a:solidFill>
                <a:ea typeface="文鼎粗行楷" pitchFamily="49" charset="-120"/>
              </a:rPr>
              <a:t>___________</a:t>
            </a:r>
            <a:endParaRPr lang="en-US" altLang="zh-TW" sz="4000" dirty="0">
              <a:solidFill>
                <a:srgbClr val="A50021"/>
              </a:solidFill>
              <a:ea typeface="文鼎粗行楷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zh-TW" altLang="en-US" sz="4000" dirty="0" smtClean="0">
                <a:solidFill>
                  <a:srgbClr val="A50021"/>
                </a:solidFill>
                <a:ea typeface="文鼎粗行楷" pitchFamily="49" charset="-120"/>
              </a:rPr>
              <a:t>班级：</a:t>
            </a:r>
            <a:r>
              <a:rPr kumimoji="0" lang="en-US" altLang="zh-TW" sz="4000" dirty="0" smtClean="0">
                <a:solidFill>
                  <a:srgbClr val="A50021"/>
                </a:solidFill>
                <a:ea typeface="文鼎粗行楷" pitchFamily="49" charset="-120"/>
              </a:rPr>
              <a:t>___________</a:t>
            </a:r>
            <a:r>
              <a:rPr kumimoji="0" lang="zh-TW" altLang="en-US" sz="3200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导师：</a:t>
            </a:r>
            <a:r>
              <a:rPr kumimoji="0" lang="en-US" altLang="zh-TW" sz="3200" u="sng" dirty="0" smtClean="0">
                <a:solidFill>
                  <a:srgbClr val="3333CC"/>
                </a:solidFill>
                <a:latin typeface="Magneto" pitchFamily="82" charset="0"/>
                <a:ea typeface="標楷體" pitchFamily="65" charset="-120"/>
              </a:rPr>
              <a:t>_______</a:t>
            </a:r>
            <a:endParaRPr kumimoji="0" lang="en-US" altLang="zh-TW" sz="3200" u="sng" dirty="0">
              <a:solidFill>
                <a:srgbClr val="3333CC"/>
              </a:solidFill>
              <a:latin typeface="Magneto" pitchFamily="82" charset="0"/>
              <a:ea typeface="標楷體" pitchFamily="65" charset="-120"/>
            </a:endParaRPr>
          </a:p>
        </p:txBody>
      </p:sp>
      <p:sp>
        <p:nvSpPr>
          <p:cNvPr id="3045379" name="Rectangle 3"/>
          <p:cNvSpPr>
            <a:spLocks noChangeArrowheads="1"/>
          </p:cNvSpPr>
          <p:nvPr/>
        </p:nvSpPr>
        <p:spPr bwMode="auto">
          <a:xfrm>
            <a:off x="5651500" y="-26988"/>
            <a:ext cx="3492500" cy="439261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endParaRPr lang="zh-TW" altLang="en-US" sz="6600">
              <a:solidFill>
                <a:srgbClr val="006600"/>
              </a:solidFill>
              <a:ea typeface="標楷體" pitchFamily="65" charset="-120"/>
            </a:endParaRPr>
          </a:p>
        </p:txBody>
      </p:sp>
      <p:sp>
        <p:nvSpPr>
          <p:cNvPr id="3045380" name="WordArt 5"/>
          <p:cNvSpPr>
            <a:spLocks noChangeArrowheads="1" noChangeShapeType="1" noTextEdit="1"/>
          </p:cNvSpPr>
          <p:nvPr/>
        </p:nvSpPr>
        <p:spPr bwMode="auto">
          <a:xfrm>
            <a:off x="323850" y="261938"/>
            <a:ext cx="49688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HK" alt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全真勘亭流"/>
              </a:rPr>
              <a:t>魔法数学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a typeface="全真勘亭流"/>
            </a:endParaRPr>
          </a:p>
        </p:txBody>
      </p:sp>
      <p:pic>
        <p:nvPicPr>
          <p:cNvPr id="3045381" name="Picture 5" descr="20110124-172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5173" r="5725" b="8794"/>
          <a:stretch>
            <a:fillRect/>
          </a:stretch>
        </p:blipFill>
        <p:spPr bwMode="auto">
          <a:xfrm>
            <a:off x="611188" y="1728788"/>
            <a:ext cx="4321175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7426" name="Picture 2" descr="j032376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95263"/>
            <a:ext cx="1096963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7427" name="Rectangle 3"/>
          <p:cNvSpPr>
            <a:spLocks noChangeArrowheads="1"/>
          </p:cNvSpPr>
          <p:nvPr/>
        </p:nvSpPr>
        <p:spPr bwMode="auto">
          <a:xfrm>
            <a:off x="6697885" y="1468864"/>
            <a:ext cx="18251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HK" altLang="en-US" sz="2400" b="1" dirty="0" smtClean="0">
                <a:solidFill>
                  <a:schemeClr val="tx1"/>
                </a:solidFill>
              </a:rPr>
              <a:t>导师</a:t>
            </a:r>
            <a:r>
              <a:rPr lang="en-US" altLang="zh-HK" sz="2400" b="1" dirty="0" smtClean="0">
                <a:solidFill>
                  <a:schemeClr val="tx1"/>
                </a:solidFill>
              </a:rPr>
              <a:t>: </a:t>
            </a:r>
            <a:r>
              <a:rPr lang="en-US" altLang="zh-HK" sz="2400" b="1" dirty="0">
                <a:solidFill>
                  <a:schemeClr val="tx1"/>
                </a:solidFill>
              </a:rPr>
              <a:t>Yipsir</a:t>
            </a:r>
          </a:p>
          <a:p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叶锦熙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grpSp>
        <p:nvGrpSpPr>
          <p:cNvPr id="3047428" name="Group 4"/>
          <p:cNvGrpSpPr>
            <a:grpSpLocks/>
          </p:cNvGrpSpPr>
          <p:nvPr/>
        </p:nvGrpSpPr>
        <p:grpSpPr bwMode="auto">
          <a:xfrm>
            <a:off x="1547813" y="403225"/>
            <a:ext cx="6121400" cy="5689600"/>
            <a:chOff x="1942" y="4281"/>
            <a:chExt cx="8165" cy="7533"/>
          </a:xfrm>
        </p:grpSpPr>
        <p:sp>
          <p:nvSpPr>
            <p:cNvPr id="3047429" name="Oval 5"/>
            <p:cNvSpPr>
              <a:spLocks noChangeArrowheads="1"/>
            </p:cNvSpPr>
            <p:nvPr/>
          </p:nvSpPr>
          <p:spPr bwMode="auto">
            <a:xfrm>
              <a:off x="4975" y="4281"/>
              <a:ext cx="2035" cy="20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047430" name="Oval 6"/>
            <p:cNvSpPr>
              <a:spLocks noChangeArrowheads="1"/>
            </p:cNvSpPr>
            <p:nvPr/>
          </p:nvSpPr>
          <p:spPr bwMode="auto">
            <a:xfrm>
              <a:off x="3913" y="6088"/>
              <a:ext cx="2035" cy="20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047431" name="Oval 7"/>
            <p:cNvSpPr>
              <a:spLocks noChangeArrowheads="1"/>
            </p:cNvSpPr>
            <p:nvPr/>
          </p:nvSpPr>
          <p:spPr bwMode="auto">
            <a:xfrm>
              <a:off x="5960" y="6088"/>
              <a:ext cx="2036" cy="20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047432" name="Oval 8"/>
            <p:cNvSpPr>
              <a:spLocks noChangeArrowheads="1"/>
            </p:cNvSpPr>
            <p:nvPr/>
          </p:nvSpPr>
          <p:spPr bwMode="auto">
            <a:xfrm>
              <a:off x="2928" y="7951"/>
              <a:ext cx="2035" cy="20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047433" name="Oval 9"/>
            <p:cNvSpPr>
              <a:spLocks noChangeArrowheads="1"/>
            </p:cNvSpPr>
            <p:nvPr/>
          </p:nvSpPr>
          <p:spPr bwMode="auto">
            <a:xfrm>
              <a:off x="4975" y="7951"/>
              <a:ext cx="2035" cy="20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047434" name="Oval 10"/>
            <p:cNvSpPr>
              <a:spLocks noChangeArrowheads="1"/>
            </p:cNvSpPr>
            <p:nvPr/>
          </p:nvSpPr>
          <p:spPr bwMode="auto">
            <a:xfrm>
              <a:off x="7010" y="7951"/>
              <a:ext cx="2035" cy="20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047435" name="Oval 11"/>
            <p:cNvSpPr>
              <a:spLocks noChangeArrowheads="1"/>
            </p:cNvSpPr>
            <p:nvPr/>
          </p:nvSpPr>
          <p:spPr bwMode="auto">
            <a:xfrm>
              <a:off x="1942" y="9758"/>
              <a:ext cx="2036" cy="20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047436" name="Oval 12"/>
            <p:cNvSpPr>
              <a:spLocks noChangeArrowheads="1"/>
            </p:cNvSpPr>
            <p:nvPr/>
          </p:nvSpPr>
          <p:spPr bwMode="auto">
            <a:xfrm>
              <a:off x="3989" y="9758"/>
              <a:ext cx="2036" cy="20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047437" name="Oval 13"/>
            <p:cNvSpPr>
              <a:spLocks noChangeArrowheads="1"/>
            </p:cNvSpPr>
            <p:nvPr/>
          </p:nvSpPr>
          <p:spPr bwMode="auto">
            <a:xfrm>
              <a:off x="6025" y="9758"/>
              <a:ext cx="2035" cy="20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3047438" name="Oval 14"/>
            <p:cNvSpPr>
              <a:spLocks noChangeArrowheads="1"/>
            </p:cNvSpPr>
            <p:nvPr/>
          </p:nvSpPr>
          <p:spPr bwMode="auto">
            <a:xfrm>
              <a:off x="8072" y="9758"/>
              <a:ext cx="2035" cy="205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HK" altLang="en-US"/>
            </a:p>
          </p:txBody>
        </p:sp>
      </p:grpSp>
      <p:pic>
        <p:nvPicPr>
          <p:cNvPr id="3047439" name="Picture 15" descr="j02853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914400"/>
            <a:ext cx="225901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7441" name="Rectangle 17"/>
          <p:cNvSpPr>
            <a:spLocks noChangeArrowheads="1"/>
          </p:cNvSpPr>
          <p:nvPr/>
        </p:nvSpPr>
        <p:spPr bwMode="auto">
          <a:xfrm>
            <a:off x="5508625" y="6237288"/>
            <a:ext cx="363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400" b="1" dirty="0" smtClean="0">
                <a:solidFill>
                  <a:schemeClr val="tx1"/>
                </a:solidFill>
              </a:rPr>
              <a:t>年级：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__________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sp>
        <p:nvSpPr>
          <p:cNvPr id="3047442" name="Rectangle 18"/>
          <p:cNvSpPr>
            <a:spLocks noChangeArrowheads="1"/>
          </p:cNvSpPr>
          <p:nvPr/>
        </p:nvSpPr>
        <p:spPr bwMode="auto">
          <a:xfrm>
            <a:off x="179388" y="6308725"/>
            <a:ext cx="3900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HK" altLang="en-US" sz="2400" b="1" dirty="0" smtClean="0">
                <a:solidFill>
                  <a:schemeClr val="tx1"/>
                </a:solidFill>
              </a:rPr>
              <a:t>学生： </a:t>
            </a:r>
            <a:r>
              <a:rPr lang="en-US" altLang="zh-HK" sz="2400" b="1" dirty="0" smtClean="0">
                <a:solidFill>
                  <a:schemeClr val="tx1"/>
                </a:solidFill>
              </a:rPr>
              <a:t>________________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9474" name="Group 2"/>
          <p:cNvGraphicFramePr>
            <a:graphicFrameLocks noGrp="1"/>
          </p:cNvGraphicFramePr>
          <p:nvPr/>
        </p:nvGraphicFramePr>
        <p:xfrm>
          <a:off x="-36513" y="0"/>
          <a:ext cx="9180513" cy="6858000"/>
        </p:xfrm>
        <a:graphic>
          <a:graphicData uri="http://schemas.openxmlformats.org/drawingml/2006/table">
            <a:tbl>
              <a:tblPr/>
              <a:tblGrid>
                <a:gridCol w="3060701"/>
                <a:gridCol w="1528762"/>
                <a:gridCol w="1530350"/>
                <a:gridCol w="3060700"/>
              </a:tblGrid>
              <a:tr h="342900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130425"/>
            <a:ext cx="8134350" cy="1470025"/>
          </a:xfrm>
        </p:spPr>
        <p:txBody>
          <a:bodyPr/>
          <a:lstStyle/>
          <a:p>
            <a:r>
              <a:rPr kumimoji="0" lang="zh-TW" altLang="en-US" sz="4400" b="1" dirty="0" smtClean="0">
                <a:solidFill>
                  <a:schemeClr val="tx1"/>
                </a:solidFill>
              </a:rPr>
              <a:t>提高儿童学习兴趣及动机的方法</a:t>
            </a:r>
            <a:endParaRPr kumimoji="0" lang="zh-TW" altLang="en-US" sz="4400" b="1" dirty="0">
              <a:solidFill>
                <a:schemeClr val="tx1"/>
              </a:solidFill>
            </a:endParaRPr>
          </a:p>
        </p:txBody>
      </p:sp>
      <p:sp>
        <p:nvSpPr>
          <p:cNvPr id="3012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008062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CC0099"/>
                </a:solidFill>
              </a:rPr>
              <a:t>印仔</a:t>
            </a:r>
            <a:r>
              <a:rPr lang="zh-CN" altLang="en-US" sz="5400" b="1" dirty="0" smtClean="0">
                <a:solidFill>
                  <a:srgbClr val="CC0099"/>
                </a:solidFill>
              </a:rPr>
              <a:t>、</a:t>
            </a:r>
            <a:r>
              <a:rPr lang="zh-CN" altLang="en-US" sz="5400" b="1" dirty="0" smtClean="0">
                <a:solidFill>
                  <a:srgbClr val="660066"/>
                </a:solidFill>
              </a:rPr>
              <a:t>贴纸、</a:t>
            </a:r>
            <a:r>
              <a:rPr lang="zh-CN" altLang="en-US" sz="5400" b="1" dirty="0" smtClean="0">
                <a:solidFill>
                  <a:srgbClr val="0033CC"/>
                </a:solidFill>
              </a:rPr>
              <a:t>纪念品</a:t>
            </a:r>
            <a:endParaRPr lang="zh-TW" altLang="en-US" sz="5400" b="1" dirty="0">
              <a:solidFill>
                <a:srgbClr val="0033CC"/>
              </a:solidFill>
            </a:endParaRPr>
          </a:p>
        </p:txBody>
      </p:sp>
      <p:pic>
        <p:nvPicPr>
          <p:cNvPr id="3012612" name="Picture 4" descr="T1Y8NzXbBkXXa7cZ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16129" r="4892" b="8279"/>
          <a:stretch>
            <a:fillRect/>
          </a:stretch>
        </p:blipFill>
        <p:spPr bwMode="auto">
          <a:xfrm>
            <a:off x="395288" y="161925"/>
            <a:ext cx="2082800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2613" name="Picture 5" descr="T1dL1sXa0fXXb1TOc2_0444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28334" r="28284" b="5806"/>
          <a:stretch>
            <a:fillRect/>
          </a:stretch>
        </p:blipFill>
        <p:spPr bwMode="auto">
          <a:xfrm>
            <a:off x="0" y="4879975"/>
            <a:ext cx="2051050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2614" name="Picture 6" descr="1280959197242518496-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5083" r="16875" b="22542"/>
          <a:stretch>
            <a:fillRect/>
          </a:stretch>
        </p:blipFill>
        <p:spPr bwMode="auto">
          <a:xfrm>
            <a:off x="3419475" y="188913"/>
            <a:ext cx="2143125" cy="20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2615" name="Picture 7" descr="T1lu6eXiFrXXa_18k9_1043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675188"/>
            <a:ext cx="2843212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2616" name="Picture 8" descr="T13hKYXe0xXXc05Q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68838"/>
            <a:ext cx="2195512" cy="21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2617" name="Picture 9" descr="g11dendendaik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/>
          <a:stretch>
            <a:fillRect/>
          </a:stretch>
        </p:blipFill>
        <p:spPr bwMode="auto">
          <a:xfrm>
            <a:off x="7002463" y="149225"/>
            <a:ext cx="1817687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cs typeface="Arial" pitchFamily="34" charset="0"/>
              </a:rPr>
              <a:t>小组规则</a:t>
            </a:r>
            <a:endParaRPr lang="en-US" altLang="zh-TW" dirty="0" smtClean="0">
              <a:cs typeface="Arial" pitchFamily="34" charset="0"/>
            </a:endParaRPr>
          </a:p>
        </p:txBody>
      </p:sp>
      <p:sp>
        <p:nvSpPr>
          <p:cNvPr id="305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125538"/>
            <a:ext cx="8323263" cy="5661025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zh-CN" altLang="en-US" sz="3600" dirty="0" smtClean="0">
                <a:cs typeface="Arial" pitchFamily="34" charset="0"/>
              </a:rPr>
              <a:t>准时出席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zh-TW" altLang="en-US" sz="3600" dirty="0" smtClean="0">
                <a:solidFill>
                  <a:srgbClr val="CC0099"/>
                </a:solidFill>
                <a:cs typeface="Arial" pitchFamily="34" charset="0"/>
              </a:rPr>
              <a:t>积极参与、轮流作答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kumimoji="0" lang="zh-TW" altLang="en-US" sz="3600" dirty="0" smtClean="0"/>
              <a:t>遵守秩序，要发问、先举手</a:t>
            </a:r>
            <a:endParaRPr lang="zh-CN" altLang="en-US" sz="3600" dirty="0" smtClean="0">
              <a:cs typeface="Arial" pitchFamily="34" charset="0"/>
            </a:endParaRP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zh-TW" altLang="en-US" sz="3600" dirty="0" smtClean="0">
                <a:solidFill>
                  <a:srgbClr val="CC0099"/>
                </a:solidFill>
                <a:cs typeface="Arial" pitchFamily="34" charset="0"/>
              </a:rPr>
              <a:t>多欣赏、多协助、少投诉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zh-TW" altLang="en-US" sz="3600" dirty="0" smtClean="0">
                <a:cs typeface="Arial" pitchFamily="34" charset="0"/>
              </a:rPr>
              <a:t>室内勿饮汽水及玩游戏机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zh-TW" altLang="en-US" sz="3600" dirty="0" smtClean="0">
                <a:solidFill>
                  <a:srgbClr val="CC0099"/>
                </a:solidFill>
                <a:cs typeface="Arial" pitchFamily="34" charset="0"/>
              </a:rPr>
              <a:t>保持身体健康及支持环保 ，请自备水壶 ，多喝清水及少吃加工食物</a:t>
            </a:r>
            <a:endParaRPr lang="zh-CN" altLang="en-US" sz="3600" dirty="0" smtClean="0">
              <a:solidFill>
                <a:srgbClr val="CC0099"/>
              </a:solidFill>
              <a:cs typeface="Arial" pitchFamily="34" charset="0"/>
            </a:endParaRPr>
          </a:p>
        </p:txBody>
      </p:sp>
      <p:pic>
        <p:nvPicPr>
          <p:cNvPr id="3059716" name="Picture 4" descr="下載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708275"/>
            <a:ext cx="190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9717" name="Picture 5" descr="EDITTED_NEW_water_bottle_10-cap__96365_zo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3" t="5354" r="23189" b="5354"/>
          <a:stretch>
            <a:fillRect/>
          </a:stretch>
        </p:blipFill>
        <p:spPr bwMode="auto">
          <a:xfrm>
            <a:off x="7519988" y="260350"/>
            <a:ext cx="10128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5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5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5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5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5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5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97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pitchFamily="34" charset="0"/>
              </a:rPr>
              <a:t>小组规则口诀</a:t>
            </a:r>
            <a:r>
              <a:rPr lang="en-US" altLang="zh-TW" dirty="0" smtClean="0">
                <a:cs typeface="Arial" pitchFamily="34" charset="0"/>
              </a:rPr>
              <a:t>(</a:t>
            </a:r>
            <a:r>
              <a:rPr lang="zh-TW" altLang="en-US" dirty="0" smtClean="0">
                <a:cs typeface="Arial" pitchFamily="34" charset="0"/>
              </a:rPr>
              <a:t>适合初小学生</a:t>
            </a:r>
            <a:r>
              <a:rPr lang="en-US" altLang="zh-TW" dirty="0" smtClean="0">
                <a:cs typeface="Arial" pitchFamily="34" charset="0"/>
              </a:rPr>
              <a:t>)</a:t>
            </a:r>
            <a:endParaRPr lang="en-US" altLang="zh-TW" dirty="0" smtClean="0">
              <a:cs typeface="Arial" pitchFamily="34" charset="0"/>
            </a:endParaRPr>
          </a:p>
        </p:txBody>
      </p:sp>
      <p:sp>
        <p:nvSpPr>
          <p:cNvPr id="306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5213" y="981075"/>
            <a:ext cx="6772275" cy="5876925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20000"/>
              </a:spcAft>
            </a:pPr>
            <a:r>
              <a:rPr kumimoji="0" lang="en-US" altLang="zh-TW" sz="3600" dirty="0" smtClean="0"/>
              <a:t>Pat </a:t>
            </a:r>
            <a:r>
              <a:rPr kumimoji="0" lang="en-US" altLang="zh-TW" sz="3600" dirty="0" err="1" smtClean="0"/>
              <a:t>Pat</a:t>
            </a:r>
            <a:r>
              <a:rPr kumimoji="0" lang="en-US" altLang="zh-TW" sz="4000" dirty="0" smtClean="0"/>
              <a:t> </a:t>
            </a:r>
            <a:r>
              <a:rPr kumimoji="0" lang="zh-TW" altLang="en-US" sz="4000" dirty="0" smtClean="0"/>
              <a:t>贴櫈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kumimoji="0" lang="zh-TW" altLang="en-US" sz="4000" dirty="0" smtClean="0">
                <a:solidFill>
                  <a:srgbClr val="FF0066"/>
                </a:solidFill>
              </a:rPr>
              <a:t>腰</a:t>
            </a:r>
            <a:r>
              <a:rPr kumimoji="0" lang="zh-TW" altLang="en-US" sz="4000" dirty="0" smtClean="0">
                <a:solidFill>
                  <a:srgbClr val="FF0066"/>
                </a:solidFill>
              </a:rPr>
              <a:t>骨挺直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kumimoji="0" lang="zh-TW" altLang="en-US" sz="4000" dirty="0" smtClean="0"/>
              <a:t>脚仔垂直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kumimoji="0" lang="zh-TW" altLang="en-US" sz="4000" dirty="0" smtClean="0">
                <a:solidFill>
                  <a:srgbClr val="FF0066"/>
                </a:solidFill>
              </a:rPr>
              <a:t>眼望老师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kumimoji="0" lang="zh-TW" altLang="en-US" sz="4000" dirty="0" smtClean="0"/>
              <a:t>举手作</a:t>
            </a:r>
            <a:r>
              <a:rPr kumimoji="0" lang="zh-TW" altLang="en-US" sz="4000" dirty="0" smtClean="0"/>
              <a:t>答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kumimoji="0" lang="zh-TW" altLang="en-US" sz="4000" dirty="0" smtClean="0">
                <a:solidFill>
                  <a:srgbClr val="FF0066"/>
                </a:solidFill>
              </a:rPr>
              <a:t>热心助人</a:t>
            </a:r>
            <a:endParaRPr kumimoji="0" lang="zh-TW" altLang="en-US" sz="4000" dirty="0" smtClean="0">
              <a:solidFill>
                <a:srgbClr val="FF0066"/>
              </a:solidFill>
            </a:endParaRPr>
          </a:p>
        </p:txBody>
      </p:sp>
      <p:sp>
        <p:nvSpPr>
          <p:cNvPr id="3061764" name="Text Box 4"/>
          <p:cNvSpPr txBox="1">
            <a:spLocks noChangeArrowheads="1"/>
          </p:cNvSpPr>
          <p:nvPr/>
        </p:nvSpPr>
        <p:spPr bwMode="auto">
          <a:xfrm>
            <a:off x="5651500" y="6021388"/>
            <a:ext cx="36734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→ 好行为会被记录下来</a:t>
            </a:r>
            <a:r>
              <a:rPr kumimoji="0"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,</a:t>
            </a:r>
            <a:r>
              <a:rPr kumimoji="0"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/>
            </a:r>
            <a:br>
              <a:rPr kumimoji="0"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</a:br>
            <a:r>
              <a:rPr kumimoji="0"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   </a:t>
            </a:r>
            <a:r>
              <a:rPr kumimoji="0"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最后一堂得到奖励</a:t>
            </a:r>
            <a:endParaRPr kumimoji="0" lang="en-US" altLang="zh-TW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6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6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6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6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6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617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63" grpId="0" build="p"/>
      <p:bldP spid="30617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6195" name="Picture 3" descr="5fa1a6e7d2ee77a1b67e11b8dd445c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341438"/>
            <a:ext cx="1547812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6198" name="Picture 6" descr="motiva1_59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1"/>
          <a:stretch>
            <a:fillRect/>
          </a:stretch>
        </p:blipFill>
        <p:spPr bwMode="auto">
          <a:xfrm>
            <a:off x="1476375" y="4365625"/>
            <a:ext cx="5976938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62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 smtClean="0"/>
              <a:t>课室规则 </a:t>
            </a:r>
            <a:r>
              <a:rPr kumimoji="0" lang="en-US" altLang="zh-TW" dirty="0" smtClean="0"/>
              <a:t>(</a:t>
            </a:r>
            <a:r>
              <a:rPr kumimoji="0" lang="zh-TW" altLang="en-US" dirty="0" smtClean="0"/>
              <a:t>适合长者</a:t>
            </a:r>
            <a:r>
              <a:rPr kumimoji="0" lang="en-US" altLang="zh-TW" dirty="0" smtClean="0"/>
              <a:t>)</a:t>
            </a:r>
            <a:endParaRPr kumimoji="0" lang="zh-TW" altLang="en-US" dirty="0" smtClean="0"/>
          </a:p>
        </p:txBody>
      </p:sp>
      <p:sp>
        <p:nvSpPr>
          <p:cNvPr id="3336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748712" cy="58769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0" lang="zh-TW" altLang="en-US" sz="4000" dirty="0" smtClean="0">
                <a:solidFill>
                  <a:schemeClr val="tx1"/>
                </a:solidFill>
              </a:rPr>
              <a:t>请</a:t>
            </a:r>
            <a:r>
              <a:rPr kumimoji="0" lang="zh-TW" altLang="en-US" sz="4000" dirty="0" smtClean="0">
                <a:solidFill>
                  <a:schemeClr val="hlink"/>
                </a:solidFill>
              </a:rPr>
              <a:t>关掉手提 </a:t>
            </a:r>
            <a:r>
              <a:rPr kumimoji="0" lang="en-US" altLang="zh-TW" sz="4000" dirty="0" smtClean="0">
                <a:solidFill>
                  <a:schemeClr val="tx1"/>
                </a:solidFill>
              </a:rPr>
              <a:t>/</a:t>
            </a:r>
            <a:r>
              <a:rPr kumimoji="0" lang="zh-TW" altLang="en-US" sz="4000" dirty="0" smtClean="0">
                <a:solidFill>
                  <a:schemeClr val="tx1"/>
                </a:solidFill>
              </a:rPr>
              <a:t>「教震机」</a:t>
            </a:r>
          </a:p>
          <a:p>
            <a:pPr>
              <a:lnSpc>
                <a:spcPct val="150000"/>
              </a:lnSpc>
            </a:pPr>
            <a:r>
              <a:rPr kumimoji="0" lang="zh-TW" altLang="en-US" sz="4000" dirty="0" smtClean="0">
                <a:solidFill>
                  <a:schemeClr val="tx1"/>
                </a:solidFill>
              </a:rPr>
              <a:t>积极参与、</a:t>
            </a:r>
            <a:r>
              <a:rPr kumimoji="0" lang="zh-TW" altLang="en-US" sz="4000" dirty="0" smtClean="0">
                <a:solidFill>
                  <a:srgbClr val="008000"/>
                </a:solidFill>
              </a:rPr>
              <a:t>集中、投入</a:t>
            </a:r>
            <a:endParaRPr kumimoji="0" lang="zh-TW" altLang="en-US" sz="4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0" lang="zh-TW" altLang="en-US" sz="4000" dirty="0" smtClean="0">
                <a:solidFill>
                  <a:schemeClr val="tx1"/>
                </a:solidFill>
              </a:rPr>
              <a:t>输赢唔紧要</a:t>
            </a:r>
            <a:r>
              <a:rPr kumimoji="0" lang="en-US" altLang="zh-TW" sz="4000" dirty="0" smtClean="0">
                <a:solidFill>
                  <a:schemeClr val="tx1"/>
                </a:solidFill>
              </a:rPr>
              <a:t>,</a:t>
            </a:r>
            <a:r>
              <a:rPr kumimoji="0" lang="en-US" altLang="zh-HK" sz="4000" dirty="0" smtClean="0">
                <a:solidFill>
                  <a:schemeClr val="tx1"/>
                </a:solidFill>
              </a:rPr>
              <a:t> </a:t>
            </a:r>
            <a:r>
              <a:rPr kumimoji="0" lang="zh-TW" altLang="en-US" sz="4000" dirty="0" smtClean="0">
                <a:solidFill>
                  <a:srgbClr val="CC0099"/>
                </a:solidFill>
              </a:rPr>
              <a:t>最紧要好玩</a:t>
            </a:r>
            <a:r>
              <a:rPr kumimoji="0" lang="en-US" altLang="zh-TW" sz="4000" dirty="0" smtClean="0">
                <a:solidFill>
                  <a:srgbClr val="CC0099"/>
                </a:solidFill>
              </a:rPr>
              <a:t>,</a:t>
            </a:r>
            <a:r>
              <a:rPr kumimoji="0" lang="en-US" altLang="zh-HK" sz="4000" dirty="0" smtClean="0">
                <a:solidFill>
                  <a:srgbClr val="CC0099"/>
                </a:solidFill>
              </a:rPr>
              <a:t> </a:t>
            </a:r>
            <a:r>
              <a:rPr kumimoji="0" lang="zh-TW" altLang="en-US" sz="4000" dirty="0" smtClean="0">
                <a:solidFill>
                  <a:srgbClr val="CC0099"/>
                </a:solidFill>
              </a:rPr>
              <a:t>开心</a:t>
            </a:r>
            <a:r>
              <a:rPr kumimoji="0" lang="zh-TW" altLang="en-US" sz="4000" dirty="0" smtClean="0">
                <a:solidFill>
                  <a:schemeClr val="tx1"/>
                </a:solidFill>
              </a:rPr>
              <a:t> </a:t>
            </a:r>
            <a:endParaRPr kumimoji="0" lang="zh-TW" altLang="en-US" sz="4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zh-TW" altLang="en-US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2713"/>
            <a:ext cx="9144000" cy="723900"/>
          </a:xfrm>
        </p:spPr>
        <p:txBody>
          <a:bodyPr/>
          <a:lstStyle/>
          <a:p>
            <a:r>
              <a:rPr lang="zh-TW" altLang="en-US" dirty="0" smtClean="0"/>
              <a:t>小组</a:t>
            </a:r>
            <a:r>
              <a:rPr lang="en-US" altLang="zh-TW" dirty="0" smtClean="0"/>
              <a:t>/</a:t>
            </a:r>
            <a:r>
              <a:rPr lang="zh-TW" altLang="en-US" dirty="0" smtClean="0"/>
              <a:t>课程备忘</a:t>
            </a:r>
            <a:endParaRPr lang="zh-TW" altLang="en-US" dirty="0" smtClean="0"/>
          </a:p>
        </p:txBody>
      </p:sp>
      <p:sp>
        <p:nvSpPr>
          <p:cNvPr id="3057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1052513"/>
            <a:ext cx="9070975" cy="5732462"/>
          </a:xfrm>
        </p:spPr>
        <p:txBody>
          <a:bodyPr/>
          <a:lstStyle/>
          <a:p>
            <a:pPr marL="704850">
              <a:lnSpc>
                <a:spcPct val="150000"/>
              </a:lnSpc>
            </a:pPr>
            <a:r>
              <a:rPr lang="zh-TW" altLang="en-US" sz="3100" dirty="0" smtClean="0">
                <a:solidFill>
                  <a:srgbClr val="660066"/>
                </a:solidFill>
                <a:latin typeface="標楷體" pitchFamily="65" charset="-120"/>
              </a:rPr>
              <a:t>带齐用具：</a:t>
            </a:r>
            <a:r>
              <a:rPr lang="zh-TW" altLang="en-US" sz="3100" u="sng" dirty="0" smtClean="0">
                <a:solidFill>
                  <a:srgbClr val="660066"/>
                </a:solidFill>
                <a:latin typeface="標楷體" pitchFamily="65" charset="-120"/>
              </a:rPr>
              <a:t>笔记</a:t>
            </a:r>
            <a:r>
              <a:rPr lang="zh-TW" altLang="en-US" sz="3100" dirty="0" smtClean="0">
                <a:solidFill>
                  <a:srgbClr val="660066"/>
                </a:solidFill>
                <a:latin typeface="標楷體" pitchFamily="65" charset="-120"/>
              </a:rPr>
              <a:t>、</a:t>
            </a:r>
            <a:r>
              <a:rPr lang="zh-TW" altLang="en-US" sz="3100" u="sng" dirty="0" smtClean="0">
                <a:solidFill>
                  <a:srgbClr val="660066"/>
                </a:solidFill>
                <a:latin typeface="標楷體" pitchFamily="65" charset="-120"/>
              </a:rPr>
              <a:t>铅笔</a:t>
            </a:r>
            <a:r>
              <a:rPr lang="zh-TW" altLang="en-US" sz="3100" dirty="0" smtClean="0">
                <a:solidFill>
                  <a:srgbClr val="660066"/>
                </a:solidFill>
                <a:latin typeface="標楷體" pitchFamily="65" charset="-120"/>
              </a:rPr>
              <a:t>、</a:t>
            </a:r>
            <a:r>
              <a:rPr lang="zh-TW" altLang="en-US" sz="3100" u="sng" dirty="0" smtClean="0">
                <a:solidFill>
                  <a:srgbClr val="FF0000"/>
                </a:solidFill>
                <a:latin typeface="標楷體" pitchFamily="65" charset="-120"/>
              </a:rPr>
              <a:t>红原子笔</a:t>
            </a:r>
            <a:r>
              <a:rPr lang="zh-TW" altLang="en-US" sz="3100" dirty="0" smtClean="0">
                <a:solidFill>
                  <a:srgbClr val="660066"/>
                </a:solidFill>
                <a:latin typeface="標楷體" pitchFamily="65" charset="-120"/>
              </a:rPr>
              <a:t>、</a:t>
            </a:r>
            <a:r>
              <a:rPr lang="zh-TW" altLang="en-US" sz="3100" u="sng" dirty="0" smtClean="0">
                <a:solidFill>
                  <a:schemeClr val="hlink"/>
                </a:solidFill>
                <a:latin typeface="標楷體" pitchFamily="65" charset="-120"/>
              </a:rPr>
              <a:t>擦胶</a:t>
            </a:r>
            <a:r>
              <a:rPr lang="zh-TW" altLang="en-US" sz="3100" dirty="0" smtClean="0">
                <a:solidFill>
                  <a:srgbClr val="660066"/>
                </a:solidFill>
                <a:latin typeface="標楷體" pitchFamily="65" charset="-120"/>
              </a:rPr>
              <a:t>、</a:t>
            </a:r>
            <a:r>
              <a:rPr lang="zh-TW" altLang="en-US" sz="3100" u="sng" dirty="0" smtClean="0">
                <a:solidFill>
                  <a:srgbClr val="FF0066"/>
                </a:solidFill>
                <a:latin typeface="標楷體" pitchFamily="65" charset="-120"/>
              </a:rPr>
              <a:t>颜</a:t>
            </a:r>
            <a:r>
              <a:rPr lang="zh-TW" altLang="en-US" sz="3100" u="sng" dirty="0" smtClean="0">
                <a:solidFill>
                  <a:srgbClr val="006600"/>
                </a:solidFill>
                <a:latin typeface="標楷體" pitchFamily="65" charset="-120"/>
              </a:rPr>
              <a:t>色</a:t>
            </a:r>
            <a:r>
              <a:rPr lang="zh-TW" altLang="en-US" sz="3100" u="sng" dirty="0" smtClean="0">
                <a:solidFill>
                  <a:schemeClr val="tx1"/>
                </a:solidFill>
                <a:latin typeface="標楷體" pitchFamily="65" charset="-120"/>
              </a:rPr>
              <a:t>笔</a:t>
            </a:r>
            <a:r>
              <a:rPr lang="zh-TW" altLang="en-US" sz="3100" u="sng" dirty="0" smtClean="0">
                <a:solidFill>
                  <a:srgbClr val="660066"/>
                </a:solidFill>
                <a:latin typeface="標楷體" pitchFamily="65" charset="-120"/>
              </a:rPr>
              <a:t>一</a:t>
            </a:r>
            <a:r>
              <a:rPr lang="zh-TW" altLang="en-US" sz="3100" u="sng" dirty="0" smtClean="0">
                <a:solidFill>
                  <a:srgbClr val="660066"/>
                </a:solidFill>
                <a:latin typeface="標楷體" pitchFamily="65" charset="-120"/>
              </a:rPr>
              <a:t>盒</a:t>
            </a:r>
            <a:r>
              <a:rPr lang="zh-TW" altLang="en-US" sz="3100" dirty="0" smtClean="0">
                <a:solidFill>
                  <a:srgbClr val="660066"/>
                </a:solidFill>
                <a:latin typeface="標楷體" pitchFamily="65" charset="-120"/>
              </a:rPr>
              <a:t>、</a:t>
            </a:r>
            <a:r>
              <a:rPr lang="zh-TW" altLang="en-US" sz="3100" dirty="0" smtClean="0">
                <a:solidFill>
                  <a:srgbClr val="660066"/>
                </a:solidFill>
                <a:latin typeface="標楷體" pitchFamily="65" charset="-120"/>
              </a:rPr>
              <a:t>及</a:t>
            </a:r>
            <a:r>
              <a:rPr lang="zh-TW" altLang="en-US" sz="3100" u="sng" dirty="0" smtClean="0">
                <a:solidFill>
                  <a:srgbClr val="660066"/>
                </a:solidFill>
                <a:latin typeface="標楷體" pitchFamily="65" charset="-120"/>
              </a:rPr>
              <a:t>涂改液</a:t>
            </a:r>
            <a:r>
              <a:rPr lang="en-US" altLang="zh-TW" sz="3100" u="sng" dirty="0" smtClean="0">
                <a:solidFill>
                  <a:srgbClr val="660066"/>
                </a:solidFill>
                <a:latin typeface="標楷體" pitchFamily="65" charset="-120"/>
              </a:rPr>
              <a:t>/</a:t>
            </a:r>
            <a:r>
              <a:rPr lang="zh-TW" altLang="en-US" sz="3100" u="sng" dirty="0" smtClean="0">
                <a:solidFill>
                  <a:srgbClr val="660066"/>
                </a:solidFill>
                <a:latin typeface="標楷體" pitchFamily="65" charset="-120"/>
              </a:rPr>
              <a:t>带</a:t>
            </a:r>
          </a:p>
          <a:p>
            <a:pPr marL="704850">
              <a:lnSpc>
                <a:spcPct val="150000"/>
              </a:lnSpc>
            </a:pPr>
            <a:r>
              <a:rPr lang="zh-TW" altLang="en-US" dirty="0" smtClean="0"/>
              <a:t>带齐文具</a:t>
            </a:r>
            <a:r>
              <a:rPr lang="zh-TW" altLang="en-US" dirty="0" smtClean="0"/>
              <a:t>是 </a:t>
            </a:r>
            <a:r>
              <a:rPr lang="en-US" altLang="zh-TW" dirty="0" smtClean="0"/>
              <a:t>_____ </a:t>
            </a:r>
            <a:r>
              <a:rPr lang="zh-TW" altLang="en-US" dirty="0" smtClean="0"/>
              <a:t>的责任，而不是 </a:t>
            </a:r>
            <a:r>
              <a:rPr lang="en-US" altLang="zh-TW" dirty="0" smtClean="0"/>
              <a:t>_____ </a:t>
            </a:r>
            <a:r>
              <a:rPr lang="zh-TW" altLang="en-US" dirty="0" smtClean="0"/>
              <a:t>或</a:t>
            </a:r>
            <a:r>
              <a:rPr lang="en-US" altLang="zh-TW" dirty="0" smtClean="0"/>
              <a:t>______ </a:t>
            </a:r>
            <a:r>
              <a:rPr lang="zh-TW" altLang="en-US" dirty="0" smtClean="0"/>
              <a:t>的责任。</a:t>
            </a:r>
            <a:endParaRPr lang="zh-TW" altLang="en-US" sz="3100" u="sng" dirty="0" smtClean="0">
              <a:solidFill>
                <a:srgbClr val="660066"/>
              </a:solidFill>
              <a:latin typeface="標楷體" pitchFamily="65" charset="-120"/>
            </a:endParaRPr>
          </a:p>
          <a:p>
            <a:pPr marL="704850">
              <a:lnSpc>
                <a:spcPct val="150000"/>
              </a:lnSpc>
            </a:pPr>
            <a:r>
              <a:rPr lang="zh-TW" altLang="en-US" sz="3100" dirty="0" smtClean="0">
                <a:solidFill>
                  <a:srgbClr val="FF0066"/>
                </a:solidFill>
                <a:latin typeface="標楷體" pitchFamily="65" charset="-120"/>
              </a:rPr>
              <a:t>忘记带文具 → </a:t>
            </a:r>
            <a:r>
              <a:rPr lang="en-US" altLang="zh-TW" sz="3100" dirty="0" smtClean="0">
                <a:solidFill>
                  <a:srgbClr val="FF0066"/>
                </a:solidFill>
                <a:latin typeface="標楷體" pitchFamily="65" charset="-120"/>
              </a:rPr>
              <a:t>_________________________</a:t>
            </a:r>
            <a:r>
              <a:rPr lang="zh-TW" altLang="en-US" sz="3100" dirty="0" smtClean="0">
                <a:solidFill>
                  <a:srgbClr val="FF0066"/>
                </a:solidFill>
                <a:latin typeface="標楷體" pitchFamily="65" charset="-120"/>
              </a:rPr>
              <a:t>。</a:t>
            </a:r>
          </a:p>
          <a:p>
            <a:pPr marL="704850">
              <a:lnSpc>
                <a:spcPct val="150000"/>
              </a:lnSpc>
            </a:pPr>
            <a:r>
              <a:rPr lang="zh-TW" altLang="en-US" sz="3100" dirty="0" smtClean="0">
                <a:solidFill>
                  <a:srgbClr val="FF0066"/>
                </a:solidFill>
                <a:latin typeface="標楷體" pitchFamily="65" charset="-120"/>
              </a:rPr>
              <a:t>忘记带笔记 → </a:t>
            </a:r>
            <a:r>
              <a:rPr lang="en-US" altLang="zh-TW" sz="3100" dirty="0" smtClean="0">
                <a:solidFill>
                  <a:srgbClr val="FF0066"/>
                </a:solidFill>
                <a:latin typeface="標楷體" pitchFamily="65" charset="-120"/>
              </a:rPr>
              <a:t>_________________________</a:t>
            </a:r>
            <a:r>
              <a:rPr lang="zh-TW" altLang="en-US" sz="3100" dirty="0" smtClean="0">
                <a:solidFill>
                  <a:srgbClr val="FF0066"/>
                </a:solidFill>
                <a:latin typeface="標楷體" pitchFamily="65" charset="-120"/>
              </a:rPr>
              <a:t>。</a:t>
            </a:r>
          </a:p>
          <a:p>
            <a:pPr marL="704850">
              <a:lnSpc>
                <a:spcPct val="150000"/>
              </a:lnSpc>
            </a:pPr>
            <a:r>
              <a:rPr lang="zh-TW" altLang="en-US" sz="3100" dirty="0" smtClean="0">
                <a:solidFill>
                  <a:srgbClr val="006600"/>
                </a:solidFill>
                <a:latin typeface="標楷體" pitchFamily="65" charset="-120"/>
              </a:rPr>
              <a:t>好学生应该：投诉别人 </a:t>
            </a:r>
            <a:r>
              <a:rPr lang="en-US" altLang="zh-TW" sz="3100" dirty="0" smtClean="0">
                <a:solidFill>
                  <a:srgbClr val="006600"/>
                </a:solidFill>
                <a:latin typeface="標楷體" pitchFamily="65" charset="-120"/>
              </a:rPr>
              <a:t>/ </a:t>
            </a:r>
            <a:r>
              <a:rPr lang="zh-TW" altLang="en-US" sz="3100" dirty="0" smtClean="0">
                <a:solidFill>
                  <a:srgbClr val="006600"/>
                </a:solidFill>
                <a:latin typeface="標楷體" pitchFamily="65" charset="-120"/>
              </a:rPr>
              <a:t>帮助别人</a:t>
            </a:r>
            <a:endParaRPr lang="zh-TW" altLang="en-US" sz="3100" dirty="0" smtClean="0">
              <a:solidFill>
                <a:srgbClr val="006600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5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5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5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5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5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76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44450"/>
            <a:ext cx="8458200" cy="836613"/>
          </a:xfrm>
        </p:spPr>
        <p:txBody>
          <a:bodyPr/>
          <a:lstStyle/>
          <a:p>
            <a:r>
              <a:rPr lang="zh-TW" altLang="en-US" sz="2800" u="sng" dirty="0" smtClean="0"/>
              <a:t>带齐用品记录表</a:t>
            </a:r>
            <a:r>
              <a:rPr lang="zh-TW" altLang="en-US" sz="2800" dirty="0" smtClean="0"/>
              <a:t/>
            </a:r>
            <a:br>
              <a:rPr lang="zh-TW" altLang="en-US" sz="2800" dirty="0" smtClean="0"/>
            </a:br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</a:rPr>
              <a:t>于每课上堂前检查，如有带者在方格内</a:t>
            </a:r>
            <a:r>
              <a:rPr lang="zh-TW" altLang="en-US" sz="2400" b="1" dirty="0" smtClean="0">
                <a:solidFill>
                  <a:schemeClr val="tx1"/>
                </a:solidFill>
                <a:sym typeface="Wingdings" pitchFamily="2" charset="2"/>
              </a:rPr>
              <a:t></a:t>
            </a:r>
            <a:r>
              <a:rPr lang="en-US" altLang="zh-TW" sz="2400" dirty="0" smtClean="0">
                <a:solidFill>
                  <a:schemeClr val="tx1"/>
                </a:solidFill>
              </a:rPr>
              <a:t>, </a:t>
            </a:r>
            <a:r>
              <a:rPr lang="zh-TW" altLang="en-US" sz="2400" dirty="0" smtClean="0">
                <a:solidFill>
                  <a:schemeClr val="tx1"/>
                </a:solidFill>
              </a:rPr>
              <a:t>忘记者</a:t>
            </a:r>
            <a:r>
              <a:rPr lang="zh-TW" altLang="en-US" sz="2400" b="1" dirty="0" smtClean="0">
                <a:solidFill>
                  <a:schemeClr val="tx1"/>
                </a:solidFill>
                <a:sym typeface="Wingdings" pitchFamily="2" charset="2"/>
              </a:rPr>
              <a:t>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3053571" name="Group 3"/>
          <p:cNvGraphicFramePr>
            <a:graphicFrameLocks noGrp="1"/>
          </p:cNvGraphicFramePr>
          <p:nvPr>
            <p:ph idx="1"/>
          </p:nvPr>
        </p:nvGraphicFramePr>
        <p:xfrm>
          <a:off x="0" y="908050"/>
          <a:ext cx="9144000" cy="5949952"/>
        </p:xfrm>
        <a:graphic>
          <a:graphicData uri="http://schemas.openxmlformats.org/drawingml/2006/table">
            <a:tbl>
              <a:tblPr/>
              <a:tblGrid>
                <a:gridCol w="1247775"/>
                <a:gridCol w="1128713"/>
                <a:gridCol w="1127125"/>
                <a:gridCol w="1128712"/>
                <a:gridCol w="1127125"/>
                <a:gridCol w="1128713"/>
                <a:gridCol w="1127125"/>
                <a:gridCol w="1128712"/>
              </a:tblGrid>
              <a:tr h="10287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990600" indent="-5334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752600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209800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6670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1242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5814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0386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990600" indent="-5334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752600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209800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6670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1242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5814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0386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笔记</a:t>
                      </a:r>
                      <a:endParaRPr kumimoji="1" lang="zh-TW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990600" indent="-5334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752600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209800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6670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1242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5814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0386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铅笔</a:t>
                      </a:r>
                      <a:endParaRPr kumimoji="1" lang="zh-TW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990600" indent="-5334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752600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209800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6670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1242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5814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0386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擦胶</a:t>
                      </a:r>
                      <a:endParaRPr kumimoji="1" lang="zh-TW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1247775" indent="-5334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884363" indent="-4572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444750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3005138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462338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919538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376738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833938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红原</a:t>
                      </a:r>
                      <a:br>
                        <a:rPr kumimoji="1" lang="zh-TW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1" lang="zh-TW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子笔</a:t>
                      </a:r>
                      <a:endParaRPr kumimoji="1" lang="zh-TW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1247775" indent="-5334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884363" indent="-4572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444750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3005138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462338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919538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376738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833938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涂改</a:t>
                      </a:r>
                      <a:b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液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带</a:t>
                      </a:r>
                      <a:endParaRPr kumimoji="1" lang="zh-TW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1247775" indent="-5334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884363" indent="-4572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444750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3005138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462338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919538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376738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833938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颜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色</a:t>
                      </a:r>
                      <a:r>
                        <a:rPr kumimoji="1" lang="zh-TW" altLang="zh-H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kumimoji="1" lang="zh-TW" altLang="zh-H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水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笔</a:t>
                      </a:r>
                      <a:endParaRPr kumimoji="1" lang="zh-TW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990600" indent="-5334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752600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209800" indent="-3810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6670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1242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5814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038600" indent="-38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水樽</a:t>
                      </a:r>
                      <a:endParaRPr kumimoji="1" lang="zh-TW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63" name="Picture 3" descr="girlsignreg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266950" cy="1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564" name="標題 1"/>
          <p:cNvSpPr>
            <a:spLocks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1pPr>
            <a:lvl2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2pPr>
            <a:lvl3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3pPr>
            <a:lvl4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4pPr>
            <a:lvl5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r>
              <a:rPr lang="zh-TW" altLang="en-US" dirty="0" smtClean="0"/>
              <a:t>预览</a:t>
            </a:r>
            <a:endParaRPr lang="zh-HK" altLang="en-US" dirty="0"/>
          </a:p>
        </p:txBody>
      </p:sp>
      <p:sp>
        <p:nvSpPr>
          <p:cNvPr id="3010565" name="內容版面配置區 2"/>
          <p:cNvSpPr>
            <a:spLocks/>
          </p:cNvSpPr>
          <p:nvPr/>
        </p:nvSpPr>
        <p:spPr bwMode="auto">
          <a:xfrm>
            <a:off x="0" y="69215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algn="l" eaLnBrk="0" hangingPunct="0">
              <a:spcBef>
                <a:spcPct val="20000"/>
              </a:spcBef>
              <a:buSzPct val="80000"/>
              <a:buAutoNum type="arabicPeriod"/>
              <a:defRPr kumimoji="1" sz="3200">
                <a:solidFill>
                  <a:srgbClr val="0000FF"/>
                </a:solidFill>
                <a:latin typeface="Arial" pitchFamily="34" charset="0"/>
                <a:ea typeface="標楷體" pitchFamily="65" charset="-120"/>
              </a:defRPr>
            </a:lvl1pPr>
            <a:lvl2pPr marL="1165225" indent="-53340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371600" indent="-457200" algn="l"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52600" indent="-3810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09800" indent="-3810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 smtClean="0">
                <a:solidFill>
                  <a:srgbClr val="CC0099"/>
                </a:solidFill>
              </a:rPr>
              <a:t>热身</a:t>
            </a:r>
            <a:r>
              <a:rPr lang="en-US" altLang="zh-TW" dirty="0" smtClean="0">
                <a:solidFill>
                  <a:srgbClr val="CC0099"/>
                </a:solidFill>
              </a:rPr>
              <a:t>/</a:t>
            </a:r>
            <a:r>
              <a:rPr lang="zh-TW" altLang="en-US" dirty="0" smtClean="0">
                <a:solidFill>
                  <a:srgbClr val="CC0099"/>
                </a:solidFill>
              </a:rPr>
              <a:t>破冰游戏示范</a:t>
            </a:r>
          </a:p>
          <a:p>
            <a:pPr lvl="1"/>
            <a:r>
              <a:rPr lang="zh-TW" altLang="en-US" dirty="0" smtClean="0">
                <a:solidFill>
                  <a:srgbClr val="CC0099"/>
                </a:solidFill>
              </a:rPr>
              <a:t>乌鸦乌龟、千元大奖、大脑体操</a:t>
            </a:r>
            <a:r>
              <a:rPr lang="en-US" altLang="zh-TW" dirty="0" smtClean="0">
                <a:solidFill>
                  <a:srgbClr val="CC0099"/>
                </a:solidFill>
              </a:rPr>
              <a:t>....</a:t>
            </a:r>
            <a:endParaRPr lang="zh-TW" altLang="en-US" dirty="0">
              <a:solidFill>
                <a:srgbClr val="336600"/>
              </a:solidFill>
            </a:endParaRPr>
          </a:p>
          <a:p>
            <a:r>
              <a:rPr lang="zh-TW" altLang="en-US" dirty="0" smtClean="0">
                <a:solidFill>
                  <a:srgbClr val="336600"/>
                </a:solidFill>
              </a:rPr>
              <a:t>游戏带领技巧</a:t>
            </a:r>
          </a:p>
          <a:p>
            <a:r>
              <a:rPr kumimoji="0" lang="zh-TW" altLang="en-US" dirty="0" smtClean="0">
                <a:solidFill>
                  <a:schemeClr val="tx1"/>
                </a:solidFill>
              </a:rPr>
              <a:t>提高儿童学习兴趣及动机</a:t>
            </a:r>
          </a:p>
          <a:p>
            <a:r>
              <a:rPr kumimoji="0" lang="zh-TW" altLang="en-US" dirty="0" smtClean="0">
                <a:solidFill>
                  <a:schemeClr val="tx1"/>
                </a:solidFill>
                <a:cs typeface="Arial" pitchFamily="34" charset="0"/>
              </a:rPr>
              <a:t>建立小组专业形象</a:t>
            </a:r>
          </a:p>
          <a:p>
            <a:r>
              <a:rPr kumimoji="0" lang="zh-TW" altLang="en-US" dirty="0" smtClean="0">
                <a:solidFill>
                  <a:schemeClr val="tx1"/>
                </a:solidFill>
                <a:cs typeface="Arial" pitchFamily="34" charset="0"/>
              </a:rPr>
              <a:t>订立班规</a:t>
            </a:r>
            <a:endParaRPr lang="zh-TW" altLang="en-US" dirty="0">
              <a:solidFill>
                <a:srgbClr val="FF0000"/>
              </a:solidFill>
            </a:endParaRPr>
          </a:p>
          <a:p>
            <a:r>
              <a:rPr kumimoji="0" lang="zh-TW" altLang="en-US" dirty="0" smtClean="0">
                <a:solidFill>
                  <a:schemeClr val="hlink"/>
                </a:solidFill>
                <a:cs typeface="Arial" pitchFamily="34" charset="0"/>
              </a:rPr>
              <a:t>与组员建立专业关系</a:t>
            </a:r>
          </a:p>
          <a:p>
            <a:r>
              <a:rPr kumimoji="0" lang="zh-TW" altLang="en-US" dirty="0" smtClean="0">
                <a:solidFill>
                  <a:schemeClr val="hlink"/>
                </a:solidFill>
                <a:cs typeface="Arial" pitchFamily="34" charset="0"/>
              </a:rPr>
              <a:t>与家长建立专业关系</a:t>
            </a:r>
          </a:p>
          <a:p>
            <a:r>
              <a:rPr kumimoji="0" lang="zh-TW" altLang="en-US" dirty="0" smtClean="0">
                <a:solidFill>
                  <a:srgbClr val="CC0099"/>
                </a:solidFill>
              </a:rPr>
              <a:t>小组「</a:t>
            </a:r>
            <a:r>
              <a:rPr kumimoji="0" lang="zh-TW" altLang="en-US" dirty="0">
                <a:solidFill>
                  <a:srgbClr val="CC0099"/>
                </a:solidFill>
              </a:rPr>
              <a:t>五段法」</a:t>
            </a:r>
            <a:r>
              <a:rPr kumimoji="0" lang="en-US" altLang="zh-TW" dirty="0">
                <a:solidFill>
                  <a:schemeClr val="bg2"/>
                </a:solidFill>
              </a:rPr>
              <a:t>/</a:t>
            </a:r>
            <a:r>
              <a:rPr kumimoji="0" lang="en-US" altLang="zh-TW" dirty="0">
                <a:solidFill>
                  <a:srgbClr val="CC0099"/>
                </a:solidFill>
              </a:rPr>
              <a:t> </a:t>
            </a:r>
            <a:r>
              <a:rPr kumimoji="0" lang="zh-TW" altLang="en-US" dirty="0" smtClean="0"/>
              <a:t>教学「五步曲」</a:t>
            </a:r>
            <a:endParaRPr kumimoji="0" lang="zh-TW" altLang="en-US" dirty="0">
              <a:solidFill>
                <a:srgbClr val="CC0099"/>
              </a:solidFill>
            </a:endParaRPr>
          </a:p>
          <a:p>
            <a:pPr lvl="1"/>
            <a:r>
              <a:rPr kumimoji="0" lang="zh-TW" altLang="en-US" dirty="0" smtClean="0">
                <a:solidFill>
                  <a:srgbClr val="CC0099"/>
                </a:solidFill>
              </a:rPr>
              <a:t>热身、预览、工作、消化、总结</a:t>
            </a:r>
          </a:p>
          <a:p>
            <a:pPr lvl="1"/>
            <a:r>
              <a:rPr kumimoji="0" lang="zh-TW" altLang="en-US" dirty="0" smtClean="0">
                <a:solidFill>
                  <a:srgbClr val="0000FF"/>
                </a:solidFill>
              </a:rPr>
              <a:t>热身、起动、发展、总结、巩固</a:t>
            </a:r>
            <a:endParaRPr kumimoji="0" lang="zh-TW" altLang="en-US" dirty="0">
              <a:solidFill>
                <a:srgbClr val="0000FF"/>
              </a:solidFill>
            </a:endParaRPr>
          </a:p>
        </p:txBody>
      </p:sp>
      <p:pic>
        <p:nvPicPr>
          <p:cNvPr id="3010566" name="Picture 6" descr="Kids_jum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24175"/>
            <a:ext cx="2579687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458200" cy="547688"/>
          </a:xfrm>
        </p:spPr>
        <p:txBody>
          <a:bodyPr/>
          <a:lstStyle/>
          <a:p>
            <a:r>
              <a:rPr lang="zh-TW" altLang="en-US" sz="3200" dirty="0" smtClean="0"/>
              <a:t>学生表现评估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范本</a:t>
            </a:r>
            <a:r>
              <a:rPr lang="en-US" altLang="zh-TW" sz="3200" dirty="0" smtClean="0"/>
              <a:t>)</a:t>
            </a:r>
            <a:endParaRPr lang="en-US" altLang="zh-TW" sz="3200" dirty="0" smtClean="0"/>
          </a:p>
        </p:txBody>
      </p:sp>
      <p:sp>
        <p:nvSpPr>
          <p:cNvPr id="3063811" name="Rectangle 3"/>
          <p:cNvSpPr>
            <a:spLocks noChangeArrowheads="1"/>
          </p:cNvSpPr>
          <p:nvPr/>
        </p:nvSpPr>
        <p:spPr bwMode="auto">
          <a:xfrm>
            <a:off x="1690688" y="1044575"/>
            <a:ext cx="152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3063812" name="Rectangle 4"/>
          <p:cNvSpPr>
            <a:spLocks noChangeArrowheads="1"/>
          </p:cNvSpPr>
          <p:nvPr/>
        </p:nvSpPr>
        <p:spPr bwMode="auto">
          <a:xfrm>
            <a:off x="1690688" y="1044575"/>
            <a:ext cx="152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3063813" name="Rectangle 5"/>
          <p:cNvSpPr>
            <a:spLocks noChangeArrowheads="1"/>
          </p:cNvSpPr>
          <p:nvPr/>
        </p:nvSpPr>
        <p:spPr bwMode="auto">
          <a:xfrm>
            <a:off x="1690688" y="1044575"/>
            <a:ext cx="152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en-US" sz="1800">
              <a:solidFill>
                <a:schemeClr val="tx1"/>
              </a:solidFill>
            </a:endParaRPr>
          </a:p>
        </p:txBody>
      </p:sp>
      <p:graphicFrame>
        <p:nvGraphicFramePr>
          <p:cNvPr id="3063814" name="Group 6"/>
          <p:cNvGraphicFramePr>
            <a:graphicFrameLocks noGrp="1"/>
          </p:cNvGraphicFramePr>
          <p:nvPr>
            <p:ph idx="1"/>
          </p:nvPr>
        </p:nvGraphicFramePr>
        <p:xfrm>
          <a:off x="0" y="728663"/>
          <a:ext cx="9144000" cy="5411471"/>
        </p:xfrm>
        <a:graphic>
          <a:graphicData uri="http://schemas.openxmlformats.org/drawingml/2006/table">
            <a:tbl>
              <a:tblPr/>
              <a:tblGrid>
                <a:gridCol w="1763713"/>
                <a:gridCol w="1893887"/>
                <a:gridCol w="1958975"/>
                <a:gridCol w="1944688"/>
                <a:gridCol w="1582737"/>
              </a:tblGrid>
              <a:tr h="385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和平粗圓" charset="-120"/>
                          <a:cs typeface="Times New Roman" pitchFamily="18" charset="0"/>
                        </a:rPr>
                        <a:t>范畴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和平粗圓" charset="-120"/>
                          <a:cs typeface="Times New Roman" pitchFamily="18" charset="0"/>
                        </a:rPr>
                        <a:t>负向指标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和平粗圓" charset="-120"/>
                          <a:cs typeface="Times New Roman" pitchFamily="18" charset="0"/>
                        </a:rPr>
                        <a:t>同学表现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和平粗圓" charset="-120"/>
                          <a:cs typeface="Times New Roman" pitchFamily="18" charset="0"/>
                        </a:rPr>
                        <a:t>正向指标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和平粗圓" charset="-120"/>
                          <a:cs typeface="Times New Roman" pitchFamily="18" charset="0"/>
                        </a:rPr>
                        <a:t>备注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和平中黑" charset="-120"/>
                          <a:cs typeface="Times New Roman" pitchFamily="18" charset="0"/>
                        </a:rPr>
                        <a:t>堂上表现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不愿做练习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急于小休、玩耍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专注力低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不守秩序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劣  可  常  良  优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1    2    3    4    5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十分投入活动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专注力高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守秩序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和平中黑" charset="-120"/>
                          <a:cs typeface="Times New Roman" pitchFamily="18" charset="0"/>
                        </a:rPr>
                        <a:t>B.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和平中黑" charset="-120"/>
                          <a:cs typeface="Times New Roman" pitchFamily="18" charset="0"/>
                        </a:rPr>
                        <a:t>对答反应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少主动举手作答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反应较慢或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想不出答案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1    2    3    4    5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积极举手作答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反应快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有创意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和平中黑" charset="-120"/>
                          <a:cs typeface="Times New Roman" pitchFamily="18" charset="0"/>
                        </a:rPr>
                        <a:t>C.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和平中黑" charset="-120"/>
                          <a:cs typeface="Times New Roman" pitchFamily="18" charset="0"/>
                        </a:rPr>
                        <a:t>克制冲动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和平中黑" charset="-120"/>
                          <a:cs typeface="Times New Roman" pitchFamily="18" charset="0"/>
                        </a:rPr>
                        <a:t>延迟满足能力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不断抢答或发问常打扰导师或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同学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1    2    3    4    5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适时提问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适时作答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适时发问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38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和平中黑" charset="-120"/>
                          <a:cs typeface="Times New Roman" pitchFamily="18" charset="0"/>
                        </a:rPr>
                        <a:t>D.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和平中黑" charset="-120"/>
                          <a:cs typeface="Times New Roman" pitchFamily="18" charset="0"/>
                        </a:rPr>
                        <a:t>社交表现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经常投诉他人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常与人发生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口角、冲突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难与人合作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新儷粗黑" charset="-120"/>
                          <a:cs typeface="Times New Roman" pitchFamily="18" charset="0"/>
                        </a:rPr>
                        <a:t>或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过度被动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难融入群体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1    2    3    4    5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热心、主动助人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与人分享零食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玩具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具领导材能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易与人合作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受同学欢迎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437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5208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1574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7178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17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632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89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546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63852" name="Text Box 44"/>
          <p:cNvSpPr txBox="1">
            <a:spLocks noChangeArrowheads="1"/>
          </p:cNvSpPr>
          <p:nvPr/>
        </p:nvSpPr>
        <p:spPr bwMode="auto">
          <a:xfrm>
            <a:off x="179388" y="6375400"/>
            <a:ext cx="882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18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____________________________________________________________________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提高儿童学习兴趣及动机的原素</a:t>
            </a:r>
            <a:endParaRPr lang="zh-TW" altLang="en-US" sz="4000" dirty="0" smtClean="0"/>
          </a:p>
        </p:txBody>
      </p:sp>
      <p:sp>
        <p:nvSpPr>
          <p:cNvPr id="3073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4484688" cy="5876925"/>
          </a:xfrm>
        </p:spPr>
        <p:txBody>
          <a:bodyPr/>
          <a:lstStyle/>
          <a:p>
            <a:pPr algn="ctr"/>
            <a:endParaRPr lang="zh-TW" altLang="en-US" sz="2800" dirty="0" smtClean="0"/>
          </a:p>
          <a:p>
            <a:pPr algn="ctr"/>
            <a:endParaRPr lang="zh-TW" altLang="en-US" sz="2800" dirty="0" smtClean="0"/>
          </a:p>
        </p:txBody>
      </p:sp>
      <p:graphicFrame>
        <p:nvGraphicFramePr>
          <p:cNvPr id="3073028" name="Group 4"/>
          <p:cNvGraphicFramePr>
            <a:graphicFrameLocks noGrp="1"/>
          </p:cNvGraphicFramePr>
          <p:nvPr>
            <p:ph sz="half" idx="2"/>
          </p:nvPr>
        </p:nvGraphicFramePr>
        <p:xfrm>
          <a:off x="0" y="981075"/>
          <a:ext cx="9144000" cy="5876926"/>
        </p:xfrm>
        <a:graphic>
          <a:graphicData uri="http://schemas.openxmlformats.org/drawingml/2006/table">
            <a:tbl>
              <a:tblPr/>
              <a:tblGrid>
                <a:gridCol w="1050925"/>
                <a:gridCol w="2728913"/>
                <a:gridCol w="5364162"/>
              </a:tblGrid>
              <a:tr h="833438">
                <a:tc>
                  <a:txBody>
                    <a:bodyPr/>
                    <a:lstStyle>
                      <a:lvl1pPr marL="533400" indent="-533400"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914400" indent="-4572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295400" indent="-3810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7145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1717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类别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914400" indent="-4572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295400" indent="-3810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7145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1717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内容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>
                      <a:lvl1pPr marL="533400" indent="-533400"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914400" indent="-4572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295400" indent="-3810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7145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1717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音、体、艺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音乐</a:t>
                      </a:r>
                      <a:r>
                        <a:rPr kumimoji="1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、</a:t>
                      </a: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运动</a:t>
                      </a:r>
                      <a:r>
                        <a:rPr kumimoji="1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、</a:t>
                      </a: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绘画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>
                      <a:lvl1pPr marL="533400" indent="-533400"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914400" indent="-4572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295400" indent="-3810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7145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1717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听、读、写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故事、朗读</a:t>
                      </a:r>
                      <a:r>
                        <a:rPr kumimoji="1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、</a:t>
                      </a: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习</a:t>
                      </a:r>
                      <a:r>
                        <a:rPr kumimoji="1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作</a:t>
                      </a:r>
                      <a:endParaRPr kumimoji="1" lang="zh-TW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>
                      <a:lvl1pPr marL="533400" indent="-533400"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914400" indent="-4572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295400" indent="-3810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7145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1717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走、游、赛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走动、游戏、比赛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>
                      <a:lvl1pPr marL="533400" indent="-533400"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914400" indent="-4572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295400" indent="-3810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7145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1717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贴、印、</a:t>
                      </a: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贴纸</a:t>
                      </a:r>
                      <a:r>
                        <a:rPr kumimoji="1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、</a:t>
                      </a: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盖</a:t>
                      </a:r>
                      <a:r>
                        <a:rPr kumimoji="1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印、</a:t>
                      </a: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IQ</a:t>
                      </a: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题</a:t>
                      </a:r>
                      <a:r>
                        <a:rPr kumimoji="1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</a:t>
                      </a:r>
                      <a:r>
                        <a:rPr kumimoji="1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/</a:t>
                      </a:r>
                      <a:r>
                        <a:rPr kumimoji="1" lang="en-US" altLang="zh-HK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</a:t>
                      </a: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谜语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>
                      <a:lvl1pPr marL="533400" indent="-533400"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914400" indent="-45720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295400" indent="-3810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7145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171700" indent="-342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影音刺激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媒体教材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0000FF"/>
                </a:solidFill>
              </a:rPr>
              <a:t>「运动元素」</a:t>
            </a:r>
            <a:r>
              <a:rPr lang="en-US" altLang="zh-TW" sz="2800" dirty="0" smtClean="0"/>
              <a:t>─ </a:t>
            </a:r>
            <a:r>
              <a:rPr lang="zh-TW" altLang="en-US" sz="4000" dirty="0" smtClean="0"/>
              <a:t>渐进式肌肉松弛法</a:t>
            </a:r>
            <a:endParaRPr lang="zh-TW" altLang="en-US" sz="4000" dirty="0" smtClean="0"/>
          </a:p>
        </p:txBody>
      </p:sp>
      <p:grpSp>
        <p:nvGrpSpPr>
          <p:cNvPr id="3069955" name="Group 3"/>
          <p:cNvGrpSpPr>
            <a:grpSpLocks/>
          </p:cNvGrpSpPr>
          <p:nvPr/>
        </p:nvGrpSpPr>
        <p:grpSpPr bwMode="auto">
          <a:xfrm>
            <a:off x="0" y="1268413"/>
            <a:ext cx="9144000" cy="5040312"/>
            <a:chOff x="1178" y="959"/>
            <a:chExt cx="9873" cy="5617"/>
          </a:xfrm>
        </p:grpSpPr>
        <p:grpSp>
          <p:nvGrpSpPr>
            <p:cNvPr id="3069956" name="Group 4"/>
            <p:cNvGrpSpPr>
              <a:grpSpLocks/>
            </p:cNvGrpSpPr>
            <p:nvPr/>
          </p:nvGrpSpPr>
          <p:grpSpPr bwMode="auto">
            <a:xfrm>
              <a:off x="1178" y="3119"/>
              <a:ext cx="9873" cy="3457"/>
              <a:chOff x="1178" y="3533"/>
              <a:chExt cx="9873" cy="3457"/>
            </a:xfrm>
          </p:grpSpPr>
          <p:pic>
            <p:nvPicPr>
              <p:cNvPr id="3069957" name="Picture 5" descr="http://sp1.yokacdn.com/photos/cf/8f/3107832/photo_2860274.jpg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795" b="34093"/>
              <a:stretch>
                <a:fillRect/>
              </a:stretch>
            </p:blipFill>
            <p:spPr bwMode="auto">
              <a:xfrm>
                <a:off x="1178" y="4382"/>
                <a:ext cx="4713" cy="2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9958" name="Picture 6" descr="http://sp1.yokacdn.com/photos/cf/8f/3107832/photo_2860274.jpg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907"/>
              <a:stretch>
                <a:fillRect/>
              </a:stretch>
            </p:blipFill>
            <p:spPr bwMode="auto">
              <a:xfrm>
                <a:off x="6338" y="3533"/>
                <a:ext cx="4713" cy="3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69959" name="Group 7"/>
            <p:cNvGrpSpPr>
              <a:grpSpLocks/>
            </p:cNvGrpSpPr>
            <p:nvPr/>
          </p:nvGrpSpPr>
          <p:grpSpPr bwMode="auto">
            <a:xfrm>
              <a:off x="1298" y="959"/>
              <a:ext cx="9535" cy="2282"/>
              <a:chOff x="1298" y="959"/>
              <a:chExt cx="9535" cy="2282"/>
            </a:xfrm>
          </p:grpSpPr>
          <p:pic>
            <p:nvPicPr>
              <p:cNvPr id="3069960" name="Picture 8" descr="http://sp1.yokacdn.com/photos/cf/8f/3107832/photo_2860274.jpg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103"/>
              <a:stretch>
                <a:fillRect/>
              </a:stretch>
            </p:blipFill>
            <p:spPr bwMode="auto">
              <a:xfrm>
                <a:off x="1298" y="959"/>
                <a:ext cx="4713" cy="2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9961" name="Picture 9" descr="http://sp1.yokacdn.com/photos/cf/8f/3107832/photo_2860274.jpg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112" r="92361" b="58206"/>
              <a:stretch>
                <a:fillRect/>
              </a:stretch>
            </p:blipFill>
            <p:spPr bwMode="auto">
              <a:xfrm>
                <a:off x="5858" y="959"/>
                <a:ext cx="360" cy="1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9962" name="il_fi" descr="http://pic.pimg.tw/xergo/bcf0f5d22bf8affe99f4005eac1de063.jpg"/>
              <p:cNvPicPr>
                <a:picLocks noChangeAspect="1" noChangeArrowheads="1"/>
              </p:cNvPicPr>
              <p:nvPr/>
            </p:nvPicPr>
            <p:blipFill>
              <a:blip r:embed="rId4" r:link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61" t="8218" r="16423" b="31512"/>
              <a:stretch>
                <a:fillRect/>
              </a:stretch>
            </p:blipFill>
            <p:spPr bwMode="auto">
              <a:xfrm>
                <a:off x="9458" y="1285"/>
                <a:ext cx="1375" cy="1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9963" name="il_fi" descr="http://pylon.xiangoo.com/step/photo/4/2/G5svtbq3p_1M_1.jpg"/>
              <p:cNvPicPr>
                <a:picLocks noChangeAspect="1" noChangeArrowheads="1"/>
              </p:cNvPicPr>
              <p:nvPr/>
            </p:nvPicPr>
            <p:blipFill>
              <a:blip r:embed="rId6" r:link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76" t="10655" r="18491" b="7159"/>
              <a:stretch>
                <a:fillRect/>
              </a:stretch>
            </p:blipFill>
            <p:spPr bwMode="auto">
              <a:xfrm>
                <a:off x="7778" y="1285"/>
                <a:ext cx="1012" cy="1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9964" name="Picture 12" descr="http://sp1.yokacdn.com/photos/cf/8f/3107832/photo_2860274.jpg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85" t="24112" r="33121" b="58206"/>
              <a:stretch>
                <a:fillRect/>
              </a:stretch>
            </p:blipFill>
            <p:spPr bwMode="auto">
              <a:xfrm>
                <a:off x="6338" y="1122"/>
                <a:ext cx="1112" cy="1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9965" name="Picture 13" descr="http://sp1.yokacdn.com/photos/cf/8f/3107832/photo_2860274.jpg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99" t="24112" r="59262" b="71066"/>
              <a:stretch>
                <a:fillRect/>
              </a:stretch>
            </p:blipFill>
            <p:spPr bwMode="auto">
              <a:xfrm>
                <a:off x="7418" y="959"/>
                <a:ext cx="360" cy="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9966" name="Picture 14" descr="http://sp1.yokacdn.com/photos/cf/8f/3107832/photo_2860274.jpg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17" t="24132" r="26155" b="73181"/>
              <a:stretch>
                <a:fillRect/>
              </a:stretch>
            </p:blipFill>
            <p:spPr bwMode="auto">
              <a:xfrm>
                <a:off x="9219" y="1012"/>
                <a:ext cx="359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5650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7770813" y="44450"/>
            <a:ext cx="1373187" cy="681355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「绘画元素」</a:t>
            </a:r>
            <a:r>
              <a:rPr lang="en-US" altLang="zh-TW" sz="3200" dirty="0" smtClean="0"/>
              <a:t>│ </a:t>
            </a:r>
            <a:r>
              <a:rPr lang="zh-TW" altLang="en-US" dirty="0" smtClean="0"/>
              <a:t>数字之旅</a:t>
            </a:r>
            <a:endParaRPr lang="zh-TW" altLang="en-US" dirty="0" smtClean="0"/>
          </a:p>
        </p:txBody>
      </p:sp>
      <p:pic>
        <p:nvPicPr>
          <p:cNvPr id="3355651" name="Picture 3" descr="compaq188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5622" r="16431" b="14140"/>
          <a:stretch>
            <a:fillRect/>
          </a:stretch>
        </p:blipFill>
        <p:spPr>
          <a:xfrm>
            <a:off x="42863" y="73025"/>
            <a:ext cx="5146675" cy="678497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55652" name="Rectangle 4"/>
          <p:cNvSpPr>
            <a:spLocks noGrp="1" noChangeArrowheads="1"/>
          </p:cNvSpPr>
          <p:nvPr>
            <p:ph type="body" orient="vert" idx="1"/>
          </p:nvPr>
        </p:nvSpPr>
        <p:spPr>
          <a:xfrm>
            <a:off x="5878513" y="-26988"/>
            <a:ext cx="754062" cy="71739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dirty="0" smtClean="0"/>
              <a:t>你可否将</a:t>
            </a:r>
            <a:r>
              <a:rPr lang="en-US" altLang="zh-TW" sz="2800" dirty="0" smtClean="0"/>
              <a:t>0–9 </a:t>
            </a:r>
            <a:r>
              <a:rPr lang="zh-TW" altLang="en-US" sz="2800" dirty="0" smtClean="0"/>
              <a:t>数字拼合成美丽的图形呢？</a:t>
            </a:r>
            <a:endParaRPr lang="zh-TW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6674" name="Picture 2" descr="compaq190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3" t="5350" r="11447" b="49864"/>
          <a:stretch>
            <a:fillRect/>
          </a:stretch>
        </p:blipFill>
        <p:spPr bwMode="auto">
          <a:xfrm>
            <a:off x="755650" y="1125538"/>
            <a:ext cx="3746500" cy="54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6675" name="Picture 3" descr="compaq192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8" t="19051" r="44106" b="5714"/>
          <a:stretch>
            <a:fillRect/>
          </a:stretch>
        </p:blipFill>
        <p:spPr bwMode="auto">
          <a:xfrm>
            <a:off x="4645025" y="0"/>
            <a:ext cx="4497388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6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「</a:t>
            </a:r>
            <a:r>
              <a:rPr lang="zh-TW" altLang="en-US" sz="4000" dirty="0" smtClean="0">
                <a:solidFill>
                  <a:srgbClr val="0000FF"/>
                </a:solidFill>
              </a:rPr>
              <a:t>绘画</a:t>
            </a:r>
            <a:r>
              <a:rPr lang="zh-TW" altLang="en-US" dirty="0" smtClean="0">
                <a:solidFill>
                  <a:srgbClr val="0000FF"/>
                </a:solidFill>
              </a:rPr>
              <a:t>元素</a:t>
            </a:r>
            <a:r>
              <a:rPr lang="zh-TW" altLang="en-US" dirty="0" smtClean="0">
                <a:solidFill>
                  <a:srgbClr val="0000FF"/>
                </a:solidFill>
              </a:rPr>
              <a:t>」</a:t>
            </a:r>
            <a:r>
              <a:rPr lang="en-US" altLang="zh-TW" dirty="0" smtClean="0"/>
              <a:t>─ </a:t>
            </a:r>
            <a:r>
              <a:rPr lang="zh-TW" altLang="en-US" dirty="0" smtClean="0"/>
              <a:t>数字图画</a:t>
            </a:r>
            <a:endParaRPr lang="zh-TW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0978" name="Rectangle 2"/>
          <p:cNvSpPr>
            <a:spLocks noChangeArrowheads="1"/>
          </p:cNvSpPr>
          <p:nvPr/>
        </p:nvSpPr>
        <p:spPr bwMode="auto">
          <a:xfrm>
            <a:off x="2627313" y="4005263"/>
            <a:ext cx="4465637" cy="2636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070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3288" y="0"/>
            <a:ext cx="7772400" cy="1196975"/>
          </a:xfrm>
        </p:spPr>
        <p:txBody>
          <a:bodyPr/>
          <a:lstStyle/>
          <a:p>
            <a:r>
              <a:rPr lang="zh-TW" altLang="en-US" sz="4400" dirty="0" smtClean="0">
                <a:solidFill>
                  <a:srgbClr val="0000FF"/>
                </a:solidFill>
              </a:rPr>
              <a:t>「绘画元素」</a:t>
            </a:r>
            <a:r>
              <a:rPr lang="en-US" altLang="zh-TW" sz="4400" dirty="0" smtClean="0"/>
              <a:t>─</a:t>
            </a:r>
            <a:r>
              <a:rPr lang="zh-TW" altLang="en-US" sz="4400" dirty="0">
                <a:solidFill>
                  <a:srgbClr val="FF0066"/>
                </a:solidFill>
              </a:rPr>
              <a:t>生</a:t>
            </a:r>
            <a:r>
              <a:rPr lang="zh-TW" altLang="en-US" sz="4400" dirty="0">
                <a:solidFill>
                  <a:srgbClr val="0000FF"/>
                </a:solidFill>
              </a:rPr>
              <a:t>字</a:t>
            </a:r>
            <a:r>
              <a:rPr lang="zh-TW" altLang="en-US" sz="4400" dirty="0">
                <a:solidFill>
                  <a:srgbClr val="008000"/>
                </a:solidFill>
              </a:rPr>
              <a:t>咭</a:t>
            </a:r>
          </a:p>
        </p:txBody>
      </p:sp>
      <p:sp>
        <p:nvSpPr>
          <p:cNvPr id="3070980" name="Rectangle 4"/>
          <p:cNvSpPr>
            <a:spLocks noChangeArrowheads="1"/>
          </p:cNvSpPr>
          <p:nvPr/>
        </p:nvSpPr>
        <p:spPr bwMode="auto">
          <a:xfrm>
            <a:off x="2627313" y="1484313"/>
            <a:ext cx="4465637" cy="2447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070981" name="Text Box 5"/>
          <p:cNvSpPr txBox="1">
            <a:spLocks noChangeArrowheads="1"/>
          </p:cNvSpPr>
          <p:nvPr/>
        </p:nvSpPr>
        <p:spPr bwMode="auto">
          <a:xfrm>
            <a:off x="2916238" y="1922463"/>
            <a:ext cx="40322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HK" sz="9600" b="1" u="sng" dirty="0">
                <a:solidFill>
                  <a:srgbClr val="003300"/>
                </a:solidFill>
                <a:latin typeface="Comic Sans MS" pitchFamily="66" charset="0"/>
              </a:rPr>
              <a:t>Ani</a:t>
            </a:r>
            <a:r>
              <a:rPr lang="en-US" altLang="zh-HK" sz="9600" b="1" u="sng" dirty="0">
                <a:solidFill>
                  <a:srgbClr val="FF0000"/>
                </a:solidFill>
                <a:latin typeface="Comic Sans MS" pitchFamily="66" charset="0"/>
              </a:rPr>
              <a:t>mal</a:t>
            </a:r>
            <a:endParaRPr lang="en-US" altLang="zh-TW" sz="96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0982" name="Text Box 6"/>
          <p:cNvSpPr txBox="1">
            <a:spLocks noChangeArrowheads="1"/>
          </p:cNvSpPr>
          <p:nvPr/>
        </p:nvSpPr>
        <p:spPr bwMode="auto">
          <a:xfrm>
            <a:off x="5219700" y="4868863"/>
            <a:ext cx="183038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6200" dirty="0" smtClean="0">
                <a:solidFill>
                  <a:schemeClr val="tx1"/>
                </a:solidFill>
                <a:ea typeface="標楷體" pitchFamily="65" charset="-120"/>
              </a:rPr>
              <a:t>动物</a:t>
            </a:r>
            <a:endParaRPr lang="zh-TW" altLang="en-US" sz="62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070983" name="Oval 7"/>
          <p:cNvSpPr>
            <a:spLocks noChangeArrowheads="1"/>
          </p:cNvSpPr>
          <p:nvPr/>
        </p:nvSpPr>
        <p:spPr bwMode="auto">
          <a:xfrm>
            <a:off x="2741613" y="1628775"/>
            <a:ext cx="360362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070984" name="Oval 8"/>
          <p:cNvSpPr>
            <a:spLocks noChangeArrowheads="1"/>
          </p:cNvSpPr>
          <p:nvPr/>
        </p:nvSpPr>
        <p:spPr bwMode="auto">
          <a:xfrm>
            <a:off x="6588125" y="4148138"/>
            <a:ext cx="360363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070985" name="Text Box 9"/>
          <p:cNvSpPr txBox="1">
            <a:spLocks noChangeArrowheads="1"/>
          </p:cNvSpPr>
          <p:nvPr/>
        </p:nvSpPr>
        <p:spPr bwMode="auto">
          <a:xfrm>
            <a:off x="539750" y="2347913"/>
            <a:ext cx="1511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chemeClr val="tx1"/>
                </a:solidFill>
                <a:latin typeface="Times New Roman" pitchFamily="18" charset="0"/>
              </a:rPr>
              <a:t>正面</a:t>
            </a:r>
          </a:p>
        </p:txBody>
      </p:sp>
      <p:sp>
        <p:nvSpPr>
          <p:cNvPr id="3070986" name="Text Box 10"/>
          <p:cNvSpPr txBox="1">
            <a:spLocks noChangeArrowheads="1"/>
          </p:cNvSpPr>
          <p:nvPr/>
        </p:nvSpPr>
        <p:spPr bwMode="auto">
          <a:xfrm>
            <a:off x="539750" y="4940300"/>
            <a:ext cx="1511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chemeClr val="tx1"/>
                </a:solidFill>
                <a:latin typeface="Times New Roman" pitchFamily="18" charset="0"/>
              </a:rPr>
              <a:t>背面</a:t>
            </a:r>
          </a:p>
        </p:txBody>
      </p:sp>
      <p:pic>
        <p:nvPicPr>
          <p:cNvPr id="3070987" name="Picture 11" descr="fur-animal-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2" t="54376" r="17267" b="25240"/>
          <a:stretch>
            <a:fillRect/>
          </a:stretch>
        </p:blipFill>
        <p:spPr bwMode="auto">
          <a:xfrm>
            <a:off x="3348038" y="4076700"/>
            <a:ext cx="1223962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0988" name="Picture 12" descr="fur-animal-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6307" r="65767" b="61929"/>
          <a:stretch>
            <a:fillRect/>
          </a:stretch>
        </p:blipFill>
        <p:spPr bwMode="auto">
          <a:xfrm>
            <a:off x="2771775" y="5241925"/>
            <a:ext cx="20875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「朗读元素」</a:t>
            </a:r>
            <a:r>
              <a:rPr lang="en-US" altLang="zh-TW" dirty="0" smtClean="0"/>
              <a:t>─ </a:t>
            </a:r>
            <a:r>
              <a:rPr lang="zh-TW" altLang="en-US" dirty="0" smtClean="0">
                <a:cs typeface="Arial" pitchFamily="34" charset="0"/>
              </a:rPr>
              <a:t>小组规则口诀</a:t>
            </a:r>
            <a:endParaRPr lang="en-US" altLang="zh-TW" dirty="0" smtClean="0">
              <a:cs typeface="Arial" pitchFamily="34" charset="0"/>
            </a:endParaRPr>
          </a:p>
        </p:txBody>
      </p:sp>
      <p:sp>
        <p:nvSpPr>
          <p:cNvPr id="33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5213" y="1152525"/>
            <a:ext cx="6772275" cy="5876925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20000"/>
              </a:spcAft>
            </a:pPr>
            <a:r>
              <a:rPr kumimoji="0" lang="en-US" altLang="zh-TW" sz="3600" dirty="0" smtClean="0"/>
              <a:t>Pat </a:t>
            </a:r>
            <a:r>
              <a:rPr kumimoji="0" lang="en-US" altLang="zh-TW" sz="3600" dirty="0" err="1" smtClean="0"/>
              <a:t>Pat</a:t>
            </a:r>
            <a:r>
              <a:rPr kumimoji="0" lang="en-US" altLang="zh-TW" sz="4000" dirty="0" smtClean="0"/>
              <a:t> </a:t>
            </a:r>
            <a:r>
              <a:rPr kumimoji="0" lang="zh-TW" altLang="en-US" sz="4000" dirty="0" smtClean="0"/>
              <a:t>贴櫈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kumimoji="0" lang="zh-TW" altLang="en-US" sz="4000" dirty="0" smtClean="0">
                <a:solidFill>
                  <a:srgbClr val="FF0066"/>
                </a:solidFill>
              </a:rPr>
              <a:t>腰</a:t>
            </a:r>
            <a:r>
              <a:rPr kumimoji="0" lang="zh-TW" altLang="en-US" sz="4000" dirty="0" smtClean="0">
                <a:solidFill>
                  <a:srgbClr val="FF0066"/>
                </a:solidFill>
              </a:rPr>
              <a:t>骨挺直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kumimoji="0" lang="zh-TW" altLang="en-US" sz="4000" dirty="0" smtClean="0"/>
              <a:t>脚仔垂直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kumimoji="0" lang="zh-TW" altLang="en-US" sz="4000" dirty="0" smtClean="0">
                <a:solidFill>
                  <a:srgbClr val="FF0066"/>
                </a:solidFill>
              </a:rPr>
              <a:t>眼望老师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kumimoji="0" lang="zh-TW" altLang="en-US" sz="4000" dirty="0" smtClean="0"/>
              <a:t>举手作</a:t>
            </a:r>
            <a:r>
              <a:rPr kumimoji="0" lang="zh-TW" altLang="en-US" sz="4000" dirty="0" smtClean="0"/>
              <a:t>答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kumimoji="0" lang="zh-TW" altLang="en-US" sz="4000" dirty="0" smtClean="0">
                <a:solidFill>
                  <a:srgbClr val="FF0066"/>
                </a:solidFill>
              </a:rPr>
              <a:t>热心助人</a:t>
            </a:r>
            <a:endParaRPr kumimoji="0" lang="zh-TW" altLang="en-US" sz="4000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3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68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3778" name="Picture 2" descr="MC90035610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4443413"/>
            <a:ext cx="3325813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3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「故事元素」</a:t>
            </a:r>
            <a:r>
              <a:rPr lang="en-US" altLang="zh-TW" dirty="0" smtClean="0"/>
              <a:t>─ </a:t>
            </a:r>
            <a:r>
              <a:rPr lang="zh-TW" altLang="en-US" dirty="0" smtClean="0"/>
              <a:t>曹冲秤象</a:t>
            </a:r>
            <a:endParaRPr lang="zh-TW" altLang="en-US" dirty="0" smtClean="0"/>
          </a:p>
        </p:txBody>
      </p:sp>
      <p:sp>
        <p:nvSpPr>
          <p:cNvPr id="34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950" y="836613"/>
            <a:ext cx="8893175" cy="6021387"/>
          </a:xfrm>
        </p:spPr>
        <p:txBody>
          <a:bodyPr/>
          <a:lstStyle/>
          <a:p>
            <a:pPr marL="508000" indent="-508000" algn="just"/>
            <a:r>
              <a:rPr lang="zh-TW" altLang="en-US" dirty="0" smtClean="0">
                <a:solidFill>
                  <a:schemeClr val="tx1"/>
                </a:solidFill>
              </a:rPr>
              <a:t>曹操是中国古代一位大官，一天，有人送他一头大象</a:t>
            </a:r>
            <a:r>
              <a:rPr lang="zh-TW" altLang="zh-HK" dirty="0" smtClean="0"/>
              <a:t>，</a:t>
            </a:r>
            <a:r>
              <a:rPr lang="zh-TW" altLang="en-US" dirty="0" smtClean="0">
                <a:solidFill>
                  <a:schemeClr val="tx1"/>
                </a:solidFill>
              </a:rPr>
              <a:t>他</a:t>
            </a:r>
            <a:r>
              <a:rPr lang="en-US" altLang="zh-TW" dirty="0" smtClean="0">
                <a:solidFill>
                  <a:schemeClr val="tx1"/>
                </a:solidFill>
              </a:rPr>
              <a:t>7</a:t>
            </a:r>
            <a:r>
              <a:rPr lang="zh-TW" altLang="en-US" dirty="0" smtClean="0">
                <a:solidFill>
                  <a:schemeClr val="tx1"/>
                </a:solidFill>
              </a:rPr>
              <a:t>岁儿子曹冲和官员去看大象，曹操问谁知道这象的重量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508000" indent="-508000"/>
            <a:r>
              <a:rPr lang="zh-TW" altLang="en-US" dirty="0" smtClean="0"/>
              <a:t>有人答：做一把大秤，用大树做秤杆就可以。</a:t>
            </a:r>
            <a:r>
              <a:rPr lang="zh-TW" altLang="en-US" dirty="0" smtClean="0">
                <a:solidFill>
                  <a:schemeClr val="tx1"/>
                </a:solidFill>
              </a:rPr>
              <a:t>　</a:t>
            </a:r>
            <a:endParaRPr lang="zh-TW" altLang="zh-HK" dirty="0" smtClean="0">
              <a:solidFill>
                <a:schemeClr val="tx1"/>
              </a:solidFill>
            </a:endParaRPr>
          </a:p>
          <a:p>
            <a:pPr marL="508000" indent="-508000"/>
            <a:r>
              <a:rPr lang="zh-TW" altLang="en-US" dirty="0" smtClean="0">
                <a:solidFill>
                  <a:schemeClr val="tx1"/>
                </a:solidFill>
              </a:rPr>
              <a:t>另一人抢着说：谁有那么大力提得起秤杆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  <a:endParaRPr lang="zh-TW" altLang="zh-HK" dirty="0" smtClean="0">
              <a:solidFill>
                <a:schemeClr val="tx1"/>
              </a:solidFill>
            </a:endParaRPr>
          </a:p>
          <a:p>
            <a:pPr marL="508000" indent="-508000"/>
            <a:r>
              <a:rPr lang="zh-TW" altLang="en-US" dirty="0" smtClean="0"/>
              <a:t>有人：把象杀了，分割一块一块，就得啦！</a:t>
            </a:r>
            <a:endParaRPr lang="zh-TW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「故事元素」</a:t>
            </a:r>
            <a:r>
              <a:rPr lang="en-US" altLang="zh-TW" dirty="0" smtClean="0"/>
              <a:t>─ </a:t>
            </a:r>
            <a:r>
              <a:rPr lang="zh-TW" altLang="en-US" dirty="0" smtClean="0"/>
              <a:t>曹冲秤象</a:t>
            </a:r>
            <a:endParaRPr lang="zh-TW" altLang="en-US" dirty="0" smtClean="0"/>
          </a:p>
        </p:txBody>
      </p:sp>
      <p:sp>
        <p:nvSpPr>
          <p:cNvPr id="34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36613"/>
            <a:ext cx="8893175" cy="4032250"/>
          </a:xfrm>
        </p:spPr>
        <p:txBody>
          <a:bodyPr/>
          <a:lstStyle/>
          <a:p>
            <a:pPr marL="465138" indent="-465138">
              <a:buFontTx/>
              <a:buAutoNum type="arabicPeriod" startAt="5"/>
            </a:pPr>
            <a:r>
              <a:rPr lang="zh-TW" altLang="en-US" dirty="0" smtClean="0">
                <a:solidFill>
                  <a:schemeClr val="tx1"/>
                </a:solidFill>
              </a:rPr>
              <a:t>曹操摇摇头。</a:t>
            </a:r>
            <a:endParaRPr lang="zh-TW" altLang="zh-HK" dirty="0" smtClean="0">
              <a:solidFill>
                <a:schemeClr val="tx1"/>
              </a:solidFill>
            </a:endParaRPr>
          </a:p>
          <a:p>
            <a:pPr marL="465138" indent="-465138">
              <a:buFontTx/>
              <a:buAutoNum type="arabicPeriod" startAt="5"/>
            </a:pPr>
            <a:r>
              <a:rPr lang="zh-TW" altLang="en-US" dirty="0" smtClean="0"/>
              <a:t>曹冲：「把象赶到一条大船上，看看船沈了多少</a:t>
            </a:r>
            <a:r>
              <a:rPr lang="zh-TW" altLang="zh-HK" dirty="0" smtClean="0"/>
              <a:t>，</a:t>
            </a:r>
            <a:r>
              <a:rPr lang="zh-TW" altLang="en-US" dirty="0" smtClean="0"/>
              <a:t>沿着水面在船边画一条线做记号，再赶走大象上岸，接着搬石头上船，直至沈到画线地方为止。</a:t>
            </a:r>
            <a:endParaRPr lang="zh-TW" altLang="zh-HK" dirty="0" smtClean="0"/>
          </a:p>
          <a:p>
            <a:pPr marL="465138" indent="-465138">
              <a:buFontTx/>
              <a:buAutoNum type="arabicPeriod" startAt="5"/>
            </a:pPr>
            <a:r>
              <a:rPr lang="zh-TW" altLang="en-US" dirty="0" smtClean="0">
                <a:solidFill>
                  <a:schemeClr val="tx1"/>
                </a:solidFill>
              </a:rPr>
              <a:t>再把石头秤一秤，就知象重多少？」 众人听后高兴极了！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  <p:pic>
        <p:nvPicPr>
          <p:cNvPr id="3404804" name="Picture 4" descr="21095PM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59263"/>
            <a:ext cx="3613150" cy="2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「故事元素」</a:t>
            </a:r>
            <a:r>
              <a:rPr lang="en-US" altLang="zh-TW" dirty="0" smtClean="0"/>
              <a:t>─ </a:t>
            </a:r>
            <a:r>
              <a:rPr lang="zh-TW" altLang="en-US" dirty="0" smtClean="0"/>
              <a:t>娶公主，分树木</a:t>
            </a:r>
            <a:endParaRPr lang="zh-TW" altLang="en-US" dirty="0" smtClean="0"/>
          </a:p>
        </p:txBody>
      </p:sp>
      <p:sp>
        <p:nvSpPr>
          <p:cNvPr id="34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81075"/>
            <a:ext cx="8785225" cy="3455988"/>
          </a:xfrm>
        </p:spPr>
        <p:txBody>
          <a:bodyPr/>
          <a:lstStyle/>
          <a:p>
            <a:pPr marL="509588" indent="-509588" algn="just"/>
            <a:r>
              <a:rPr lang="zh-TW" altLang="en-US" dirty="0" smtClean="0"/>
              <a:t>从前有个国王，有一个美丽的公主，国王希望把她嫁给聪明的年轻人。</a:t>
            </a:r>
          </a:p>
          <a:p>
            <a:pPr marL="509588" indent="-509588" algn="just"/>
            <a:r>
              <a:rPr lang="zh-TW" altLang="en-US" dirty="0" smtClean="0"/>
              <a:t>国王想到一问题：「</a:t>
            </a:r>
            <a:r>
              <a:rPr lang="zh-TW" altLang="en-US" dirty="0" smtClean="0">
                <a:solidFill>
                  <a:srgbClr val="FF0066"/>
                </a:solidFill>
              </a:rPr>
              <a:t>在一天内，把皇宫内所有的树木按粗细分类，并数出树的数量</a:t>
            </a:r>
            <a:r>
              <a:rPr lang="zh-TW" altLang="en-US" dirty="0" smtClean="0"/>
              <a:t>。但是不能在树上刻任何记号。」 谁人想出办法来，国王就把公主嫁给他。</a:t>
            </a:r>
            <a:endParaRPr lang="zh-TW" altLang="en-US" dirty="0" smtClean="0"/>
          </a:p>
        </p:txBody>
      </p:sp>
      <p:pic>
        <p:nvPicPr>
          <p:cNvPr id="3405828" name="Picture 4" descr="MC90034488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941888"/>
            <a:ext cx="1547813" cy="1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5829" name="Picture 5" descr="MC90035140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581525"/>
            <a:ext cx="1143000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5830" name="Picture 6" descr="MC90035140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157788"/>
            <a:ext cx="104775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5831" name="Picture 7" descr="MC90034488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7763" y="4581525"/>
            <a:ext cx="1106487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5832" name="Picture 8" descr="MC90035140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088" y="5661025"/>
            <a:ext cx="847725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73463"/>
            <a:ext cx="9144000" cy="1150937"/>
          </a:xfrm>
        </p:spPr>
        <p:txBody>
          <a:bodyPr/>
          <a:lstStyle/>
          <a:p>
            <a:pPr marL="800100" indent="-609600">
              <a:lnSpc>
                <a:spcPct val="80000"/>
              </a:lnSpc>
            </a:pPr>
            <a:r>
              <a:rPr lang="zh-TW" altLang="en-US" dirty="0" smtClean="0"/>
              <a:t>玩法、特性、功能、带领技巧</a:t>
            </a:r>
            <a:endParaRPr lang="zh-TW" altLang="en-US" dirty="0"/>
          </a:p>
        </p:txBody>
      </p:sp>
      <p:sp>
        <p:nvSpPr>
          <p:cNvPr id="3075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349500"/>
            <a:ext cx="9144000" cy="1008063"/>
          </a:xfrm>
        </p:spPr>
        <p:txBody>
          <a:bodyPr/>
          <a:lstStyle/>
          <a:p>
            <a:r>
              <a:rPr kumimoji="0" lang="en-US" altLang="zh-TW" sz="4800" dirty="0" smtClean="0">
                <a:solidFill>
                  <a:srgbClr val="FF0066"/>
                </a:solidFill>
              </a:rPr>
              <a:t>24</a:t>
            </a:r>
            <a:r>
              <a:rPr kumimoji="0" lang="zh-TW" altLang="en-US" sz="4800" dirty="0" smtClean="0">
                <a:solidFill>
                  <a:srgbClr val="FF0066"/>
                </a:solidFill>
              </a:rPr>
              <a:t>个适合儿童</a:t>
            </a:r>
            <a:r>
              <a:rPr kumimoji="0" lang="en-US" altLang="zh-TW" sz="4800" dirty="0" smtClean="0">
                <a:solidFill>
                  <a:srgbClr val="FF0066"/>
                </a:solidFill>
              </a:rPr>
              <a:t>/</a:t>
            </a:r>
            <a:r>
              <a:rPr kumimoji="0" lang="zh-TW" altLang="en-US" sz="4800" dirty="0" smtClean="0">
                <a:solidFill>
                  <a:srgbClr val="FF0066"/>
                </a:solidFill>
              </a:rPr>
              <a:t>长者的团体游戏</a:t>
            </a:r>
            <a:endParaRPr kumimoji="0" lang="zh-TW" altLang="en-US" sz="4800" dirty="0">
              <a:solidFill>
                <a:srgbClr val="FF0066"/>
              </a:solidFill>
            </a:endParaRPr>
          </a:p>
        </p:txBody>
      </p:sp>
      <p:pic>
        <p:nvPicPr>
          <p:cNvPr id="3075077" name="Picture 2" descr="http://www.thegreenparent.co.uk/images/book_images/lets_play_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6" t="48581" r="19128" b="20300"/>
          <a:stretch>
            <a:fillRect/>
          </a:stretch>
        </p:blipFill>
        <p:spPr bwMode="auto">
          <a:xfrm>
            <a:off x="2627313" y="4700588"/>
            <a:ext cx="4392612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78" name="Picture 2" descr="http://www.thegreenparent.co.uk/images/book_images/lets_play_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6" r="19128" b="50215"/>
          <a:stretch>
            <a:fillRect/>
          </a:stretch>
        </p:blipFill>
        <p:spPr bwMode="auto">
          <a:xfrm>
            <a:off x="3132138" y="0"/>
            <a:ext cx="280828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「故事元素」</a:t>
            </a:r>
            <a:r>
              <a:rPr lang="en-US" altLang="zh-TW" dirty="0" smtClean="0"/>
              <a:t>─ </a:t>
            </a:r>
            <a:r>
              <a:rPr lang="zh-TW" altLang="en-US" dirty="0" smtClean="0"/>
              <a:t>娶公主，分树木</a:t>
            </a:r>
            <a:endParaRPr lang="zh-TW" altLang="en-US" dirty="0" smtClean="0"/>
          </a:p>
        </p:txBody>
      </p:sp>
      <p:sp>
        <p:nvSpPr>
          <p:cNvPr id="34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981075"/>
            <a:ext cx="8891587" cy="2087563"/>
          </a:xfrm>
        </p:spPr>
        <p:txBody>
          <a:bodyPr/>
          <a:lstStyle/>
          <a:p>
            <a:pPr marL="508000" indent="-508000">
              <a:lnSpc>
                <a:spcPct val="110000"/>
              </a:lnSpc>
              <a:buFontTx/>
              <a:buAutoNum type="arabicPeriod" startAt="3"/>
            </a:pPr>
            <a:r>
              <a:rPr lang="zh-TW" altLang="en-US" dirty="0" smtClean="0"/>
              <a:t>消息一出，许多年轻人涌到皇宫。</a:t>
            </a:r>
          </a:p>
          <a:p>
            <a:pPr marL="508000" indent="-508000">
              <a:lnSpc>
                <a:spcPct val="110000"/>
              </a:lnSpc>
              <a:buFontTx/>
              <a:buAutoNum type="arabicPeriod" startAt="3"/>
            </a:pPr>
            <a:r>
              <a:rPr lang="zh-TW" altLang="en-US" dirty="0" smtClean="0"/>
              <a:t>有些男士</a:t>
            </a:r>
            <a:r>
              <a:rPr lang="zh-TW" altLang="en-US" dirty="0" smtClean="0">
                <a:solidFill>
                  <a:srgbClr val="FF0066"/>
                </a:solidFill>
              </a:rPr>
              <a:t>一棵一棵地数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66"/>
                </a:solidFill>
              </a:rPr>
              <a:t>数错</a:t>
            </a:r>
            <a:r>
              <a:rPr lang="zh-TW" altLang="en-US" dirty="0" smtClean="0"/>
              <a:t>。</a:t>
            </a:r>
            <a:endParaRPr lang="zh-TW" altLang="en-US" dirty="0" smtClean="0"/>
          </a:p>
          <a:p>
            <a:pPr marL="508000" indent="-508000">
              <a:lnSpc>
                <a:spcPct val="110000"/>
              </a:lnSpc>
              <a:buFontTx/>
              <a:buAutoNum type="arabicPeriod" startAt="3"/>
            </a:pPr>
            <a:r>
              <a:rPr lang="zh-TW" altLang="en-US" dirty="0" smtClean="0"/>
              <a:t>有些</a:t>
            </a:r>
            <a:r>
              <a:rPr lang="zh-TW" altLang="en-US" dirty="0" smtClean="0"/>
              <a:t>男士</a:t>
            </a:r>
            <a:r>
              <a:rPr lang="zh-TW" altLang="en-US" dirty="0" smtClean="0">
                <a:solidFill>
                  <a:srgbClr val="FF0066"/>
                </a:solidFill>
              </a:rPr>
              <a:t>快数，跑来跑去</a:t>
            </a:r>
            <a:r>
              <a:rPr lang="zh-TW" altLang="en-US" dirty="0" smtClean="0"/>
              <a:t>，最后</a:t>
            </a:r>
            <a:r>
              <a:rPr lang="zh-TW" altLang="en-US" dirty="0" smtClean="0">
                <a:solidFill>
                  <a:srgbClr val="FF0066"/>
                </a:solidFill>
              </a:rPr>
              <a:t>累倒</a:t>
            </a:r>
            <a:r>
              <a:rPr lang="zh-TW" altLang="en-US" dirty="0" smtClean="0">
                <a:solidFill>
                  <a:srgbClr val="FF0066"/>
                </a:solidFill>
              </a:rPr>
              <a:t>在地上</a:t>
            </a:r>
            <a:r>
              <a:rPr lang="zh-TW" altLang="en-US" dirty="0" smtClean="0"/>
              <a:t>。</a:t>
            </a:r>
          </a:p>
        </p:txBody>
      </p:sp>
      <p:pic>
        <p:nvPicPr>
          <p:cNvPr id="3406852" name="Picture 4" descr="MC90021224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3079750"/>
            <a:ext cx="2640013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6853" name="Picture 5" descr="MC90038439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222625"/>
            <a:ext cx="2632075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「贴、印元素」</a:t>
            </a:r>
            <a:r>
              <a:rPr lang="en-US" altLang="zh-TW" dirty="0" smtClean="0"/>
              <a:t>─ </a:t>
            </a:r>
            <a:r>
              <a:rPr lang="zh-TW" altLang="en-US" dirty="0" smtClean="0"/>
              <a:t>学生奖励咭</a:t>
            </a:r>
            <a:endParaRPr lang="zh-TW" altLang="en-US" dirty="0" smtClean="0"/>
          </a:p>
        </p:txBody>
      </p:sp>
      <p:pic>
        <p:nvPicPr>
          <p:cNvPr id="33976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47763"/>
            <a:ext cx="37449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7638" name="Picture 4" descr="http://s3-ap-southeast-2.amazonaws.com/wc-prod-pim/JPEG_1000x1000/JA108F_deskmate_yk_d_mate_merit_stamp_verygood_rd_red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-2359" b="40082"/>
          <a:stretch>
            <a:fillRect/>
          </a:stretch>
        </p:blipFill>
        <p:spPr bwMode="auto">
          <a:xfrm>
            <a:off x="7164388" y="1052513"/>
            <a:ext cx="1296987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97639" name="Group 17"/>
          <p:cNvGrpSpPr>
            <a:grpSpLocks/>
          </p:cNvGrpSpPr>
          <p:nvPr/>
        </p:nvGrpSpPr>
        <p:grpSpPr bwMode="auto">
          <a:xfrm rot="-3139652">
            <a:off x="1089026" y="1008062"/>
            <a:ext cx="895350" cy="1273175"/>
            <a:chOff x="0" y="0"/>
            <a:chExt cx="8959" cy="12731"/>
          </a:xfrm>
        </p:grpSpPr>
        <p:grpSp>
          <p:nvGrpSpPr>
            <p:cNvPr id="3397640" name="Group 16"/>
            <p:cNvGrpSpPr>
              <a:grpSpLocks/>
            </p:cNvGrpSpPr>
            <p:nvPr/>
          </p:nvGrpSpPr>
          <p:grpSpPr bwMode="auto">
            <a:xfrm rot="289103">
              <a:off x="0" y="0"/>
              <a:ext cx="8959" cy="12731"/>
              <a:chOff x="0" y="0"/>
              <a:chExt cx="8959" cy="12731"/>
            </a:xfrm>
          </p:grpSpPr>
          <p:pic>
            <p:nvPicPr>
              <p:cNvPr id="3397641" name="Picture 5" descr="http://www.clipartpal.com/_thumbs/pd/award_ribbon_blue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81730">
                <a:off x="0" y="0"/>
                <a:ext cx="8959" cy="12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97642" name="5-Point Star 9"/>
              <p:cNvSpPr>
                <a:spLocks/>
              </p:cNvSpPr>
              <p:nvPr/>
            </p:nvSpPr>
            <p:spPr bwMode="auto">
              <a:xfrm rot="1428839">
                <a:off x="2476" y="1714"/>
                <a:ext cx="5131" cy="4928"/>
              </a:xfrm>
              <a:custGeom>
                <a:avLst/>
                <a:gdLst>
                  <a:gd name="T0" fmla="*/ 1 w 513080"/>
                  <a:gd name="T1" fmla="*/ 188217 h 492760"/>
                  <a:gd name="T2" fmla="*/ 177477 w 513080"/>
                  <a:gd name="T3" fmla="*/ 162501 h 492760"/>
                  <a:gd name="T4" fmla="*/ 256540 w 513080"/>
                  <a:gd name="T5" fmla="*/ 0 h 492760"/>
                  <a:gd name="T6" fmla="*/ 335603 w 513080"/>
                  <a:gd name="T7" fmla="*/ 162501 h 492760"/>
                  <a:gd name="T8" fmla="*/ 513079 w 513080"/>
                  <a:gd name="T9" fmla="*/ 188217 h 492760"/>
                  <a:gd name="T10" fmla="*/ 384466 w 513080"/>
                  <a:gd name="T11" fmla="*/ 314364 h 492760"/>
                  <a:gd name="T12" fmla="*/ 415090 w 513080"/>
                  <a:gd name="T13" fmla="*/ 492759 h 492760"/>
                  <a:gd name="T14" fmla="*/ 256540 w 513080"/>
                  <a:gd name="T15" fmla="*/ 408221 h 492760"/>
                  <a:gd name="T16" fmla="*/ 97990 w 513080"/>
                  <a:gd name="T17" fmla="*/ 492759 h 492760"/>
                  <a:gd name="T18" fmla="*/ 128614 w 513080"/>
                  <a:gd name="T19" fmla="*/ 314364 h 492760"/>
                  <a:gd name="T20" fmla="*/ 1 w 513080"/>
                  <a:gd name="T21" fmla="*/ 188217 h 4927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3080" h="492760">
                    <a:moveTo>
                      <a:pt x="1" y="188217"/>
                    </a:moveTo>
                    <a:lnTo>
                      <a:pt x="177477" y="162501"/>
                    </a:lnTo>
                    <a:lnTo>
                      <a:pt x="256540" y="0"/>
                    </a:lnTo>
                    <a:lnTo>
                      <a:pt x="335603" y="162501"/>
                    </a:lnTo>
                    <a:lnTo>
                      <a:pt x="513079" y="188217"/>
                    </a:lnTo>
                    <a:lnTo>
                      <a:pt x="384466" y="314364"/>
                    </a:lnTo>
                    <a:lnTo>
                      <a:pt x="415090" y="492759"/>
                    </a:lnTo>
                    <a:lnTo>
                      <a:pt x="256540" y="408221"/>
                    </a:lnTo>
                    <a:lnTo>
                      <a:pt x="97990" y="492759"/>
                    </a:lnTo>
                    <a:lnTo>
                      <a:pt x="128614" y="314364"/>
                    </a:lnTo>
                    <a:lnTo>
                      <a:pt x="1" y="188217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HK" altLang="en-US"/>
              </a:p>
            </p:txBody>
          </p:sp>
          <p:sp>
            <p:nvSpPr>
              <p:cNvPr id="3397643" name="Oval 13"/>
              <p:cNvSpPr>
                <a:spLocks noChangeArrowheads="1"/>
              </p:cNvSpPr>
              <p:nvPr/>
            </p:nvSpPr>
            <p:spPr bwMode="auto">
              <a:xfrm rot="1111305">
                <a:off x="4381" y="3810"/>
                <a:ext cx="457" cy="5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HK" altLang="en-US"/>
              </a:p>
            </p:txBody>
          </p:sp>
          <p:sp>
            <p:nvSpPr>
              <p:cNvPr id="3397644" name="Oval 14"/>
              <p:cNvSpPr>
                <a:spLocks noChangeArrowheads="1"/>
              </p:cNvSpPr>
              <p:nvPr/>
            </p:nvSpPr>
            <p:spPr bwMode="auto">
              <a:xfrm rot="1111305">
                <a:off x="5429" y="4191"/>
                <a:ext cx="457" cy="5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HK" altLang="en-US"/>
              </a:p>
            </p:txBody>
          </p:sp>
        </p:grpSp>
        <p:sp>
          <p:nvSpPr>
            <p:cNvPr id="3397645" name="Arc 15"/>
            <p:cNvSpPr>
              <a:spLocks/>
            </p:cNvSpPr>
            <p:nvPr/>
          </p:nvSpPr>
          <p:spPr bwMode="auto">
            <a:xfrm rot="9349756">
              <a:off x="4191" y="3429"/>
              <a:ext cx="1809" cy="1905"/>
            </a:xfrm>
            <a:custGeom>
              <a:avLst/>
              <a:gdLst>
                <a:gd name="G0" fmla="+- 0 0 0"/>
                <a:gd name="G1" fmla="+- 0 0 0"/>
                <a:gd name="G2" fmla="+- 0 0 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0 0 0"/>
                <a:gd name="G9" fmla="+- 0 0 0"/>
                <a:gd name="G10" fmla="+- 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0 0"/>
                <a:gd name="G29" fmla="sin 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0"/>
                <a:gd name="G36" fmla="sin G34 0"/>
                <a:gd name="G37" fmla="+/ 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0 G39"/>
                <a:gd name="G43" fmla="sin 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0487 w 180975"/>
                <a:gd name="T5" fmla="*/ 0 h 190500"/>
                <a:gd name="T6" fmla="*/ 180975 w 180975"/>
                <a:gd name="T7" fmla="*/ 95250 h 190500"/>
                <a:gd name="T8" fmla="*/ 0 60000 65536"/>
                <a:gd name="T9" fmla="*/ 0 60000 65536"/>
                <a:gd name="T10" fmla="*/ 3163 w 180975"/>
                <a:gd name="T11" fmla="*/ 3163 h 190500"/>
                <a:gd name="T12" fmla="*/ 18437 w 180975"/>
                <a:gd name="T13" fmla="*/ 18437 h 190500"/>
              </a:gdLst>
              <a:ahLst/>
              <a:cxnLst>
                <a:cxn ang="T8">
                  <a:pos x="T4" y="T5"/>
                </a:cxn>
                <a:cxn ang="T9">
                  <a:pos x="T6" y="T7"/>
                </a:cxn>
              </a:cxnLst>
              <a:rect l="T10" t="T11" r="T12" b="T13"/>
              <a:pathLst>
                <a:path w="180975" h="190500" stroke="0">
                  <a:moveTo>
                    <a:pt x="90487" y="0"/>
                  </a:moveTo>
                  <a:cubicBezTo>
                    <a:pt x="140462" y="0"/>
                    <a:pt x="180975" y="42645"/>
                    <a:pt x="180975" y="95250"/>
                  </a:cubicBezTo>
                  <a:lnTo>
                    <a:pt x="90488" y="95250"/>
                  </a:lnTo>
                  <a:cubicBezTo>
                    <a:pt x="90488" y="63500"/>
                    <a:pt x="90487" y="31750"/>
                    <a:pt x="90487" y="0"/>
                  </a:cubicBezTo>
                  <a:close/>
                </a:path>
                <a:path w="180975" h="190500" fill="none">
                  <a:moveTo>
                    <a:pt x="90487" y="0"/>
                  </a:moveTo>
                  <a:cubicBezTo>
                    <a:pt x="140462" y="0"/>
                    <a:pt x="180975" y="42645"/>
                    <a:pt x="180975" y="952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HK" altLang="en-US"/>
            </a:p>
          </p:txBody>
        </p:sp>
      </p:grpSp>
      <p:graphicFrame>
        <p:nvGraphicFramePr>
          <p:cNvPr id="3397851" name="Group 219"/>
          <p:cNvGraphicFramePr>
            <a:graphicFrameLocks noGrp="1"/>
          </p:cNvGraphicFramePr>
          <p:nvPr/>
        </p:nvGraphicFramePr>
        <p:xfrm>
          <a:off x="-36513" y="2474913"/>
          <a:ext cx="9180513" cy="4383088"/>
        </p:xfrm>
        <a:graphic>
          <a:graphicData uri="http://schemas.openxmlformats.org/drawingml/2006/table">
            <a:tbl>
              <a:tblPr/>
              <a:tblGrid>
                <a:gridCol w="1146176"/>
                <a:gridCol w="1147762"/>
                <a:gridCol w="1147763"/>
                <a:gridCol w="1149350"/>
                <a:gridCol w="1144587"/>
                <a:gridCol w="1149350"/>
                <a:gridCol w="1147763"/>
                <a:gridCol w="1147762"/>
              </a:tblGrid>
              <a:tr h="10969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305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2124" r="12904" b="5518"/>
          <a:stretch>
            <a:fillRect/>
          </a:stretch>
        </p:blipFill>
        <p:spPr bwMode="auto">
          <a:xfrm>
            <a:off x="611188" y="993775"/>
            <a:ext cx="8137525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「</a:t>
            </a:r>
            <a:r>
              <a:rPr lang="en-US" altLang="zh-TW" dirty="0" smtClean="0">
                <a:solidFill>
                  <a:srgbClr val="0000FF"/>
                </a:solidFill>
              </a:rPr>
              <a:t>IQ</a:t>
            </a:r>
            <a:r>
              <a:rPr lang="zh-TW" altLang="en-US" dirty="0" smtClean="0">
                <a:solidFill>
                  <a:srgbClr val="0000FF"/>
                </a:solidFill>
              </a:rPr>
              <a:t>元素」</a:t>
            </a:r>
            <a:r>
              <a:rPr lang="en-US" altLang="zh-TW" dirty="0" smtClean="0"/>
              <a:t>─  </a:t>
            </a:r>
            <a:r>
              <a:rPr lang="zh-TW" altLang="en-US" dirty="0" smtClean="0"/>
              <a:t>猎人射小鸟</a:t>
            </a:r>
            <a:endParaRPr lang="zh-TW" altLang="en-US" dirty="0" smtClean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5891" name="Picture 3" descr="j03015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21163"/>
            <a:ext cx="3240087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5892" name="Rectangle 4"/>
          <p:cNvSpPr>
            <a:spLocks noChangeArrowheads="1"/>
          </p:cNvSpPr>
          <p:nvPr/>
        </p:nvSpPr>
        <p:spPr bwMode="auto">
          <a:xfrm>
            <a:off x="900113" y="2136775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zh-TW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zh-TW" alt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658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44000" cy="792163"/>
          </a:xfrm>
        </p:spPr>
        <p:txBody>
          <a:bodyPr/>
          <a:lstStyle/>
          <a:p>
            <a:r>
              <a:rPr lang="zh-TW" altLang="en-US" sz="4800" dirty="0" smtClean="0"/>
              <a:t>切蛋糕</a:t>
            </a:r>
          </a:p>
        </p:txBody>
      </p:sp>
      <p:sp>
        <p:nvSpPr>
          <p:cNvPr id="33658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9144000" cy="18716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3600" dirty="0" smtClean="0">
                <a:solidFill>
                  <a:schemeClr val="tx1"/>
                </a:solidFill>
              </a:rPr>
              <a:t>妈妈要求小红在蛋糕上一笔画出一个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3600" b="1" dirty="0" smtClean="0">
                <a:solidFill>
                  <a:srgbClr val="FF0066"/>
                </a:solidFill>
              </a:rPr>
              <a:t>H</a:t>
            </a:r>
            <a:r>
              <a:rPr lang="en-US" altLang="zh-TW" sz="3600" dirty="0" smtClean="0">
                <a:solidFill>
                  <a:srgbClr val="FF0066"/>
                </a:solidFill>
              </a:rPr>
              <a:t> </a:t>
            </a:r>
            <a:r>
              <a:rPr lang="zh-TW" altLang="en-US" sz="3600" dirty="0" smtClean="0">
                <a:solidFill>
                  <a:schemeClr val="tx1"/>
                </a:solidFill>
              </a:rPr>
              <a:t>字，</a:t>
            </a:r>
            <a:endParaRPr lang="zh-TW" altLang="zh-HK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3600" dirty="0" smtClean="0">
                <a:solidFill>
                  <a:schemeClr val="tx1"/>
                </a:solidFill>
              </a:rPr>
              <a:t>你知怎样画吗？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zh-TW" altLang="en-US" sz="3600" dirty="0" smtClean="0"/>
          </a:p>
        </p:txBody>
      </p:sp>
      <p:sp>
        <p:nvSpPr>
          <p:cNvPr id="3365895" name="Rectangle 7"/>
          <p:cNvSpPr>
            <a:spLocks noChangeArrowheads="1"/>
          </p:cNvSpPr>
          <p:nvPr/>
        </p:nvSpPr>
        <p:spPr bwMode="auto">
          <a:xfrm>
            <a:off x="0" y="44450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defRPr kumimoji="1" sz="4400">
                <a:solidFill>
                  <a:srgbClr val="0000FF"/>
                </a:solidFill>
                <a:latin typeface="Arial" pitchFamily="34" charset="0"/>
                <a:ea typeface="標楷體" pitchFamily="65" charset="-120"/>
              </a:defRPr>
            </a:lvl1pPr>
            <a:lvl2pPr eaLnBrk="0" hangingPunct="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/>
              <a:t>「</a:t>
            </a:r>
            <a:r>
              <a:rPr lang="en-US" altLang="zh-TW" dirty="0"/>
              <a:t>IQ</a:t>
            </a:r>
            <a:r>
              <a:rPr lang="zh-TW" altLang="en-US" dirty="0"/>
              <a:t>元素」</a:t>
            </a:r>
            <a:r>
              <a:rPr lang="zh-TW" altLang="en-US" dirty="0">
                <a:solidFill>
                  <a:srgbClr val="A50021"/>
                </a:solidFill>
              </a:rPr>
              <a:t>─ </a:t>
            </a:r>
            <a:r>
              <a:rPr lang="en-US" altLang="zh-TW" dirty="0" smtClean="0">
                <a:solidFill>
                  <a:srgbClr val="A50021"/>
                </a:solidFill>
              </a:rPr>
              <a:t>IQ</a:t>
            </a:r>
            <a:r>
              <a:rPr lang="zh-TW" altLang="en-US" dirty="0" smtClean="0">
                <a:solidFill>
                  <a:srgbClr val="A50021"/>
                </a:solidFill>
              </a:rPr>
              <a:t>题 </a:t>
            </a:r>
            <a:r>
              <a:rPr lang="en-US" altLang="zh-TW" dirty="0" smtClean="0">
                <a:solidFill>
                  <a:srgbClr val="A50021"/>
                </a:solidFill>
              </a:rPr>
              <a:t>/ </a:t>
            </a:r>
            <a:r>
              <a:rPr lang="zh-TW" altLang="en-US" dirty="0" smtClean="0">
                <a:solidFill>
                  <a:srgbClr val="A50021"/>
                </a:solidFill>
              </a:rPr>
              <a:t>猜谜语</a:t>
            </a:r>
            <a:endParaRPr lang="zh-TW" altLang="en-US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08050"/>
            <a:ext cx="9144000" cy="1470025"/>
          </a:xfrm>
        </p:spPr>
        <p:txBody>
          <a:bodyPr/>
          <a:lstStyle/>
          <a:p>
            <a:pPr marL="838200" indent="-838200"/>
            <a:r>
              <a:rPr lang="zh-TW" altLang="en-US" sz="4400" dirty="0">
                <a:solidFill>
                  <a:schemeClr val="tx1"/>
                </a:solidFill>
              </a:rPr>
              <a:t>一</a:t>
            </a:r>
            <a:r>
              <a:rPr lang="zh-TW" altLang="en-US" sz="4400" dirty="0" smtClean="0">
                <a:solidFill>
                  <a:schemeClr val="tx1"/>
                </a:solidFill>
              </a:rPr>
              <a:t>公斤</a:t>
            </a:r>
            <a:r>
              <a:rPr lang="zh-TW" altLang="en-US" sz="4400" dirty="0" smtClean="0"/>
              <a:t>的棉花重还是</a:t>
            </a:r>
            <a:r>
              <a:rPr lang="zh-TW" altLang="en-US" sz="4400" dirty="0" smtClean="0">
                <a:solidFill>
                  <a:schemeClr val="tx1"/>
                </a:solidFill>
              </a:rPr>
              <a:t>一公斤</a:t>
            </a:r>
            <a:r>
              <a:rPr lang="zh-TW" altLang="en-US" sz="4400" dirty="0" smtClean="0"/>
              <a:t>的铁重？</a:t>
            </a:r>
            <a:endParaRPr lang="zh-TW" altLang="en-US" sz="4400" dirty="0"/>
          </a:p>
        </p:txBody>
      </p:sp>
      <p:sp>
        <p:nvSpPr>
          <p:cNvPr id="33699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zh-TW" altLang="en-US" dirty="0"/>
              <a:t>「</a:t>
            </a:r>
            <a:r>
              <a:rPr lang="en-US" altLang="zh-TW" dirty="0"/>
              <a:t>IQ</a:t>
            </a:r>
            <a:r>
              <a:rPr lang="zh-TW" altLang="en-US" dirty="0"/>
              <a:t>元素」</a:t>
            </a:r>
            <a:r>
              <a:rPr lang="zh-TW" altLang="en-US" dirty="0">
                <a:solidFill>
                  <a:srgbClr val="A50021"/>
                </a:solidFill>
              </a:rPr>
              <a:t>─ </a:t>
            </a:r>
            <a:r>
              <a:rPr lang="en-US" altLang="zh-TW" dirty="0" smtClean="0">
                <a:solidFill>
                  <a:srgbClr val="A50021"/>
                </a:solidFill>
              </a:rPr>
              <a:t>IQ</a:t>
            </a:r>
            <a:r>
              <a:rPr lang="zh-TW" altLang="en-US" dirty="0" smtClean="0">
                <a:solidFill>
                  <a:srgbClr val="A50021"/>
                </a:solidFill>
              </a:rPr>
              <a:t>题 </a:t>
            </a:r>
            <a:r>
              <a:rPr lang="en-US" altLang="zh-TW" dirty="0" smtClean="0">
                <a:solidFill>
                  <a:srgbClr val="A50021"/>
                </a:solidFill>
              </a:rPr>
              <a:t>/ </a:t>
            </a:r>
            <a:r>
              <a:rPr lang="zh-TW" altLang="en-US" dirty="0" smtClean="0">
                <a:solidFill>
                  <a:srgbClr val="A50021"/>
                </a:solidFill>
              </a:rPr>
              <a:t>猜谜语</a:t>
            </a:r>
            <a:endParaRPr lang="zh-TW" altLang="en-US" dirty="0">
              <a:solidFill>
                <a:srgbClr val="A50021"/>
              </a:solidFill>
            </a:endParaRPr>
          </a:p>
        </p:txBody>
      </p:sp>
      <p:pic>
        <p:nvPicPr>
          <p:cNvPr id="3369987" name="Picture 3" descr="MC90021327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3605213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988" name="Picture 4" descr="%E6%A3%89%E8%8A%B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9" r="24805" b="52858"/>
          <a:stretch>
            <a:fillRect/>
          </a:stretch>
        </p:blipFill>
        <p:spPr bwMode="auto">
          <a:xfrm>
            <a:off x="611188" y="4724400"/>
            <a:ext cx="2574925" cy="16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989" name="Picture 5" descr="589922579_c9f51d82d3d86ec47925077ff78d14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2" t="31090" r="18675" b="31667"/>
          <a:stretch>
            <a:fillRect/>
          </a:stretch>
        </p:blipFill>
        <p:spPr bwMode="auto">
          <a:xfrm>
            <a:off x="6084888" y="4941888"/>
            <a:ext cx="280828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「走动元素」</a:t>
            </a:r>
            <a:r>
              <a:rPr lang="zh-TW" altLang="en-US" dirty="0" smtClean="0"/>
              <a:t>─ 海陆空</a:t>
            </a:r>
            <a:endParaRPr lang="zh-TW" altLang="en-US" dirty="0" smtClean="0"/>
          </a:p>
        </p:txBody>
      </p:sp>
      <p:sp>
        <p:nvSpPr>
          <p:cNvPr id="3384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981075"/>
            <a:ext cx="3308350" cy="587692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SzPct val="60000"/>
            </a:pPr>
            <a:r>
              <a:rPr lang="zh-TW" altLang="en-US" sz="4400" dirty="0" smtClean="0">
                <a:solidFill>
                  <a:srgbClr val="FF0066"/>
                </a:solidFill>
              </a:rPr>
              <a:t>潜水艇</a:t>
            </a:r>
          </a:p>
          <a:p>
            <a:pPr marL="533400" indent="-533400">
              <a:lnSpc>
                <a:spcPct val="90000"/>
              </a:lnSpc>
              <a:buSzPct val="60000"/>
            </a:pPr>
            <a:r>
              <a:rPr lang="zh-TW" altLang="en-US" sz="4400" dirty="0" smtClean="0">
                <a:solidFill>
                  <a:srgbClr val="FF0066"/>
                </a:solidFill>
              </a:rPr>
              <a:t>风筝</a:t>
            </a:r>
            <a:endParaRPr lang="zh-TW" altLang="en-US" sz="4400" dirty="0" smtClean="0">
              <a:solidFill>
                <a:srgbClr val="FF0066"/>
              </a:solidFill>
            </a:endParaRPr>
          </a:p>
          <a:p>
            <a:pPr marL="533400" indent="-533400">
              <a:lnSpc>
                <a:spcPct val="90000"/>
              </a:lnSpc>
              <a:buSzPct val="60000"/>
            </a:pPr>
            <a:r>
              <a:rPr lang="zh-TW" altLang="en-US" sz="4400" dirty="0" smtClean="0">
                <a:solidFill>
                  <a:srgbClr val="FF0066"/>
                </a:solidFill>
              </a:rPr>
              <a:t>坦克车</a:t>
            </a:r>
          </a:p>
          <a:p>
            <a:pPr marL="533400" indent="-533400">
              <a:lnSpc>
                <a:spcPct val="90000"/>
              </a:lnSpc>
              <a:buSzPct val="60000"/>
            </a:pPr>
            <a:r>
              <a:rPr lang="zh-TW" altLang="en-US" sz="4400" dirty="0" smtClean="0">
                <a:solidFill>
                  <a:srgbClr val="FF0066"/>
                </a:solidFill>
              </a:rPr>
              <a:t>飞机</a:t>
            </a:r>
            <a:endParaRPr lang="zh-TW" altLang="en-US" sz="4400" dirty="0" smtClean="0">
              <a:solidFill>
                <a:srgbClr val="FF0066"/>
              </a:solidFill>
            </a:endParaRPr>
          </a:p>
          <a:p>
            <a:pPr marL="533400" indent="-533400">
              <a:lnSpc>
                <a:spcPct val="90000"/>
              </a:lnSpc>
              <a:buSzPct val="60000"/>
            </a:pPr>
            <a:r>
              <a:rPr lang="zh-TW" altLang="en-US" sz="4400" dirty="0" smtClean="0">
                <a:solidFill>
                  <a:srgbClr val="FF0066"/>
                </a:solidFill>
              </a:rPr>
              <a:t>宇宙飞船</a:t>
            </a:r>
          </a:p>
          <a:p>
            <a:pPr marL="533400" indent="-533400">
              <a:lnSpc>
                <a:spcPct val="90000"/>
              </a:lnSpc>
              <a:buSzPct val="60000"/>
            </a:pPr>
            <a:r>
              <a:rPr lang="zh-TW" altLang="en-US" sz="4400" dirty="0" smtClean="0">
                <a:solidFill>
                  <a:srgbClr val="FF0066"/>
                </a:solidFill>
              </a:rPr>
              <a:t>海豚</a:t>
            </a:r>
            <a:endParaRPr lang="zh-TW" altLang="en-US" sz="4400" dirty="0" smtClean="0">
              <a:solidFill>
                <a:srgbClr val="FF0066"/>
              </a:solidFill>
            </a:endParaRPr>
          </a:p>
          <a:p>
            <a:pPr marL="533400" indent="-533400">
              <a:lnSpc>
                <a:spcPct val="90000"/>
              </a:lnSpc>
              <a:buSzPct val="60000"/>
            </a:pPr>
            <a:r>
              <a:rPr lang="zh-TW" altLang="en-US" sz="4400" dirty="0" smtClean="0">
                <a:solidFill>
                  <a:srgbClr val="FF0066"/>
                </a:solidFill>
              </a:rPr>
              <a:t>狗仔</a:t>
            </a:r>
          </a:p>
          <a:p>
            <a:pPr marL="533400" indent="-533400">
              <a:lnSpc>
                <a:spcPct val="90000"/>
              </a:lnSpc>
              <a:buSzPct val="60000"/>
            </a:pPr>
            <a:r>
              <a:rPr lang="zh-TW" altLang="en-US" sz="4400" dirty="0" smtClean="0">
                <a:solidFill>
                  <a:srgbClr val="FF0066"/>
                </a:solidFill>
              </a:rPr>
              <a:t>雪柜</a:t>
            </a:r>
            <a:endParaRPr lang="zh-TW" altLang="en-US" sz="4400" dirty="0" smtClean="0">
              <a:solidFill>
                <a:srgbClr val="FF0066"/>
              </a:solidFill>
            </a:endParaRPr>
          </a:p>
        </p:txBody>
      </p:sp>
      <p:sp>
        <p:nvSpPr>
          <p:cNvPr id="3384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81075"/>
            <a:ext cx="4495800" cy="5876925"/>
          </a:xfrm>
        </p:spPr>
        <p:txBody>
          <a:bodyPr/>
          <a:lstStyle/>
          <a:p>
            <a:pPr marL="811213" indent="-811213">
              <a:lnSpc>
                <a:spcPct val="90000"/>
              </a:lnSpc>
              <a:buSzPct val="60000"/>
              <a:buFontTx/>
              <a:buAutoNum type="arabicPeriod" startAt="9"/>
            </a:pPr>
            <a:r>
              <a:rPr lang="zh-TW" altLang="en-US" sz="4400" dirty="0" smtClean="0"/>
              <a:t>阿妈</a:t>
            </a:r>
          </a:p>
          <a:p>
            <a:pPr marL="811213" indent="-811213">
              <a:lnSpc>
                <a:spcPct val="90000"/>
              </a:lnSpc>
              <a:buSzPct val="60000"/>
              <a:buFontTx/>
              <a:buAutoNum type="arabicPeriod" startAt="9"/>
            </a:pPr>
            <a:r>
              <a:rPr lang="zh-TW" altLang="en-US" sz="4400" dirty="0" smtClean="0"/>
              <a:t>太阳</a:t>
            </a:r>
            <a:endParaRPr lang="zh-TW" altLang="en-US" sz="4400" dirty="0" smtClean="0"/>
          </a:p>
          <a:p>
            <a:pPr marL="811213" indent="-811213">
              <a:lnSpc>
                <a:spcPct val="90000"/>
              </a:lnSpc>
              <a:buSzPct val="60000"/>
              <a:buFontTx/>
              <a:buAutoNum type="arabicPeriod" startAt="9"/>
            </a:pPr>
            <a:r>
              <a:rPr lang="zh-TW" altLang="en-US" sz="4400" dirty="0" smtClean="0"/>
              <a:t>老虎</a:t>
            </a:r>
          </a:p>
          <a:p>
            <a:pPr marL="811213" indent="-811213">
              <a:lnSpc>
                <a:spcPct val="90000"/>
              </a:lnSpc>
              <a:buSzPct val="60000"/>
              <a:buFontTx/>
              <a:buAutoNum type="arabicPeriod" startAt="9"/>
            </a:pPr>
            <a:r>
              <a:rPr lang="zh-TW" altLang="en-US" sz="4400" dirty="0" smtClean="0"/>
              <a:t>乌鸦</a:t>
            </a:r>
          </a:p>
          <a:p>
            <a:pPr marL="811213" indent="-811213">
              <a:lnSpc>
                <a:spcPct val="90000"/>
              </a:lnSpc>
              <a:buSzPct val="60000"/>
              <a:buFontTx/>
              <a:buAutoNum type="arabicPeriod" startAt="9"/>
            </a:pPr>
            <a:r>
              <a:rPr lang="zh-TW" altLang="en-US" sz="4400" dirty="0" smtClean="0"/>
              <a:t>交通灯</a:t>
            </a:r>
          </a:p>
          <a:p>
            <a:pPr marL="811213" indent="-811213">
              <a:lnSpc>
                <a:spcPct val="90000"/>
              </a:lnSpc>
              <a:buSzPct val="60000"/>
              <a:buFontTx/>
              <a:buAutoNum type="arabicPeriod" startAt="9"/>
            </a:pPr>
            <a:r>
              <a:rPr lang="zh-TW" altLang="en-US" sz="4400" dirty="0" smtClean="0"/>
              <a:t>红树林</a:t>
            </a:r>
            <a:endParaRPr lang="zh-TW" altLang="en-US" sz="4400" dirty="0" smtClean="0"/>
          </a:p>
          <a:p>
            <a:pPr marL="811213" indent="-811213">
              <a:lnSpc>
                <a:spcPct val="90000"/>
              </a:lnSpc>
              <a:buSzPct val="60000"/>
              <a:buFontTx/>
              <a:buAutoNum type="arabicPeriod" startAt="9"/>
            </a:pPr>
            <a:r>
              <a:rPr lang="zh-TW" altLang="en-US" sz="4400" dirty="0" smtClean="0"/>
              <a:t>彩虹</a:t>
            </a:r>
          </a:p>
          <a:p>
            <a:pPr marL="811213" indent="-811213">
              <a:lnSpc>
                <a:spcPct val="90000"/>
              </a:lnSpc>
              <a:buSzPct val="60000"/>
              <a:buFontTx/>
              <a:buAutoNum type="arabicPeriod" startAt="9"/>
            </a:pPr>
            <a:r>
              <a:rPr lang="zh-TW" altLang="en-US" sz="4400" dirty="0" smtClean="0"/>
              <a:t>鸵鸟</a:t>
            </a:r>
            <a:r>
              <a:rPr lang="en-US" altLang="zh-TW" sz="4400" dirty="0" smtClean="0">
                <a:latin typeface="標楷體"/>
              </a:rPr>
              <a:t>…</a:t>
            </a:r>
            <a:r>
              <a:rPr lang="en-US" altLang="zh-TW" sz="4400" dirty="0" smtClean="0"/>
              <a:t> </a:t>
            </a:r>
            <a:endParaRPr lang="en-US" altLang="zh-TW" sz="4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8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84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84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384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384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384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3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3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3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3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3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3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3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3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322" grpId="0" build="p"/>
      <p:bldP spid="338432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dirty="0" smtClean="0"/>
              <a:t> </a:t>
            </a:r>
            <a:r>
              <a:rPr lang="zh-TW" altLang="en-US" sz="4000" dirty="0" smtClean="0">
                <a:solidFill>
                  <a:srgbClr val="0000FF"/>
                </a:solidFill>
              </a:rPr>
              <a:t>「走动元素」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─ </a:t>
            </a:r>
            <a:r>
              <a:rPr lang="zh-TW" altLang="en-US" sz="4000" dirty="0" smtClean="0"/>
              <a:t>出黑板写答案</a:t>
            </a:r>
            <a:r>
              <a:rPr lang="en-US" altLang="zh-TW" sz="1700" dirty="0" smtClean="0">
                <a:solidFill>
                  <a:schemeClr val="bg2"/>
                </a:solidFill>
              </a:rPr>
              <a:t>(</a:t>
            </a:r>
            <a:r>
              <a:rPr lang="en-US" altLang="zh-TW" sz="1700" dirty="0" smtClean="0">
                <a:solidFill>
                  <a:schemeClr val="bg2"/>
                </a:solidFill>
              </a:rPr>
              <a:t>8X6 </a:t>
            </a:r>
            <a:r>
              <a:rPr lang="zh-HK" altLang="en-US" sz="1700" dirty="0" smtClean="0">
                <a:solidFill>
                  <a:schemeClr val="bg2"/>
                </a:solidFill>
              </a:rPr>
              <a:t>逆向思</a:t>
            </a:r>
            <a:r>
              <a:rPr lang="zh-TW" altLang="en-US" sz="1700" dirty="0" smtClean="0">
                <a:solidFill>
                  <a:schemeClr val="bg2"/>
                </a:solidFill>
              </a:rPr>
              <a:t>考</a:t>
            </a:r>
            <a:r>
              <a:rPr lang="zh-HK" altLang="en-US" sz="1700" dirty="0" smtClean="0">
                <a:solidFill>
                  <a:schemeClr val="bg2"/>
                </a:solidFill>
              </a:rPr>
              <a:t>方</a:t>
            </a:r>
            <a:r>
              <a:rPr lang="zh-TW" altLang="en-US" sz="1700" dirty="0" smtClean="0">
                <a:solidFill>
                  <a:schemeClr val="bg2"/>
                </a:solidFill>
              </a:rPr>
              <a:t>法</a:t>
            </a:r>
            <a:r>
              <a:rPr lang="en-US" altLang="zh-TW" sz="1700" dirty="0" smtClean="0">
                <a:solidFill>
                  <a:schemeClr val="bg2"/>
                </a:solidFill>
              </a:rPr>
              <a:t>)</a:t>
            </a:r>
          </a:p>
        </p:txBody>
      </p:sp>
      <p:graphicFrame>
        <p:nvGraphicFramePr>
          <p:cNvPr id="3361796" name="Group 4"/>
          <p:cNvGraphicFramePr>
            <a:graphicFrameLocks noGrp="1"/>
          </p:cNvGraphicFramePr>
          <p:nvPr/>
        </p:nvGraphicFramePr>
        <p:xfrm>
          <a:off x="0" y="1052513"/>
          <a:ext cx="9144000" cy="5842954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968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CN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+</a:t>
                      </a:r>
                      <a:endParaRPr kumimoji="1" lang="en-CA" altLang="zh-CN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50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22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24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17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56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28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58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21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4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30</a:t>
                      </a:r>
                      <a:endParaRPr kumimoji="1" lang="en-CA" altLang="zh-TW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889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3192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851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89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86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43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4000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7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1" b="12584"/>
          <a:stretch>
            <a:fillRect/>
          </a:stretch>
        </p:blipFill>
        <p:spPr bwMode="auto">
          <a:xfrm>
            <a:off x="0" y="1628775"/>
            <a:ext cx="914400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6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0000FF"/>
                </a:solidFill>
              </a:rPr>
              <a:t>「比赛元素」</a:t>
            </a:r>
            <a:r>
              <a:rPr lang="zh-TW" altLang="en-US" dirty="0" smtClean="0"/>
              <a:t> </a:t>
            </a:r>
            <a:r>
              <a:rPr lang="en-US" altLang="zh-TW" dirty="0" smtClean="0"/>
              <a:t>─ </a:t>
            </a:r>
            <a:r>
              <a:rPr lang="zh-TW" altLang="en-US" dirty="0" smtClean="0"/>
              <a:t>计时完成练习</a:t>
            </a:r>
            <a:endParaRPr lang="zh-TW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「比赛元素」</a:t>
            </a:r>
            <a:r>
              <a:rPr lang="en-US" altLang="zh-TW" sz="3200" dirty="0" smtClean="0"/>
              <a:t>─ </a:t>
            </a:r>
            <a:r>
              <a:rPr lang="zh-TW" altLang="en-US" sz="3500" dirty="0" smtClean="0"/>
              <a:t>快快写 </a:t>
            </a:r>
            <a:r>
              <a:rPr lang="en-US" altLang="zh-TW" sz="3500" dirty="0" smtClean="0"/>
              <a:t>0 </a:t>
            </a:r>
            <a:r>
              <a:rPr lang="en-US" altLang="zh-TW" sz="3500" dirty="0" smtClean="0"/>
              <a:t>1 2 3 4 5 6 7 8 9</a:t>
            </a:r>
          </a:p>
        </p:txBody>
      </p:sp>
      <p:sp>
        <p:nvSpPr>
          <p:cNvPr id="33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zh-TW" smtClean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65088"/>
            <a:ext cx="9105900" cy="70961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「比赛元素」</a:t>
            </a:r>
            <a:r>
              <a:rPr lang="en-US" altLang="zh-TW" sz="3200" dirty="0" smtClean="0"/>
              <a:t>─ </a:t>
            </a:r>
            <a:r>
              <a:rPr lang="zh-TW" altLang="en-US" dirty="0" smtClean="0"/>
              <a:t>许特尔图训练</a:t>
            </a:r>
            <a:endParaRPr lang="zh-TW" altLang="en-US" dirty="0" smtClean="0"/>
          </a:p>
        </p:txBody>
      </p:sp>
      <p:graphicFrame>
        <p:nvGraphicFramePr>
          <p:cNvPr id="3360771" name="Group 3"/>
          <p:cNvGraphicFramePr>
            <a:graphicFrameLocks noGrp="1"/>
          </p:cNvGraphicFramePr>
          <p:nvPr/>
        </p:nvGraphicFramePr>
        <p:xfrm>
          <a:off x="0" y="1268413"/>
          <a:ext cx="9144000" cy="4248152"/>
        </p:xfrm>
        <a:graphic>
          <a:graphicData uri="http://schemas.openxmlformats.org/drawingml/2006/table">
            <a:tbl>
              <a:tblPr/>
              <a:tblGrid>
                <a:gridCol w="852488"/>
                <a:gridCol w="842962"/>
                <a:gridCol w="844550"/>
                <a:gridCol w="842963"/>
                <a:gridCol w="842962"/>
                <a:gridCol w="701675"/>
                <a:gridCol w="842963"/>
                <a:gridCol w="842962"/>
                <a:gridCol w="842963"/>
                <a:gridCol w="844550"/>
                <a:gridCol w="842962"/>
              </a:tblGrid>
              <a:tr h="1062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15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20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16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10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A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S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P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C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E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17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14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13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2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7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O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B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M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J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R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9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11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4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6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19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N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Q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T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L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D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3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12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18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5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8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H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F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I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G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細明體" pitchFamily="49" charset="-120"/>
                          <a:cs typeface="Times New Roman" pitchFamily="18" charset="0"/>
                        </a:rPr>
                        <a:t>K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60840" name="Rectangle 72"/>
          <p:cNvSpPr>
            <a:spLocks noChangeArrowheads="1"/>
          </p:cNvSpPr>
          <p:nvPr/>
        </p:nvSpPr>
        <p:spPr bwMode="auto">
          <a:xfrm>
            <a:off x="107950" y="6021388"/>
            <a:ext cx="8531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      时间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___________                  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时间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___________</a:t>
            </a:r>
            <a:endParaRPr lang="en-US" altLang="zh-TW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658" name="Rectangle 6"/>
          <p:cNvSpPr txBox="1">
            <a:spLocks noGrp="1" noChangeArrowheads="1"/>
          </p:cNvSpPr>
          <p:nvPr/>
        </p:nvSpPr>
        <p:spPr bwMode="auto">
          <a:xfrm>
            <a:off x="70469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7F6E5B69-0019-4507-9001-3822F498994C}" type="slidenum">
              <a:rPr lang="en-US" altLang="zh-TW" sz="1400"/>
              <a:pPr algn="r" eaLnBrk="1" hangingPunct="1"/>
              <a:t>5</a:t>
            </a:fld>
            <a:endParaRPr lang="en-US" altLang="zh-TW" sz="1400" dirty="0"/>
          </a:p>
        </p:txBody>
      </p:sp>
      <p:sp>
        <p:nvSpPr>
          <p:cNvPr id="314265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188913"/>
            <a:ext cx="4968875" cy="1470025"/>
          </a:xfrm>
        </p:spPr>
        <p:txBody>
          <a:bodyPr/>
          <a:lstStyle/>
          <a:p>
            <a:pPr algn="l"/>
            <a:r>
              <a:rPr lang="zh-TW" altLang="en-US" sz="6600" dirty="0" smtClean="0"/>
              <a:t>热身游戏</a:t>
            </a:r>
            <a:endParaRPr lang="zh-TW" altLang="en-US" sz="6600" dirty="0" smtClean="0"/>
          </a:p>
        </p:txBody>
      </p:sp>
      <p:sp>
        <p:nvSpPr>
          <p:cNvPr id="314266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2060575"/>
            <a:ext cx="8569325" cy="4537075"/>
          </a:xfrm>
        </p:spPr>
        <p:txBody>
          <a:bodyPr/>
          <a:lstStyle/>
          <a:p>
            <a:pPr marL="533400" indent="-533400">
              <a:lnSpc>
                <a:spcPct val="120000"/>
              </a:lnSpc>
              <a:buFontTx/>
              <a:buNone/>
            </a:pPr>
            <a:r>
              <a:rPr lang="zh-TW" altLang="en-US" sz="4400" dirty="0" smtClean="0">
                <a:solidFill>
                  <a:srgbClr val="FF0066"/>
                </a:solidFill>
              </a:rPr>
              <a:t>乌鸦乌龟、千元大奖、拔枪</a:t>
            </a:r>
          </a:p>
          <a:p>
            <a:pPr marL="533400" indent="-533400">
              <a:lnSpc>
                <a:spcPct val="120000"/>
              </a:lnSpc>
              <a:buFontTx/>
              <a:buNone/>
            </a:pPr>
            <a:r>
              <a:rPr kumimoji="0" lang="zh-TW" altLang="en-US" sz="4400" dirty="0" smtClean="0"/>
              <a:t>特</a:t>
            </a:r>
            <a:r>
              <a:rPr kumimoji="0" lang="zh-TW" altLang="en-US" sz="4400" dirty="0" smtClean="0"/>
              <a:t>式：</a:t>
            </a:r>
            <a:r>
              <a:rPr kumimoji="0" lang="en-US" altLang="zh-TW" sz="4400" dirty="0" smtClean="0"/>
              <a:t>2</a:t>
            </a:r>
            <a:r>
              <a:rPr lang="zh-TW" altLang="en-US" sz="4400" dirty="0" smtClean="0"/>
              <a:t>人一组、促进互动、</a:t>
            </a:r>
          </a:p>
          <a:p>
            <a:pPr marL="533400" indent="-533400">
              <a:lnSpc>
                <a:spcPct val="120000"/>
              </a:lnSpc>
              <a:buFontTx/>
              <a:buNone/>
            </a:pPr>
            <a:r>
              <a:rPr lang="zh-TW" altLang="en-US" sz="4400" dirty="0" smtClean="0"/>
              <a:t>		    徒手进行、容易带领</a:t>
            </a:r>
            <a:r>
              <a:rPr lang="zh-TW" altLang="en-US" sz="3600" dirty="0" smtClean="0"/>
              <a:t>、</a:t>
            </a:r>
            <a:endParaRPr lang="zh-TW" altLang="en-US" sz="3600" dirty="0" smtClean="0"/>
          </a:p>
          <a:p>
            <a:pPr marL="533400" indent="-533400">
              <a:lnSpc>
                <a:spcPct val="120000"/>
              </a:lnSpc>
              <a:buFontTx/>
              <a:buNone/>
            </a:pPr>
            <a:r>
              <a:rPr lang="zh-TW" altLang="en-US" sz="4400" dirty="0" smtClean="0"/>
              <a:t>		    快速营造气氛， 不用解说</a:t>
            </a:r>
          </a:p>
          <a:p>
            <a:pPr marL="533400" indent="-533400">
              <a:lnSpc>
                <a:spcPct val="120000"/>
              </a:lnSpc>
              <a:buFontTx/>
              <a:buNone/>
            </a:pPr>
            <a:r>
              <a:rPr lang="zh-TW" altLang="en-US" sz="4400" dirty="0" smtClean="0">
                <a:solidFill>
                  <a:srgbClr val="336600"/>
                </a:solidFill>
              </a:rPr>
              <a:t>对象：</a:t>
            </a:r>
            <a:r>
              <a:rPr lang="zh-TW" altLang="en-US" sz="4400" dirty="0" smtClean="0">
                <a:solidFill>
                  <a:srgbClr val="336600"/>
                </a:solidFill>
              </a:rPr>
              <a:t>任何人士</a:t>
            </a:r>
          </a:p>
        </p:txBody>
      </p:sp>
      <p:pic>
        <p:nvPicPr>
          <p:cNvPr id="3142662" name="Picture 6" descr="Fac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t="16209" r="13052" b="55911"/>
          <a:stretch>
            <a:fillRect/>
          </a:stretch>
        </p:blipFill>
        <p:spPr bwMode="auto">
          <a:xfrm>
            <a:off x="4500563" y="120650"/>
            <a:ext cx="2592387" cy="13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2663" name="Picture 7" descr="click to zo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5888"/>
            <a:ext cx="1835150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2664" name="Picture 8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4"/>
          <a:stretch>
            <a:fillRect/>
          </a:stretch>
        </p:blipFill>
        <p:spPr bwMode="auto">
          <a:xfrm>
            <a:off x="179388" y="4149725"/>
            <a:ext cx="1576387" cy="12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2665" name="Picture 9" descr="646x391_10d3f5ade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789613"/>
            <a:ext cx="1763712" cy="10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268413"/>
            <a:ext cx="2663825" cy="1341437"/>
          </a:xfrm>
        </p:spPr>
        <p:txBody>
          <a:bodyPr/>
          <a:lstStyle/>
          <a:p>
            <a:pPr algn="l"/>
            <a:r>
              <a:rPr lang="en-US" altLang="zh-HK" sz="6000" b="1" u="sng" dirty="0" smtClean="0">
                <a:solidFill>
                  <a:srgbClr val="FF0000"/>
                </a:solidFill>
              </a:rPr>
              <a:t>Wa</a:t>
            </a:r>
            <a:r>
              <a:rPr lang="en-US" altLang="zh-HK" sz="6000" b="1" u="sng" dirty="0" smtClean="0">
                <a:solidFill>
                  <a:srgbClr val="0000FF"/>
                </a:solidFill>
              </a:rPr>
              <a:t>s</a:t>
            </a:r>
            <a:r>
              <a:rPr lang="en-US" altLang="zh-HK" sz="6000" b="1" u="sng" dirty="0" smtClean="0">
                <a:solidFill>
                  <a:srgbClr val="800000"/>
                </a:solidFill>
              </a:rPr>
              <a:t>p</a:t>
            </a:r>
            <a:r>
              <a:rPr lang="en-US" altLang="zh-TW" sz="7200" b="1" u="sng" dirty="0" smtClean="0">
                <a:solidFill>
                  <a:schemeClr val="folHlink"/>
                </a:solidFill>
              </a:rPr>
              <a:t> </a:t>
            </a:r>
            <a:endParaRPr lang="en-US" altLang="zh-TW" sz="6400" u="sng" dirty="0" smtClean="0">
              <a:solidFill>
                <a:srgbClr val="000099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393539" name="Text Box 5"/>
          <p:cNvSpPr txBox="1">
            <a:spLocks noChangeArrowheads="1"/>
          </p:cNvSpPr>
          <p:nvPr/>
        </p:nvSpPr>
        <p:spPr bwMode="auto">
          <a:xfrm>
            <a:off x="6516688" y="2565400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endParaRPr kumimoji="0" lang="zh-CN" altLang="en-US" sz="1800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393540" name="Text Box 9"/>
          <p:cNvSpPr txBox="1">
            <a:spLocks noChangeArrowheads="1"/>
          </p:cNvSpPr>
          <p:nvPr/>
        </p:nvSpPr>
        <p:spPr bwMode="auto">
          <a:xfrm>
            <a:off x="5508625" y="314325"/>
            <a:ext cx="3384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50000"/>
              </a:spcBef>
            </a:pPr>
            <a:endParaRPr lang="zh-CN" altLang="en-US" sz="6600">
              <a:solidFill>
                <a:srgbClr val="006600"/>
              </a:solidFill>
              <a:ea typeface="標楷體" pitchFamily="65" charset="-120"/>
            </a:endParaRPr>
          </a:p>
        </p:txBody>
      </p:sp>
      <p:sp>
        <p:nvSpPr>
          <p:cNvPr id="3393541" name="Text Box 12"/>
          <p:cNvSpPr txBox="1">
            <a:spLocks noChangeArrowheads="1"/>
          </p:cNvSpPr>
          <p:nvPr/>
        </p:nvSpPr>
        <p:spPr bwMode="auto">
          <a:xfrm>
            <a:off x="5724525" y="530225"/>
            <a:ext cx="3384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50000"/>
              </a:spcBef>
            </a:pPr>
            <a:endParaRPr lang="zh-CN" altLang="en-US" sz="6600">
              <a:solidFill>
                <a:srgbClr val="006600"/>
              </a:solidFill>
              <a:ea typeface="標楷體" pitchFamily="65" charset="-120"/>
            </a:endParaRPr>
          </a:p>
        </p:txBody>
      </p:sp>
      <p:sp>
        <p:nvSpPr>
          <p:cNvPr id="3393542" name="Text Box 13"/>
          <p:cNvSpPr txBox="1">
            <a:spLocks noChangeArrowheads="1"/>
          </p:cNvSpPr>
          <p:nvPr/>
        </p:nvSpPr>
        <p:spPr bwMode="auto">
          <a:xfrm>
            <a:off x="6659563" y="3070225"/>
            <a:ext cx="2266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zh-TW" altLang="en-US" sz="6000" dirty="0" smtClean="0">
                <a:solidFill>
                  <a:srgbClr val="990033"/>
                </a:solidFill>
                <a:ea typeface="標楷體" pitchFamily="65" charset="-120"/>
              </a:rPr>
              <a:t>黄蜂</a:t>
            </a:r>
            <a:endParaRPr lang="zh-TW" altLang="en-US" sz="6000" dirty="0">
              <a:solidFill>
                <a:srgbClr val="990033"/>
              </a:solidFill>
              <a:ea typeface="標楷體" pitchFamily="65" charset="-120"/>
            </a:endParaRPr>
          </a:p>
        </p:txBody>
      </p:sp>
      <p:pic>
        <p:nvPicPr>
          <p:cNvPr id="3393543" name="Picture 7" descr="Wa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92600"/>
            <a:ext cx="3492500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3545" name="Picture 9" descr="wasp-00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9628" r="7394" b="7808"/>
          <a:stretch>
            <a:fillRect/>
          </a:stretch>
        </p:blipFill>
        <p:spPr bwMode="auto">
          <a:xfrm>
            <a:off x="4140200" y="2133600"/>
            <a:ext cx="28797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3546" name="Picture 10" descr="scared-bo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3068637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3547" name="AutoShape 1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93548" name="AutoShape 1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93549" name="AutoShape 1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93550" name="AutoShape 1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pic>
        <p:nvPicPr>
          <p:cNvPr id="3393551" name="wasp8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asp0001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3544" name="Text Box 8"/>
          <p:cNvSpPr txBox="1">
            <a:spLocks noChangeArrowheads="1"/>
          </p:cNvSpPr>
          <p:nvPr/>
        </p:nvSpPr>
        <p:spPr bwMode="auto">
          <a:xfrm>
            <a:off x="2916238" y="4362450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3200" b="1" dirty="0" err="1">
                <a:solidFill>
                  <a:srgbClr val="FF0066"/>
                </a:solidFill>
                <a:latin typeface="Times New Roman" pitchFamily="18" charset="0"/>
              </a:rPr>
              <a:t>Wa</a:t>
            </a:r>
            <a:r>
              <a:rPr lang="en-US" altLang="zh-TW" sz="3200" b="1" dirty="0">
                <a:solidFill>
                  <a:srgbClr val="FF0066"/>
                </a:solidFill>
                <a:latin typeface="Arial"/>
              </a:rPr>
              <a:t>…</a:t>
            </a:r>
            <a:r>
              <a:rPr lang="en-US" altLang="zh-TW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zh-TW" sz="3200" b="1" dirty="0" err="1">
                <a:solidFill>
                  <a:srgbClr val="FF0066"/>
                </a:solidFill>
                <a:latin typeface="Times New Roman" pitchFamily="18" charset="0"/>
              </a:rPr>
              <a:t>wa</a:t>
            </a:r>
            <a:r>
              <a:rPr lang="en-US" altLang="zh-TW" sz="3200" b="1" dirty="0">
                <a:solidFill>
                  <a:srgbClr val="FF0066"/>
                </a:solidFill>
                <a:latin typeface="Arial"/>
              </a:rPr>
              <a:t>…</a:t>
            </a:r>
            <a:r>
              <a:rPr lang="en-US" altLang="zh-TW" sz="3200" b="1" dirty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altLang="zh-TW" sz="3200" b="1" dirty="0" err="1">
                <a:solidFill>
                  <a:srgbClr val="FF0066"/>
                </a:solidFill>
                <a:latin typeface="Times New Roman" pitchFamily="18" charset="0"/>
              </a:rPr>
              <a:t>wa</a:t>
            </a:r>
            <a:r>
              <a:rPr lang="en-US" altLang="zh-TW" sz="3200" b="1" dirty="0">
                <a:solidFill>
                  <a:srgbClr val="FF0066"/>
                </a:solidFill>
                <a:latin typeface="Times New Roman" pitchFamily="18" charset="0"/>
              </a:rPr>
              <a:t>..</a:t>
            </a:r>
          </a:p>
        </p:txBody>
      </p:sp>
      <p:sp>
        <p:nvSpPr>
          <p:cNvPr id="3393552" name="Rectangle 16"/>
          <p:cNvSpPr>
            <a:spLocks noChangeArrowheads="1"/>
          </p:cNvSpPr>
          <p:nvPr/>
        </p:nvSpPr>
        <p:spPr bwMode="auto">
          <a:xfrm>
            <a:off x="1588" y="65088"/>
            <a:ext cx="91059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1pPr>
            <a:lvl2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2pPr>
            <a:lvl3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3pPr>
            <a:lvl4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4pPr>
            <a:lvl5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r>
              <a:rPr lang="zh-TW" altLang="en-US" dirty="0">
                <a:solidFill>
                  <a:srgbClr val="0000FF"/>
                </a:solidFill>
              </a:rPr>
              <a:t>「影音元素」</a:t>
            </a:r>
            <a:r>
              <a:rPr lang="en-US" altLang="zh-TW" sz="3200" dirty="0"/>
              <a:t>─ </a:t>
            </a:r>
            <a:r>
              <a:rPr lang="zh-TW" altLang="en-US" dirty="0" smtClean="0"/>
              <a:t>媒体教材</a:t>
            </a:r>
            <a:endParaRPr lang="zh-TW" altLang="en-US" dirty="0"/>
          </a:p>
        </p:txBody>
      </p:sp>
    </p:spTree>
  </p:cSld>
  <p:clrMapOvr>
    <a:masterClrMapping/>
  </p:clrMapOvr>
  <p:transition spd="slow" advClick="0" advTm="1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" fill="hold"/>
                                        <p:tgtEl>
                                          <p:spTgt spid="33935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93551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1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4565" name="Rectangle 5"/>
          <p:cNvSpPr>
            <a:spLocks noChangeArrowheads="1"/>
          </p:cNvSpPr>
          <p:nvPr/>
        </p:nvSpPr>
        <p:spPr bwMode="auto">
          <a:xfrm>
            <a:off x="1588" y="65088"/>
            <a:ext cx="91059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1pPr>
            <a:lvl2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2pPr>
            <a:lvl3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3pPr>
            <a:lvl4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4pPr>
            <a:lvl5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r>
              <a:rPr lang="zh-TW" altLang="en-US" dirty="0">
                <a:solidFill>
                  <a:srgbClr val="0000FF"/>
                </a:solidFill>
              </a:rPr>
              <a:t>「影音元素」</a:t>
            </a:r>
            <a:r>
              <a:rPr lang="en-US" altLang="zh-TW" sz="3200" dirty="0"/>
              <a:t>─ </a:t>
            </a:r>
            <a:r>
              <a:rPr lang="zh-TW" altLang="en-US" dirty="0" smtClean="0"/>
              <a:t>媒体教材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8458200" cy="836613"/>
          </a:xfrm>
        </p:spPr>
        <p:txBody>
          <a:bodyPr/>
          <a:lstStyle/>
          <a:p>
            <a:r>
              <a:rPr lang="zh-TW" altLang="en-US" dirty="0" smtClean="0"/>
              <a:t>与学生建立专业关系</a:t>
            </a:r>
            <a:endParaRPr lang="zh-TW" altLang="en-US" dirty="0" smtClean="0"/>
          </a:p>
        </p:txBody>
      </p:sp>
      <p:sp>
        <p:nvSpPr>
          <p:cNvPr id="34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36613"/>
            <a:ext cx="8785225" cy="6021387"/>
          </a:xfrm>
        </p:spPr>
        <p:txBody>
          <a:bodyPr/>
          <a:lstStyle/>
          <a:p>
            <a:pPr marL="406400" indent="-406400" algn="just">
              <a:lnSpc>
                <a:spcPct val="130000"/>
              </a:lnSpc>
            </a:pPr>
            <a:r>
              <a:rPr kumimoji="0" lang="zh-TW" altLang="en-US" sz="2800" dirty="0" smtClean="0"/>
              <a:t>早</a:t>
            </a:r>
            <a:r>
              <a:rPr kumimoji="0" lang="en-US" altLang="zh-TW" sz="2800" dirty="0" smtClean="0"/>
              <a:t>15</a:t>
            </a:r>
            <a:r>
              <a:rPr kumimoji="0" lang="zh-TW" altLang="en-US" sz="2800" dirty="0" smtClean="0"/>
              <a:t>分钟到场准备场地</a:t>
            </a:r>
            <a:r>
              <a:rPr kumimoji="0" lang="en-US" altLang="zh-TW" sz="2800" dirty="0" smtClean="0"/>
              <a:t>(</a:t>
            </a:r>
            <a:r>
              <a:rPr kumimoji="0" lang="zh-TW" altLang="en-US" sz="2800" dirty="0" smtClean="0"/>
              <a:t>坐位、灯光、冷气、物资</a:t>
            </a:r>
            <a:r>
              <a:rPr kumimoji="0" lang="en-US" altLang="zh-TW" sz="2800" dirty="0" smtClean="0"/>
              <a:t>),</a:t>
            </a:r>
            <a:r>
              <a:rPr kumimoji="0" lang="en-US" altLang="zh-TW" sz="2800" dirty="0" smtClean="0"/>
              <a:t/>
            </a:r>
            <a:br>
              <a:rPr kumimoji="0" lang="en-US" altLang="zh-TW" sz="2800" dirty="0" smtClean="0"/>
            </a:br>
            <a:r>
              <a:rPr kumimoji="0" lang="en-US" altLang="zh-TW" sz="2800" dirty="0" smtClean="0">
                <a:solidFill>
                  <a:srgbClr val="FF0000"/>
                </a:solidFill>
              </a:rPr>
              <a:t>10</a:t>
            </a:r>
            <a:r>
              <a:rPr kumimoji="0" lang="zh-TW" altLang="en-US" sz="2800" dirty="0" smtClean="0">
                <a:solidFill>
                  <a:srgbClr val="FF0000"/>
                </a:solidFill>
              </a:rPr>
              <a:t>分钟前必须完成</a:t>
            </a:r>
            <a:r>
              <a:rPr kumimoji="0" lang="zh-TW" altLang="en-US" sz="2800" dirty="0" smtClean="0"/>
              <a:t>所有准备工作。</a:t>
            </a:r>
          </a:p>
          <a:p>
            <a:pPr marL="406400" indent="-406400" algn="just">
              <a:lnSpc>
                <a:spcPct val="130000"/>
              </a:lnSpc>
            </a:pPr>
            <a:r>
              <a:rPr kumimoji="0" lang="zh-TW" altLang="en-US" sz="2800" dirty="0" smtClean="0"/>
              <a:t>开组</a:t>
            </a:r>
            <a:r>
              <a:rPr kumimoji="0" lang="zh-TW" altLang="en-US" sz="2800" dirty="0" smtClean="0">
                <a:solidFill>
                  <a:srgbClr val="FF0000"/>
                </a:solidFill>
              </a:rPr>
              <a:t>前</a:t>
            </a:r>
            <a:r>
              <a:rPr kumimoji="0" lang="en-US" altLang="zh-TW" sz="2800" dirty="0" smtClean="0">
                <a:solidFill>
                  <a:srgbClr val="FF0000"/>
                </a:solidFill>
              </a:rPr>
              <a:t>10</a:t>
            </a:r>
            <a:r>
              <a:rPr kumimoji="0" lang="zh-TW" altLang="en-US" sz="2800" dirty="0" smtClean="0">
                <a:solidFill>
                  <a:srgbClr val="FF0000"/>
                </a:solidFill>
              </a:rPr>
              <a:t>分钟要开始恭候组员</a:t>
            </a:r>
            <a:r>
              <a:rPr kumimoji="0" lang="zh-TW" altLang="en-US" sz="2800" dirty="0" smtClean="0"/>
              <a:t>来临</a:t>
            </a:r>
            <a:r>
              <a:rPr kumimoji="0" lang="en-US" altLang="zh-TW" sz="2800" dirty="0" smtClean="0"/>
              <a:t>, </a:t>
            </a:r>
            <a:r>
              <a:rPr kumimoji="0" lang="zh-TW" altLang="en-US" sz="2800" dirty="0" smtClean="0"/>
              <a:t>与早到者闲谈、玩乐</a:t>
            </a:r>
            <a:r>
              <a:rPr kumimoji="0" lang="en-US" altLang="zh-TW" sz="2800" dirty="0" smtClean="0"/>
              <a:t>, </a:t>
            </a:r>
            <a:r>
              <a:rPr kumimoji="0" lang="zh-TW" altLang="en-US" sz="2800" dirty="0" smtClean="0"/>
              <a:t>建立关系</a:t>
            </a:r>
            <a:r>
              <a:rPr kumimoji="0" lang="en-US" altLang="zh-TW" sz="2800" dirty="0" smtClean="0"/>
              <a:t>, </a:t>
            </a:r>
            <a:r>
              <a:rPr kumimoji="0" lang="zh-TW" altLang="en-US" sz="2800" dirty="0" smtClean="0"/>
              <a:t>进一步了解其生活近况、兴趣、喜好、需要、问题。</a:t>
            </a:r>
          </a:p>
          <a:p>
            <a:pPr marL="406400" indent="-406400" algn="just">
              <a:lnSpc>
                <a:spcPct val="130000"/>
              </a:lnSpc>
            </a:pPr>
            <a:r>
              <a:rPr kumimoji="0" lang="zh-TW" altLang="en-US" sz="2800" dirty="0" smtClean="0">
                <a:solidFill>
                  <a:srgbClr val="CC0099"/>
                </a:solidFill>
              </a:rPr>
              <a:t>观察谁人陪伴组员前来</a:t>
            </a:r>
            <a:r>
              <a:rPr kumimoji="0" lang="en-US" altLang="zh-TW" sz="2800" dirty="0" smtClean="0">
                <a:solidFill>
                  <a:srgbClr val="CC0099"/>
                </a:solidFill>
              </a:rPr>
              <a:t>, </a:t>
            </a:r>
            <a:r>
              <a:rPr kumimoji="0" lang="zh-TW" altLang="en-US" sz="2800" dirty="0" smtClean="0">
                <a:solidFill>
                  <a:srgbClr val="CC0099"/>
                </a:solidFill>
              </a:rPr>
              <a:t>组员与家人</a:t>
            </a:r>
            <a:r>
              <a:rPr kumimoji="0" lang="en-US" altLang="zh-TW" sz="2800" dirty="0" smtClean="0">
                <a:solidFill>
                  <a:srgbClr val="CC0099"/>
                </a:solidFill>
              </a:rPr>
              <a:t>/</a:t>
            </a:r>
            <a:r>
              <a:rPr kumimoji="0" lang="zh-TW" altLang="en-US" sz="2800" dirty="0" smtClean="0">
                <a:solidFill>
                  <a:srgbClr val="CC0099"/>
                </a:solidFill>
              </a:rPr>
              <a:t>陪同者的互动情况</a:t>
            </a:r>
            <a:r>
              <a:rPr kumimoji="0" lang="en-US" altLang="zh-TW" sz="2800" dirty="0" smtClean="0">
                <a:solidFill>
                  <a:srgbClr val="CC0099"/>
                </a:solidFill>
              </a:rPr>
              <a:t>(</a:t>
            </a:r>
            <a:r>
              <a:rPr kumimoji="0" lang="zh-TW" altLang="en-US" sz="2800" dirty="0" smtClean="0">
                <a:solidFill>
                  <a:srgbClr val="CC0099"/>
                </a:solidFill>
              </a:rPr>
              <a:t>正面</a:t>
            </a:r>
            <a:r>
              <a:rPr kumimoji="0" lang="en-US" altLang="zh-TW" sz="2800" dirty="0" smtClean="0">
                <a:solidFill>
                  <a:srgbClr val="CC0099"/>
                </a:solidFill>
              </a:rPr>
              <a:t>/</a:t>
            </a:r>
            <a:r>
              <a:rPr kumimoji="0" lang="zh-TW" altLang="en-US" sz="2800" dirty="0" smtClean="0">
                <a:solidFill>
                  <a:srgbClr val="CC0099"/>
                </a:solidFill>
              </a:rPr>
              <a:t>负面</a:t>
            </a:r>
            <a:r>
              <a:rPr kumimoji="0" lang="en-US" altLang="zh-TW" sz="2800" dirty="0" smtClean="0">
                <a:solidFill>
                  <a:srgbClr val="CC0099"/>
                </a:solidFill>
              </a:rPr>
              <a:t>)</a:t>
            </a:r>
            <a:endParaRPr kumimoji="0" lang="en-US" altLang="zh-TW" sz="2800" dirty="0" smtClean="0">
              <a:solidFill>
                <a:srgbClr val="CC0099"/>
              </a:solidFill>
            </a:endParaRPr>
          </a:p>
          <a:p>
            <a:pPr marL="406400" indent="-406400" algn="just">
              <a:lnSpc>
                <a:spcPct val="130000"/>
              </a:lnSpc>
            </a:pPr>
            <a:r>
              <a:rPr lang="zh-TW" altLang="en-US" sz="2800" dirty="0" smtClean="0"/>
              <a:t>跟进个别学生问题：</a:t>
            </a:r>
          </a:p>
          <a:p>
            <a:pPr marL="1011238" lvl="1" indent="-490538" algn="just">
              <a:lnSpc>
                <a:spcPct val="130000"/>
              </a:lnSpc>
            </a:pPr>
            <a:r>
              <a:rPr lang="zh-TW" altLang="en-US" sz="2400" dirty="0" smtClean="0"/>
              <a:t>小休或放学后： 观察及建立关系活动</a:t>
            </a:r>
          </a:p>
          <a:p>
            <a:pPr marL="1011238" lvl="1" indent="-490538" algn="just">
              <a:lnSpc>
                <a:spcPct val="130000"/>
              </a:lnSpc>
            </a:pPr>
            <a:r>
              <a:rPr lang="zh-TW" altLang="en-US" sz="2400" dirty="0" smtClean="0"/>
              <a:t>了解情绪 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行为问题背后的原因 → 包容度↑</a:t>
            </a:r>
            <a:endParaRPr kumimoji="0" lang="en-US" altLang="zh-TW" sz="24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787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8458200" cy="836613"/>
          </a:xfrm>
        </p:spPr>
        <p:txBody>
          <a:bodyPr/>
          <a:lstStyle/>
          <a:p>
            <a:r>
              <a:rPr lang="zh-TW" altLang="en-US" dirty="0" smtClean="0"/>
              <a:t>与家长建立专业关系</a:t>
            </a:r>
            <a:endParaRPr lang="zh-TW" altLang="en-US" dirty="0" smtClean="0"/>
          </a:p>
        </p:txBody>
      </p:sp>
      <p:sp>
        <p:nvSpPr>
          <p:cNvPr id="34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58200" cy="5976937"/>
          </a:xfrm>
        </p:spPr>
        <p:txBody>
          <a:bodyPr/>
          <a:lstStyle/>
          <a:p>
            <a:pPr marL="406400" indent="-406400" algn="just">
              <a:lnSpc>
                <a:spcPct val="130000"/>
              </a:lnSpc>
            </a:pPr>
            <a:r>
              <a:rPr kumimoji="0" lang="zh-TW" altLang="en-US" sz="2800" dirty="0" smtClean="0"/>
              <a:t>正面身体语言面对家长：点头、微笑、打招呼、称呼</a:t>
            </a:r>
            <a:r>
              <a:rPr kumimoji="0" lang="en-US" altLang="zh-TW" sz="2800" dirty="0" smtClean="0"/>
              <a:t>(</a:t>
            </a:r>
            <a:r>
              <a:rPr kumimoji="0" lang="zh-TW" altLang="en-US" sz="2800" dirty="0" smtClean="0"/>
              <a:t>任何时间</a:t>
            </a:r>
            <a:r>
              <a:rPr kumimoji="0" lang="en-US" altLang="zh-TW" sz="2800" dirty="0" smtClean="0"/>
              <a:t>), </a:t>
            </a:r>
            <a:r>
              <a:rPr kumimoji="0" lang="zh-TW" altLang="en-US" sz="2800" dirty="0" smtClean="0"/>
              <a:t>建立亲和感。</a:t>
            </a:r>
          </a:p>
          <a:p>
            <a:pPr marL="406400" indent="-406400" algn="just">
              <a:lnSpc>
                <a:spcPct val="130000"/>
              </a:lnSpc>
            </a:pPr>
            <a:r>
              <a:rPr kumimoji="0" lang="zh-TW" altLang="en-US" sz="2800" dirty="0" smtClean="0"/>
              <a:t>与家长闲聊</a:t>
            </a:r>
            <a:r>
              <a:rPr kumimoji="0" lang="en-US" altLang="zh-TW" sz="2800" dirty="0" smtClean="0"/>
              <a:t>, </a:t>
            </a:r>
            <a:r>
              <a:rPr kumimoji="0" lang="zh-TW" altLang="en-US" sz="2800" dirty="0" smtClean="0"/>
              <a:t>促进彼此认识</a:t>
            </a:r>
            <a:r>
              <a:rPr kumimoji="0" lang="en-US" altLang="zh-TW" sz="2800" dirty="0" smtClean="0"/>
              <a:t>, </a:t>
            </a:r>
            <a:r>
              <a:rPr kumimoji="0" lang="zh-TW" altLang="en-US" sz="2800" dirty="0" smtClean="0"/>
              <a:t>赢取信心。</a:t>
            </a:r>
          </a:p>
          <a:p>
            <a:pPr marL="406400" indent="-406400" algn="just">
              <a:lnSpc>
                <a:spcPct val="130000"/>
              </a:lnSpc>
            </a:pPr>
            <a:r>
              <a:rPr kumimoji="0" lang="zh-TW" altLang="en-US" sz="2800" dirty="0" smtClean="0">
                <a:solidFill>
                  <a:srgbClr val="CC0099"/>
                </a:solidFill>
              </a:rPr>
              <a:t>被动式回应家长提问学生表现</a:t>
            </a:r>
            <a:r>
              <a:rPr kumimoji="0" lang="en-US" altLang="zh-TW" sz="2800" dirty="0" smtClean="0">
                <a:solidFill>
                  <a:srgbClr val="CC0099"/>
                </a:solidFill>
              </a:rPr>
              <a:t>(</a:t>
            </a:r>
            <a:r>
              <a:rPr kumimoji="0" lang="zh-TW" altLang="en-US" sz="2800" dirty="0" smtClean="0">
                <a:solidFill>
                  <a:srgbClr val="CC0099"/>
                </a:solidFill>
              </a:rPr>
              <a:t>任何时间</a:t>
            </a:r>
            <a:r>
              <a:rPr kumimoji="0" lang="en-US" altLang="zh-TW" sz="2800" dirty="0" smtClean="0">
                <a:solidFill>
                  <a:srgbClr val="CC0099"/>
                </a:solidFill>
              </a:rPr>
              <a:t>)</a:t>
            </a:r>
            <a:endParaRPr kumimoji="0" lang="en-US" altLang="zh-TW" sz="2800" dirty="0" smtClean="0">
              <a:solidFill>
                <a:srgbClr val="CC0099"/>
              </a:solidFill>
            </a:endParaRPr>
          </a:p>
          <a:p>
            <a:pPr marL="406400" indent="-406400" algn="just">
              <a:lnSpc>
                <a:spcPct val="130000"/>
              </a:lnSpc>
            </a:pPr>
            <a:r>
              <a:rPr kumimoji="0" lang="zh-TW" altLang="en-US" sz="2800" dirty="0" smtClean="0">
                <a:solidFill>
                  <a:srgbClr val="008000"/>
                </a:solidFill>
              </a:rPr>
              <a:t>主动式向家长口头简短报告其子女表现</a:t>
            </a:r>
            <a:r>
              <a:rPr kumimoji="0" lang="en-US" altLang="zh-TW" sz="2800" dirty="0" smtClean="0">
                <a:solidFill>
                  <a:srgbClr val="008000"/>
                </a:solidFill>
              </a:rPr>
              <a:t>(</a:t>
            </a:r>
            <a:r>
              <a:rPr kumimoji="0" lang="zh-TW" altLang="en-US" sz="2800" dirty="0" smtClean="0">
                <a:solidFill>
                  <a:srgbClr val="008000"/>
                </a:solidFill>
              </a:rPr>
              <a:t>通常在第三节后</a:t>
            </a:r>
            <a:r>
              <a:rPr kumimoji="0" lang="en-US" altLang="zh-TW" sz="2800" dirty="0" smtClean="0">
                <a:solidFill>
                  <a:srgbClr val="008000"/>
                </a:solidFill>
              </a:rPr>
              <a:t>)</a:t>
            </a:r>
            <a:endParaRPr kumimoji="0" lang="en-US" altLang="zh-TW" sz="2800" dirty="0" smtClean="0">
              <a:solidFill>
                <a:srgbClr val="008000"/>
              </a:solidFill>
            </a:endParaRPr>
          </a:p>
          <a:p>
            <a:pPr marL="406400" indent="-406400" algn="just">
              <a:lnSpc>
                <a:spcPct val="130000"/>
              </a:lnSpc>
            </a:pPr>
            <a:r>
              <a:rPr kumimoji="0" lang="zh-TW" altLang="en-US" sz="2800" dirty="0" smtClean="0">
                <a:solidFill>
                  <a:srgbClr val="996633"/>
                </a:solidFill>
              </a:rPr>
              <a:t>小组最后一节或完结后：</a:t>
            </a:r>
          </a:p>
          <a:p>
            <a:pPr marL="928688" lvl="1" indent="-407988" algn="just">
              <a:lnSpc>
                <a:spcPct val="130000"/>
              </a:lnSpc>
            </a:pPr>
            <a:r>
              <a:rPr kumimoji="0" lang="zh-TW" altLang="en-US" sz="2400" dirty="0" smtClean="0"/>
              <a:t>家长坐谈会、观摩会</a:t>
            </a:r>
            <a:r>
              <a:rPr kumimoji="0" lang="en-US" altLang="zh-TW" sz="2400" dirty="0" smtClean="0"/>
              <a:t>(</a:t>
            </a:r>
            <a:r>
              <a:rPr kumimoji="0" lang="zh-TW" altLang="en-US" sz="2400" dirty="0" smtClean="0"/>
              <a:t>展示组员学习成果</a:t>
            </a:r>
            <a:r>
              <a:rPr kumimoji="0" lang="en-US" altLang="zh-TW" sz="2400" dirty="0" smtClean="0"/>
              <a:t>)</a:t>
            </a:r>
            <a:endParaRPr kumimoji="0" lang="en-US" altLang="zh-TW" sz="2400" dirty="0" smtClean="0"/>
          </a:p>
          <a:p>
            <a:pPr marL="928688" lvl="1" indent="-407988" algn="just">
              <a:lnSpc>
                <a:spcPct val="130000"/>
              </a:lnSpc>
            </a:pPr>
            <a:r>
              <a:rPr kumimoji="0" lang="zh-TW" altLang="en-US" sz="2400" dirty="0" smtClean="0"/>
              <a:t>口头及</a:t>
            </a:r>
            <a:r>
              <a:rPr kumimoji="0" lang="en-US" altLang="zh-TW" sz="2400" dirty="0" smtClean="0"/>
              <a:t>/</a:t>
            </a:r>
            <a:r>
              <a:rPr kumimoji="0" lang="zh-TW" altLang="en-US" sz="2400" dirty="0" smtClean="0"/>
              <a:t>或书面报告组员表现</a:t>
            </a:r>
            <a:r>
              <a:rPr kumimoji="0" lang="en-US" altLang="zh-TW" sz="2400" dirty="0" smtClean="0"/>
              <a:t>(</a:t>
            </a:r>
            <a:r>
              <a:rPr kumimoji="0" lang="zh-TW" altLang="en-US" sz="2400" dirty="0" smtClean="0"/>
              <a:t>评估表派发</a:t>
            </a:r>
            <a:r>
              <a:rPr kumimoji="0" lang="en-US" altLang="zh-TW" sz="2400" dirty="0" smtClean="0"/>
              <a:t>)</a:t>
            </a:r>
            <a:endParaRPr kumimoji="0" lang="en-US" altLang="zh-TW" sz="2400" dirty="0" smtClean="0"/>
          </a:p>
          <a:p>
            <a:pPr marL="928688" lvl="1" indent="-407988" algn="just">
              <a:lnSpc>
                <a:spcPct val="130000"/>
              </a:lnSpc>
            </a:pPr>
            <a:r>
              <a:rPr kumimoji="0" lang="zh-TW" altLang="en-US" sz="2400" dirty="0" smtClean="0"/>
              <a:t>介绍其他活动</a:t>
            </a:r>
            <a:endParaRPr kumimoji="0" lang="zh-TW" alt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4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4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2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8424862" cy="1470025"/>
          </a:xfrm>
        </p:spPr>
        <p:txBody>
          <a:bodyPr/>
          <a:lstStyle/>
          <a:p>
            <a:pPr marL="838200" indent="-838200"/>
            <a:r>
              <a:rPr lang="zh-TW" altLang="en-US" sz="6000" dirty="0" smtClean="0">
                <a:latin typeface="標楷體" pitchFamily="65" charset="-120"/>
              </a:rPr>
              <a:t>小组「五段法」</a:t>
            </a:r>
            <a:endParaRPr lang="zh-TW" altLang="en-US" sz="6000" dirty="0">
              <a:latin typeface="標楷體" pitchFamily="65" charset="-120"/>
            </a:endParaRPr>
          </a:p>
        </p:txBody>
      </p:sp>
      <p:sp>
        <p:nvSpPr>
          <p:cNvPr id="3028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89150"/>
            <a:ext cx="9144000" cy="10525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4800" dirty="0" smtClean="0">
                <a:latin typeface="標楷體" pitchFamily="65" charset="-120"/>
              </a:rPr>
              <a:t>热身、预览、工作、消化、总结</a:t>
            </a:r>
            <a:br>
              <a:rPr lang="zh-TW" altLang="en-US" sz="4800" dirty="0" smtClean="0">
                <a:latin typeface="標楷體" pitchFamily="65" charset="-120"/>
              </a:rPr>
            </a:br>
            <a:endParaRPr lang="zh-TW" altLang="en-US" sz="4800" dirty="0">
              <a:latin typeface="標楷體" pitchFamily="65" charset="-120"/>
            </a:endParaRPr>
          </a:p>
        </p:txBody>
      </p:sp>
      <p:sp>
        <p:nvSpPr>
          <p:cNvPr id="3028996" name="Rectangle 4"/>
          <p:cNvSpPr>
            <a:spLocks noChangeArrowheads="1"/>
          </p:cNvSpPr>
          <p:nvPr/>
        </p:nvSpPr>
        <p:spPr bwMode="auto">
          <a:xfrm>
            <a:off x="395288" y="3544888"/>
            <a:ext cx="842486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kumimoji="1" sz="5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1pPr>
            <a:lvl2pPr marL="838200" indent="-838200" eaLnBrk="0" hangingPunct="0">
              <a:defRPr kumimoji="1" sz="5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2pPr>
            <a:lvl3pPr marL="838200" indent="-838200" eaLnBrk="0" hangingPunct="0">
              <a:defRPr kumimoji="1" sz="5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3pPr>
            <a:lvl4pPr marL="838200" indent="-838200" eaLnBrk="0" hangingPunct="0">
              <a:defRPr kumimoji="1" sz="5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4pPr>
            <a:lvl5pPr marL="838200" indent="-838200" eaLnBrk="0" hangingPunct="0">
              <a:defRPr kumimoji="1" sz="5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5pPr>
            <a:lvl6pPr marL="1295400" indent="-838200" algn="ctr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6pPr>
            <a:lvl7pPr marL="1752600" indent="-838200" algn="ctr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7pPr>
            <a:lvl8pPr marL="2209800" indent="-838200" algn="ctr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8pPr>
            <a:lvl9pPr marL="2667000" indent="-838200" algn="ctr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r>
              <a:rPr lang="zh-TW" altLang="en-US" sz="6000" dirty="0" smtClean="0">
                <a:solidFill>
                  <a:srgbClr val="FF0066"/>
                </a:solidFill>
                <a:latin typeface="標楷體" pitchFamily="65" charset="-120"/>
              </a:rPr>
              <a:t>教学「五步曲」</a:t>
            </a:r>
            <a:endParaRPr lang="zh-TW" altLang="en-US" sz="6000" dirty="0">
              <a:latin typeface="標楷體" pitchFamily="65" charset="-120"/>
            </a:endParaRPr>
          </a:p>
        </p:txBody>
      </p:sp>
      <p:sp>
        <p:nvSpPr>
          <p:cNvPr id="3028997" name="Rectangle 5"/>
          <p:cNvSpPr>
            <a:spLocks noChangeArrowheads="1"/>
          </p:cNvSpPr>
          <p:nvPr/>
        </p:nvSpPr>
        <p:spPr bwMode="auto">
          <a:xfrm>
            <a:off x="0" y="5300663"/>
            <a:ext cx="9144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defRPr kumimoji="1" sz="4400">
                <a:solidFill>
                  <a:srgbClr val="0000FF"/>
                </a:solidFill>
                <a:latin typeface="Arial" pitchFamily="34" charset="0"/>
                <a:ea typeface="標楷體" pitchFamily="65" charset="-120"/>
              </a:defRPr>
            </a:lvl1pPr>
            <a:lvl2pPr eaLnBrk="0" hangingPunct="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eaLnBrk="0" hangingPunct="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80000"/>
              </a:lnSpc>
            </a:pPr>
            <a:r>
              <a:rPr lang="zh-TW" altLang="en-US" sz="4800" dirty="0" smtClean="0">
                <a:solidFill>
                  <a:srgbClr val="336600"/>
                </a:solidFill>
                <a:latin typeface="標楷體" pitchFamily="65" charset="-120"/>
              </a:rPr>
              <a:t>热身、起动、发展、总结、巩固</a:t>
            </a:r>
            <a:r>
              <a:rPr lang="zh-TW" altLang="en-US" sz="4800" dirty="0">
                <a:latin typeface="標楷體" pitchFamily="65" charset="-120"/>
              </a:rPr>
              <a:t/>
            </a:r>
            <a:br>
              <a:rPr lang="zh-TW" altLang="en-US" sz="4800" dirty="0">
                <a:latin typeface="標楷體" pitchFamily="65" charset="-120"/>
              </a:rPr>
            </a:br>
            <a:endParaRPr lang="zh-TW" altLang="en-US" sz="4800" dirty="0">
              <a:latin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8458200" cy="517525"/>
          </a:xfrm>
        </p:spPr>
        <p:txBody>
          <a:bodyPr/>
          <a:lstStyle/>
          <a:p>
            <a:r>
              <a:rPr lang="zh-TW" altLang="en-US" dirty="0" smtClean="0"/>
              <a:t>一小时小组内容结构模板</a:t>
            </a:r>
            <a:endParaRPr lang="zh-TW" altLang="en-US" dirty="0" smtClean="0"/>
          </a:p>
        </p:txBody>
      </p:sp>
      <p:graphicFrame>
        <p:nvGraphicFramePr>
          <p:cNvPr id="3031102" name="Group 62"/>
          <p:cNvGraphicFramePr>
            <a:graphicFrameLocks noGrp="1"/>
          </p:cNvGraphicFramePr>
          <p:nvPr>
            <p:ph idx="1"/>
          </p:nvPr>
        </p:nvGraphicFramePr>
        <p:xfrm>
          <a:off x="0" y="765175"/>
          <a:ext cx="9144000" cy="6122037"/>
        </p:xfrm>
        <a:graphic>
          <a:graphicData uri="http://schemas.openxmlformats.org/drawingml/2006/table">
            <a:tbl>
              <a:tblPr/>
              <a:tblGrid>
                <a:gridCol w="755650"/>
                <a:gridCol w="1871663"/>
                <a:gridCol w="1657350"/>
                <a:gridCol w="4859337"/>
              </a:tblGrid>
              <a:tr h="792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en-US" altLang="zh-HK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小组阶段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时间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分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活动内容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热身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松弛运动 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/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大脑体操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预览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介绍是节活动内容、形式</a:t>
                      </a:r>
                      <a:r>
                        <a:rPr kumimoji="1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、</a:t>
                      </a:r>
                      <a:r>
                        <a:rPr kumimoji="1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目的</a:t>
                      </a:r>
                      <a:r>
                        <a:rPr kumimoji="1" lang="zh-TW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CN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写</a:t>
                      </a:r>
                      <a:r>
                        <a:rPr kumimoji="1" lang="zh-TW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/</a:t>
                      </a:r>
                      <a:r>
                        <a:rPr kumimoji="1" lang="zh-CN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贴出来</a:t>
                      </a:r>
                      <a:r>
                        <a:rPr kumimoji="1" lang="zh-TW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)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工作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短讲、活动、练习、指导、观摩、展示、小组讨论、汇报等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消化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提问、比赛、</a:t>
                      </a:r>
                      <a:b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</a:b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一人一分享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(round)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总结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解说、应用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146050"/>
            <a:ext cx="8950325" cy="546100"/>
          </a:xfrm>
        </p:spPr>
        <p:txBody>
          <a:bodyPr/>
          <a:lstStyle/>
          <a:p>
            <a:r>
              <a:rPr lang="zh-TW" altLang="en-US" dirty="0" smtClean="0"/>
              <a:t>热身阶段</a:t>
            </a:r>
            <a:endParaRPr lang="zh-TW" altLang="en-US" dirty="0" smtClean="0"/>
          </a:p>
        </p:txBody>
      </p:sp>
      <p:sp>
        <p:nvSpPr>
          <p:cNvPr id="303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661025"/>
          </a:xfrm>
        </p:spPr>
        <p:txBody>
          <a:bodyPr/>
          <a:lstStyle/>
          <a:p>
            <a:pPr marL="628650" indent="-628650"/>
            <a:r>
              <a:rPr lang="zh-TW" altLang="en-US" sz="3600" dirty="0" smtClean="0"/>
              <a:t>目的：消除紧张、集中、投入、营造轻松气氛</a:t>
            </a:r>
          </a:p>
          <a:p>
            <a:pPr marL="628650" indent="-628650">
              <a:lnSpc>
                <a:spcPct val="50000"/>
              </a:lnSpc>
            </a:pPr>
            <a:endParaRPr lang="zh-TW" altLang="en-US" sz="3600" dirty="0" smtClean="0"/>
          </a:p>
          <a:p>
            <a:pPr marL="628650" indent="-628650"/>
            <a:r>
              <a:rPr lang="zh-TW" altLang="en-US" sz="3600" dirty="0" smtClean="0">
                <a:solidFill>
                  <a:srgbClr val="006600"/>
                </a:solidFill>
              </a:rPr>
              <a:t>原则：简单易玩、规则少、弹性高、着重参与、投入、不重比赛、不重输赢、不加赏罚、与学习主题无关。</a:t>
            </a:r>
          </a:p>
          <a:p>
            <a:pPr marL="628650" indent="-628650">
              <a:lnSpc>
                <a:spcPct val="70000"/>
              </a:lnSpc>
            </a:pPr>
            <a:endParaRPr lang="zh-TW" altLang="en-US" sz="3600" dirty="0" smtClean="0"/>
          </a:p>
          <a:p>
            <a:pPr marL="628650" indent="-628650"/>
            <a:r>
              <a:rPr lang="zh-TW" altLang="en-US" sz="3600" dirty="0" smtClean="0">
                <a:solidFill>
                  <a:srgbClr val="FF0066"/>
                </a:solidFill>
              </a:rPr>
              <a:t>例子：乌鸦乌龟、千元大奖、拔枪、排龙、名字动作、大脑体操、「吓、什么」、「</a:t>
            </a:r>
            <a:r>
              <a:rPr lang="en-US" altLang="zh-TW" sz="3600" dirty="0" smtClean="0">
                <a:solidFill>
                  <a:srgbClr val="FF0066"/>
                </a:solidFill>
              </a:rPr>
              <a:t>007 </a:t>
            </a:r>
            <a:r>
              <a:rPr lang="en-US" altLang="zh-TW" sz="3600" dirty="0" smtClean="0">
                <a:solidFill>
                  <a:srgbClr val="FF0066"/>
                </a:solidFill>
              </a:rPr>
              <a:t>Bang!</a:t>
            </a:r>
            <a:r>
              <a:rPr lang="zh-TW" altLang="en-US" sz="3600" dirty="0" smtClean="0">
                <a:solidFill>
                  <a:srgbClr val="FF0066"/>
                </a:solidFill>
              </a:rPr>
              <a:t>」、</a:t>
            </a:r>
            <a:r>
              <a:rPr lang="en-US" altLang="zh-TW" sz="3600" dirty="0" smtClean="0">
                <a:solidFill>
                  <a:srgbClr val="FF0066"/>
                </a:solidFill>
              </a:rPr>
              <a:t>UNO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预览阶段</a:t>
            </a:r>
            <a:endParaRPr lang="zh-TW" altLang="en-US" dirty="0" smtClean="0"/>
          </a:p>
        </p:txBody>
      </p:sp>
      <p:sp>
        <p:nvSpPr>
          <p:cNvPr id="303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0300"/>
            <a:ext cx="9144000" cy="5641975"/>
          </a:xfrm>
        </p:spPr>
        <p:txBody>
          <a:bodyPr/>
          <a:lstStyle/>
          <a:p>
            <a:pPr marL="712788" indent="-712788"/>
            <a:r>
              <a:rPr lang="zh-TW" altLang="en-US" sz="4400" dirty="0" smtClean="0"/>
              <a:t>目的：让参加者对活动有心理准备，消除焦虑</a:t>
            </a:r>
            <a:r>
              <a:rPr lang="zh-TW" altLang="zh-TW" dirty="0" smtClean="0"/>
              <a:t>。</a:t>
            </a:r>
            <a:endParaRPr lang="zh-TW" altLang="en-US" dirty="0" smtClean="0"/>
          </a:p>
          <a:p>
            <a:pPr marL="712788" indent="-712788"/>
            <a:endParaRPr lang="zh-TW" altLang="en-US" dirty="0" smtClean="0"/>
          </a:p>
          <a:p>
            <a:pPr marL="712788" indent="-712788"/>
            <a:r>
              <a:rPr lang="zh-TW" altLang="en-US" sz="4400" dirty="0" smtClean="0">
                <a:solidFill>
                  <a:srgbClr val="008000"/>
                </a:solidFill>
              </a:rPr>
              <a:t>有效时间管理。</a:t>
            </a:r>
          </a:p>
          <a:p>
            <a:pPr marL="712788" indent="-712788"/>
            <a:endParaRPr lang="zh-TW" altLang="en-US" sz="4400" dirty="0" smtClean="0">
              <a:solidFill>
                <a:srgbClr val="008000"/>
              </a:solidFill>
            </a:endParaRPr>
          </a:p>
          <a:p>
            <a:pPr marL="712788" indent="-712788"/>
            <a:r>
              <a:rPr lang="zh-TW" altLang="en-US" sz="4400" dirty="0" smtClean="0">
                <a:solidFill>
                  <a:srgbClr val="FF0066"/>
                </a:solidFill>
              </a:rPr>
              <a:t>内容：本节活动的主题、活动内容、形式、程序</a:t>
            </a:r>
            <a:endParaRPr lang="zh-TW" altLang="en-US" sz="4400" dirty="0" smtClean="0">
              <a:solidFill>
                <a:srgbClr val="FF0066"/>
              </a:solidFill>
            </a:endParaRPr>
          </a:p>
        </p:txBody>
      </p:sp>
      <p:pic>
        <p:nvPicPr>
          <p:cNvPr id="3035140" name="Picture 4" descr="MCj034964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52738"/>
            <a:ext cx="1800225" cy="17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会话</a:t>
            </a:r>
            <a:endParaRPr lang="zh-TW" altLang="en-US" dirty="0" smtClean="0"/>
          </a:p>
        </p:txBody>
      </p:sp>
      <p:sp>
        <p:nvSpPr>
          <p:cNvPr id="303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569325" cy="5661025"/>
          </a:xfrm>
        </p:spPr>
        <p:txBody>
          <a:bodyPr/>
          <a:lstStyle/>
          <a:p>
            <a:pPr marL="628650" indent="-628650" algn="just"/>
            <a:r>
              <a:rPr lang="zh-TW" altLang="en-US" sz="3600" dirty="0" smtClean="0"/>
              <a:t>主题活动：包括短讲、练习、指导、称赞</a:t>
            </a:r>
            <a:r>
              <a:rPr lang="zh-TW" altLang="en-US" sz="2800" dirty="0" smtClean="0"/>
              <a:t>、</a:t>
            </a:r>
            <a:r>
              <a:rPr lang="zh-TW" altLang="en-US" sz="3600" dirty="0" smtClean="0"/>
              <a:t>覌摩、小组讨论、小组汇报、大组分享等</a:t>
            </a:r>
            <a:endParaRPr kumimoji="0" lang="zh-TW" altLang="en-US" sz="3600" dirty="0" smtClean="0"/>
          </a:p>
          <a:p>
            <a:pPr marL="628650" indent="-628650" algn="just"/>
            <a:endParaRPr kumimoji="0" lang="zh-TW" altLang="en-US" sz="3600" dirty="0" smtClean="0"/>
          </a:p>
          <a:p>
            <a:pPr marL="628650" indent="-628650" algn="just"/>
            <a:r>
              <a:rPr kumimoji="0" lang="zh-TW" altLang="en-US" sz="3600" dirty="0" smtClean="0">
                <a:solidFill>
                  <a:srgbClr val="FF0066"/>
                </a:solidFill>
              </a:rPr>
              <a:t>针对不同小组内容</a:t>
            </a:r>
            <a:r>
              <a:rPr kumimoji="0" lang="en-US" altLang="zh-TW" sz="3600" dirty="0" smtClean="0">
                <a:solidFill>
                  <a:srgbClr val="FF0066"/>
                </a:solidFill>
              </a:rPr>
              <a:t>, </a:t>
            </a:r>
            <a:r>
              <a:rPr kumimoji="0" lang="zh-TW" altLang="en-US" sz="3600" dirty="0" smtClean="0">
                <a:solidFill>
                  <a:srgbClr val="FF0066"/>
                </a:solidFill>
              </a:rPr>
              <a:t>如快乐交友、小领袖训练、口齿伶俐等设计不同活动</a:t>
            </a:r>
            <a:r>
              <a:rPr kumimoji="0" lang="en-US" altLang="zh-TW" sz="3600" dirty="0" smtClean="0">
                <a:solidFill>
                  <a:srgbClr val="FF0066"/>
                </a:solidFill>
              </a:rPr>
              <a:t>, </a:t>
            </a:r>
            <a:r>
              <a:rPr kumimoji="0" lang="zh-TW" altLang="en-US" sz="3600" dirty="0" smtClean="0">
                <a:solidFill>
                  <a:srgbClr val="FF0066"/>
                </a:solidFill>
              </a:rPr>
              <a:t>如运金条、砌水池、沙漠遇险、天比高、社交技巧处境练习、絵画、肌肉松弛活动</a:t>
            </a:r>
            <a:r>
              <a:rPr kumimoji="0" lang="en-US" altLang="zh-TW" sz="3600" dirty="0" smtClean="0">
                <a:solidFill>
                  <a:srgbClr val="FF0066"/>
                </a:solidFill>
              </a:rPr>
              <a:t>...</a:t>
            </a:r>
            <a:endParaRPr kumimoji="0" lang="en-US" altLang="zh-TW" sz="3600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消化阶段</a:t>
            </a:r>
            <a:endParaRPr lang="zh-TW" altLang="en-US" dirty="0" smtClean="0"/>
          </a:p>
        </p:txBody>
      </p:sp>
      <p:sp>
        <p:nvSpPr>
          <p:cNvPr id="303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28738"/>
            <a:ext cx="9144000" cy="5529262"/>
          </a:xfrm>
        </p:spPr>
        <p:txBody>
          <a:bodyPr/>
          <a:lstStyle/>
          <a:p>
            <a:pPr marL="808038" indent="-808038"/>
            <a:r>
              <a:rPr lang="zh-TW" altLang="en-US" sz="4400" dirty="0" smtClean="0"/>
              <a:t>目的：巩固所学</a:t>
            </a:r>
          </a:p>
          <a:p>
            <a:pPr marL="808038" indent="-808038"/>
            <a:endParaRPr lang="zh-TW" altLang="en-US" sz="4400" dirty="0" smtClean="0"/>
          </a:p>
          <a:p>
            <a:pPr marL="808038" indent="-808038">
              <a:lnSpc>
                <a:spcPct val="120000"/>
              </a:lnSpc>
            </a:pPr>
            <a:r>
              <a:rPr lang="zh-TW" altLang="en-US" sz="4400" dirty="0" smtClean="0">
                <a:solidFill>
                  <a:srgbClr val="003300"/>
                </a:solidFill>
              </a:rPr>
              <a:t>方式：三分钟提问、问题比赛</a:t>
            </a:r>
            <a:br>
              <a:rPr lang="zh-TW" altLang="en-US" sz="4400" dirty="0" smtClean="0">
                <a:solidFill>
                  <a:srgbClr val="003300"/>
                </a:solidFill>
              </a:rPr>
            </a:br>
            <a:r>
              <a:rPr lang="en-US" altLang="zh-TW" sz="4400" dirty="0" smtClean="0">
                <a:solidFill>
                  <a:srgbClr val="003300"/>
                </a:solidFill>
              </a:rPr>
              <a:t>(</a:t>
            </a:r>
            <a:r>
              <a:rPr lang="zh-TW" altLang="en-US" sz="4400" dirty="0" smtClean="0">
                <a:solidFill>
                  <a:srgbClr val="003300"/>
                </a:solidFill>
              </a:rPr>
              <a:t>问题数目最好是七条之内</a:t>
            </a:r>
            <a:r>
              <a:rPr lang="en-US" altLang="zh-TW" sz="4400" dirty="0" smtClean="0">
                <a:solidFill>
                  <a:srgbClr val="003300"/>
                </a:solidFill>
              </a:rPr>
              <a:t>) </a:t>
            </a:r>
            <a:r>
              <a:rPr lang="zh-TW" altLang="en-US" sz="4400" dirty="0" smtClean="0">
                <a:solidFill>
                  <a:srgbClr val="003300"/>
                </a:solidFill>
              </a:rPr>
              <a:t>、「一人一心德、答中有贴纸」</a:t>
            </a:r>
            <a:endParaRPr lang="zh-TW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92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4706" name="Picture 2" descr="braing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333375"/>
            <a:ext cx="2636837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4707" name="Picture 3" descr="kids_k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05225"/>
            <a:ext cx="4176713" cy="30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4708" name="Picture 4" descr="braingy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76700"/>
            <a:ext cx="1931988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4709" name="Picture 5" descr="braingy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49725"/>
            <a:ext cx="22320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4710" name="Text Box 6"/>
          <p:cNvSpPr txBox="1">
            <a:spLocks noChangeArrowheads="1"/>
          </p:cNvSpPr>
          <p:nvPr/>
        </p:nvSpPr>
        <p:spPr bwMode="auto">
          <a:xfrm>
            <a:off x="0" y="0"/>
            <a:ext cx="2916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914400" indent="-4572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371600" indent="-4572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828800" indent="-4572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indent="-4572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endParaRPr kumimoji="0" lang="zh-TW" altLang="en-US" sz="2800"/>
          </a:p>
        </p:txBody>
      </p:sp>
      <p:sp>
        <p:nvSpPr>
          <p:cNvPr id="3144711" name="Text Box 7"/>
          <p:cNvSpPr txBox="1">
            <a:spLocks noChangeArrowheads="1"/>
          </p:cNvSpPr>
          <p:nvPr/>
        </p:nvSpPr>
        <p:spPr bwMode="auto">
          <a:xfrm>
            <a:off x="250825" y="0"/>
            <a:ext cx="2881313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914400" indent="-4572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371600" indent="-4572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828800" indent="-4572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indent="-4572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kumimoji="0" lang="zh-TW" altLang="en-US" sz="4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枪和杷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AutoNum type="arabicPeriod"/>
            </a:pPr>
            <a:r>
              <a:rPr kumimoji="0" lang="zh-TW" altLang="en-US" sz="32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猎人射小鸟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kumimoji="0" lang="en-US" altLang="zh-TW" sz="4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23 </a:t>
            </a:r>
            <a:r>
              <a:rPr kumimoji="0" lang="en-US" altLang="zh-TW" sz="40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/ 32</a:t>
            </a:r>
          </a:p>
        </p:txBody>
      </p:sp>
      <p:sp>
        <p:nvSpPr>
          <p:cNvPr id="3144712" name="Text Box 8"/>
          <p:cNvSpPr txBox="1">
            <a:spLocks noChangeArrowheads="1"/>
          </p:cNvSpPr>
          <p:nvPr/>
        </p:nvSpPr>
        <p:spPr bwMode="auto">
          <a:xfrm>
            <a:off x="6623050" y="-100013"/>
            <a:ext cx="252095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914400" indent="-4572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371600" indent="-4572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828800" indent="-4572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indent="-4572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AutoNum type="arabicPeriod" startAt="4"/>
            </a:pPr>
            <a:r>
              <a:rPr kumimoji="0"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耳和鼻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AutoNum type="arabicPeriod" startAt="4"/>
            </a:pPr>
            <a:r>
              <a:rPr kumimoji="0" lang="zh-TW" altLang="en-US" sz="40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抹玻璃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AutoNum type="arabicPeriod" startAt="4"/>
            </a:pPr>
            <a:r>
              <a:rPr kumimoji="0" lang="zh-TW" altLang="en-US" sz="40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搅拌机</a:t>
            </a:r>
            <a:endParaRPr kumimoji="0" lang="zh-TW" altLang="en-US" sz="4000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44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44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44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44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44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总结阶段</a:t>
            </a:r>
            <a:endParaRPr lang="zh-TW" altLang="en-US" dirty="0" smtClean="0"/>
          </a:p>
        </p:txBody>
      </p:sp>
      <p:sp>
        <p:nvSpPr>
          <p:cNvPr id="304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69325" cy="54340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sz="4000" dirty="0" smtClean="0"/>
              <a:t>目的：再一次巩固所学</a:t>
            </a:r>
          </a:p>
          <a:p>
            <a:pPr>
              <a:lnSpc>
                <a:spcPct val="130000"/>
              </a:lnSpc>
            </a:pPr>
            <a:r>
              <a:rPr lang="zh-TW" altLang="en-US" sz="4000" dirty="0" smtClean="0">
                <a:solidFill>
                  <a:srgbClr val="003300"/>
                </a:solidFill>
              </a:rPr>
              <a:t>形式：工作员把解说重点连续地说出来</a:t>
            </a:r>
          </a:p>
          <a:p>
            <a:pPr>
              <a:lnSpc>
                <a:spcPct val="130000"/>
              </a:lnSpc>
            </a:pPr>
            <a:r>
              <a:rPr lang="zh-TW" altLang="en-US" sz="4000" dirty="0" smtClean="0">
                <a:solidFill>
                  <a:srgbClr val="FF0066"/>
                </a:solidFill>
              </a:rPr>
              <a:t>其他：提问一两个问题刺激组员进一步反思</a:t>
            </a:r>
          </a:p>
          <a:p>
            <a:pPr>
              <a:lnSpc>
                <a:spcPct val="130000"/>
              </a:lnSpc>
            </a:pPr>
            <a:r>
              <a:rPr lang="zh-TW" altLang="en-US" sz="4000" dirty="0" smtClean="0">
                <a:solidFill>
                  <a:srgbClr val="336600"/>
                </a:solidFill>
              </a:rPr>
              <a:t>预告下次聚会主题、内容</a:t>
            </a:r>
            <a:endParaRPr lang="zh-TW" altLang="en-US" sz="4000" dirty="0" smtClean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41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41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28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观察力游戏</a:t>
            </a:r>
            <a:endParaRPr lang="zh-TW" altLang="en-US" sz="5400" dirty="0" smtClean="0"/>
          </a:p>
        </p:txBody>
      </p:sp>
      <p:sp>
        <p:nvSpPr>
          <p:cNvPr id="289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08050"/>
            <a:ext cx="7015163" cy="58769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4800" dirty="0" smtClean="0"/>
              <a:t>几只绵羊跳过栏杆？</a:t>
            </a:r>
          </a:p>
          <a:p>
            <a:pPr>
              <a:lnSpc>
                <a:spcPct val="150000"/>
              </a:lnSpc>
            </a:pPr>
            <a:r>
              <a:rPr lang="zh-TW" altLang="en-US" sz="4800" dirty="0" smtClean="0">
                <a:solidFill>
                  <a:srgbClr val="FF0066"/>
                </a:solidFill>
              </a:rPr>
              <a:t>神奇的数字</a:t>
            </a:r>
          </a:p>
          <a:p>
            <a:pPr>
              <a:lnSpc>
                <a:spcPct val="150000"/>
              </a:lnSpc>
            </a:pPr>
            <a:r>
              <a:rPr lang="zh-TW" altLang="en-US" sz="4800" dirty="0" smtClean="0">
                <a:solidFill>
                  <a:srgbClr val="006600"/>
                </a:solidFill>
              </a:rPr>
              <a:t>猜猜我指谁？</a:t>
            </a:r>
          </a:p>
          <a:p>
            <a:pPr>
              <a:lnSpc>
                <a:spcPct val="150000"/>
              </a:lnSpc>
            </a:pPr>
            <a:r>
              <a:rPr lang="en-US" altLang="zh-TW" sz="4800" dirty="0" smtClean="0">
                <a:solidFill>
                  <a:schemeClr val="tx1"/>
                </a:solidFill>
              </a:rPr>
              <a:t>Black </a:t>
            </a:r>
            <a:r>
              <a:rPr lang="en-US" altLang="zh-TW" sz="4800" dirty="0" smtClean="0">
                <a:solidFill>
                  <a:schemeClr val="tx1"/>
                </a:solidFill>
              </a:rPr>
              <a:t>Magic</a:t>
            </a:r>
          </a:p>
        </p:txBody>
      </p:sp>
      <p:pic>
        <p:nvPicPr>
          <p:cNvPr id="2896902" name="Picture 6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0"/>
          <a:stretch>
            <a:fillRect/>
          </a:stretch>
        </p:blipFill>
        <p:spPr bwMode="auto">
          <a:xfrm>
            <a:off x="6427788" y="4221163"/>
            <a:ext cx="2176462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6903" name="Picture 7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5949950"/>
            <a:ext cx="1330325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6904" name="Picture 8" descr="在域的绵羊跳的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76475"/>
            <a:ext cx="2627313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5888"/>
            <a:ext cx="7847012" cy="2119312"/>
          </a:xfrm>
        </p:spPr>
        <p:txBody>
          <a:bodyPr/>
          <a:lstStyle/>
          <a:p>
            <a:r>
              <a:rPr kumimoji="0" lang="zh-TW" altLang="en-US" sz="4800" dirty="0" smtClean="0"/>
              <a:t>制造紧</a:t>
            </a:r>
            <a:r>
              <a:rPr lang="zh-TW" altLang="en-US" sz="4800" dirty="0" smtClean="0"/>
              <a:t>张刺激气氛、</a:t>
            </a:r>
            <a:br>
              <a:rPr lang="zh-TW" altLang="en-US" sz="4800" dirty="0" smtClean="0"/>
            </a:br>
            <a:r>
              <a:rPr lang="zh-TW" altLang="en-US" sz="4800" dirty="0" smtClean="0"/>
              <a:t>训练简单反应、</a:t>
            </a:r>
            <a:br>
              <a:rPr lang="zh-TW" altLang="en-US" sz="4800" dirty="0" smtClean="0"/>
            </a:br>
            <a:r>
              <a:rPr lang="zh-TW" altLang="en-US" sz="4800" dirty="0" smtClean="0"/>
              <a:t>促进归属感的围圈游戏</a:t>
            </a:r>
            <a:endParaRPr lang="zh-TW" altLang="en-US" sz="4800" dirty="0"/>
          </a:p>
        </p:txBody>
      </p:sp>
      <p:sp>
        <p:nvSpPr>
          <p:cNvPr id="2897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63813"/>
            <a:ext cx="9144000" cy="42941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4800" dirty="0" smtClean="0"/>
              <a:t>吓、咩话</a:t>
            </a:r>
          </a:p>
          <a:p>
            <a:pPr>
              <a:lnSpc>
                <a:spcPct val="120000"/>
              </a:lnSpc>
            </a:pPr>
            <a:r>
              <a:rPr lang="en-US" altLang="zh-TW" sz="4800" dirty="0" smtClean="0">
                <a:solidFill>
                  <a:srgbClr val="336600"/>
                </a:solidFill>
              </a:rPr>
              <a:t>1234567 </a:t>
            </a:r>
            <a:r>
              <a:rPr lang="zh-TW" altLang="en-US" sz="4800" dirty="0" smtClean="0">
                <a:solidFill>
                  <a:srgbClr val="336600"/>
                </a:solidFill>
              </a:rPr>
              <a:t>香蕉苹果橙</a:t>
            </a:r>
            <a:r>
              <a:rPr lang="en-US" altLang="zh-TW" sz="4800" dirty="0" smtClean="0">
                <a:solidFill>
                  <a:srgbClr val="336600"/>
                </a:solidFill>
              </a:rPr>
              <a:t>/</a:t>
            </a:r>
            <a:r>
              <a:rPr lang="zh-TW" altLang="en-US" sz="4800" dirty="0" smtClean="0">
                <a:solidFill>
                  <a:srgbClr val="336600"/>
                </a:solidFill>
              </a:rPr>
              <a:t>凤爪排骨饭</a:t>
            </a:r>
          </a:p>
          <a:p>
            <a:pPr>
              <a:lnSpc>
                <a:spcPct val="120000"/>
              </a:lnSpc>
            </a:pPr>
            <a:r>
              <a:rPr lang="en-US" altLang="zh-TW" sz="4800" dirty="0" smtClean="0"/>
              <a:t>007 </a:t>
            </a:r>
            <a:r>
              <a:rPr lang="en-US" altLang="zh-TW" sz="4800" dirty="0"/>
              <a:t>Bang </a:t>
            </a:r>
          </a:p>
          <a:p>
            <a:pPr>
              <a:lnSpc>
                <a:spcPct val="120000"/>
              </a:lnSpc>
            </a:pPr>
            <a:r>
              <a:rPr lang="zh-TW" altLang="en-US" sz="4800" dirty="0">
                <a:solidFill>
                  <a:srgbClr val="FF0066"/>
                </a:solidFill>
              </a:rPr>
              <a:t>拍</a:t>
            </a:r>
            <a:r>
              <a:rPr lang="en-US" altLang="zh-TW" sz="4800" dirty="0">
                <a:solidFill>
                  <a:srgbClr val="FF0066"/>
                </a:solidFill>
              </a:rPr>
              <a:t>1, </a:t>
            </a:r>
            <a:r>
              <a:rPr lang="zh-TW" altLang="en-US" sz="4800" dirty="0">
                <a:solidFill>
                  <a:srgbClr val="FF0066"/>
                </a:solidFill>
              </a:rPr>
              <a:t>拍</a:t>
            </a:r>
            <a:r>
              <a:rPr lang="en-US" altLang="zh-TW" sz="4800" dirty="0">
                <a:solidFill>
                  <a:srgbClr val="FF0066"/>
                </a:solidFill>
              </a:rPr>
              <a:t>2, </a:t>
            </a:r>
            <a:r>
              <a:rPr lang="zh-TW" altLang="en-US" sz="4800" dirty="0">
                <a:solidFill>
                  <a:srgbClr val="FF0066"/>
                </a:solidFill>
              </a:rPr>
              <a:t>拍</a:t>
            </a:r>
            <a:r>
              <a:rPr lang="en-US" altLang="zh-TW" sz="4800" dirty="0">
                <a:solidFill>
                  <a:srgbClr val="FF0066"/>
                </a:solidFill>
              </a:rPr>
              <a:t>3 </a:t>
            </a:r>
          </a:p>
        </p:txBody>
      </p:sp>
      <p:pic>
        <p:nvPicPr>
          <p:cNvPr id="2897926" name="Picture 6" descr="下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7927" name="Picture 7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13325"/>
            <a:ext cx="2286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8353425" cy="576262"/>
          </a:xfrm>
        </p:spPr>
        <p:txBody>
          <a:bodyPr/>
          <a:lstStyle/>
          <a:p>
            <a:r>
              <a:rPr lang="zh-TW" altLang="en-US" sz="6000" dirty="0" smtClean="0"/>
              <a:t>走动游戏</a:t>
            </a:r>
            <a:endParaRPr lang="zh-TW" altLang="en-US" sz="6000" dirty="0" smtClean="0"/>
          </a:p>
        </p:txBody>
      </p:sp>
      <p:sp>
        <p:nvSpPr>
          <p:cNvPr id="290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0338" y="981075"/>
            <a:ext cx="4668837" cy="587692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TW" altLang="en-US" sz="5400" dirty="0" smtClean="0"/>
              <a:t>猜拳跟我走</a:t>
            </a:r>
          </a:p>
          <a:p>
            <a:pPr>
              <a:lnSpc>
                <a:spcPct val="140000"/>
              </a:lnSpc>
            </a:pPr>
            <a:r>
              <a:rPr lang="zh-TW" altLang="en-US" sz="5400" dirty="0" smtClean="0">
                <a:solidFill>
                  <a:srgbClr val="FF0066"/>
                </a:solidFill>
              </a:rPr>
              <a:t>马骝抢櫈</a:t>
            </a:r>
          </a:p>
          <a:p>
            <a:pPr>
              <a:lnSpc>
                <a:spcPct val="140000"/>
              </a:lnSpc>
            </a:pPr>
            <a:r>
              <a:rPr lang="zh-TW" altLang="en-US" sz="5400" dirty="0" smtClean="0">
                <a:solidFill>
                  <a:srgbClr val="006600"/>
                </a:solidFill>
              </a:rPr>
              <a:t>警察</a:t>
            </a:r>
            <a:r>
              <a:rPr lang="zh-TW" altLang="en-US" sz="5400" dirty="0" smtClean="0">
                <a:solidFill>
                  <a:srgbClr val="006600"/>
                </a:solidFill>
              </a:rPr>
              <a:t>走私</a:t>
            </a:r>
          </a:p>
          <a:p>
            <a:pPr>
              <a:lnSpc>
                <a:spcPct val="140000"/>
              </a:lnSpc>
            </a:pPr>
            <a:r>
              <a:rPr lang="zh-TW" altLang="en-US" sz="5400" dirty="0" smtClean="0">
                <a:solidFill>
                  <a:schemeClr val="tx1"/>
                </a:solidFill>
              </a:rPr>
              <a:t>监狱风云</a:t>
            </a:r>
            <a:endParaRPr lang="zh-TW" altLang="en-US" sz="5400" dirty="0" smtClean="0">
              <a:solidFill>
                <a:schemeClr val="tx1"/>
              </a:solidFill>
            </a:endParaRPr>
          </a:p>
        </p:txBody>
      </p:sp>
      <p:pic>
        <p:nvPicPr>
          <p:cNvPr id="2906116" name="Picture 4" descr="下載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7732" r="11003"/>
          <a:stretch>
            <a:fillRect/>
          </a:stretch>
        </p:blipFill>
        <p:spPr bwMode="auto">
          <a:xfrm>
            <a:off x="0" y="4868863"/>
            <a:ext cx="2268538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6117" name="Picture 5" descr="下載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/>
          <a:stretch>
            <a:fillRect/>
          </a:stretch>
        </p:blipFill>
        <p:spPr bwMode="auto">
          <a:xfrm>
            <a:off x="6588125" y="4878388"/>
            <a:ext cx="2555875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6118" name="Picture 6" descr="musiccha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2" t="15997" r="6267" b="42461"/>
          <a:stretch>
            <a:fillRect/>
          </a:stretch>
        </p:blipFill>
        <p:spPr bwMode="auto">
          <a:xfrm rot="-774445">
            <a:off x="252413" y="1341438"/>
            <a:ext cx="2159000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6119" name="Picture 7" descr="musiccha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4" t="15997" r="32004" b="28107"/>
          <a:stretch>
            <a:fillRect/>
          </a:stretch>
        </p:blipFill>
        <p:spPr bwMode="auto">
          <a:xfrm>
            <a:off x="7272338" y="1196975"/>
            <a:ext cx="1763712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/>
              <a:t>培育儿童成长的三个目标层次</a:t>
            </a:r>
            <a:endParaRPr lang="zh-TW" altLang="en-US" sz="4800" dirty="0" smtClean="0"/>
          </a:p>
        </p:txBody>
      </p:sp>
      <p:pic>
        <p:nvPicPr>
          <p:cNvPr id="3353612" name="Picture 12" descr="22484568338cc3f50211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28975"/>
            <a:ext cx="2411413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3613" name="Picture 13" descr="DJAF0D-A60926234000_4f13a651ecc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r="7549" b="13373"/>
          <a:stretch>
            <a:fillRect/>
          </a:stretch>
        </p:blipFill>
        <p:spPr bwMode="auto">
          <a:xfrm>
            <a:off x="4799013" y="1196975"/>
            <a:ext cx="1700212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361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232400"/>
            <a:ext cx="25400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3615" name="AutoShape 15"/>
          <p:cNvSpPr>
            <a:spLocks noChangeArrowheads="1"/>
          </p:cNvSpPr>
          <p:nvPr/>
        </p:nvSpPr>
        <p:spPr bwMode="auto">
          <a:xfrm>
            <a:off x="539750" y="981075"/>
            <a:ext cx="5688013" cy="58769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353616" name="Line 16"/>
          <p:cNvSpPr>
            <a:spLocks noChangeShapeType="1"/>
          </p:cNvSpPr>
          <p:nvPr/>
        </p:nvSpPr>
        <p:spPr bwMode="auto">
          <a:xfrm>
            <a:off x="1258888" y="5373688"/>
            <a:ext cx="4249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53617" name="Line 17"/>
          <p:cNvSpPr>
            <a:spLocks noChangeShapeType="1"/>
          </p:cNvSpPr>
          <p:nvPr/>
        </p:nvSpPr>
        <p:spPr bwMode="auto">
          <a:xfrm flipV="1">
            <a:off x="2051050" y="3716338"/>
            <a:ext cx="2665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53618" name="Text Box 18"/>
          <p:cNvSpPr txBox="1">
            <a:spLocks noChangeArrowheads="1"/>
          </p:cNvSpPr>
          <p:nvPr/>
        </p:nvSpPr>
        <p:spPr bwMode="auto">
          <a:xfrm>
            <a:off x="1763713" y="5700713"/>
            <a:ext cx="32400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b="1" dirty="0" smtClean="0">
                <a:solidFill>
                  <a:schemeClr val="folHlink"/>
                </a:solidFill>
                <a:ea typeface="標楷體" pitchFamily="65" charset="-120"/>
              </a:rPr>
              <a:t>喜欢老师</a:t>
            </a:r>
            <a:endParaRPr lang="zh-TW" altLang="en-US" sz="4800" b="1" dirty="0">
              <a:solidFill>
                <a:schemeClr val="folHlink"/>
              </a:solidFill>
              <a:ea typeface="標楷體" pitchFamily="65" charset="-120"/>
            </a:endParaRPr>
          </a:p>
        </p:txBody>
      </p:sp>
      <p:sp>
        <p:nvSpPr>
          <p:cNvPr id="3353619" name="Text Box 19"/>
          <p:cNvSpPr txBox="1">
            <a:spLocks noChangeArrowheads="1"/>
          </p:cNvSpPr>
          <p:nvPr/>
        </p:nvSpPr>
        <p:spPr bwMode="auto">
          <a:xfrm>
            <a:off x="1979613" y="4149725"/>
            <a:ext cx="2735262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600" b="1" dirty="0" smtClean="0">
                <a:solidFill>
                  <a:srgbClr val="006600"/>
                </a:solidFill>
                <a:ea typeface="標楷體" pitchFamily="65" charset="-120"/>
              </a:rPr>
              <a:t>喜欢学习</a:t>
            </a:r>
            <a:endParaRPr lang="zh-TW" altLang="en-US" sz="4600" b="1" dirty="0">
              <a:solidFill>
                <a:srgbClr val="006600"/>
              </a:solidFill>
              <a:ea typeface="標楷體" pitchFamily="65" charset="-120"/>
            </a:endParaRPr>
          </a:p>
        </p:txBody>
      </p:sp>
      <p:sp>
        <p:nvSpPr>
          <p:cNvPr id="3353622" name="Text Box 22"/>
          <p:cNvSpPr txBox="1">
            <a:spLocks noChangeArrowheads="1"/>
          </p:cNvSpPr>
          <p:nvPr/>
        </p:nvSpPr>
        <p:spPr bwMode="auto">
          <a:xfrm>
            <a:off x="2771775" y="2205038"/>
            <a:ext cx="1223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b="1" dirty="0" smtClean="0">
                <a:solidFill>
                  <a:srgbClr val="FF0066"/>
                </a:solidFill>
                <a:ea typeface="標楷體" pitchFamily="65" charset="-120"/>
              </a:rPr>
              <a:t>喜欢</a:t>
            </a:r>
            <a:br>
              <a:rPr lang="zh-TW" altLang="en-US" sz="4000" b="1" dirty="0" smtClean="0">
                <a:solidFill>
                  <a:srgbClr val="FF0066"/>
                </a:solidFill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rgbClr val="FF0066"/>
                </a:solidFill>
                <a:ea typeface="標楷體" pitchFamily="65" charset="-120"/>
              </a:rPr>
              <a:t>自己</a:t>
            </a:r>
            <a:endParaRPr lang="zh-TW" altLang="en-US" sz="4000" b="1" dirty="0">
              <a:solidFill>
                <a:srgbClr val="FF0066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参考书目</a:t>
            </a:r>
            <a:endParaRPr lang="zh-TW" altLang="en-US" dirty="0" smtClean="0"/>
          </a:p>
        </p:txBody>
      </p:sp>
      <p:sp>
        <p:nvSpPr>
          <p:cNvPr id="292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981075"/>
            <a:ext cx="8623300" cy="1944688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4000" dirty="0" smtClean="0"/>
              <a:t>甘炳光 </a:t>
            </a:r>
            <a:r>
              <a:rPr lang="en-US" altLang="zh-TW" sz="4000" dirty="0" smtClean="0"/>
              <a:t>(2009) </a:t>
            </a:r>
            <a:r>
              <a:rPr lang="zh-TW" altLang="en-US" sz="4000" dirty="0" smtClean="0"/>
              <a:t>小组游戏带领技巧；</a:t>
            </a:r>
          </a:p>
          <a:p>
            <a:pPr>
              <a:buFontTx/>
              <a:buNone/>
            </a:pPr>
            <a:r>
              <a:rPr lang="zh-TW" altLang="en-US" sz="4000" dirty="0" smtClean="0"/>
              <a:t>香港：香港城市大学</a:t>
            </a:r>
            <a:endParaRPr lang="zh-TW" altLang="en-US" sz="4000" dirty="0" smtClean="0"/>
          </a:p>
        </p:txBody>
      </p:sp>
      <p:pic>
        <p:nvPicPr>
          <p:cNvPr id="2924548" name="Picture 4" descr="IMG_3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2565400"/>
            <a:ext cx="3187700" cy="41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5731" name="Group 3"/>
          <p:cNvGraphicFramePr>
            <a:graphicFrameLocks noGrp="1"/>
          </p:cNvGraphicFramePr>
          <p:nvPr/>
        </p:nvGraphicFramePr>
        <p:xfrm>
          <a:off x="0" y="981075"/>
          <a:ext cx="9144000" cy="5876927"/>
        </p:xfrm>
        <a:graphic>
          <a:graphicData uri="http://schemas.openxmlformats.org/drawingml/2006/table">
            <a:tbl>
              <a:tblPr/>
              <a:tblGrid>
                <a:gridCol w="1017588"/>
                <a:gridCol w="1014412"/>
                <a:gridCol w="1016000"/>
                <a:gridCol w="1017588"/>
                <a:gridCol w="1014412"/>
                <a:gridCol w="1016000"/>
                <a:gridCol w="1017588"/>
                <a:gridCol w="1014412"/>
                <a:gridCol w="1016000"/>
              </a:tblGrid>
              <a:tr h="7715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左</a:t>
                      </a:r>
                      <a:endParaRPr kumimoji="1" lang="en-US" altLang="zh-TW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SzPct val="80000"/>
                        <a:defRPr kumimoji="1" sz="2800">
                          <a:solidFill>
                            <a:srgbClr val="0000FF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712788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1425575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2062163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62255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30797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3536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9941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44513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1" lang="zh-TW" alt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45823" name="Rectangle 95"/>
          <p:cNvSpPr>
            <a:spLocks noChangeArrowheads="1"/>
          </p:cNvSpPr>
          <p:nvPr/>
        </p:nvSpPr>
        <p:spPr bwMode="auto">
          <a:xfrm>
            <a:off x="0" y="142875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1pPr>
            <a:lvl2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2pPr>
            <a:lvl3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3pPr>
            <a:lvl4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4pPr>
            <a:lvl5pPr eaLnBrk="0" hangingPunct="0"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A5002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r>
              <a:rPr lang="zh-TW" altLang="en-US" dirty="0" smtClean="0"/>
              <a:t>「眼捷手快」─ 大脑协调训练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42875"/>
            <a:ext cx="7532688" cy="600075"/>
          </a:xfrm>
        </p:spPr>
        <p:txBody>
          <a:bodyPr/>
          <a:lstStyle/>
          <a:p>
            <a:r>
              <a:rPr lang="zh-TW" altLang="en-US" dirty="0" smtClean="0"/>
              <a:t>大冬瓜、长间尺、高脚七</a:t>
            </a:r>
            <a:endParaRPr lang="zh-TW" altLang="en-US" dirty="0" smtClean="0"/>
          </a:p>
        </p:txBody>
      </p:sp>
      <p:sp>
        <p:nvSpPr>
          <p:cNvPr id="3149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4067175" cy="6046788"/>
          </a:xfrm>
        </p:spPr>
        <p:txBody>
          <a:bodyPr/>
          <a:lstStyle/>
          <a:p>
            <a:pPr algn="ctr"/>
            <a:r>
              <a:rPr lang="zh-TW" altLang="en-US" sz="3600" dirty="0" smtClean="0"/>
              <a:t>大苹果</a:t>
            </a:r>
          </a:p>
          <a:p>
            <a:pPr algn="ctr"/>
            <a:r>
              <a:rPr lang="zh-TW" altLang="en-US" sz="3600" dirty="0" smtClean="0">
                <a:solidFill>
                  <a:srgbClr val="A50021"/>
                </a:solidFill>
              </a:rPr>
              <a:t>小菠萝</a:t>
            </a:r>
          </a:p>
          <a:p>
            <a:pPr algn="ctr"/>
            <a:r>
              <a:rPr lang="zh-TW" altLang="en-US" sz="3600" dirty="0" smtClean="0"/>
              <a:t>长光管</a:t>
            </a:r>
            <a:endParaRPr lang="zh-TW" altLang="en-US" sz="3600" dirty="0" smtClean="0"/>
          </a:p>
          <a:p>
            <a:pPr algn="ctr"/>
            <a:r>
              <a:rPr lang="zh-TW" altLang="en-US" sz="3600" dirty="0" smtClean="0">
                <a:solidFill>
                  <a:srgbClr val="A50021"/>
                </a:solidFill>
              </a:rPr>
              <a:t>矮葫芦</a:t>
            </a:r>
          </a:p>
          <a:p>
            <a:pPr algn="ctr"/>
            <a:r>
              <a:rPr lang="zh-TW" altLang="en-US" sz="3600" dirty="0" smtClean="0"/>
              <a:t>大会堂</a:t>
            </a:r>
            <a:endParaRPr lang="zh-TW" altLang="en-US" sz="3600" dirty="0" smtClean="0"/>
          </a:p>
          <a:p>
            <a:pPr algn="ctr"/>
            <a:r>
              <a:rPr lang="zh-TW" altLang="en-US" sz="3600" dirty="0" smtClean="0">
                <a:solidFill>
                  <a:srgbClr val="A50021"/>
                </a:solidFill>
              </a:rPr>
              <a:t>高佬全</a:t>
            </a:r>
          </a:p>
          <a:p>
            <a:pPr algn="ctr"/>
            <a:r>
              <a:rPr lang="zh-TW" altLang="en-US" sz="3600" dirty="0" smtClean="0"/>
              <a:t>小礼堂</a:t>
            </a:r>
          </a:p>
          <a:p>
            <a:pPr algn="ctr"/>
            <a:r>
              <a:rPr lang="zh-TW" altLang="en-US" sz="3600" dirty="0" smtClean="0">
                <a:solidFill>
                  <a:srgbClr val="A50021"/>
                </a:solidFill>
              </a:rPr>
              <a:t>长气袋</a:t>
            </a:r>
            <a:endParaRPr lang="zh-TW" altLang="en-US" sz="3600" dirty="0" smtClean="0">
              <a:solidFill>
                <a:srgbClr val="A50021"/>
              </a:solidFill>
            </a:endParaRPr>
          </a:p>
          <a:p>
            <a:pPr algn="ctr"/>
            <a:r>
              <a:rPr lang="zh-TW" altLang="en-US" sz="3600" dirty="0" smtClean="0"/>
              <a:t>小花瓶</a:t>
            </a:r>
          </a:p>
        </p:txBody>
      </p:sp>
      <p:sp>
        <p:nvSpPr>
          <p:cNvPr id="3149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30713" y="931863"/>
            <a:ext cx="4530725" cy="5926137"/>
          </a:xfrm>
        </p:spPr>
        <p:txBody>
          <a:bodyPr/>
          <a:lstStyle/>
          <a:p>
            <a:pPr algn="ctr">
              <a:buFontTx/>
              <a:buAutoNum type="arabicPeriod" startAt="10"/>
            </a:pPr>
            <a:r>
              <a:rPr lang="zh-TW" altLang="en-US" sz="3600" dirty="0" smtClean="0">
                <a:solidFill>
                  <a:srgbClr val="A50021"/>
                </a:solidFill>
              </a:rPr>
              <a:t>短铅笔</a:t>
            </a:r>
          </a:p>
          <a:p>
            <a:pPr algn="ctr">
              <a:buFontTx/>
              <a:buAutoNum type="arabicPeriod" startAt="10"/>
            </a:pPr>
            <a:r>
              <a:rPr lang="zh-TW" altLang="en-US" sz="3600" dirty="0" smtClean="0"/>
              <a:t>矮脚虎</a:t>
            </a:r>
          </a:p>
          <a:p>
            <a:pPr algn="ctr">
              <a:buFontTx/>
              <a:buAutoNum type="arabicPeriod" startAt="10"/>
            </a:pPr>
            <a:r>
              <a:rPr lang="zh-TW" altLang="en-US" sz="3600" dirty="0" smtClean="0">
                <a:solidFill>
                  <a:srgbClr val="A50021"/>
                </a:solidFill>
              </a:rPr>
              <a:t>大长金</a:t>
            </a:r>
          </a:p>
          <a:p>
            <a:pPr algn="ctr">
              <a:buFontTx/>
              <a:buAutoNum type="arabicPeriod" startAt="10"/>
            </a:pPr>
            <a:r>
              <a:rPr lang="zh-TW" altLang="en-US" sz="3600" dirty="0" smtClean="0"/>
              <a:t>长颈鹿</a:t>
            </a:r>
            <a:endParaRPr lang="zh-TW" altLang="en-US" sz="3600" dirty="0" smtClean="0"/>
          </a:p>
          <a:p>
            <a:pPr algn="ctr">
              <a:buFontTx/>
              <a:buAutoNum type="arabicPeriod" startAt="10"/>
            </a:pPr>
            <a:r>
              <a:rPr lang="zh-TW" altLang="en-US" sz="3600" dirty="0" smtClean="0">
                <a:solidFill>
                  <a:srgbClr val="A50021"/>
                </a:solidFill>
              </a:rPr>
              <a:t>大笨象</a:t>
            </a:r>
          </a:p>
          <a:p>
            <a:pPr algn="ctr">
              <a:buFontTx/>
              <a:buAutoNum type="arabicPeriod" startAt="10"/>
            </a:pPr>
            <a:r>
              <a:rPr lang="zh-TW" altLang="en-US" sz="3600" dirty="0" smtClean="0"/>
              <a:t>小蝌蚪</a:t>
            </a:r>
          </a:p>
          <a:p>
            <a:pPr algn="ctr">
              <a:buFontTx/>
              <a:buAutoNum type="arabicPeriod" startAt="10"/>
            </a:pPr>
            <a:r>
              <a:rPr lang="zh-TW" altLang="en-US" sz="3600" dirty="0" smtClean="0">
                <a:solidFill>
                  <a:srgbClr val="A50021"/>
                </a:solidFill>
              </a:rPr>
              <a:t>大狼狗</a:t>
            </a:r>
          </a:p>
          <a:p>
            <a:pPr algn="ctr">
              <a:buFontTx/>
              <a:buAutoNum type="arabicPeriod" startAt="10"/>
            </a:pPr>
            <a:r>
              <a:rPr lang="zh-TW" altLang="en-US" sz="3600" dirty="0" smtClean="0"/>
              <a:t>小旋风</a:t>
            </a:r>
          </a:p>
          <a:p>
            <a:pPr algn="ctr">
              <a:buFontTx/>
              <a:buAutoNum type="arabicPeriod" startAt="10"/>
            </a:pPr>
            <a:r>
              <a:rPr lang="zh-TW" altLang="en-US" sz="3600" dirty="0" smtClean="0">
                <a:solidFill>
                  <a:srgbClr val="A50021"/>
                </a:solidFill>
              </a:rPr>
              <a:t>大</a:t>
            </a:r>
            <a:r>
              <a:rPr lang="zh-TW" altLang="en-US" sz="3600" dirty="0" smtClean="0">
                <a:solidFill>
                  <a:srgbClr val="A50021"/>
                </a:solidFill>
              </a:rPr>
              <a:t>青蛙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4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4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4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4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4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14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14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14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14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149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149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149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149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149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149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149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149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3149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9827" grpId="0" build="p"/>
      <p:bldP spid="314982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8802" name="Picture 3" descr="Brain"/>
          <p:cNvPicPr>
            <a:picLocks noGrp="1" noChangeAspect="1" noChangeArrowheads="1"/>
          </p:cNvPicPr>
          <p:nvPr>
            <p:ph type="chart" sz="half" idx="4294967295"/>
          </p:nvPr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8338" y="0"/>
            <a:ext cx="3395662" cy="6858000"/>
          </a:xfrm>
          <a:noFill/>
        </p:spPr>
      </p:pic>
      <p:sp>
        <p:nvSpPr>
          <p:cNvPr id="4" name="橢圓 3"/>
          <p:cNvSpPr>
            <a:spLocks noChangeArrowheads="1"/>
          </p:cNvSpPr>
          <p:nvPr/>
        </p:nvSpPr>
        <p:spPr bwMode="auto">
          <a:xfrm>
            <a:off x="7092950" y="5734050"/>
            <a:ext cx="1727200" cy="790575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  <p:pic>
        <p:nvPicPr>
          <p:cNvPr id="3148804" name="Picture 4" descr="147719815254367506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86200"/>
            <a:ext cx="52387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8805" name="Text Box 5"/>
          <p:cNvSpPr txBox="1">
            <a:spLocks noChangeArrowheads="1"/>
          </p:cNvSpPr>
          <p:nvPr/>
        </p:nvSpPr>
        <p:spPr bwMode="auto">
          <a:xfrm>
            <a:off x="0" y="549275"/>
            <a:ext cx="57959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sz="4500" dirty="0" smtClean="0">
                <a:solidFill>
                  <a:schemeClr val="tx1"/>
                </a:solidFill>
                <a:latin typeface="Comic Sans MS" pitchFamily="66" charset="0"/>
                <a:ea typeface="標楷體" pitchFamily="65" charset="-120"/>
              </a:rPr>
              <a:t>大脑协调活动</a:t>
            </a:r>
            <a:br>
              <a:rPr lang="zh-TW" altLang="en-US" sz="4500" dirty="0" smtClean="0">
                <a:solidFill>
                  <a:schemeClr val="tx1"/>
                </a:solidFill>
                <a:latin typeface="Comic Sans MS" pitchFamily="66" charset="0"/>
                <a:ea typeface="標楷體" pitchFamily="65" charset="-120"/>
              </a:rPr>
            </a:br>
            <a:r>
              <a:rPr lang="zh-TW" altLang="en-US" sz="4500" dirty="0" smtClean="0">
                <a:solidFill>
                  <a:schemeClr val="tx1"/>
                </a:solidFill>
                <a:latin typeface="Comic Sans MS" pitchFamily="66" charset="0"/>
                <a:ea typeface="標楷體" pitchFamily="65" charset="-120"/>
              </a:rPr>
              <a:t>能刺激</a:t>
            </a:r>
            <a:r>
              <a:rPr lang="zh-TW" altLang="en-US" sz="4500" u="sng" dirty="0" smtClean="0">
                <a:solidFill>
                  <a:schemeClr val="folHlink"/>
                </a:solidFill>
                <a:latin typeface="Comic Sans MS" pitchFamily="66" charset="0"/>
                <a:ea typeface="標楷體" pitchFamily="65" charset="-120"/>
              </a:rPr>
              <a:t>神经键</a:t>
            </a:r>
            <a:r>
              <a:rPr lang="zh-TW" altLang="en-US" sz="4500" dirty="0" smtClean="0">
                <a:solidFill>
                  <a:schemeClr val="tx1"/>
                </a:solidFill>
                <a:latin typeface="Comic Sans MS" pitchFamily="66" charset="0"/>
                <a:ea typeface="標楷體" pitchFamily="65" charset="-120"/>
              </a:rPr>
              <a:t>的增长</a:t>
            </a:r>
            <a:endParaRPr lang="zh-TW" altLang="en-US" sz="4500" dirty="0">
              <a:solidFill>
                <a:schemeClr val="tx1"/>
              </a:solidFill>
              <a:latin typeface="Comic Sans MS" pitchFamily="66" charset="0"/>
              <a:ea typeface="標楷體" pitchFamily="65" charset="-120"/>
            </a:endParaRPr>
          </a:p>
        </p:txBody>
      </p:sp>
      <p:sp>
        <p:nvSpPr>
          <p:cNvPr id="2" name="橢圓 3"/>
          <p:cNvSpPr>
            <a:spLocks noChangeArrowheads="1"/>
          </p:cNvSpPr>
          <p:nvPr/>
        </p:nvSpPr>
        <p:spPr bwMode="auto">
          <a:xfrm>
            <a:off x="3635375" y="4365625"/>
            <a:ext cx="1368425" cy="1223963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en-US" sz="180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99"/>
      </a:hlink>
      <a:folHlink>
        <a:srgbClr val="333399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2958</Words>
  <Application>Microsoft Office PowerPoint</Application>
  <PresentationFormat>如螢幕大小 (4:3)</PresentationFormat>
  <Paragraphs>508</Paragraphs>
  <Slides>65</Slides>
  <Notes>27</Notes>
  <HiddenSlides>0</HiddenSlides>
  <MMClips>2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81" baseType="lpstr">
      <vt:lpstr>Arial</vt:lpstr>
      <vt:lpstr>新細明體</vt:lpstr>
      <vt:lpstr>標楷體</vt:lpstr>
      <vt:lpstr>Times New Roman</vt:lpstr>
      <vt:lpstr>文鼎粗行楷</vt:lpstr>
      <vt:lpstr>Arial Unicode MS</vt:lpstr>
      <vt:lpstr>Comic Sans MS</vt:lpstr>
      <vt:lpstr>Magneto</vt:lpstr>
      <vt:lpstr>Wingdings</vt:lpstr>
      <vt:lpstr>和平粗圓</vt:lpstr>
      <vt:lpstr>華康新儷粗黑</vt:lpstr>
      <vt:lpstr>和平中黑</vt:lpstr>
      <vt:lpstr>Calibri</vt:lpstr>
      <vt:lpstr>SimSun</vt:lpstr>
      <vt:lpstr>細明體</vt:lpstr>
      <vt:lpstr>預設簡報設計</vt:lpstr>
      <vt:lpstr>PowerPoint 簡報</vt:lpstr>
      <vt:lpstr>PowerPoint 簡報</vt:lpstr>
      <vt:lpstr>PowerPoint 簡報</vt:lpstr>
      <vt:lpstr>24个适合儿童/长者的团体游戏</vt:lpstr>
      <vt:lpstr>热身游戏</vt:lpstr>
      <vt:lpstr>PowerPoint 簡報</vt:lpstr>
      <vt:lpstr>PowerPoint 簡報</vt:lpstr>
      <vt:lpstr>大冬瓜、长间尺、高脚七</vt:lpstr>
      <vt:lpstr>PowerPoint 簡報</vt:lpstr>
      <vt:lpstr>数字游戏</vt:lpstr>
      <vt:lpstr>生活数字排大队 </vt:lpstr>
      <vt:lpstr>UNO数字过山车</vt:lpstr>
      <vt:lpstr>007 Bang</vt:lpstr>
      <vt:lpstr>数字手趾反应</vt:lpstr>
      <vt:lpstr>连珠炮</vt:lpstr>
      <vt:lpstr>动脑筋时间 – 数学逻辑智能玩具</vt:lpstr>
      <vt:lpstr>带领游戏的技巧</vt:lpstr>
      <vt:lpstr>带领游戏的技巧</vt:lpstr>
      <vt:lpstr>PowerPoint 簡報</vt:lpstr>
      <vt:lpstr>建立小组的专业形象</vt:lpstr>
      <vt:lpstr>PowerPoint 簡報</vt:lpstr>
      <vt:lpstr>PowerPoint 簡報</vt:lpstr>
      <vt:lpstr>PowerPoint 簡報</vt:lpstr>
      <vt:lpstr>提高儿童学习兴趣及动机的方法</vt:lpstr>
      <vt:lpstr>小组规则</vt:lpstr>
      <vt:lpstr>小组规则口诀(适合初小学生)</vt:lpstr>
      <vt:lpstr>课室规则 (适合长者)</vt:lpstr>
      <vt:lpstr>小组/课程备忘</vt:lpstr>
      <vt:lpstr>带齐用品记录表 (于每课上堂前检查，如有带者在方格内, 忘记者)</vt:lpstr>
      <vt:lpstr>学生表现评估 (范本)</vt:lpstr>
      <vt:lpstr>提高儿童学习兴趣及动机的原素</vt:lpstr>
      <vt:lpstr>「运动元素」─ 渐进式肌肉松弛法</vt:lpstr>
      <vt:lpstr>「绘画元素」│ 数字之旅</vt:lpstr>
      <vt:lpstr>「绘画元素」─ 数字图画</vt:lpstr>
      <vt:lpstr>「绘画元素」─生字咭</vt:lpstr>
      <vt:lpstr>「朗读元素」─ 小组规则口诀</vt:lpstr>
      <vt:lpstr>「故事元素」─ 曹冲秤象</vt:lpstr>
      <vt:lpstr>「故事元素」─ 曹冲秤象</vt:lpstr>
      <vt:lpstr>「故事元素」─ 娶公主，分树木</vt:lpstr>
      <vt:lpstr>「故事元素」─ 娶公主，分树木</vt:lpstr>
      <vt:lpstr>「贴、印元素」─ 学生奖励咭</vt:lpstr>
      <vt:lpstr>「IQ元素」─  猎人射小鸟</vt:lpstr>
      <vt:lpstr>切蛋糕</vt:lpstr>
      <vt:lpstr>一公斤的棉花重还是一公斤的铁重？</vt:lpstr>
      <vt:lpstr>「走动元素」─ 海陆空</vt:lpstr>
      <vt:lpstr> 「走动元素」 ─ 出黑板写答案(8X6 逆向思考方法)</vt:lpstr>
      <vt:lpstr> 「比赛元素」 ─ 计时完成练习</vt:lpstr>
      <vt:lpstr>「比赛元素」─ 快快写 0 1 2 3 4 5 6 7 8 9</vt:lpstr>
      <vt:lpstr>「比赛元素」─ 许特尔图训练</vt:lpstr>
      <vt:lpstr>Wasp </vt:lpstr>
      <vt:lpstr>PowerPoint 簡報</vt:lpstr>
      <vt:lpstr>与学生建立专业关系</vt:lpstr>
      <vt:lpstr>与家长建立专业关系</vt:lpstr>
      <vt:lpstr>小组「五段法」</vt:lpstr>
      <vt:lpstr>一小时小组内容结构模板</vt:lpstr>
      <vt:lpstr>热身阶段</vt:lpstr>
      <vt:lpstr>预览阶段</vt:lpstr>
      <vt:lpstr>会话</vt:lpstr>
      <vt:lpstr>消化阶段</vt:lpstr>
      <vt:lpstr>总结阶段</vt:lpstr>
      <vt:lpstr>观察力游戏</vt:lpstr>
      <vt:lpstr>制造紧张刺激气氛、 训练简单反应、 促进归属感的围圈游戏</vt:lpstr>
      <vt:lpstr>走动游戏</vt:lpstr>
      <vt:lpstr>培育儿童成长的三个目标层次</vt:lpstr>
      <vt:lpstr>参考书目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Yipsir</cp:lastModifiedBy>
  <cp:revision>230</cp:revision>
  <dcterms:created xsi:type="dcterms:W3CDTF">2007-07-07T12:19:16Z</dcterms:created>
  <dcterms:modified xsi:type="dcterms:W3CDTF">2016-04-19T00:59:28Z</dcterms:modified>
</cp:coreProperties>
</file>