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286" r:id="rId2"/>
    <p:sldId id="287" r:id="rId3"/>
    <p:sldId id="292" r:id="rId4"/>
    <p:sldId id="297" r:id="rId5"/>
    <p:sldId id="332" r:id="rId6"/>
    <p:sldId id="333" r:id="rId7"/>
    <p:sldId id="334" r:id="rId8"/>
    <p:sldId id="299" r:id="rId9"/>
    <p:sldId id="363" r:id="rId10"/>
    <p:sldId id="365" r:id="rId11"/>
    <p:sldId id="366" r:id="rId12"/>
    <p:sldId id="320" r:id="rId13"/>
    <p:sldId id="367" r:id="rId14"/>
    <p:sldId id="368" r:id="rId15"/>
  </p:sldIdLst>
  <p:sldSz cx="9144000" cy="6858000" type="screen4x3"/>
  <p:notesSz cx="6858000" cy="97107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69696"/>
    <a:srgbClr val="996600"/>
    <a:srgbClr val="5F5F5F"/>
    <a:srgbClr val="4D4D4D"/>
    <a:srgbClr val="006600"/>
    <a:srgbClr val="66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2" autoAdjust="0"/>
    <p:restoredTop sz="94843" autoAdjust="0"/>
  </p:normalViewPr>
  <p:slideViewPr>
    <p:cSldViewPr>
      <p:cViewPr>
        <p:scale>
          <a:sx n="45" d="100"/>
          <a:sy n="45" d="100"/>
        </p:scale>
        <p:origin x="-1464" y="-4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04" y="-90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3FA356-77C4-417E-8884-8234EE32DE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698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按一下以编辑母片</a:t>
            </a:r>
          </a:p>
          <a:p>
            <a:pPr lvl="1"/>
            <a:r>
              <a:rPr lang="zh-TW" altLang="en-US" smtClean="0"/>
              <a:t>第二层</a:t>
            </a:r>
          </a:p>
          <a:p>
            <a:pPr lvl="2"/>
            <a:r>
              <a:rPr lang="zh-TW" altLang="en-US" smtClean="0"/>
              <a:t>第三层</a:t>
            </a:r>
          </a:p>
          <a:p>
            <a:pPr lvl="3"/>
            <a:r>
              <a:rPr lang="zh-TW" altLang="en-US" smtClean="0"/>
              <a:t>第四层</a:t>
            </a:r>
          </a:p>
          <a:p>
            <a:pPr lvl="4"/>
            <a:r>
              <a:rPr lang="zh-TW" altLang="en-US" smtClean="0"/>
              <a:t>第五层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4177BF-C20D-48FA-B7DB-144C6D668C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509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DDBE4-453E-4B81-BB12-3F02932F1322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685800" indent="-26352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55688" indent="-21113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476375" indent="-2095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1898650" indent="-21113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355850" indent="-21113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813050" indent="-21113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270250" indent="-21113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727450" indent="-21113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/>
            <a:fld id="{FD6DA9E4-2052-4F91-B4E7-0BB51367E4B8}" type="slidenum">
              <a:rPr lang="en-US" altLang="zh-TW" sz="1200"/>
              <a:pPr algn="r"/>
              <a:t>1</a:t>
            </a:fld>
            <a:endParaRPr lang="en-US" altLang="zh-TW" sz="120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1" tIns="45716" rIns="91431" bIns="45716"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C050-A1FB-44C7-97B5-39CBF0559263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63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898E6-369D-47F9-B49E-1B818B089B6B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65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CC61D-CD71-4D99-A9EC-9D1CF48D3A2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875BE-2B73-44B1-8285-CA31571F47A6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67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49508-FCF1-4341-9C74-1904952345E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FB201-6166-4C1F-B844-23CAEBE47D78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AE5ED-4F03-417E-BF7F-C44EEDA0FD7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E4AC4-76C6-4655-888C-FCD19035C3C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536D3-F31D-4953-B7B1-3DA256178ED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41F70-E40E-4585-91BF-B80808DDB996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48F61-5219-4E50-8FEA-9FFA601074E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D6A00-09D6-4E25-A05D-FE4B74A48A0A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259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829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HK" altLang="zh-HK" sz="2400">
                <a:latin typeface="Times New Roman" pitchFamily="18" charset="0"/>
              </a:endParaRPr>
            </a:p>
          </p:txBody>
        </p:sp>
        <p:grpSp>
          <p:nvGrpSpPr>
            <p:cNvPr id="8294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8294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zh-HK" altLang="zh-HK" sz="2400">
                  <a:latin typeface="Times New Roman" pitchFamily="18" charset="0"/>
                </a:endParaRPr>
              </a:p>
            </p:txBody>
          </p:sp>
          <p:sp>
            <p:nvSpPr>
              <p:cNvPr id="8295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zh-HK" altLang="zh-HK" sz="2400">
                  <a:latin typeface="Times New Roman" pitchFamily="18" charset="0"/>
                </a:endParaRPr>
              </a:p>
            </p:txBody>
          </p:sp>
          <p:sp>
            <p:nvSpPr>
              <p:cNvPr id="8295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HK" altLang="en-US"/>
              </a:p>
            </p:txBody>
          </p:sp>
        </p:grpSp>
        <p:grpSp>
          <p:nvGrpSpPr>
            <p:cNvPr id="8295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295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zh-HK" altLang="zh-HK" sz="2400">
                  <a:latin typeface="Times New Roman" pitchFamily="18" charset="0"/>
                </a:endParaRPr>
              </a:p>
            </p:txBody>
          </p:sp>
          <p:sp>
            <p:nvSpPr>
              <p:cNvPr id="8295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HK" altLang="en-US"/>
              </a:p>
            </p:txBody>
          </p:sp>
        </p:grpSp>
      </p:grpSp>
      <p:sp>
        <p:nvSpPr>
          <p:cNvPr id="829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按一下以编辑母片标题样式</a:t>
            </a:r>
            <a:endParaRPr lang="zh-TW" altLang="en-US" noProof="0" smtClean="0"/>
          </a:p>
        </p:txBody>
      </p:sp>
      <p:sp>
        <p:nvSpPr>
          <p:cNvPr id="829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按一下以编辑母片副标题样式</a:t>
            </a:r>
            <a:endParaRPr lang="zh-TW" altLang="en-US" noProof="0" smtClean="0"/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zh-TW"/>
          </a:p>
        </p:txBody>
      </p:sp>
      <p:sp>
        <p:nvSpPr>
          <p:cNvPr id="829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4388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zh-TW"/>
          </a:p>
        </p:txBody>
      </p:sp>
      <p:sp>
        <p:nvSpPr>
          <p:cNvPr id="8295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8C3683-A2A4-475E-AE57-EF7EE42947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3165A3-D4A2-495D-8A48-36B4F511DB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618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0525" y="277813"/>
            <a:ext cx="1946275" cy="65801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00113" y="277813"/>
            <a:ext cx="5688012" cy="65801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C5F19B-1E17-4A5B-B5A4-5FC3F17C4C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876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ACB71-D6C4-4239-826F-EA92E14F4A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352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AC212-F3C4-4C66-9052-7CB3292F9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13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0113" y="1557338"/>
            <a:ext cx="3810000" cy="530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2513" y="1557338"/>
            <a:ext cx="3810000" cy="5300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007C47-9748-4774-BFB9-EF4FD5920F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542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B95214-1DA0-4C67-AD77-2AA6D91FCE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158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923D54-F20A-4663-8ABD-934B1962C2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968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F0326C-841A-4343-B04A-D770D37E0B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680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03FED-A1A5-416D-9DEE-77163C0375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513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919D78-C47F-48C2-8CCE-978A229D30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96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HK" altLang="zh-HK" sz="2400">
                <a:latin typeface="Times New Roman" pitchFamily="18" charset="0"/>
              </a:endParaRPr>
            </a:p>
          </p:txBody>
        </p:sp>
        <p:grpSp>
          <p:nvGrpSpPr>
            <p:cNvPr id="8192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zh-HK" altLang="zh-HK" sz="2400">
                  <a:latin typeface="Times New Roman" pitchFamily="18" charset="0"/>
                </a:endParaRPr>
              </a:p>
            </p:txBody>
          </p:sp>
          <p:sp>
            <p:nvSpPr>
              <p:cNvPr id="8192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HK" altLang="en-US"/>
              </a:p>
            </p:txBody>
          </p:sp>
        </p:grpSp>
      </p:grpSp>
      <p:sp>
        <p:nvSpPr>
          <p:cNvPr id="819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按一下以编辑母片标题样式</a:t>
            </a:r>
            <a:endParaRPr lang="zh-TW" altLang="en-US" smtClean="0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557338"/>
            <a:ext cx="7772400" cy="530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按一下以编辑母片</a:t>
            </a:r>
          </a:p>
          <a:p>
            <a:pPr lvl="1"/>
            <a:r>
              <a:rPr lang="zh-TW" altLang="en-US" smtClean="0"/>
              <a:t>第二层</a:t>
            </a:r>
          </a:p>
          <a:p>
            <a:pPr lvl="2"/>
            <a:r>
              <a:rPr lang="zh-TW" altLang="en-US" smtClean="0"/>
              <a:t>第三层</a:t>
            </a:r>
          </a:p>
          <a:p>
            <a:pPr lvl="3"/>
            <a:r>
              <a:rPr lang="zh-TW" altLang="en-US" smtClean="0"/>
              <a:t>第四层</a:t>
            </a:r>
          </a:p>
          <a:p>
            <a:pPr lvl="4"/>
            <a:r>
              <a:rPr lang="zh-TW" altLang="en-US" smtClean="0"/>
              <a:t>第五层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5513" y="66436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D3CB6C63-12F5-4DA3-BFA2-8C3E62ABD77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rgbClr val="A50021"/>
          </a:solidFill>
          <a:latin typeface="Times New Roman" pitchFamily="18" charset="0"/>
          <a:ea typeface="標楷體" pitchFamily="65" charset="-12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rgbClr val="33660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ipsir.com.h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B430E-37D9-425B-A453-769EFE3F085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84995" name="文字方塊 2"/>
          <p:cNvSpPr txBox="1">
            <a:spLocks noChangeArrowheads="1"/>
          </p:cNvSpPr>
          <p:nvPr/>
        </p:nvSpPr>
        <p:spPr bwMode="auto">
          <a:xfrm>
            <a:off x="1835150" y="5805488"/>
            <a:ext cx="545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HK" sz="4000" b="1">
                <a:solidFill>
                  <a:srgbClr val="0000FF"/>
                </a:solidFill>
                <a:hlinkClick r:id="rId3"/>
              </a:rPr>
              <a:t>www.yipsir.com.hk</a:t>
            </a:r>
            <a:r>
              <a:rPr lang="en-US" altLang="zh-HK" sz="4000" b="1">
                <a:solidFill>
                  <a:srgbClr val="0000FF"/>
                </a:solidFill>
              </a:rPr>
              <a:t> </a:t>
            </a:r>
            <a:endParaRPr lang="en-US" altLang="zh-TW" sz="4000" b="1">
              <a:solidFill>
                <a:srgbClr val="0000FF"/>
              </a:solidFill>
            </a:endParaRP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5761037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HK" alt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微軟正黑體"/>
                <a:ea typeface="微軟正黑體"/>
              </a:rPr>
              <a:t>鹊桥会活动</a:t>
            </a:r>
          </a:p>
        </p:txBody>
      </p:sp>
      <p:pic>
        <p:nvPicPr>
          <p:cNvPr id="84999" name="Picture 7" descr="4b821fe4029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73238"/>
            <a:ext cx="6696075" cy="390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94A8-55D0-4FED-8DF3-54D0CD058EB8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「二、四、八」─ 选择与被</a:t>
            </a:r>
            <a:r>
              <a:rPr lang="zh-TW" altLang="en-US"/>
              <a:t>选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532812" cy="5688013"/>
          </a:xfrm>
        </p:spPr>
        <p:txBody>
          <a:bodyPr/>
          <a:lstStyle/>
          <a:p>
            <a:pPr marL="533400" indent="-533400">
              <a:lnSpc>
                <a:spcPct val="140000"/>
              </a:lnSpc>
              <a:buFont typeface="Wingdings" pitchFamily="2" charset="2"/>
              <a:buNone/>
            </a:pPr>
            <a:r>
              <a:rPr lang="zh-TW" altLang="en-US"/>
              <a:t>第三輪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以剛才所結合的</a:t>
            </a:r>
            <a:r>
              <a:rPr lang="en-US" altLang="zh-TW">
                <a:solidFill>
                  <a:srgbClr val="006600"/>
                </a:solidFill>
              </a:rPr>
              <a:t>4</a:t>
            </a:r>
            <a:r>
              <a:rPr lang="zh-TW" altLang="en-US">
                <a:solidFill>
                  <a:srgbClr val="006600"/>
                </a:solidFill>
              </a:rPr>
              <a:t>人組為一單位</a:t>
            </a:r>
            <a:r>
              <a:rPr lang="en-US" altLang="zh-TW"/>
              <a:t>, </a:t>
            </a:r>
            <a:r>
              <a:rPr lang="zh-TW" altLang="en-US"/>
              <a:t>馬蹄型圍圈而座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中間分界</a:t>
            </a:r>
            <a:r>
              <a:rPr lang="en-US" altLang="zh-TW"/>
              <a:t>, </a:t>
            </a:r>
            <a:r>
              <a:rPr lang="zh-TW" altLang="en-US"/>
              <a:t>分成兩大組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馬蹄口兩边的第一組</a:t>
            </a:r>
            <a:r>
              <a:rPr lang="zh-TW" altLang="en-US">
                <a:solidFill>
                  <a:srgbClr val="006600"/>
                </a:solidFill>
              </a:rPr>
              <a:t>派一位組員做代表</a:t>
            </a:r>
            <a:r>
              <a:rPr lang="en-US" altLang="zh-TW"/>
              <a:t>, </a:t>
            </a:r>
            <a:r>
              <a:rPr lang="zh-TW" altLang="en-US"/>
              <a:t>开始对猜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贏的一方可从对方那边挑选</a:t>
            </a:r>
            <a:r>
              <a:rPr lang="zh-TW" altLang="en-US">
                <a:solidFill>
                  <a:srgbClr val="006600"/>
                </a:solidFill>
              </a:rPr>
              <a:t>一組</a:t>
            </a:r>
            <a:r>
              <a:rPr lang="en-US" altLang="zh-TW">
                <a:solidFill>
                  <a:srgbClr val="006600"/>
                </a:solidFill>
              </a:rPr>
              <a:t>(4</a:t>
            </a:r>
            <a:r>
              <a:rPr lang="zh-TW" altLang="en-US">
                <a:solidFill>
                  <a:srgbClr val="006600"/>
                </a:solidFill>
              </a:rPr>
              <a:t>人</a:t>
            </a:r>
            <a:r>
              <a:rPr lang="en-US" altLang="zh-TW">
                <a:solidFill>
                  <a:srgbClr val="006600"/>
                </a:solidFill>
              </a:rPr>
              <a:t>)</a:t>
            </a:r>
            <a:r>
              <a:rPr lang="zh-TW" altLang="en-US"/>
              <a:t>印象好</a:t>
            </a:r>
            <a:r>
              <a:rPr lang="en-US" altLang="zh-TW"/>
              <a:t>, </a:t>
            </a:r>
            <a:r>
              <a:rPr lang="zh-TW" altLang="en-US"/>
              <a:t>但不熟悉的異性結合成一組</a:t>
            </a:r>
            <a:r>
              <a:rPr lang="en-US" altLang="zh-TW"/>
              <a:t>, </a:t>
            </a:r>
            <a:r>
              <a:rPr lang="zh-TW" altLang="en-US"/>
              <a:t>在室內隨便找个舒适位置閒聊。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然後輪到兩边的</a:t>
            </a:r>
            <a:r>
              <a:rPr lang="zh-TW" altLang="en-US">
                <a:solidFill>
                  <a:srgbClr val="006600"/>
                </a:solidFill>
              </a:rPr>
              <a:t>第二組</a:t>
            </a:r>
            <a:r>
              <a:rPr lang="zh-TW" altLang="en-US"/>
              <a:t>队員对猜</a:t>
            </a:r>
            <a:r>
              <a:rPr lang="en-US" altLang="zh-TW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3C040-98EC-4382-9C1D-E68A61C069A0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「二、四、八」─ 选择与被</a:t>
            </a:r>
            <a:r>
              <a:rPr lang="zh-TW" altLang="en-US"/>
              <a:t>选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532812" cy="5688013"/>
          </a:xfrm>
        </p:spPr>
        <p:txBody>
          <a:bodyPr/>
          <a:lstStyle/>
          <a:p>
            <a:pPr marL="533400" indent="-533400">
              <a:lnSpc>
                <a:spcPct val="140000"/>
              </a:lnSpc>
              <a:buFont typeface="Wingdings" pitchFamily="2" charset="2"/>
              <a:buNone/>
            </a:pPr>
            <a:r>
              <a:rPr lang="zh-TW" altLang="en-US"/>
              <a:t>解說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參加者在第一輪活动时的感覺、期望、內心的說話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在現实生活中有沒有相似的經驗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>
                <a:solidFill>
                  <a:srgbClr val="FF0066"/>
                </a:solidFill>
              </a:rPr>
              <a:t>对自己性格之發現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在第二</a:t>
            </a:r>
            <a:r>
              <a:rPr lang="zh-TW" altLang="zh-TW" sz="2400"/>
              <a:t>、第三</a:t>
            </a:r>
            <a:r>
              <a:rPr lang="zh-TW" altLang="en-US"/>
              <a:t>回合與第一回合的感覺、經驗有沒有分別</a:t>
            </a:r>
            <a:r>
              <a:rPr lang="en-US" altLang="zh-TW"/>
              <a:t>, </a:t>
            </a:r>
            <a:r>
              <a:rPr lang="zh-TW" altLang="en-US"/>
              <a:t>有何不同</a:t>
            </a:r>
            <a:r>
              <a:rPr lang="en-US" altLang="zh-TW"/>
              <a:t>?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>
                <a:solidFill>
                  <a:srgbClr val="FF0066"/>
                </a:solidFill>
              </a:rPr>
              <a:t>对現实生活、人际關系上有何啟示</a:t>
            </a:r>
            <a:r>
              <a:rPr lang="en-US" altLang="zh-TW">
                <a:solidFill>
                  <a:srgbClr val="FF0066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5DA6-C35A-4356-8161-37398B95B77E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kumimoji="0" lang="zh-TW" altLang="en-US" sz="3800">
                <a:latin typeface="標楷體" pitchFamily="65" charset="-120"/>
              </a:rPr>
              <a:t>「</a:t>
            </a:r>
            <a:r>
              <a:rPr kumimoji="0" lang="zh-TW" altLang="en-US" sz="3800"/>
              <a:t>齊心合力</a:t>
            </a:r>
            <a:r>
              <a:rPr lang="zh-TW" altLang="en-US" sz="3800"/>
              <a:t>」─ 圍圈接球</a:t>
            </a:r>
          </a:p>
        </p:txBody>
      </p:sp>
      <p:pic>
        <p:nvPicPr>
          <p:cNvPr id="129032" name="Picture 8" descr="0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271713"/>
            <a:ext cx="7489825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6" name="Picture 12" descr="blue-balloon-16831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6" t="5920" r="28403" b="17152"/>
          <a:stretch>
            <a:fillRect/>
          </a:stretch>
        </p:blipFill>
        <p:spPr bwMode="auto">
          <a:xfrm rot="-1243993">
            <a:off x="2771775" y="1557338"/>
            <a:ext cx="1146175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38" name="Picture 14" descr="Balloon-Imag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3" t="5199" r="21527" b="32378"/>
          <a:stretch>
            <a:fillRect/>
          </a:stretch>
        </p:blipFill>
        <p:spPr bwMode="auto">
          <a:xfrm>
            <a:off x="5848350" y="1989138"/>
            <a:ext cx="81121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714F6-6581-43BE-98C8-7558D2FEF4C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kumimoji="0" lang="zh-TW" altLang="en-US" sz="3400">
                <a:latin typeface="標楷體" pitchFamily="65" charset="-120"/>
              </a:rPr>
              <a:t>「</a:t>
            </a:r>
            <a:r>
              <a:rPr kumimoji="0" lang="zh-TW" altLang="en-US" sz="3400"/>
              <a:t>齊心合力</a:t>
            </a:r>
            <a:r>
              <a:rPr lang="zh-TW" altLang="en-US" sz="3400"/>
              <a:t>」─ 搬泳池</a:t>
            </a:r>
          </a:p>
        </p:txBody>
      </p:sp>
      <p:pic>
        <p:nvPicPr>
          <p:cNvPr id="266247" name="Picture 7" descr="【INTEX】方型透明戲水游泳池(直徑229CM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2" b="11476"/>
          <a:stretch>
            <a:fillRect/>
          </a:stretch>
        </p:blipFill>
        <p:spPr bwMode="auto">
          <a:xfrm>
            <a:off x="1403350" y="1844675"/>
            <a:ext cx="626427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D564-9F91-4951-A9C5-43CAD278A27E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3" y="4941888"/>
            <a:ext cx="8961437" cy="1211262"/>
          </a:xfrm>
        </p:spPr>
        <p:txBody>
          <a:bodyPr/>
          <a:lstStyle/>
          <a:p>
            <a:r>
              <a:rPr lang="en-US" altLang="zh-TW" sz="10600">
                <a:solidFill>
                  <a:srgbClr val="FF0066"/>
                </a:solidFill>
                <a:ea typeface="新細明體" pitchFamily="18" charset="-120"/>
              </a:rPr>
              <a:t>The end</a:t>
            </a:r>
          </a:p>
        </p:txBody>
      </p:sp>
      <p:pic>
        <p:nvPicPr>
          <p:cNvPr id="268291" name="Picture 3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"/>
          <a:stretch>
            <a:fillRect/>
          </a:stretch>
        </p:blipFill>
        <p:spPr bwMode="auto">
          <a:xfrm>
            <a:off x="2268538" y="981075"/>
            <a:ext cx="4751387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0709-0A48-4B8A-A377-BB2C66ACD162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87042" name="標題 1"/>
          <p:cNvSpPr>
            <a:spLocks noGrp="1"/>
          </p:cNvSpPr>
          <p:nvPr>
            <p:ph type="title" idx="4294967295"/>
          </p:nvPr>
        </p:nvSpPr>
        <p:spPr>
          <a:xfrm>
            <a:off x="611188" y="198438"/>
            <a:ext cx="7772400" cy="1143000"/>
          </a:xfrm>
        </p:spPr>
        <p:txBody>
          <a:bodyPr/>
          <a:lstStyle/>
          <a:p>
            <a:pPr algn="ctr"/>
            <a:r>
              <a:rPr lang="zh-TW" altLang="en-US" sz="4800"/>
              <a:t>大纲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755650" y="1512888"/>
            <a:ext cx="8388350" cy="5300662"/>
          </a:xfrm>
        </p:spPr>
        <p:txBody>
          <a:bodyPr/>
          <a:lstStyle/>
          <a:p>
            <a:pPr marL="536575" indent="-536575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200">
                <a:ea typeface="SimSun" pitchFamily="2" charset="-122"/>
              </a:rPr>
              <a:t>1.  </a:t>
            </a:r>
            <a:r>
              <a:rPr lang="zh-CN" altLang="en-US" sz="3200">
                <a:latin typeface="SimSun" pitchFamily="2" charset="-122"/>
                <a:ea typeface="SimSun" pitchFamily="2" charset="-122"/>
              </a:rPr>
              <a:t>人际吸引的六大引素</a:t>
            </a:r>
            <a:endParaRPr lang="zh-CN" altLang="en-US" sz="3200">
              <a:solidFill>
                <a:srgbClr val="000000"/>
              </a:solidFill>
              <a:latin typeface="SimSun" pitchFamily="2" charset="-122"/>
              <a:ea typeface="SimSun" pitchFamily="2" charset="-122"/>
              <a:cs typeface="新細明體" pitchFamily="18" charset="-120"/>
            </a:endParaRPr>
          </a:p>
          <a:p>
            <a:pPr marL="1165225" lvl="1" indent="-533400">
              <a:lnSpc>
                <a:spcPct val="120000"/>
              </a:lnSpc>
              <a:buFont typeface="Wingdings" pitchFamily="2" charset="2"/>
              <a:buChar char=""/>
            </a:pPr>
            <a:r>
              <a:rPr lang="zh-CN" altLang="en-US" sz="280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新細明體" pitchFamily="18" charset="-120"/>
              </a:rPr>
              <a:t>外貌、邻近、互补性</a:t>
            </a:r>
          </a:p>
          <a:p>
            <a:pPr marL="1165225" lvl="1" indent="-533400">
              <a:lnSpc>
                <a:spcPct val="120000"/>
              </a:lnSpc>
              <a:buFont typeface="Wingdings" pitchFamily="2" charset="2"/>
              <a:buChar char=""/>
            </a:pPr>
            <a:r>
              <a:rPr lang="zh-CN" altLang="en-US" sz="280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新細明體" pitchFamily="18" charset="-120"/>
              </a:rPr>
              <a:t>相似性、才能、人格质量</a:t>
            </a:r>
            <a:endParaRPr lang="zh-CN" altLang="en-US" sz="2800">
              <a:solidFill>
                <a:srgbClr val="000000"/>
              </a:solidFill>
              <a:ea typeface="SimSun" pitchFamily="2" charset="-122"/>
            </a:endParaRPr>
          </a:p>
          <a:p>
            <a:pPr marL="536575" indent="-536575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200">
                <a:solidFill>
                  <a:srgbClr val="006600"/>
                </a:solidFill>
                <a:ea typeface="SimSun" pitchFamily="2" charset="-122"/>
              </a:rPr>
              <a:t>2.  </a:t>
            </a:r>
            <a:r>
              <a:rPr lang="zh-CN" altLang="en-US" sz="3200">
                <a:solidFill>
                  <a:srgbClr val="006600"/>
                </a:solidFill>
                <a:latin typeface="SimSun" pitchFamily="2" charset="-122"/>
                <a:ea typeface="SimSun" pitchFamily="2" charset="-122"/>
              </a:rPr>
              <a:t>物以类聚</a:t>
            </a:r>
            <a:r>
              <a:rPr lang="zh-CN" altLang="en-US" sz="3200">
                <a:solidFill>
                  <a:srgbClr val="006600"/>
                </a:solidFill>
                <a:ea typeface="SimSun" pitchFamily="2" charset="-122"/>
              </a:rPr>
              <a:t> </a:t>
            </a:r>
            <a:r>
              <a:rPr lang="en-US" altLang="zh-CN" sz="3200">
                <a:solidFill>
                  <a:srgbClr val="006600"/>
                </a:solidFill>
                <a:ea typeface="SimSun" pitchFamily="2" charset="-122"/>
              </a:rPr>
              <a:t>(</a:t>
            </a:r>
            <a:r>
              <a:rPr lang="zh-CN" altLang="en-US" sz="3200">
                <a:solidFill>
                  <a:srgbClr val="006600"/>
                </a:solidFill>
                <a:latin typeface="SimSun" pitchFamily="2" charset="-122"/>
                <a:ea typeface="SimSun" pitchFamily="2" charset="-122"/>
              </a:rPr>
              <a:t>相似性</a:t>
            </a:r>
            <a:r>
              <a:rPr lang="en-US" altLang="zh-CN" sz="3200">
                <a:solidFill>
                  <a:srgbClr val="006600"/>
                </a:solidFill>
                <a:ea typeface="SimSun" pitchFamily="2" charset="-122"/>
              </a:rPr>
              <a:t>)</a:t>
            </a:r>
          </a:p>
          <a:p>
            <a:pPr marL="536575" indent="-536575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200">
                <a:solidFill>
                  <a:srgbClr val="9933FF"/>
                </a:solidFill>
                <a:ea typeface="SimSun" pitchFamily="2" charset="-122"/>
              </a:rPr>
              <a:t>3. </a:t>
            </a:r>
            <a:r>
              <a:rPr lang="zh-CN" altLang="en-US" sz="3200">
                <a:solidFill>
                  <a:srgbClr val="9933FF"/>
                </a:solidFill>
                <a:latin typeface="SimSun" pitchFamily="2" charset="-122"/>
                <a:ea typeface="SimSun" pitchFamily="2" charset="-122"/>
              </a:rPr>
              <a:t>握手自心理</a:t>
            </a:r>
            <a:r>
              <a:rPr lang="zh-CN" altLang="en-US" sz="3200">
                <a:solidFill>
                  <a:srgbClr val="9933FF"/>
                </a:solidFill>
                <a:ea typeface="SimSun" pitchFamily="2" charset="-122"/>
              </a:rPr>
              <a:t> </a:t>
            </a:r>
            <a:r>
              <a:rPr lang="en-US" altLang="zh-CN" sz="3200">
                <a:solidFill>
                  <a:srgbClr val="9933FF"/>
                </a:solidFill>
                <a:ea typeface="SimSun" pitchFamily="2" charset="-122"/>
              </a:rPr>
              <a:t>(</a:t>
            </a:r>
            <a:r>
              <a:rPr lang="zh-CN" altLang="en-US" sz="3200">
                <a:solidFill>
                  <a:srgbClr val="9933FF"/>
                </a:solidFill>
                <a:latin typeface="SimSun" pitchFamily="2" charset="-122"/>
                <a:ea typeface="SimSun" pitchFamily="2" charset="-122"/>
              </a:rPr>
              <a:t>外貌、第一印象</a:t>
            </a:r>
            <a:r>
              <a:rPr lang="en-US" altLang="zh-CN" sz="3200">
                <a:solidFill>
                  <a:srgbClr val="9933FF"/>
                </a:solidFill>
                <a:ea typeface="SimSun" pitchFamily="2" charset="-122"/>
              </a:rPr>
              <a:t>)</a:t>
            </a:r>
            <a:endParaRPr lang="en-US" altLang="zh-CN" sz="3200">
              <a:solidFill>
                <a:srgbClr val="336600"/>
              </a:solidFill>
              <a:ea typeface="SimSun" pitchFamily="2" charset="-122"/>
            </a:endParaRPr>
          </a:p>
          <a:p>
            <a:pPr marL="536575" indent="-536575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200">
                <a:solidFill>
                  <a:srgbClr val="996600"/>
                </a:solidFill>
                <a:ea typeface="SimSun" pitchFamily="2" charset="-122"/>
              </a:rPr>
              <a:t>4.  </a:t>
            </a:r>
            <a:r>
              <a:rPr lang="zh-CN" altLang="en-US" sz="3200">
                <a:solidFill>
                  <a:srgbClr val="996600"/>
                </a:solidFill>
                <a:latin typeface="SimSun" pitchFamily="2" charset="-122"/>
                <a:ea typeface="SimSun" pitchFamily="2" charset="-122"/>
              </a:rPr>
              <a:t>齐心合力接气球</a:t>
            </a:r>
            <a:r>
              <a:rPr lang="zh-CN" altLang="en-US" sz="3200">
                <a:solidFill>
                  <a:srgbClr val="996600"/>
                </a:solidFill>
                <a:ea typeface="SimSun" pitchFamily="2" charset="-122"/>
              </a:rPr>
              <a:t> </a:t>
            </a:r>
            <a:r>
              <a:rPr lang="en-US" altLang="zh-CN" sz="3200">
                <a:solidFill>
                  <a:srgbClr val="996600"/>
                </a:solidFill>
                <a:ea typeface="SimSun" pitchFamily="2" charset="-122"/>
              </a:rPr>
              <a:t>(</a:t>
            </a:r>
            <a:r>
              <a:rPr lang="zh-CN" altLang="en-US" sz="3200">
                <a:solidFill>
                  <a:srgbClr val="996600"/>
                </a:solidFill>
                <a:latin typeface="SimSun" pitchFamily="2" charset="-122"/>
                <a:ea typeface="SimSun" pitchFamily="2" charset="-122"/>
              </a:rPr>
              <a:t>身体接触、正面感觉</a:t>
            </a:r>
            <a:r>
              <a:rPr lang="en-US" altLang="zh-CN" sz="3200">
                <a:solidFill>
                  <a:srgbClr val="996600"/>
                </a:solidFill>
                <a:ea typeface="SimSun" pitchFamily="2" charset="-122"/>
              </a:rPr>
              <a:t>)</a:t>
            </a:r>
          </a:p>
          <a:p>
            <a:pPr marL="536575" indent="-536575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200">
                <a:solidFill>
                  <a:srgbClr val="CC0099"/>
                </a:solidFill>
                <a:ea typeface="SimSun" pitchFamily="2" charset="-122"/>
              </a:rPr>
              <a:t>5.  </a:t>
            </a:r>
            <a:r>
              <a:rPr lang="zh-CN" altLang="en-US" sz="3200">
                <a:solidFill>
                  <a:srgbClr val="CC0099"/>
                </a:solidFill>
                <a:latin typeface="SimSun" pitchFamily="2" charset="-122"/>
                <a:ea typeface="SimSun" pitchFamily="2" charset="-122"/>
              </a:rPr>
              <a:t>「二、四、八」体验游戏</a:t>
            </a:r>
            <a:r>
              <a:rPr lang="zh-CN" altLang="en-US" sz="3200">
                <a:solidFill>
                  <a:srgbClr val="CC0099"/>
                </a:solidFill>
                <a:ea typeface="SimSun" pitchFamily="2" charset="-122"/>
              </a:rPr>
              <a:t> </a:t>
            </a:r>
            <a:r>
              <a:rPr lang="en-US" altLang="zh-CN" sz="3200">
                <a:solidFill>
                  <a:srgbClr val="CC0099"/>
                </a:solidFill>
                <a:ea typeface="SimSun" pitchFamily="2" charset="-122"/>
              </a:rPr>
              <a:t>(</a:t>
            </a:r>
            <a:r>
              <a:rPr lang="zh-CN" altLang="en-US" sz="3200">
                <a:solidFill>
                  <a:srgbClr val="CC0099"/>
                </a:solidFill>
                <a:latin typeface="SimSun" pitchFamily="2" charset="-122"/>
                <a:ea typeface="SimSun" pitchFamily="2" charset="-122"/>
              </a:rPr>
              <a:t>才能、人格</a:t>
            </a:r>
            <a:r>
              <a:rPr lang="zh-TW" altLang="en-US" sz="3200">
                <a:solidFill>
                  <a:srgbClr val="CC0099"/>
                </a:solidFill>
                <a:latin typeface="SimSun" pitchFamily="2" charset="-122"/>
                <a:ea typeface="SimSun" pitchFamily="2" charset="-122"/>
              </a:rPr>
              <a:t>品</a:t>
            </a:r>
            <a:r>
              <a:rPr lang="zh-CN" altLang="en-US" sz="3200">
                <a:solidFill>
                  <a:srgbClr val="CC0099"/>
                </a:solidFill>
                <a:latin typeface="SimSun" pitchFamily="2" charset="-122"/>
                <a:ea typeface="SimSun" pitchFamily="2" charset="-122"/>
              </a:rPr>
              <a:t>质</a:t>
            </a:r>
            <a:r>
              <a:rPr lang="en-US" altLang="zh-CN" sz="3200">
                <a:solidFill>
                  <a:srgbClr val="CC0099"/>
                </a:solidFill>
                <a:ea typeface="SimSun" pitchFamily="2" charset="-122"/>
              </a:rPr>
              <a:t>)</a:t>
            </a:r>
            <a:endParaRPr lang="en-US" altLang="zh-CN" sz="3200">
              <a:solidFill>
                <a:srgbClr val="5F5F5F"/>
              </a:solidFill>
              <a:ea typeface="SimSun" pitchFamily="2" charset="-122"/>
            </a:endParaRPr>
          </a:p>
          <a:p>
            <a:pPr marL="536575" indent="-536575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3200">
                <a:solidFill>
                  <a:srgbClr val="5F5F5F"/>
                </a:solidFill>
                <a:ea typeface="SimSun" pitchFamily="2" charset="-122"/>
              </a:rPr>
              <a:t>6.  </a:t>
            </a:r>
            <a:r>
              <a:rPr lang="zh-CN" altLang="en-US" sz="3200">
                <a:solidFill>
                  <a:srgbClr val="5F5F5F"/>
                </a:solidFill>
                <a:latin typeface="SimSun" pitchFamily="2" charset="-122"/>
                <a:ea typeface="SimSun" pitchFamily="2" charset="-122"/>
              </a:rPr>
              <a:t>搬泳池</a:t>
            </a:r>
            <a:r>
              <a:rPr lang="zh-CN" altLang="en-US" sz="3200">
                <a:solidFill>
                  <a:srgbClr val="5F5F5F"/>
                </a:solidFill>
                <a:ea typeface="SimSun" pitchFamily="2" charset="-122"/>
              </a:rPr>
              <a:t> </a:t>
            </a:r>
            <a:r>
              <a:rPr lang="en-US" altLang="zh-CN" sz="3200">
                <a:solidFill>
                  <a:srgbClr val="5F5F5F"/>
                </a:solidFill>
                <a:ea typeface="SimSun" pitchFamily="2" charset="-122"/>
              </a:rPr>
              <a:t>(</a:t>
            </a:r>
            <a:r>
              <a:rPr lang="zh-CN" altLang="en-US" sz="3200">
                <a:solidFill>
                  <a:srgbClr val="5F5F5F"/>
                </a:solidFill>
                <a:latin typeface="SimSun" pitchFamily="2" charset="-122"/>
                <a:ea typeface="SimSun" pitchFamily="2" charset="-122"/>
              </a:rPr>
              <a:t>才能、人格</a:t>
            </a:r>
            <a:r>
              <a:rPr lang="zh-TW" altLang="en-US" sz="3200">
                <a:solidFill>
                  <a:srgbClr val="5F5F5F"/>
                </a:solidFill>
                <a:latin typeface="SimSun" pitchFamily="2" charset="-122"/>
                <a:ea typeface="SimSun" pitchFamily="2" charset="-122"/>
              </a:rPr>
              <a:t>品</a:t>
            </a:r>
            <a:r>
              <a:rPr lang="zh-CN" altLang="en-US" sz="3200">
                <a:solidFill>
                  <a:srgbClr val="5F5F5F"/>
                </a:solidFill>
                <a:latin typeface="SimSun" pitchFamily="2" charset="-122"/>
                <a:ea typeface="SimSun" pitchFamily="2" charset="-122"/>
              </a:rPr>
              <a:t>质</a:t>
            </a:r>
            <a:r>
              <a:rPr lang="en-US" altLang="zh-CN" sz="3200">
                <a:solidFill>
                  <a:srgbClr val="5F5F5F"/>
                </a:solidFill>
                <a:ea typeface="SimSun" pitchFamily="2" charset="-122"/>
              </a:rPr>
              <a:t>)</a:t>
            </a:r>
            <a:endParaRPr lang="en-US" altLang="zh-TW" sz="3200">
              <a:solidFill>
                <a:srgbClr val="5F5F5F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19E13-B671-44CB-9BB3-32320FE7712D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zh-TW" altLang="en-US"/>
              <a:t>邻近性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3200">
                <a:ea typeface="SimSun" pitchFamily="2" charset="-122"/>
              </a:rPr>
              <a:t>同事</a:t>
            </a:r>
          </a:p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3200">
                <a:ea typeface="SimSun" pitchFamily="2" charset="-122"/>
              </a:rPr>
              <a:t>同</a:t>
            </a:r>
            <a:r>
              <a:rPr lang="zh-CN" altLang="en-US" sz="3200">
                <a:ea typeface="SimSun" pitchFamily="2" charset="-122"/>
              </a:rPr>
              <a:t>学</a:t>
            </a:r>
          </a:p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3200">
                <a:ea typeface="SimSun" pitchFamily="2" charset="-122"/>
              </a:rPr>
              <a:t>朋友的团体活动</a:t>
            </a:r>
          </a:p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TW" altLang="en-US" sz="3200">
                <a:ea typeface="SimSun" pitchFamily="2" charset="-122"/>
              </a:rPr>
              <a:t>公开的团体活动</a:t>
            </a:r>
            <a:r>
              <a:rPr lang="zh-CN" altLang="en-US" sz="3200">
                <a:ea typeface="SimSun" pitchFamily="2" charset="-122"/>
              </a:rPr>
              <a:t>，如培训班，志愿者</a:t>
            </a:r>
          </a:p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kumimoji="0" lang="zh-CN" altLang="zh-CN" sz="3200">
                <a:ea typeface="SimSun" pitchFamily="2" charset="-122"/>
              </a:rPr>
              <a:t>邻居</a:t>
            </a:r>
            <a:endParaRPr kumimoji="0" lang="zh-CN" altLang="en-US" sz="3200">
              <a:ea typeface="SimSun" pitchFamily="2" charset="-122"/>
            </a:endParaRPr>
          </a:p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CN" altLang="en-US" sz="3200">
                <a:ea typeface="SimSun" pitchFamily="2" charset="-122"/>
              </a:rPr>
              <a:t>教会</a:t>
            </a:r>
          </a:p>
          <a:p>
            <a:pPr marL="542925" indent="-542925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zh-CN" altLang="en-US" sz="3200">
                <a:ea typeface="SimSun" pitchFamily="2" charset="-122"/>
              </a:rPr>
              <a:t>其他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5071450-C274-4F10-84E3-09AF3D0E1839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建立亲和感</a:t>
            </a:r>
            <a:r>
              <a:rPr lang="zh-TW" altLang="en-US">
                <a:solidFill>
                  <a:srgbClr val="4D4D4D"/>
                </a:solidFill>
              </a:rPr>
              <a:t>活动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993062" cy="1752600"/>
          </a:xfrm>
        </p:spPr>
        <p:txBody>
          <a:bodyPr/>
          <a:lstStyle/>
          <a:p>
            <a:r>
              <a:rPr lang="zh-CN" altLang="en-US">
                <a:solidFill>
                  <a:srgbClr val="4D4D4D"/>
                </a:solidFill>
              </a:rPr>
              <a:t>物以累聚 </a:t>
            </a:r>
            <a:r>
              <a:rPr lang="en-US" altLang="zh-CN">
                <a:solidFill>
                  <a:srgbClr val="4D4D4D"/>
                </a:solidFill>
              </a:rPr>
              <a:t>(</a:t>
            </a:r>
            <a:r>
              <a:rPr lang="zh-CN" altLang="en-US">
                <a:solidFill>
                  <a:srgbClr val="4D4D4D"/>
                </a:solidFill>
              </a:rPr>
              <a:t>籍贯、运动、喜欢的</a:t>
            </a:r>
            <a:r>
              <a:rPr lang="zh-TW" altLang="en-US">
                <a:solidFill>
                  <a:srgbClr val="4D4D4D"/>
                </a:solidFill>
              </a:rPr>
              <a:t>电影</a:t>
            </a:r>
            <a:r>
              <a:rPr lang="zh-CN" altLang="zh-CN">
                <a:solidFill>
                  <a:srgbClr val="4D4D4D"/>
                </a:solidFill>
              </a:rPr>
              <a:t>、</a:t>
            </a:r>
            <a:r>
              <a:rPr lang="zh-TW" altLang="zh-CN">
                <a:solidFill>
                  <a:srgbClr val="4D4D4D"/>
                </a:solidFill>
              </a:rPr>
              <a:t>擅长的</a:t>
            </a:r>
            <a:r>
              <a:rPr lang="zh-CN" altLang="en-US">
                <a:solidFill>
                  <a:srgbClr val="4D4D4D"/>
                </a:solidFill>
              </a:rPr>
              <a:t>乐器</a:t>
            </a:r>
            <a:r>
              <a:rPr lang="en-US" altLang="zh-CN">
                <a:solidFill>
                  <a:srgbClr val="4D4D4D"/>
                </a:solidFill>
              </a:rPr>
              <a:t>)</a:t>
            </a:r>
          </a:p>
          <a:p>
            <a:r>
              <a:rPr lang="zh-CN" altLang="en-US"/>
              <a:t>适用于初次聚会的互相认识活动</a:t>
            </a:r>
            <a:endParaRPr lang="zh-TW" altLang="en-US"/>
          </a:p>
        </p:txBody>
      </p:sp>
      <p:pic>
        <p:nvPicPr>
          <p:cNvPr id="97284" name="Picture 4" descr="rapport_example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2" r="75049" b="9491"/>
          <a:stretch>
            <a:fillRect/>
          </a:stretch>
        </p:blipFill>
        <p:spPr bwMode="auto">
          <a:xfrm>
            <a:off x="7164388" y="1123950"/>
            <a:ext cx="1223962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13A6-EB95-49DB-9572-5D89E0C1C61B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44386" name="標題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4800"/>
              <a:t>活动 ─ 握手看心理</a:t>
            </a:r>
          </a:p>
        </p:txBody>
      </p:sp>
      <p:sp>
        <p:nvSpPr>
          <p:cNvPr id="144387" name="內容版面配置區 4"/>
          <p:cNvSpPr>
            <a:spLocks noGrp="1"/>
          </p:cNvSpPr>
          <p:nvPr>
            <p:ph idx="4294967295"/>
          </p:nvPr>
        </p:nvSpPr>
        <p:spPr>
          <a:xfrm>
            <a:off x="971550" y="1557338"/>
            <a:ext cx="7875588" cy="504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3600">
                <a:solidFill>
                  <a:schemeClr val="accent2"/>
                </a:solidFill>
              </a:rPr>
              <a:t>活动</a:t>
            </a:r>
          </a:p>
          <a:p>
            <a:pPr>
              <a:buFont typeface="Wingdings" pitchFamily="2" charset="2"/>
              <a:buNone/>
            </a:pPr>
            <a:r>
              <a:rPr lang="zh-TW" altLang="en-US" sz="3600"/>
              <a:t>请与</a:t>
            </a:r>
            <a:r>
              <a:rPr lang="en-US" altLang="zh-TW" sz="3600"/>
              <a:t>5</a:t>
            </a:r>
            <a:r>
              <a:rPr lang="zh-TW" altLang="en-US" sz="3600"/>
              <a:t>位不同的朋友打招呼和握手</a:t>
            </a:r>
          </a:p>
          <a:p>
            <a:pPr>
              <a:buFont typeface="Wingdings" pitchFamily="2" charset="2"/>
              <a:buNone/>
            </a:pPr>
            <a:endParaRPr lang="zh-TW" altLang="en-US" sz="3600"/>
          </a:p>
          <a:p>
            <a:pPr>
              <a:buFont typeface="Wingdings" pitchFamily="2" charset="2"/>
              <a:buNone/>
            </a:pPr>
            <a:r>
              <a:rPr lang="zh-TW" altLang="en-US" sz="3600">
                <a:solidFill>
                  <a:schemeClr val="accent2"/>
                </a:solidFill>
              </a:rPr>
              <a:t>分享</a:t>
            </a:r>
          </a:p>
          <a:p>
            <a:pPr>
              <a:buFont typeface="Wingdings" pitchFamily="2" charset="2"/>
              <a:buNone/>
            </a:pPr>
            <a:r>
              <a:rPr kumimoji="0" lang="zh-CN" altLang="en-US" sz="3600"/>
              <a:t>刚与你握手的朋友：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3600"/>
              <a:t>他的力度如何 </a:t>
            </a:r>
            <a:r>
              <a:rPr kumimoji="0" lang="en-US" altLang="zh-TW" sz="3600"/>
              <a:t>(</a:t>
            </a:r>
            <a:r>
              <a:rPr kumimoji="0" lang="zh-TW" altLang="en-US" sz="3600"/>
              <a:t>大 </a:t>
            </a:r>
            <a:r>
              <a:rPr kumimoji="0" lang="en-US" altLang="zh-TW" sz="3600"/>
              <a:t>/ </a:t>
            </a:r>
            <a:r>
              <a:rPr kumimoji="0" lang="zh-TW" altLang="en-US" sz="3600"/>
              <a:t>中 </a:t>
            </a:r>
            <a:r>
              <a:rPr kumimoji="0" lang="en-US" altLang="zh-TW" sz="3600"/>
              <a:t>/ </a:t>
            </a:r>
            <a:r>
              <a:rPr kumimoji="0" lang="zh-TW" altLang="en-US" sz="3600"/>
              <a:t>小</a:t>
            </a:r>
            <a:r>
              <a:rPr kumimoji="0" lang="en-US" altLang="zh-TW" sz="3600"/>
              <a:t>)?</a:t>
            </a:r>
          </a:p>
          <a:p>
            <a:pPr>
              <a:buFont typeface="Wingdings" pitchFamily="2" charset="2"/>
              <a:buNone/>
            </a:pPr>
            <a:r>
              <a:rPr kumimoji="0" lang="zh-CN" altLang="en-US" sz="3600"/>
              <a:t>他的手掌温度如何 </a:t>
            </a:r>
            <a:r>
              <a:rPr kumimoji="0" lang="en-US" altLang="zh-CN" sz="3600"/>
              <a:t>(</a:t>
            </a:r>
            <a:r>
              <a:rPr kumimoji="0" lang="zh-CN" altLang="en-US" sz="3600"/>
              <a:t>高 </a:t>
            </a:r>
            <a:r>
              <a:rPr kumimoji="0" lang="en-US" altLang="zh-CN" sz="3600"/>
              <a:t>/ </a:t>
            </a:r>
            <a:r>
              <a:rPr kumimoji="0" lang="zh-CN" altLang="en-US" sz="3600"/>
              <a:t>中 </a:t>
            </a:r>
            <a:r>
              <a:rPr kumimoji="0" lang="en-US" altLang="zh-CN" sz="3600"/>
              <a:t>/ </a:t>
            </a:r>
            <a:r>
              <a:rPr kumimoji="0" lang="zh-CN" altLang="en-US" sz="3600"/>
              <a:t>低</a:t>
            </a:r>
            <a:r>
              <a:rPr kumimoji="0" lang="en-US" altLang="zh-CN" sz="3600"/>
              <a:t>)?</a:t>
            </a:r>
            <a:endParaRPr kumimoji="0" lang="en-US" altLang="zh-TW" sz="3600"/>
          </a:p>
        </p:txBody>
      </p:sp>
      <p:pic>
        <p:nvPicPr>
          <p:cNvPr id="144390" name="Picture 6" descr="MC90030304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2073275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97658-D004-478B-B92D-CDC49E014E8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46434" name="標題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4800"/>
              <a:t>活动 ─ 握手看心理</a:t>
            </a:r>
          </a:p>
        </p:txBody>
      </p:sp>
      <p:sp>
        <p:nvSpPr>
          <p:cNvPr id="146435" name="內容版面配置區 4"/>
          <p:cNvSpPr>
            <a:spLocks noGrp="1"/>
          </p:cNvSpPr>
          <p:nvPr>
            <p:ph idx="4294967295"/>
          </p:nvPr>
        </p:nvSpPr>
        <p:spPr>
          <a:xfrm>
            <a:off x="900113" y="1557338"/>
            <a:ext cx="7921625" cy="504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zh-TW" altLang="en-US" sz="3600">
                <a:solidFill>
                  <a:schemeClr val="tx1"/>
                </a:solidFill>
              </a:rPr>
              <a:t>分析：</a:t>
            </a:r>
          </a:p>
          <a:p>
            <a:pPr>
              <a:buFont typeface="Wingdings" pitchFamily="2" charset="2"/>
              <a:buNone/>
            </a:pPr>
            <a:endParaRPr kumimoji="0" lang="zh-TW" altLang="en-US" sz="3600"/>
          </a:p>
          <a:p>
            <a:pPr>
              <a:buFont typeface="Wingdings" pitchFamily="2" charset="2"/>
              <a:buNone/>
            </a:pPr>
            <a:r>
              <a:rPr kumimoji="0" lang="zh-TW" altLang="en-US" sz="3600">
                <a:solidFill>
                  <a:schemeClr val="accent2"/>
                </a:solidFill>
              </a:rPr>
              <a:t>力大 → 热诚</a:t>
            </a:r>
            <a:r>
              <a:rPr kumimoji="0" lang="en-US" altLang="zh-TW" sz="3600">
                <a:solidFill>
                  <a:schemeClr val="accent2"/>
                </a:solidFill>
              </a:rPr>
              <a:t>, </a:t>
            </a:r>
            <a:r>
              <a:rPr kumimoji="0" lang="zh-TW" altLang="en-US" sz="3600">
                <a:solidFill>
                  <a:schemeClr val="accent2"/>
                </a:solidFill>
              </a:rPr>
              <a:t>自信↑</a:t>
            </a:r>
            <a:r>
              <a:rPr kumimoji="0" lang="en-US" altLang="zh-TW" sz="3600">
                <a:solidFill>
                  <a:schemeClr val="accent2"/>
                </a:solidFill>
              </a:rPr>
              <a:t>, </a:t>
            </a:r>
            <a:r>
              <a:rPr kumimoji="0" lang="zh-TW" altLang="en-US" sz="3600">
                <a:solidFill>
                  <a:schemeClr val="accent2"/>
                </a:solidFill>
              </a:rPr>
              <a:t>权力↑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3600"/>
              <a:t>力小 → 羞怯</a:t>
            </a:r>
            <a:r>
              <a:rPr kumimoji="0" lang="en-US" altLang="zh-TW" sz="3600"/>
              <a:t>, </a:t>
            </a:r>
            <a:r>
              <a:rPr kumimoji="0" lang="zh-TW" altLang="en-US" sz="3600"/>
              <a:t>自信↓</a:t>
            </a:r>
            <a:r>
              <a:rPr kumimoji="0" lang="en-US" altLang="zh-TW" sz="3600"/>
              <a:t>, </a:t>
            </a:r>
            <a:r>
              <a:rPr kumimoji="0" lang="zh-TW" altLang="en-US" sz="3600"/>
              <a:t>权力↓</a:t>
            </a:r>
          </a:p>
          <a:p>
            <a:pPr>
              <a:buFont typeface="Wingdings" pitchFamily="2" charset="2"/>
              <a:buNone/>
            </a:pPr>
            <a:endParaRPr kumimoji="0" lang="zh-TW" altLang="en-US" sz="3600"/>
          </a:p>
          <a:p>
            <a:pPr>
              <a:buFont typeface="Wingdings" pitchFamily="2" charset="2"/>
              <a:buNone/>
            </a:pPr>
            <a:r>
              <a:rPr kumimoji="0" lang="zh-TW" altLang="en-US" sz="3600">
                <a:solidFill>
                  <a:schemeClr val="accent2"/>
                </a:solidFill>
              </a:rPr>
              <a:t>温度高 → 健康↑</a:t>
            </a:r>
            <a:r>
              <a:rPr kumimoji="0" lang="en-US" altLang="zh-TW" sz="3600">
                <a:solidFill>
                  <a:schemeClr val="accent2"/>
                </a:solidFill>
              </a:rPr>
              <a:t>, </a:t>
            </a:r>
            <a:r>
              <a:rPr kumimoji="0" lang="zh-TW" altLang="en-US" sz="3600">
                <a:solidFill>
                  <a:schemeClr val="accent2"/>
                </a:solidFill>
              </a:rPr>
              <a:t>情绪 </a:t>
            </a:r>
            <a:r>
              <a:rPr kumimoji="0" lang="en-US" altLang="zh-TW" sz="3600">
                <a:solidFill>
                  <a:schemeClr val="accent2"/>
                </a:solidFill>
              </a:rPr>
              <a:t>+ve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3600"/>
              <a:t>温度低 → 健康↓</a:t>
            </a:r>
            <a:r>
              <a:rPr kumimoji="0" lang="en-US" altLang="zh-TW" sz="3600"/>
              <a:t>, </a:t>
            </a:r>
            <a:r>
              <a:rPr kumimoji="0" lang="zh-TW" altLang="en-US" sz="3600"/>
              <a:t>情绪 </a:t>
            </a:r>
            <a:r>
              <a:rPr kumimoji="0" lang="en-US" altLang="zh-TW" sz="3600"/>
              <a:t>-ve</a:t>
            </a:r>
          </a:p>
        </p:txBody>
      </p:sp>
      <p:pic>
        <p:nvPicPr>
          <p:cNvPr id="146437" name="Picture 5" descr="MC90030304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15888"/>
            <a:ext cx="2073275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85ACF-7600-444D-A5CB-7E8AB1C61C53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48482" name="標題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4800"/>
              <a:t>活动 ─ 握手看心理</a:t>
            </a:r>
          </a:p>
        </p:txBody>
      </p:sp>
      <p:sp>
        <p:nvSpPr>
          <p:cNvPr id="148483" name="內容版面配置區 4"/>
          <p:cNvSpPr>
            <a:spLocks noGrp="1"/>
          </p:cNvSpPr>
          <p:nvPr>
            <p:ph idx="4294967295"/>
          </p:nvPr>
        </p:nvSpPr>
        <p:spPr>
          <a:xfrm>
            <a:off x="755650" y="1816100"/>
            <a:ext cx="7993063" cy="50419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CN" altLang="en-US" sz="3600">
                <a:solidFill>
                  <a:schemeClr val="accent2"/>
                </a:solidFill>
              </a:rPr>
              <a:t>什么情况下不适当主动与人握手</a:t>
            </a:r>
            <a:r>
              <a:rPr kumimoji="0" lang="en-US" altLang="zh-CN" sz="3600">
                <a:solidFill>
                  <a:schemeClr val="accent2"/>
                </a:solidFill>
              </a:rPr>
              <a:t>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0" lang="zh-CN" altLang="zh-TW"/>
          </a:p>
          <a:p>
            <a:pPr>
              <a:lnSpc>
                <a:spcPct val="80000"/>
              </a:lnSpc>
            </a:pPr>
            <a:r>
              <a:rPr kumimoji="0" lang="zh-CN" altLang="en-US"/>
              <a:t>假如你是男性</a:t>
            </a:r>
            <a:r>
              <a:rPr kumimoji="0" lang="en-US" altLang="zh-CN"/>
              <a:t>, </a:t>
            </a:r>
            <a:r>
              <a:rPr kumimoji="0" lang="zh-CN" altLang="en-US"/>
              <a:t>对方是女性</a:t>
            </a:r>
          </a:p>
          <a:p>
            <a:pPr>
              <a:lnSpc>
                <a:spcPct val="80000"/>
              </a:lnSpc>
            </a:pPr>
            <a:r>
              <a:rPr kumimoji="0" lang="zh-CN" altLang="en-US"/>
              <a:t>假如对方是比你年长</a:t>
            </a:r>
          </a:p>
          <a:p>
            <a:pPr>
              <a:lnSpc>
                <a:spcPct val="80000"/>
              </a:lnSpc>
            </a:pPr>
            <a:r>
              <a:rPr kumimoji="0" lang="zh-CN" altLang="en-US"/>
              <a:t>假如对方的权力位置比你高</a:t>
            </a:r>
          </a:p>
          <a:p>
            <a:pPr>
              <a:lnSpc>
                <a:spcPct val="80000"/>
              </a:lnSpc>
            </a:pPr>
            <a:endParaRPr kumimoji="0" lang="zh-TW" alt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>
                <a:solidFill>
                  <a:schemeClr val="accent2"/>
                </a:solidFill>
              </a:rPr>
              <a:t>启示：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CN" altLang="en-US"/>
              <a:t>注意握手礼仪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/>
              <a:t>→ 社交场合</a:t>
            </a:r>
            <a:r>
              <a:rPr kumimoji="0" lang="en-US" altLang="zh-TW"/>
              <a:t>, </a:t>
            </a:r>
            <a:r>
              <a:rPr kumimoji="0" lang="zh-TW" altLang="en-US"/>
              <a:t>面试场合</a:t>
            </a:r>
            <a:r>
              <a:rPr kumimoji="0" lang="en-US" altLang="zh-TW"/>
              <a:t>, </a:t>
            </a:r>
            <a:r>
              <a:rPr kumimoji="0" lang="zh-TW" altLang="en-US"/>
              <a:t>新丁上任场合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CN" altLang="en-US"/>
              <a:t>处理刃难握手局面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0" lang="zh-TW" altLang="en-US"/>
              <a:t>→ 擒拿手</a:t>
            </a:r>
            <a:r>
              <a:rPr kumimoji="0" lang="en-US" altLang="zh-TW"/>
              <a:t>, </a:t>
            </a:r>
            <a:r>
              <a:rPr kumimoji="0" lang="zh-TW" altLang="en-US"/>
              <a:t>夺取控制权</a:t>
            </a:r>
          </a:p>
        </p:txBody>
      </p:sp>
      <p:pic>
        <p:nvPicPr>
          <p:cNvPr id="148485" name="Picture 5" descr="MC90030304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068638"/>
            <a:ext cx="2073275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531BD-C78E-458C-B8E9-240128E69B96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「二、四、八」─ 选择与被</a:t>
            </a:r>
            <a:r>
              <a:rPr lang="zh-TW" altLang="en-US"/>
              <a:t>选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772400" cy="5688013"/>
          </a:xfrm>
        </p:spPr>
        <p:txBody>
          <a:bodyPr/>
          <a:lstStyle/>
          <a:p>
            <a:pPr marL="533400" indent="-533400">
              <a:lnSpc>
                <a:spcPct val="140000"/>
              </a:lnSpc>
              <a:buFont typeface="Wingdings" pitchFamily="2" charset="2"/>
              <a:buNone/>
            </a:pPr>
            <a:r>
              <a:rPr lang="zh-TW" altLang="en-US"/>
              <a:t>第一輪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馬蹄型圍圈而座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中間分界</a:t>
            </a:r>
            <a:r>
              <a:rPr lang="en-US" altLang="zh-TW"/>
              <a:t>, </a:t>
            </a:r>
            <a:r>
              <a:rPr lang="zh-TW" altLang="en-US"/>
              <a:t>分成兩大組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>
                <a:solidFill>
                  <a:srgbClr val="FF0066"/>
                </a:solidFill>
              </a:rPr>
              <a:t>馬蹄口兩边的第一位組員开始对猜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贏的一方可从对方那边</a:t>
            </a:r>
            <a:r>
              <a:rPr lang="zh-TW" altLang="en-US">
                <a:solidFill>
                  <a:srgbClr val="FF0066"/>
                </a:solidFill>
              </a:rPr>
              <a:t>挑选一位印象好</a:t>
            </a:r>
            <a:r>
              <a:rPr lang="en-US" altLang="zh-TW">
                <a:solidFill>
                  <a:srgbClr val="FF0066"/>
                </a:solidFill>
              </a:rPr>
              <a:t>, </a:t>
            </a:r>
            <a:r>
              <a:rPr lang="zh-TW" altLang="en-US">
                <a:solidFill>
                  <a:srgbClr val="FF0066"/>
                </a:solidFill>
              </a:rPr>
              <a:t>但不熟悉的異性結合成一組</a:t>
            </a:r>
            <a:r>
              <a:rPr lang="en-US" altLang="zh-TW"/>
              <a:t>, </a:t>
            </a:r>
            <a:r>
              <a:rPr lang="zh-TW" altLang="en-US"/>
              <a:t>在室內隨便找个舒适位置閒聊。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然後輪到兩边的第二位队員对猜</a:t>
            </a:r>
            <a:r>
              <a:rPr lang="en-US" altLang="zh-TW"/>
              <a:t>...</a:t>
            </a:r>
          </a:p>
        </p:txBody>
      </p:sp>
      <p:pic>
        <p:nvPicPr>
          <p:cNvPr id="99334" name="Picture 6" descr="1087-720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134143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402C3-95DC-4B85-8687-04BBA8A58168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「二、四、八」─ 选择与被</a:t>
            </a:r>
            <a:r>
              <a:rPr lang="zh-TW" altLang="en-US"/>
              <a:t>选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532812" cy="5688013"/>
          </a:xfrm>
        </p:spPr>
        <p:txBody>
          <a:bodyPr/>
          <a:lstStyle/>
          <a:p>
            <a:pPr marL="533400" indent="-533400">
              <a:lnSpc>
                <a:spcPct val="140000"/>
              </a:lnSpc>
              <a:buFont typeface="Wingdings" pitchFamily="2" charset="2"/>
              <a:buNone/>
            </a:pPr>
            <a:r>
              <a:rPr lang="zh-TW" altLang="en-US"/>
              <a:t>第二輪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以剛才所結合的</a:t>
            </a:r>
            <a:r>
              <a:rPr lang="en-US" altLang="zh-TW">
                <a:solidFill>
                  <a:srgbClr val="FF0066"/>
                </a:solidFill>
              </a:rPr>
              <a:t>2</a:t>
            </a:r>
            <a:r>
              <a:rPr lang="zh-TW" altLang="en-US">
                <a:solidFill>
                  <a:srgbClr val="FF0066"/>
                </a:solidFill>
              </a:rPr>
              <a:t>人組為一單位</a:t>
            </a:r>
            <a:r>
              <a:rPr lang="en-US" altLang="zh-TW"/>
              <a:t>, </a:t>
            </a:r>
            <a:r>
              <a:rPr lang="zh-TW" altLang="en-US"/>
              <a:t>馬蹄型圍圈而座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中間分界</a:t>
            </a:r>
            <a:r>
              <a:rPr lang="en-US" altLang="zh-TW"/>
              <a:t>, </a:t>
            </a:r>
            <a:r>
              <a:rPr lang="zh-TW" altLang="en-US"/>
              <a:t>分成兩大組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馬蹄口兩边的第一組</a:t>
            </a:r>
            <a:r>
              <a:rPr lang="zh-TW" altLang="en-US">
                <a:solidFill>
                  <a:srgbClr val="FF0066"/>
                </a:solidFill>
              </a:rPr>
              <a:t>派一位組員做代表</a:t>
            </a:r>
            <a:r>
              <a:rPr lang="en-US" altLang="zh-TW"/>
              <a:t>, </a:t>
            </a:r>
            <a:r>
              <a:rPr lang="zh-TW" altLang="en-US"/>
              <a:t>开始对猜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贏的一方可从对方那边挑选</a:t>
            </a:r>
            <a:r>
              <a:rPr lang="zh-TW" altLang="en-US">
                <a:solidFill>
                  <a:srgbClr val="FF0066"/>
                </a:solidFill>
              </a:rPr>
              <a:t>一对</a:t>
            </a:r>
            <a:r>
              <a:rPr lang="zh-TW" altLang="en-US"/>
              <a:t>印象好</a:t>
            </a:r>
            <a:r>
              <a:rPr lang="en-US" altLang="zh-TW"/>
              <a:t>, </a:t>
            </a:r>
            <a:r>
              <a:rPr lang="zh-TW" altLang="en-US"/>
              <a:t>但不熟悉的異性結合成一組</a:t>
            </a:r>
            <a:r>
              <a:rPr lang="en-US" altLang="zh-TW"/>
              <a:t>, </a:t>
            </a:r>
            <a:r>
              <a:rPr lang="zh-TW" altLang="en-US"/>
              <a:t>在室內隨便找个舒适位置閒聊。</a:t>
            </a:r>
          </a:p>
          <a:p>
            <a:pPr marL="533400" indent="-533400">
              <a:lnSpc>
                <a:spcPct val="140000"/>
              </a:lnSpc>
            </a:pPr>
            <a:r>
              <a:rPr lang="zh-TW" altLang="en-US"/>
              <a:t>然後輪到兩边的</a:t>
            </a:r>
            <a:r>
              <a:rPr lang="zh-TW" altLang="en-US">
                <a:solidFill>
                  <a:srgbClr val="FF0066"/>
                </a:solidFill>
              </a:rPr>
              <a:t>第二对</a:t>
            </a:r>
            <a:r>
              <a:rPr lang="zh-TW" altLang="en-US"/>
              <a:t>队員对猜</a:t>
            </a:r>
            <a:r>
              <a:rPr lang="en-US" altLang="zh-TW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0000CC"/>
      </a:hlink>
      <a:folHlink>
        <a:srgbClr val="0000CC"/>
      </a:folHlink>
    </a:clrScheme>
    <a:fontScheme name="Layers">
      <a:majorFont>
        <a:latin typeface="Times New Roman"/>
        <a:ea typeface="標楷體"/>
        <a:cs typeface="Arial"/>
      </a:majorFont>
      <a:minorFont>
        <a:latin typeface="Arial"/>
        <a:ea typeface="標楷體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1623</TotalTime>
  <Words>793</Words>
  <Application>Microsoft Office PowerPoint</Application>
  <PresentationFormat>如螢幕大小 (4:3)</PresentationFormat>
  <Paragraphs>109</Paragraphs>
  <Slides>14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Arial</vt:lpstr>
      <vt:lpstr>新細明體</vt:lpstr>
      <vt:lpstr>Times New Roman</vt:lpstr>
      <vt:lpstr>標楷體</vt:lpstr>
      <vt:lpstr>Wingdings</vt:lpstr>
      <vt:lpstr>SimSun</vt:lpstr>
      <vt:lpstr>Layers</vt:lpstr>
      <vt:lpstr>PowerPoint 簡報</vt:lpstr>
      <vt:lpstr>大纲</vt:lpstr>
      <vt:lpstr>邻近性</vt:lpstr>
      <vt:lpstr>建立亲和感活动</vt:lpstr>
      <vt:lpstr>活动 ─ 握手看心理</vt:lpstr>
      <vt:lpstr>活动 ─ 握手看心理</vt:lpstr>
      <vt:lpstr>活动 ─ 握手看心理</vt:lpstr>
      <vt:lpstr>「二、四、八」─ 选择与被选</vt:lpstr>
      <vt:lpstr>「二、四、八」─ 选择与被选</vt:lpstr>
      <vt:lpstr>「二、四、八」─ 选择与被选</vt:lpstr>
      <vt:lpstr>「二、四、八」─ 选择与被选</vt:lpstr>
      <vt:lpstr>「齊心合力」─ 圍圈接球</vt:lpstr>
      <vt:lpstr>「齊心合力」─ 搬泳池</vt:lpstr>
      <vt:lpstr>The end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SCW的價值觀</dc:title>
  <dc:creator>daydreams</dc:creator>
  <cp:lastModifiedBy>Yipsir</cp:lastModifiedBy>
  <cp:revision>109</cp:revision>
  <dcterms:created xsi:type="dcterms:W3CDTF">2006-09-26T03:51:20Z</dcterms:created>
  <dcterms:modified xsi:type="dcterms:W3CDTF">2017-05-07T02:29:54Z</dcterms:modified>
</cp:coreProperties>
</file>