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50" r:id="rId2"/>
    <p:sldId id="260" r:id="rId3"/>
    <p:sldId id="351" r:id="rId4"/>
    <p:sldId id="325" r:id="rId5"/>
    <p:sldId id="323" r:id="rId6"/>
    <p:sldId id="346" r:id="rId7"/>
    <p:sldId id="326" r:id="rId8"/>
    <p:sldId id="338" r:id="rId9"/>
    <p:sldId id="327" r:id="rId10"/>
    <p:sldId id="328" r:id="rId11"/>
    <p:sldId id="283" r:id="rId12"/>
    <p:sldId id="284" r:id="rId13"/>
    <p:sldId id="285" r:id="rId14"/>
    <p:sldId id="329" r:id="rId15"/>
    <p:sldId id="330" r:id="rId16"/>
    <p:sldId id="376" r:id="rId17"/>
    <p:sldId id="337" r:id="rId18"/>
    <p:sldId id="332" r:id="rId19"/>
    <p:sldId id="331" r:id="rId20"/>
    <p:sldId id="335" r:id="rId21"/>
    <p:sldId id="340" r:id="rId22"/>
    <p:sldId id="348" r:id="rId23"/>
    <p:sldId id="280" r:id="rId24"/>
    <p:sldId id="281" r:id="rId25"/>
    <p:sldId id="349" r:id="rId26"/>
    <p:sldId id="301" r:id="rId27"/>
    <p:sldId id="344" r:id="rId28"/>
    <p:sldId id="286" r:id="rId29"/>
    <p:sldId id="287" r:id="rId30"/>
    <p:sldId id="288" r:id="rId31"/>
    <p:sldId id="289" r:id="rId32"/>
    <p:sldId id="292" r:id="rId33"/>
    <p:sldId id="290" r:id="rId34"/>
    <p:sldId id="304" r:id="rId35"/>
    <p:sldId id="345" r:id="rId36"/>
    <p:sldId id="302" r:id="rId37"/>
    <p:sldId id="339" r:id="rId38"/>
    <p:sldId id="371" r:id="rId39"/>
    <p:sldId id="372" r:id="rId40"/>
    <p:sldId id="355" r:id="rId41"/>
    <p:sldId id="356" r:id="rId42"/>
    <p:sldId id="352" r:id="rId43"/>
    <p:sldId id="374" r:id="rId44"/>
    <p:sldId id="353" r:id="rId45"/>
    <p:sldId id="354" r:id="rId46"/>
    <p:sldId id="357" r:id="rId47"/>
    <p:sldId id="358" r:id="rId48"/>
    <p:sldId id="359" r:id="rId49"/>
    <p:sldId id="360" r:id="rId50"/>
    <p:sldId id="361" r:id="rId51"/>
    <p:sldId id="362" r:id="rId52"/>
    <p:sldId id="373" r:id="rId53"/>
    <p:sldId id="363" r:id="rId54"/>
    <p:sldId id="367" r:id="rId55"/>
    <p:sldId id="368" r:id="rId56"/>
    <p:sldId id="364" r:id="rId57"/>
    <p:sldId id="369" r:id="rId58"/>
    <p:sldId id="341" r:id="rId59"/>
    <p:sldId id="375" r:id="rId6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723"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98A3B-69B7-4094-B4F5-63A291B3E570}" type="doc">
      <dgm:prSet loTypeId="urn:microsoft.com/office/officeart/2005/8/layout/radial1" loCatId="relationship" qsTypeId="urn:microsoft.com/office/officeart/2005/8/quickstyle/simple1" qsCatId="simple" csTypeId="urn:microsoft.com/office/officeart/2005/8/colors/accent1_2" csCatId="accent1"/>
      <dgm:spPr/>
    </dgm:pt>
    <dgm:pt modelId="{9E8EDA64-E68F-4462-9EB3-3522E58C4A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HK" altLang="zh-HK" b="0" i="0" u="none" strike="noStrike" cap="none" normalizeH="0" baseline="0" smtClean="0">
            <a:ln>
              <a:noFill/>
            </a:ln>
            <a:solidFill>
              <a:schemeClr val="tx1"/>
            </a:solidFill>
            <a:effectLst/>
            <a:latin typeface="Times New Roman" pitchFamily="18" charset="0"/>
            <a:ea typeface="新細明體" pitchFamily="18" charset="-120"/>
          </a:endParaRPr>
        </a:p>
      </dgm:t>
    </dgm:pt>
    <dgm:pt modelId="{10897D8D-0BC2-4235-93B5-B42E97CA4BA2}" type="parTrans" cxnId="{24B43B14-6B22-43F4-B733-9661BF5A2E45}">
      <dgm:prSet/>
      <dgm:spPr/>
    </dgm:pt>
    <dgm:pt modelId="{F267A1E7-EF70-4DF1-8AEE-EFC6E34EC891}" type="sibTrans" cxnId="{24B43B14-6B22-43F4-B733-9661BF5A2E45}">
      <dgm:prSet/>
      <dgm:spPr/>
    </dgm:pt>
    <dgm:pt modelId="{851FFECD-383E-47EA-A8C2-F1834A20CA5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Times New Roman" pitchFamily="18" charset="0"/>
              <a:ea typeface="新細明體" pitchFamily="18" charset="-120"/>
            </a:rPr>
            <a:t>家長</a:t>
          </a:r>
          <a:endParaRPr kumimoji="1" lang="zh-TW" altLang="en-US" b="0" i="0" u="none" strike="noStrike" cap="none" normalizeH="0" baseline="0" smtClean="0">
            <a:ln>
              <a:noFill/>
            </a:ln>
            <a:solidFill>
              <a:schemeClr val="tx1"/>
            </a:solidFill>
            <a:effectLst/>
            <a:latin typeface="Times New Roman" pitchFamily="18" charset="0"/>
            <a:ea typeface="新細明體" pitchFamily="18" charset="-120"/>
          </a:endParaRPr>
        </a:p>
      </dgm:t>
    </dgm:pt>
    <dgm:pt modelId="{6CB164E9-4253-4D39-9294-D1B524AC2E7F}" type="parTrans" cxnId="{22B4EA5D-ECE0-4820-82E3-FBC3EBFE3E1B}">
      <dgm:prSet/>
      <dgm:spPr/>
      <dgm:t>
        <a:bodyPr/>
        <a:lstStyle/>
        <a:p>
          <a:endParaRPr lang="zh-HK" altLang="en-US"/>
        </a:p>
      </dgm:t>
    </dgm:pt>
    <dgm:pt modelId="{1817086C-B1CE-48ED-A1FA-4FBFD540BCE1}" type="sibTrans" cxnId="{22B4EA5D-ECE0-4820-82E3-FBC3EBFE3E1B}">
      <dgm:prSet/>
      <dgm:spPr/>
    </dgm:pt>
    <dgm:pt modelId="{BB40E6DC-EFB0-4551-B7C0-05D9EDC142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Times New Roman" pitchFamily="18" charset="0"/>
              <a:ea typeface="新細明體" pitchFamily="18" charset="-120"/>
            </a:rPr>
            <a:t>輔導</a:t>
          </a:r>
          <a:endParaRPr kumimoji="1" lang="zh-TW" altLang="en-US" b="0" i="0" u="none" strike="noStrike" cap="none" normalizeH="0" baseline="0" smtClean="0">
            <a:ln>
              <a:noFill/>
            </a:ln>
            <a:solidFill>
              <a:schemeClr val="tx1"/>
            </a:solidFill>
            <a:effectLst/>
            <a:latin typeface="Times New Roman" pitchFamily="18" charset="0"/>
            <a:ea typeface="新細明體" pitchFamily="18" charset="-120"/>
          </a:endParaRPr>
        </a:p>
      </dgm:t>
    </dgm:pt>
    <dgm:pt modelId="{5C6D210B-2844-4BDF-84A1-284D6A7C9872}" type="parTrans" cxnId="{E14C7CD2-D4C2-40BE-9D03-3547CE47A01F}">
      <dgm:prSet/>
      <dgm:spPr/>
      <dgm:t>
        <a:bodyPr/>
        <a:lstStyle/>
        <a:p>
          <a:endParaRPr lang="zh-HK" altLang="en-US"/>
        </a:p>
      </dgm:t>
    </dgm:pt>
    <dgm:pt modelId="{CC92D64D-E3E9-479C-BB5E-C69F416AF1FF}" type="sibTrans" cxnId="{E14C7CD2-D4C2-40BE-9D03-3547CE47A01F}">
      <dgm:prSet/>
      <dgm:spPr/>
    </dgm:pt>
    <dgm:pt modelId="{7B2199E5-5B21-4EFA-B444-A5DC6BB7B1F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Times New Roman" pitchFamily="18" charset="0"/>
              <a:ea typeface="新細明體" pitchFamily="18" charset="-120"/>
            </a:rPr>
            <a:t>醫療</a:t>
          </a:r>
          <a:endParaRPr kumimoji="1" lang="zh-TW" altLang="en-US" b="0" i="0" u="none" strike="noStrike" cap="none" normalizeH="0" baseline="0" smtClean="0">
            <a:ln>
              <a:noFill/>
            </a:ln>
            <a:solidFill>
              <a:schemeClr val="tx1"/>
            </a:solidFill>
            <a:effectLst/>
            <a:latin typeface="Times New Roman" pitchFamily="18" charset="0"/>
            <a:ea typeface="新細明體" pitchFamily="18" charset="-120"/>
          </a:endParaRPr>
        </a:p>
      </dgm:t>
    </dgm:pt>
    <dgm:pt modelId="{BF7625F1-6309-428D-B439-59D4E215E037}" type="parTrans" cxnId="{810D24C4-7EF1-4A2B-AF89-65FC5DBDF6BA}">
      <dgm:prSet/>
      <dgm:spPr/>
      <dgm:t>
        <a:bodyPr/>
        <a:lstStyle/>
        <a:p>
          <a:endParaRPr lang="zh-HK" altLang="en-US"/>
        </a:p>
      </dgm:t>
    </dgm:pt>
    <dgm:pt modelId="{8C6A07DB-7869-474B-A5D4-B9F42244A963}" type="sibTrans" cxnId="{810D24C4-7EF1-4A2B-AF89-65FC5DBDF6BA}">
      <dgm:prSet/>
      <dgm:spPr/>
    </dgm:pt>
    <dgm:pt modelId="{0D5BBEC9-D4CB-4F47-ADB4-4902FE3AB0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Times New Roman" pitchFamily="18" charset="0"/>
              <a:ea typeface="新細明體" pitchFamily="18" charset="-120"/>
            </a:rPr>
            <a:t>行政</a:t>
          </a:r>
          <a:endParaRPr kumimoji="1" lang="zh-TW" altLang="en-US" b="0" i="0" u="none" strike="noStrike" cap="none" normalizeH="0" baseline="0" smtClean="0">
            <a:ln>
              <a:noFill/>
            </a:ln>
            <a:solidFill>
              <a:schemeClr val="tx1"/>
            </a:solidFill>
            <a:effectLst/>
            <a:latin typeface="Times New Roman" pitchFamily="18" charset="0"/>
            <a:ea typeface="新細明體" pitchFamily="18" charset="-120"/>
          </a:endParaRPr>
        </a:p>
      </dgm:t>
    </dgm:pt>
    <dgm:pt modelId="{1CA70887-D5F4-4C30-98A4-072CFC122B2C}" type="parTrans" cxnId="{D27B0C77-A5D6-4A06-93BC-A9475C2284AE}">
      <dgm:prSet/>
      <dgm:spPr/>
      <dgm:t>
        <a:bodyPr/>
        <a:lstStyle/>
        <a:p>
          <a:endParaRPr lang="zh-HK" altLang="en-US"/>
        </a:p>
      </dgm:t>
    </dgm:pt>
    <dgm:pt modelId="{ED347303-5BFE-4F99-AFB0-E4C26E2CB58E}" type="sibTrans" cxnId="{D27B0C77-A5D6-4A06-93BC-A9475C2284AE}">
      <dgm:prSet/>
      <dgm:spPr/>
    </dgm:pt>
    <dgm:pt modelId="{C2C8460D-36C0-42C3-85D4-E1238BE997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b="0" i="0" u="none" strike="noStrike" cap="none" normalizeH="0" baseline="0" smtClean="0">
              <a:ln>
                <a:noFill/>
              </a:ln>
              <a:solidFill>
                <a:schemeClr val="tx1"/>
              </a:solidFill>
              <a:effectLst/>
              <a:latin typeface="Times New Roman" pitchFamily="18" charset="0"/>
              <a:ea typeface="新細明體" pitchFamily="18" charset="-120"/>
            </a:rPr>
            <a:t>導師</a:t>
          </a:r>
          <a:endParaRPr kumimoji="1" lang="zh-TW" altLang="en-US" b="0" i="0" u="none" strike="noStrike" cap="none" normalizeH="0" baseline="0" smtClean="0">
            <a:ln>
              <a:noFill/>
            </a:ln>
            <a:solidFill>
              <a:schemeClr val="tx1"/>
            </a:solidFill>
            <a:effectLst/>
            <a:latin typeface="Times New Roman" pitchFamily="18" charset="0"/>
            <a:ea typeface="新細明體" pitchFamily="18" charset="-120"/>
          </a:endParaRPr>
        </a:p>
      </dgm:t>
    </dgm:pt>
    <dgm:pt modelId="{495DC39D-180A-4359-9B52-DDE690CD58DC}" type="parTrans" cxnId="{4D93744B-6AAF-40BF-A5F7-2BFB826CBBD5}">
      <dgm:prSet/>
      <dgm:spPr/>
      <dgm:t>
        <a:bodyPr/>
        <a:lstStyle/>
        <a:p>
          <a:endParaRPr lang="zh-HK" altLang="en-US"/>
        </a:p>
      </dgm:t>
    </dgm:pt>
    <dgm:pt modelId="{4547A199-3121-4688-8EFB-55DB15FAD961}" type="sibTrans" cxnId="{4D93744B-6AAF-40BF-A5F7-2BFB826CBBD5}">
      <dgm:prSet/>
      <dgm:spPr/>
    </dgm:pt>
    <dgm:pt modelId="{1EFB033B-5FD7-4DAC-A574-2A418FC2AAC8}" type="pres">
      <dgm:prSet presAssocID="{C5A98A3B-69B7-4094-B4F5-63A291B3E570}" presName="cycle" presStyleCnt="0">
        <dgm:presLayoutVars>
          <dgm:chMax val="1"/>
          <dgm:dir/>
          <dgm:animLvl val="ctr"/>
          <dgm:resizeHandles val="exact"/>
        </dgm:presLayoutVars>
      </dgm:prSet>
      <dgm:spPr/>
    </dgm:pt>
    <dgm:pt modelId="{E4B93264-3454-4059-B9D2-E7261397198E}" type="pres">
      <dgm:prSet presAssocID="{9E8EDA64-E68F-4462-9EB3-3522E58C4A58}" presName="centerShape" presStyleLbl="node0" presStyleIdx="0" presStyleCnt="1"/>
      <dgm:spPr/>
    </dgm:pt>
    <dgm:pt modelId="{B0EE5876-EC32-46F1-905A-BBBB9A8DE4B5}" type="pres">
      <dgm:prSet presAssocID="{6CB164E9-4253-4D39-9294-D1B524AC2E7F}" presName="Name9" presStyleLbl="parChTrans1D2" presStyleIdx="0" presStyleCnt="5"/>
      <dgm:spPr/>
    </dgm:pt>
    <dgm:pt modelId="{DFEA9455-073C-4C02-ACBF-F1AC9F1D4836}" type="pres">
      <dgm:prSet presAssocID="{6CB164E9-4253-4D39-9294-D1B524AC2E7F}" presName="connTx" presStyleLbl="parChTrans1D2" presStyleIdx="0" presStyleCnt="5"/>
      <dgm:spPr/>
    </dgm:pt>
    <dgm:pt modelId="{23A71502-191A-401B-A28F-1A0CDFC0FF4A}" type="pres">
      <dgm:prSet presAssocID="{851FFECD-383E-47EA-A8C2-F1834A20CA56}" presName="node" presStyleLbl="node1" presStyleIdx="0" presStyleCnt="5">
        <dgm:presLayoutVars>
          <dgm:bulletEnabled val="1"/>
        </dgm:presLayoutVars>
      </dgm:prSet>
      <dgm:spPr/>
    </dgm:pt>
    <dgm:pt modelId="{4F8DA01A-CEE9-4083-86C9-C99547526963}" type="pres">
      <dgm:prSet presAssocID="{5C6D210B-2844-4BDF-84A1-284D6A7C9872}" presName="Name9" presStyleLbl="parChTrans1D2" presStyleIdx="1" presStyleCnt="5"/>
      <dgm:spPr/>
    </dgm:pt>
    <dgm:pt modelId="{E8EC95E4-B199-4F39-A1F0-CE2D9D30496A}" type="pres">
      <dgm:prSet presAssocID="{5C6D210B-2844-4BDF-84A1-284D6A7C9872}" presName="connTx" presStyleLbl="parChTrans1D2" presStyleIdx="1" presStyleCnt="5"/>
      <dgm:spPr/>
    </dgm:pt>
    <dgm:pt modelId="{1A4FA2F4-7570-43F5-AD45-41DC4BE2AF3A}" type="pres">
      <dgm:prSet presAssocID="{BB40E6DC-EFB0-4551-B7C0-05D9EDC14264}" presName="node" presStyleLbl="node1" presStyleIdx="1" presStyleCnt="5">
        <dgm:presLayoutVars>
          <dgm:bulletEnabled val="1"/>
        </dgm:presLayoutVars>
      </dgm:prSet>
      <dgm:spPr/>
    </dgm:pt>
    <dgm:pt modelId="{269F26FA-60C1-47EE-B7AC-6D921CB28F71}" type="pres">
      <dgm:prSet presAssocID="{BF7625F1-6309-428D-B439-59D4E215E037}" presName="Name9" presStyleLbl="parChTrans1D2" presStyleIdx="2" presStyleCnt="5"/>
      <dgm:spPr/>
    </dgm:pt>
    <dgm:pt modelId="{0E9D641C-25D5-4D97-B378-D0EC76110631}" type="pres">
      <dgm:prSet presAssocID="{BF7625F1-6309-428D-B439-59D4E215E037}" presName="connTx" presStyleLbl="parChTrans1D2" presStyleIdx="2" presStyleCnt="5"/>
      <dgm:spPr/>
    </dgm:pt>
    <dgm:pt modelId="{A3AA698B-B784-45A9-9B25-247C286D1A34}" type="pres">
      <dgm:prSet presAssocID="{7B2199E5-5B21-4EFA-B444-A5DC6BB7B1F8}" presName="node" presStyleLbl="node1" presStyleIdx="2" presStyleCnt="5">
        <dgm:presLayoutVars>
          <dgm:bulletEnabled val="1"/>
        </dgm:presLayoutVars>
      </dgm:prSet>
      <dgm:spPr/>
    </dgm:pt>
    <dgm:pt modelId="{46A8E52D-121A-4D04-8DD7-5CF13F77678D}" type="pres">
      <dgm:prSet presAssocID="{1CA70887-D5F4-4C30-98A4-072CFC122B2C}" presName="Name9" presStyleLbl="parChTrans1D2" presStyleIdx="3" presStyleCnt="5"/>
      <dgm:spPr/>
    </dgm:pt>
    <dgm:pt modelId="{C94F1180-BB15-46DE-BBD9-B158898DA3E0}" type="pres">
      <dgm:prSet presAssocID="{1CA70887-D5F4-4C30-98A4-072CFC122B2C}" presName="connTx" presStyleLbl="parChTrans1D2" presStyleIdx="3" presStyleCnt="5"/>
      <dgm:spPr/>
    </dgm:pt>
    <dgm:pt modelId="{BC752A65-5751-4C88-A0C4-5940173CB5A8}" type="pres">
      <dgm:prSet presAssocID="{0D5BBEC9-D4CB-4F47-ADB4-4902FE3AB032}" presName="node" presStyleLbl="node1" presStyleIdx="3" presStyleCnt="5">
        <dgm:presLayoutVars>
          <dgm:bulletEnabled val="1"/>
        </dgm:presLayoutVars>
      </dgm:prSet>
      <dgm:spPr/>
    </dgm:pt>
    <dgm:pt modelId="{6B9FF7A5-3E6F-4D2B-94F9-8BC72D8BC2C2}" type="pres">
      <dgm:prSet presAssocID="{495DC39D-180A-4359-9B52-DDE690CD58DC}" presName="Name9" presStyleLbl="parChTrans1D2" presStyleIdx="4" presStyleCnt="5"/>
      <dgm:spPr/>
    </dgm:pt>
    <dgm:pt modelId="{B1A5D298-EC09-4BF0-B89C-25C4A8FF1D93}" type="pres">
      <dgm:prSet presAssocID="{495DC39D-180A-4359-9B52-DDE690CD58DC}" presName="connTx" presStyleLbl="parChTrans1D2" presStyleIdx="4" presStyleCnt="5"/>
      <dgm:spPr/>
    </dgm:pt>
    <dgm:pt modelId="{ED59066E-482B-4AA0-AAF2-ACC680463C68}" type="pres">
      <dgm:prSet presAssocID="{C2C8460D-36C0-42C3-85D4-E1238BE99773}" presName="node" presStyleLbl="node1" presStyleIdx="4" presStyleCnt="5">
        <dgm:presLayoutVars>
          <dgm:bulletEnabled val="1"/>
        </dgm:presLayoutVars>
      </dgm:prSet>
      <dgm:spPr/>
    </dgm:pt>
  </dgm:ptLst>
  <dgm:cxnLst>
    <dgm:cxn modelId="{24B43B14-6B22-43F4-B733-9661BF5A2E45}" srcId="{C5A98A3B-69B7-4094-B4F5-63A291B3E570}" destId="{9E8EDA64-E68F-4462-9EB3-3522E58C4A58}" srcOrd="0" destOrd="0" parTransId="{10897D8D-0BC2-4235-93B5-B42E97CA4BA2}" sibTransId="{F267A1E7-EF70-4DF1-8AEE-EFC6E34EC891}"/>
    <dgm:cxn modelId="{E14C7CD2-D4C2-40BE-9D03-3547CE47A01F}" srcId="{9E8EDA64-E68F-4462-9EB3-3522E58C4A58}" destId="{BB40E6DC-EFB0-4551-B7C0-05D9EDC14264}" srcOrd="1" destOrd="0" parTransId="{5C6D210B-2844-4BDF-84A1-284D6A7C9872}" sibTransId="{CC92D64D-E3E9-479C-BB5E-C69F416AF1FF}"/>
    <dgm:cxn modelId="{DF066906-2465-4E8F-9876-044F9F33C2FE}" type="presOf" srcId="{9E8EDA64-E68F-4462-9EB3-3522E58C4A58}" destId="{E4B93264-3454-4059-B9D2-E7261397198E}" srcOrd="0" destOrd="0" presId="urn:microsoft.com/office/officeart/2005/8/layout/radial1"/>
    <dgm:cxn modelId="{D4EA1707-62DF-449A-AA32-E12824AC8C8D}" type="presOf" srcId="{7B2199E5-5B21-4EFA-B444-A5DC6BB7B1F8}" destId="{A3AA698B-B784-45A9-9B25-247C286D1A34}" srcOrd="0" destOrd="0" presId="urn:microsoft.com/office/officeart/2005/8/layout/radial1"/>
    <dgm:cxn modelId="{860E2914-745D-4D6A-9749-30A36A1C8520}" type="presOf" srcId="{851FFECD-383E-47EA-A8C2-F1834A20CA56}" destId="{23A71502-191A-401B-A28F-1A0CDFC0FF4A}" srcOrd="0" destOrd="0" presId="urn:microsoft.com/office/officeart/2005/8/layout/radial1"/>
    <dgm:cxn modelId="{CFD56048-CE6B-440B-AC02-EE2BFC066C85}" type="presOf" srcId="{5C6D210B-2844-4BDF-84A1-284D6A7C9872}" destId="{4F8DA01A-CEE9-4083-86C9-C99547526963}" srcOrd="0" destOrd="0" presId="urn:microsoft.com/office/officeart/2005/8/layout/radial1"/>
    <dgm:cxn modelId="{95F69424-1821-475F-B1D3-EC8872F46342}" type="presOf" srcId="{C5A98A3B-69B7-4094-B4F5-63A291B3E570}" destId="{1EFB033B-5FD7-4DAC-A574-2A418FC2AAC8}" srcOrd="0" destOrd="0" presId="urn:microsoft.com/office/officeart/2005/8/layout/radial1"/>
    <dgm:cxn modelId="{9D3AF3AE-D3BA-4D5F-983B-FC45E867B495}" type="presOf" srcId="{1CA70887-D5F4-4C30-98A4-072CFC122B2C}" destId="{46A8E52D-121A-4D04-8DD7-5CF13F77678D}" srcOrd="0" destOrd="0" presId="urn:microsoft.com/office/officeart/2005/8/layout/radial1"/>
    <dgm:cxn modelId="{8BD48B2E-E66C-43F5-A03B-56669B8F0DDF}" type="presOf" srcId="{BF7625F1-6309-428D-B439-59D4E215E037}" destId="{0E9D641C-25D5-4D97-B378-D0EC76110631}" srcOrd="1" destOrd="0" presId="urn:microsoft.com/office/officeart/2005/8/layout/radial1"/>
    <dgm:cxn modelId="{C8AD2DAA-1880-4590-8EE3-A5678C9572A6}" type="presOf" srcId="{495DC39D-180A-4359-9B52-DDE690CD58DC}" destId="{B1A5D298-EC09-4BF0-B89C-25C4A8FF1D93}" srcOrd="1" destOrd="0" presId="urn:microsoft.com/office/officeart/2005/8/layout/radial1"/>
    <dgm:cxn modelId="{9A250356-F4AB-45E7-B6B1-DE56AA5D7AC7}" type="presOf" srcId="{BF7625F1-6309-428D-B439-59D4E215E037}" destId="{269F26FA-60C1-47EE-B7AC-6D921CB28F71}" srcOrd="0" destOrd="0" presId="urn:microsoft.com/office/officeart/2005/8/layout/radial1"/>
    <dgm:cxn modelId="{22B4EA5D-ECE0-4820-82E3-FBC3EBFE3E1B}" srcId="{9E8EDA64-E68F-4462-9EB3-3522E58C4A58}" destId="{851FFECD-383E-47EA-A8C2-F1834A20CA56}" srcOrd="0" destOrd="0" parTransId="{6CB164E9-4253-4D39-9294-D1B524AC2E7F}" sibTransId="{1817086C-B1CE-48ED-A1FA-4FBFD540BCE1}"/>
    <dgm:cxn modelId="{4D93744B-6AAF-40BF-A5F7-2BFB826CBBD5}" srcId="{9E8EDA64-E68F-4462-9EB3-3522E58C4A58}" destId="{C2C8460D-36C0-42C3-85D4-E1238BE99773}" srcOrd="4" destOrd="0" parTransId="{495DC39D-180A-4359-9B52-DDE690CD58DC}" sibTransId="{4547A199-3121-4688-8EFB-55DB15FAD961}"/>
    <dgm:cxn modelId="{18C60DBA-2499-4791-92AE-0DF00D9C5774}" type="presOf" srcId="{1CA70887-D5F4-4C30-98A4-072CFC122B2C}" destId="{C94F1180-BB15-46DE-BBD9-B158898DA3E0}" srcOrd="1" destOrd="0" presId="urn:microsoft.com/office/officeart/2005/8/layout/radial1"/>
    <dgm:cxn modelId="{722FA70F-4E89-49A0-80E6-8F8F5DE21FD4}" type="presOf" srcId="{BB40E6DC-EFB0-4551-B7C0-05D9EDC14264}" destId="{1A4FA2F4-7570-43F5-AD45-41DC4BE2AF3A}" srcOrd="0" destOrd="0" presId="urn:microsoft.com/office/officeart/2005/8/layout/radial1"/>
    <dgm:cxn modelId="{810D24C4-7EF1-4A2B-AF89-65FC5DBDF6BA}" srcId="{9E8EDA64-E68F-4462-9EB3-3522E58C4A58}" destId="{7B2199E5-5B21-4EFA-B444-A5DC6BB7B1F8}" srcOrd="2" destOrd="0" parTransId="{BF7625F1-6309-428D-B439-59D4E215E037}" sibTransId="{8C6A07DB-7869-474B-A5D4-B9F42244A963}"/>
    <dgm:cxn modelId="{495E2F1F-5589-4DC6-A40C-58D5F128C01C}" type="presOf" srcId="{6CB164E9-4253-4D39-9294-D1B524AC2E7F}" destId="{DFEA9455-073C-4C02-ACBF-F1AC9F1D4836}" srcOrd="1" destOrd="0" presId="urn:microsoft.com/office/officeart/2005/8/layout/radial1"/>
    <dgm:cxn modelId="{3DE1EE54-B6E2-4B1B-995C-FE9CD8E65477}" type="presOf" srcId="{C2C8460D-36C0-42C3-85D4-E1238BE99773}" destId="{ED59066E-482B-4AA0-AAF2-ACC680463C68}" srcOrd="0" destOrd="0" presId="urn:microsoft.com/office/officeart/2005/8/layout/radial1"/>
    <dgm:cxn modelId="{D27B0C77-A5D6-4A06-93BC-A9475C2284AE}" srcId="{9E8EDA64-E68F-4462-9EB3-3522E58C4A58}" destId="{0D5BBEC9-D4CB-4F47-ADB4-4902FE3AB032}" srcOrd="3" destOrd="0" parTransId="{1CA70887-D5F4-4C30-98A4-072CFC122B2C}" sibTransId="{ED347303-5BFE-4F99-AFB0-E4C26E2CB58E}"/>
    <dgm:cxn modelId="{4A2D0C96-63EE-463E-AE03-A0FF9DAC6BE5}" type="presOf" srcId="{6CB164E9-4253-4D39-9294-D1B524AC2E7F}" destId="{B0EE5876-EC32-46F1-905A-BBBB9A8DE4B5}" srcOrd="0" destOrd="0" presId="urn:microsoft.com/office/officeart/2005/8/layout/radial1"/>
    <dgm:cxn modelId="{0C8BD598-6897-4741-A6BF-CEA2C1972BCE}" type="presOf" srcId="{5C6D210B-2844-4BDF-84A1-284D6A7C9872}" destId="{E8EC95E4-B199-4F39-A1F0-CE2D9D30496A}" srcOrd="1" destOrd="0" presId="urn:microsoft.com/office/officeart/2005/8/layout/radial1"/>
    <dgm:cxn modelId="{2CE7D66D-7C21-485A-BFEC-E5A900E0C688}" type="presOf" srcId="{495DC39D-180A-4359-9B52-DDE690CD58DC}" destId="{6B9FF7A5-3E6F-4D2B-94F9-8BC72D8BC2C2}" srcOrd="0" destOrd="0" presId="urn:microsoft.com/office/officeart/2005/8/layout/radial1"/>
    <dgm:cxn modelId="{15273007-89FC-4D88-9C25-C5A18EB382EC}" type="presOf" srcId="{0D5BBEC9-D4CB-4F47-ADB4-4902FE3AB032}" destId="{BC752A65-5751-4C88-A0C4-5940173CB5A8}" srcOrd="0" destOrd="0" presId="urn:microsoft.com/office/officeart/2005/8/layout/radial1"/>
    <dgm:cxn modelId="{45B44086-D074-4076-854D-02A3FAF30E52}" type="presParOf" srcId="{1EFB033B-5FD7-4DAC-A574-2A418FC2AAC8}" destId="{E4B93264-3454-4059-B9D2-E7261397198E}" srcOrd="0" destOrd="0" presId="urn:microsoft.com/office/officeart/2005/8/layout/radial1"/>
    <dgm:cxn modelId="{B863101E-9301-4DC0-95FE-BEF4A3A098FB}" type="presParOf" srcId="{1EFB033B-5FD7-4DAC-A574-2A418FC2AAC8}" destId="{B0EE5876-EC32-46F1-905A-BBBB9A8DE4B5}" srcOrd="1" destOrd="0" presId="urn:microsoft.com/office/officeart/2005/8/layout/radial1"/>
    <dgm:cxn modelId="{BE87FF93-5C0C-4DDF-984B-F117D5F63072}" type="presParOf" srcId="{B0EE5876-EC32-46F1-905A-BBBB9A8DE4B5}" destId="{DFEA9455-073C-4C02-ACBF-F1AC9F1D4836}" srcOrd="0" destOrd="0" presId="urn:microsoft.com/office/officeart/2005/8/layout/radial1"/>
    <dgm:cxn modelId="{FA9165AD-0423-441C-AAE0-2C83A1FE43A9}" type="presParOf" srcId="{1EFB033B-5FD7-4DAC-A574-2A418FC2AAC8}" destId="{23A71502-191A-401B-A28F-1A0CDFC0FF4A}" srcOrd="2" destOrd="0" presId="urn:microsoft.com/office/officeart/2005/8/layout/radial1"/>
    <dgm:cxn modelId="{BEBF644A-D8E4-4575-A602-77CE7071CD9E}" type="presParOf" srcId="{1EFB033B-5FD7-4DAC-A574-2A418FC2AAC8}" destId="{4F8DA01A-CEE9-4083-86C9-C99547526963}" srcOrd="3" destOrd="0" presId="urn:microsoft.com/office/officeart/2005/8/layout/radial1"/>
    <dgm:cxn modelId="{1EFAAFC1-B5CE-4D12-B6DA-B4E4932B12BB}" type="presParOf" srcId="{4F8DA01A-CEE9-4083-86C9-C99547526963}" destId="{E8EC95E4-B199-4F39-A1F0-CE2D9D30496A}" srcOrd="0" destOrd="0" presId="urn:microsoft.com/office/officeart/2005/8/layout/radial1"/>
    <dgm:cxn modelId="{CB3155A6-5B67-4B19-8E56-9C1737EC2523}" type="presParOf" srcId="{1EFB033B-5FD7-4DAC-A574-2A418FC2AAC8}" destId="{1A4FA2F4-7570-43F5-AD45-41DC4BE2AF3A}" srcOrd="4" destOrd="0" presId="urn:microsoft.com/office/officeart/2005/8/layout/radial1"/>
    <dgm:cxn modelId="{A05789CF-7557-421F-9BCF-6EF9923C003D}" type="presParOf" srcId="{1EFB033B-5FD7-4DAC-A574-2A418FC2AAC8}" destId="{269F26FA-60C1-47EE-B7AC-6D921CB28F71}" srcOrd="5" destOrd="0" presId="urn:microsoft.com/office/officeart/2005/8/layout/radial1"/>
    <dgm:cxn modelId="{50BF2ACA-36C2-4AEA-9E80-D41EBC273E30}" type="presParOf" srcId="{269F26FA-60C1-47EE-B7AC-6D921CB28F71}" destId="{0E9D641C-25D5-4D97-B378-D0EC76110631}" srcOrd="0" destOrd="0" presId="urn:microsoft.com/office/officeart/2005/8/layout/radial1"/>
    <dgm:cxn modelId="{75D10A6A-BA44-4511-8B1A-97383941BBDA}" type="presParOf" srcId="{1EFB033B-5FD7-4DAC-A574-2A418FC2AAC8}" destId="{A3AA698B-B784-45A9-9B25-247C286D1A34}" srcOrd="6" destOrd="0" presId="urn:microsoft.com/office/officeart/2005/8/layout/radial1"/>
    <dgm:cxn modelId="{25AB53FC-B110-43F0-B66A-908108AEDF9D}" type="presParOf" srcId="{1EFB033B-5FD7-4DAC-A574-2A418FC2AAC8}" destId="{46A8E52D-121A-4D04-8DD7-5CF13F77678D}" srcOrd="7" destOrd="0" presId="urn:microsoft.com/office/officeart/2005/8/layout/radial1"/>
    <dgm:cxn modelId="{F22E2FFE-FABA-422F-936C-7C07E364BC0D}" type="presParOf" srcId="{46A8E52D-121A-4D04-8DD7-5CF13F77678D}" destId="{C94F1180-BB15-46DE-BBD9-B158898DA3E0}" srcOrd="0" destOrd="0" presId="urn:microsoft.com/office/officeart/2005/8/layout/radial1"/>
    <dgm:cxn modelId="{1173CB3D-D246-4C84-8E38-AA9C3AEB09C2}" type="presParOf" srcId="{1EFB033B-5FD7-4DAC-A574-2A418FC2AAC8}" destId="{BC752A65-5751-4C88-A0C4-5940173CB5A8}" srcOrd="8" destOrd="0" presId="urn:microsoft.com/office/officeart/2005/8/layout/radial1"/>
    <dgm:cxn modelId="{E01F7E7A-BA73-4E88-920F-2A68EFB02C89}" type="presParOf" srcId="{1EFB033B-5FD7-4DAC-A574-2A418FC2AAC8}" destId="{6B9FF7A5-3E6F-4D2B-94F9-8BC72D8BC2C2}" srcOrd="9" destOrd="0" presId="urn:microsoft.com/office/officeart/2005/8/layout/radial1"/>
    <dgm:cxn modelId="{D5ADD637-0C8A-40FE-ABCB-B648BEFD5CD0}" type="presParOf" srcId="{6B9FF7A5-3E6F-4D2B-94F9-8BC72D8BC2C2}" destId="{B1A5D298-EC09-4BF0-B89C-25C4A8FF1D93}" srcOrd="0" destOrd="0" presId="urn:microsoft.com/office/officeart/2005/8/layout/radial1"/>
    <dgm:cxn modelId="{B2E17443-2812-4E11-9755-3F077F0C9CF1}" type="presParOf" srcId="{1EFB033B-5FD7-4DAC-A574-2A418FC2AAC8}" destId="{ED59066E-482B-4AA0-AAF2-ACC680463C68}"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195CA7B-12FB-422D-886E-2FAC62267E4B}" type="slidenum">
              <a:rPr lang="en-US" altLang="zh-TW"/>
              <a:pPr/>
              <a:t>‹#›</a:t>
            </a:fld>
            <a:endParaRPr lang="en-US" altLang="zh-TW" dirty="0"/>
          </a:p>
        </p:txBody>
      </p:sp>
    </p:spTree>
    <p:extLst>
      <p:ext uri="{BB962C8B-B14F-4D97-AF65-F5344CB8AC3E}">
        <p14:creationId xmlns:p14="http://schemas.microsoft.com/office/powerpoint/2010/main" val="18133059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1B048-07B2-4A4D-8ABC-A3F3247BA3D9}" type="slidenum">
              <a:rPr lang="en-US" altLang="zh-TW"/>
              <a:pPr/>
              <a:t>1</a:t>
            </a:fld>
            <a:endParaRPr lang="en-US" altLang="zh-TW" dirty="0"/>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81025-E160-4857-A1CC-8676B7FBB8E8}" type="slidenum">
              <a:rPr lang="en-US" altLang="zh-TW"/>
              <a:pPr/>
              <a:t>13</a:t>
            </a:fld>
            <a:endParaRPr lang="en-US" altLang="zh-TW" dirty="0"/>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p:spPr>
        <p:txBody>
          <a:bodyPr/>
          <a:lstStyle/>
          <a:p>
            <a:endParaRPr lang="zh-HK" altLang="zh-H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AA5C7-6002-462E-BE14-FE4E65480314}" type="slidenum">
              <a:rPr lang="en-US" altLang="zh-TW"/>
              <a:pPr/>
              <a:t>14</a:t>
            </a:fld>
            <a:endParaRPr lang="en-US" altLang="zh-TW" dirty="0"/>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C30C1-C25F-4DA8-A813-C1BF9E98B5F1}" type="slidenum">
              <a:rPr lang="en-US" altLang="zh-TW"/>
              <a:pPr/>
              <a:t>16</a:t>
            </a:fld>
            <a:endParaRPr lang="en-US" altLang="zh-TW" dirty="0"/>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42F2F-429E-4625-8B7C-B1EDD6876B4B}" type="slidenum">
              <a:rPr lang="en-US" altLang="zh-TW"/>
              <a:pPr/>
              <a:t>19</a:t>
            </a:fld>
            <a:endParaRPr lang="en-US" altLang="zh-TW" dirty="0"/>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F8B1F-47DF-45BE-BA14-3E4F343CEBE6}" type="slidenum">
              <a:rPr lang="en-US" altLang="zh-TW"/>
              <a:pPr/>
              <a:t>20</a:t>
            </a:fld>
            <a:endParaRPr lang="en-US" altLang="zh-TW" dirty="0"/>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5F4B3E-A2C2-4D80-BDEA-59CC321F1D77}" type="slidenum">
              <a:rPr lang="en-US" altLang="zh-TW"/>
              <a:pPr/>
              <a:t>22</a:t>
            </a:fld>
            <a:endParaRPr lang="en-US" altLang="zh-TW" dirty="0"/>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B372A-9E32-428C-9406-214C4193A961}" type="slidenum">
              <a:rPr lang="en-US" altLang="zh-TW"/>
              <a:pPr/>
              <a:t>25</a:t>
            </a:fld>
            <a:endParaRPr lang="en-US" altLang="zh-TW" dirty="0"/>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3C510-708A-44EB-AFD5-651471A649F8}" type="slidenum">
              <a:rPr lang="en-US" altLang="zh-TW"/>
              <a:pPr/>
              <a:t>26</a:t>
            </a:fld>
            <a:endParaRPr lang="en-US" altLang="zh-TW" dirty="0"/>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72AFC-23DA-403B-AED3-6F614220B00F}" type="slidenum">
              <a:rPr lang="en-US" altLang="zh-TW"/>
              <a:pPr/>
              <a:t>27</a:t>
            </a:fld>
            <a:endParaRPr lang="en-US" altLang="zh-TW" dirty="0"/>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8FDC6-A000-4FE2-9319-68E1F2A94A60}" type="slidenum">
              <a:rPr lang="en-US" altLang="zh-TW"/>
              <a:pPr/>
              <a:t>33</a:t>
            </a:fld>
            <a:endParaRPr lang="en-US" altLang="zh-TW" dirty="0"/>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1D5C5-D54A-44A1-9FCC-68DC4E763FD4}" type="slidenum">
              <a:rPr lang="en-US" altLang="zh-TW"/>
              <a:pPr/>
              <a:t>2</a:t>
            </a:fld>
            <a:endParaRPr lang="en-US" altLang="zh-TW" dirty="0"/>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C5C22-A5E5-4C31-8E38-3FDDBB38334C}" type="slidenum">
              <a:rPr lang="en-US" altLang="zh-TW"/>
              <a:pPr/>
              <a:t>40</a:t>
            </a:fld>
            <a:endParaRPr lang="en-US" altLang="zh-TW" dirty="0"/>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92C88-B84B-4ACC-AAC4-D757755DDDBC}" type="slidenum">
              <a:rPr lang="en-US" altLang="zh-TW"/>
              <a:pPr/>
              <a:t>41</a:t>
            </a:fld>
            <a:endParaRPr lang="en-US" altLang="zh-TW" dirty="0"/>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01114-4368-4321-8865-D8CF52B3AD73}" type="slidenum">
              <a:rPr lang="en-US" altLang="zh-TW"/>
              <a:pPr/>
              <a:t>53</a:t>
            </a:fld>
            <a:endParaRPr lang="en-US" altLang="zh-TW" dirty="0"/>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EAA19-3509-4B0F-93E0-27FF03A4EF6E}" type="slidenum">
              <a:rPr lang="en-US" altLang="zh-TW"/>
              <a:pPr/>
              <a:t>59</a:t>
            </a:fld>
            <a:endParaRPr lang="en-US" altLang="zh-TW" dirty="0"/>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D04DF9-1BC1-4B9A-9EDF-637F44A810E8}" type="slidenum">
              <a:rPr lang="en-US" altLang="zh-TW"/>
              <a:pPr/>
              <a:t>4</a:t>
            </a:fld>
            <a:endParaRPr lang="en-US" altLang="zh-TW" dirty="0"/>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C12DB-ECCF-403E-878A-BCCB9584BC8E}" type="slidenum">
              <a:rPr lang="en-US" altLang="zh-TW"/>
              <a:pPr/>
              <a:t>5</a:t>
            </a:fld>
            <a:endParaRPr lang="en-US" altLang="zh-TW" dirty="0"/>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68B6C-08AF-4B65-B40E-F303F1E3A99D}" type="slidenum">
              <a:rPr lang="en-US" altLang="zh-TW"/>
              <a:pPr/>
              <a:t>6</a:t>
            </a:fld>
            <a:endParaRPr lang="en-US" altLang="zh-TW" dirty="0"/>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9A55BF-FE18-4D6B-9F47-B7387828B79B}" type="slidenum">
              <a:rPr lang="en-US" altLang="zh-TW"/>
              <a:pPr/>
              <a:t>7</a:t>
            </a:fld>
            <a:endParaRPr lang="en-US" altLang="zh-TW" dirty="0"/>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0D5A19-71BD-4F67-8AA5-3D8EB29EEFAE}" type="slidenum">
              <a:rPr lang="en-US" altLang="zh-TW"/>
              <a:pPr/>
              <a:t>9</a:t>
            </a:fld>
            <a:endParaRPr lang="en-US" altLang="zh-TW" dirty="0"/>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86E3F5-1531-4BC7-9000-0A638A7471C4}" type="slidenum">
              <a:rPr lang="en-US" altLang="zh-TW"/>
              <a:pPr/>
              <a:t>11</a:t>
            </a:fld>
            <a:endParaRPr lang="en-US" altLang="zh-TW" dirty="0"/>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zh-HK" altLang="zh-H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7A8150-AE86-4525-B487-97B16312320F}" type="slidenum">
              <a:rPr lang="en-US" altLang="zh-TW"/>
              <a:pPr/>
              <a:t>12</a:t>
            </a:fld>
            <a:endParaRPr lang="en-US" altLang="zh-TW" dirty="0"/>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zh-HK" altLang="zh-H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5B220C2-9ADF-4F2A-9682-CD3D9AA2F238}" type="slidenum">
              <a:rPr lang="en-US" altLang="zh-TW"/>
              <a:pPr/>
              <a:t>‹#›</a:t>
            </a:fld>
            <a:endParaRPr lang="en-US" altLang="zh-TW" dirty="0"/>
          </a:p>
        </p:txBody>
      </p:sp>
    </p:spTree>
    <p:extLst>
      <p:ext uri="{BB962C8B-B14F-4D97-AF65-F5344CB8AC3E}">
        <p14:creationId xmlns:p14="http://schemas.microsoft.com/office/powerpoint/2010/main" val="128128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8E238EF6-E7D5-4025-A8DF-42707FA32120}" type="slidenum">
              <a:rPr lang="en-US" altLang="zh-TW"/>
              <a:pPr/>
              <a:t>‹#›</a:t>
            </a:fld>
            <a:endParaRPr lang="en-US" altLang="zh-TW" dirty="0"/>
          </a:p>
        </p:txBody>
      </p:sp>
    </p:spTree>
    <p:extLst>
      <p:ext uri="{BB962C8B-B14F-4D97-AF65-F5344CB8AC3E}">
        <p14:creationId xmlns:p14="http://schemas.microsoft.com/office/powerpoint/2010/main" val="380871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BF015BB-C951-4148-8D21-BB67C3D5A33E}" type="slidenum">
              <a:rPr lang="en-US" altLang="zh-TW"/>
              <a:pPr/>
              <a:t>‹#›</a:t>
            </a:fld>
            <a:endParaRPr lang="en-US" altLang="zh-TW" dirty="0"/>
          </a:p>
        </p:txBody>
      </p:sp>
    </p:spTree>
    <p:extLst>
      <p:ext uri="{BB962C8B-B14F-4D97-AF65-F5344CB8AC3E}">
        <p14:creationId xmlns:p14="http://schemas.microsoft.com/office/powerpoint/2010/main" val="261626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HK" altLang="en-US"/>
          </a:p>
        </p:txBody>
      </p:sp>
      <p:sp>
        <p:nvSpPr>
          <p:cNvPr id="3" name="SmartArt 版面配置區 2"/>
          <p:cNvSpPr>
            <a:spLocks noGrp="1"/>
          </p:cNvSpPr>
          <p:nvPr>
            <p:ph type="dgm" idx="1"/>
          </p:nvPr>
        </p:nvSpPr>
        <p:spPr>
          <a:xfrm>
            <a:off x="457200" y="1600200"/>
            <a:ext cx="8229600" cy="4525963"/>
          </a:xfrm>
        </p:spPr>
        <p:txBody>
          <a:bodyPr/>
          <a:lstStyle/>
          <a:p>
            <a:endParaRPr lang="zh-HK" altLang="en-US"/>
          </a:p>
        </p:txBody>
      </p:sp>
      <p:sp>
        <p:nvSpPr>
          <p:cNvPr id="4" name="日期版面配置區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頁尾版面配置區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6553200" y="6245225"/>
            <a:ext cx="2133600" cy="476250"/>
          </a:xfrm>
        </p:spPr>
        <p:txBody>
          <a:bodyPr/>
          <a:lstStyle>
            <a:lvl1pPr>
              <a:defRPr/>
            </a:lvl1pPr>
          </a:lstStyle>
          <a:p>
            <a:fld id="{BE201A6A-3811-4993-83AE-5FBB146868DE}" type="slidenum">
              <a:rPr lang="en-US" altLang="zh-TW"/>
              <a:pPr/>
              <a:t>‹#›</a:t>
            </a:fld>
            <a:endParaRPr lang="en-US" altLang="zh-TW" dirty="0"/>
          </a:p>
        </p:txBody>
      </p:sp>
    </p:spTree>
    <p:extLst>
      <p:ext uri="{BB962C8B-B14F-4D97-AF65-F5344CB8AC3E}">
        <p14:creationId xmlns:p14="http://schemas.microsoft.com/office/powerpoint/2010/main" val="688079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3" name="日期版面配置區 2"/>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4" name="頁尾版面配置區 3"/>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5" name="投影片編號版面配置區 4"/>
          <p:cNvSpPr>
            <a:spLocks noGrp="1"/>
          </p:cNvSpPr>
          <p:nvPr>
            <p:ph type="sldNum" sz="quarter" idx="12"/>
          </p:nvPr>
        </p:nvSpPr>
        <p:spPr>
          <a:xfrm>
            <a:off x="6553200" y="6245225"/>
            <a:ext cx="2133600" cy="476250"/>
          </a:xfrm>
        </p:spPr>
        <p:txBody>
          <a:bodyPr/>
          <a:lstStyle>
            <a:lvl1pPr>
              <a:defRPr/>
            </a:lvl1pPr>
          </a:lstStyle>
          <a:p>
            <a:fld id="{BA50B643-A087-474D-91E7-1EC27B27F310}" type="slidenum">
              <a:rPr lang="en-US" altLang="zh-TW"/>
              <a:pPr/>
              <a:t>‹#›</a:t>
            </a:fld>
            <a:endParaRPr lang="en-US" altLang="zh-TW" dirty="0"/>
          </a:p>
        </p:txBody>
      </p:sp>
    </p:spTree>
    <p:extLst>
      <p:ext uri="{BB962C8B-B14F-4D97-AF65-F5344CB8AC3E}">
        <p14:creationId xmlns:p14="http://schemas.microsoft.com/office/powerpoint/2010/main" val="225886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HK"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美工圖案版面配置區 3"/>
          <p:cNvSpPr>
            <a:spLocks noGrp="1"/>
          </p:cNvSpPr>
          <p:nvPr>
            <p:ph type="clipArt" sz="half" idx="2"/>
          </p:nvPr>
        </p:nvSpPr>
        <p:spPr>
          <a:xfrm>
            <a:off x="4648200" y="1600200"/>
            <a:ext cx="4038600" cy="4525963"/>
          </a:xfrm>
        </p:spPr>
        <p:txBody>
          <a:bodyPr/>
          <a:lstStyle/>
          <a:p>
            <a:endParaRPr lang="zh-HK"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DA516BDF-75BE-4A53-909C-440A1AD7C487}" type="slidenum">
              <a:rPr lang="en-US" altLang="zh-TW"/>
              <a:pPr/>
              <a:t>‹#›</a:t>
            </a:fld>
            <a:endParaRPr lang="en-US" altLang="zh-TW" dirty="0"/>
          </a:p>
        </p:txBody>
      </p:sp>
    </p:spTree>
    <p:extLst>
      <p:ext uri="{BB962C8B-B14F-4D97-AF65-F5344CB8AC3E}">
        <p14:creationId xmlns:p14="http://schemas.microsoft.com/office/powerpoint/2010/main" val="384329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A26FCE7C-F5BD-46A1-B32F-0D1BABE03861}" type="slidenum">
              <a:rPr lang="en-US" altLang="zh-TW"/>
              <a:pPr/>
              <a:t>‹#›</a:t>
            </a:fld>
            <a:endParaRPr lang="en-US" altLang="zh-TW" dirty="0"/>
          </a:p>
        </p:txBody>
      </p:sp>
    </p:spTree>
    <p:extLst>
      <p:ext uri="{BB962C8B-B14F-4D97-AF65-F5344CB8AC3E}">
        <p14:creationId xmlns:p14="http://schemas.microsoft.com/office/powerpoint/2010/main" val="329842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68315C54-3386-46D5-A40E-2AFC8EADFFF8}" type="slidenum">
              <a:rPr lang="en-US" altLang="zh-TW"/>
              <a:pPr/>
              <a:t>‹#›</a:t>
            </a:fld>
            <a:endParaRPr lang="en-US" altLang="zh-TW" dirty="0"/>
          </a:p>
        </p:txBody>
      </p:sp>
    </p:spTree>
    <p:extLst>
      <p:ext uri="{BB962C8B-B14F-4D97-AF65-F5344CB8AC3E}">
        <p14:creationId xmlns:p14="http://schemas.microsoft.com/office/powerpoint/2010/main" val="426289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8E5E8E44-A697-4EB1-A83C-DEF069717930}" type="slidenum">
              <a:rPr lang="en-US" altLang="zh-TW"/>
              <a:pPr/>
              <a:t>‹#›</a:t>
            </a:fld>
            <a:endParaRPr lang="en-US" altLang="zh-TW" dirty="0"/>
          </a:p>
        </p:txBody>
      </p:sp>
    </p:spTree>
    <p:extLst>
      <p:ext uri="{BB962C8B-B14F-4D97-AF65-F5344CB8AC3E}">
        <p14:creationId xmlns:p14="http://schemas.microsoft.com/office/powerpoint/2010/main" val="66980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19A8225B-9ED3-4225-ADB4-FB3AE8EA533F}" type="slidenum">
              <a:rPr lang="en-US" altLang="zh-TW"/>
              <a:pPr/>
              <a:t>‹#›</a:t>
            </a:fld>
            <a:endParaRPr lang="en-US" altLang="zh-TW" dirty="0"/>
          </a:p>
        </p:txBody>
      </p:sp>
    </p:spTree>
    <p:extLst>
      <p:ext uri="{BB962C8B-B14F-4D97-AF65-F5344CB8AC3E}">
        <p14:creationId xmlns:p14="http://schemas.microsoft.com/office/powerpoint/2010/main" val="210681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677EB4D8-0F1A-4269-8F67-490B00997232}" type="slidenum">
              <a:rPr lang="en-US" altLang="zh-TW"/>
              <a:pPr/>
              <a:t>‹#›</a:t>
            </a:fld>
            <a:endParaRPr lang="en-US" altLang="zh-TW" dirty="0"/>
          </a:p>
        </p:txBody>
      </p:sp>
    </p:spTree>
    <p:extLst>
      <p:ext uri="{BB962C8B-B14F-4D97-AF65-F5344CB8AC3E}">
        <p14:creationId xmlns:p14="http://schemas.microsoft.com/office/powerpoint/2010/main" val="31697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F7769FCC-2438-48C5-B5C9-32FBF7FBB7BB}" type="slidenum">
              <a:rPr lang="en-US" altLang="zh-TW"/>
              <a:pPr/>
              <a:t>‹#›</a:t>
            </a:fld>
            <a:endParaRPr lang="en-US" altLang="zh-TW" dirty="0"/>
          </a:p>
        </p:txBody>
      </p:sp>
    </p:spTree>
    <p:extLst>
      <p:ext uri="{BB962C8B-B14F-4D97-AF65-F5344CB8AC3E}">
        <p14:creationId xmlns:p14="http://schemas.microsoft.com/office/powerpoint/2010/main" val="23569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C6265C26-E40A-4C43-8650-462071609700}" type="slidenum">
              <a:rPr lang="en-US" altLang="zh-TW"/>
              <a:pPr/>
              <a:t>‹#›</a:t>
            </a:fld>
            <a:endParaRPr lang="en-US" altLang="zh-TW" dirty="0"/>
          </a:p>
        </p:txBody>
      </p:sp>
    </p:spTree>
    <p:extLst>
      <p:ext uri="{BB962C8B-B14F-4D97-AF65-F5344CB8AC3E}">
        <p14:creationId xmlns:p14="http://schemas.microsoft.com/office/powerpoint/2010/main" val="83077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3BC39987-DFCD-4404-8121-9E9F9D251AA8}" type="slidenum">
              <a:rPr lang="en-US" altLang="zh-TW"/>
              <a:pPr/>
              <a:t>‹#›</a:t>
            </a:fld>
            <a:endParaRPr lang="en-US" altLang="zh-TW" dirty="0"/>
          </a:p>
        </p:txBody>
      </p:sp>
    </p:spTree>
    <p:extLst>
      <p:ext uri="{BB962C8B-B14F-4D97-AF65-F5344CB8AC3E}">
        <p14:creationId xmlns:p14="http://schemas.microsoft.com/office/powerpoint/2010/main" val="606060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8FE8D71-40D8-4B6D-96BD-5ABDB6F80F3C}" type="slidenum">
              <a:rPr lang="en-US" altLang="zh-TW"/>
              <a:pPr/>
              <a:t>‹#›</a:t>
            </a:fld>
            <a:endParaRPr lang="en-US" altLang="zh-TW"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新細明體" pitchFamily="18" charset="-120"/>
        </a:defRPr>
      </a:lvl2pPr>
      <a:lvl3pPr algn="ctr" rtl="0" fontAlgn="base">
        <a:spcBef>
          <a:spcPct val="0"/>
        </a:spcBef>
        <a:spcAft>
          <a:spcPct val="0"/>
        </a:spcAft>
        <a:defRPr kumimoji="1" sz="4400">
          <a:solidFill>
            <a:schemeClr val="tx2"/>
          </a:solidFill>
          <a:latin typeface="Arial" charset="0"/>
          <a:ea typeface="新細明體" pitchFamily="18" charset="-120"/>
        </a:defRPr>
      </a:lvl3pPr>
      <a:lvl4pPr algn="ctr" rtl="0" fontAlgn="base">
        <a:spcBef>
          <a:spcPct val="0"/>
        </a:spcBef>
        <a:spcAft>
          <a:spcPct val="0"/>
        </a:spcAft>
        <a:defRPr kumimoji="1" sz="4400">
          <a:solidFill>
            <a:schemeClr val="tx2"/>
          </a:solidFill>
          <a:latin typeface="Arial" charset="0"/>
          <a:ea typeface="新細明體" pitchFamily="18" charset="-120"/>
        </a:defRPr>
      </a:lvl4pPr>
      <a:lvl5pPr algn="ctr" rtl="0" fontAlgn="base">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1.wmf"/><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wmf"/><Relationship Id="rId4" Type="http://schemas.openxmlformats.org/officeDocument/2006/relationships/audio" Target="../media/audio6.wav"/></Relationships>
</file>

<file path=ppt/slides/_rels/slide2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37.wmf"/><Relationship Id="rId5" Type="http://schemas.openxmlformats.org/officeDocument/2006/relationships/oleObject" Target="../embeddings/oleObject4.bin"/><Relationship Id="rId4" Type="http://schemas.openxmlformats.org/officeDocument/2006/relationships/audio" Target="../media/audio8.wav"/></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hyperlink" Target="http://psyche.jtf.org.tw/melancholia/overblue.asp" TargetMode="External"/><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image" Target="../media/image52.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54.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7.wmf"/><Relationship Id="rId5" Type="http://schemas.openxmlformats.org/officeDocument/2006/relationships/oleObject" Target="../embeddings/oleObject6.bin"/><Relationship Id="rId4" Type="http://schemas.openxmlformats.org/officeDocument/2006/relationships/audio" Target="../media/audio8.wav"/></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9.wmf"/></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98463" y="-1262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HK" altLang="en-US"/>
          </a:p>
        </p:txBody>
      </p:sp>
      <p:sp>
        <p:nvSpPr>
          <p:cNvPr id="160771" name="Rectangle 3"/>
          <p:cNvSpPr>
            <a:spLocks noChangeArrowheads="1"/>
          </p:cNvSpPr>
          <p:nvPr/>
        </p:nvSpPr>
        <p:spPr bwMode="auto">
          <a:xfrm>
            <a:off x="468313" y="0"/>
            <a:ext cx="828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TW" altLang="en-US" b="1" dirty="0" smtClean="0">
                <a:solidFill>
                  <a:schemeClr val="bg2"/>
                </a:solidFill>
                <a:latin typeface="標楷體" pitchFamily="65" charset="-120"/>
                <a:ea typeface="標楷體" pitchFamily="65" charset="-120"/>
              </a:rPr>
              <a:t>校园危机处置标准化作业流程</a:t>
            </a:r>
            <a:r>
              <a:rPr lang="zh-TW" altLang="en-US" sz="1400" b="1" dirty="0" smtClean="0"/>
              <a:t>（数据源「</a:t>
            </a:r>
            <a:r>
              <a:rPr lang="zh-TW" altLang="en-US" sz="1400" dirty="0" smtClean="0"/>
              <a:t>教育部校园自我伤害防治手册」</a:t>
            </a:r>
            <a:r>
              <a:rPr lang="zh-TW" altLang="en-US" dirty="0" smtClean="0"/>
              <a:t>，</a:t>
            </a:r>
            <a:r>
              <a:rPr lang="zh-TW" altLang="en-US" sz="1400" dirty="0" smtClean="0"/>
              <a:t>赖念华主编</a:t>
            </a:r>
            <a:r>
              <a:rPr lang="zh-TW" altLang="en-US" sz="1400" b="1" dirty="0" smtClean="0"/>
              <a:t>）</a:t>
            </a:r>
            <a:r>
              <a:rPr lang="zh-TW" altLang="en-US" sz="1400" b="1" dirty="0"/>
              <a:t/>
            </a:r>
            <a:br>
              <a:rPr lang="zh-TW" altLang="en-US" sz="1400" b="1" dirty="0"/>
            </a:br>
            <a:endParaRPr lang="zh-TW" altLang="en-US" sz="1400" b="1" dirty="0"/>
          </a:p>
        </p:txBody>
      </p:sp>
      <p:pic>
        <p:nvPicPr>
          <p:cNvPr id="160772" name="Picture 4" descr="校園危機守門員作業流程_直式海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8713788" cy="6453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zh-TW" sz="4000" dirty="0"/>
              <a:t>     </a:t>
            </a:r>
            <a:r>
              <a:rPr lang="zh-TW" altLang="en-US" sz="4000" dirty="0" smtClean="0"/>
              <a:t>安抚家属的 </a:t>
            </a:r>
            <a:r>
              <a:rPr lang="en-US" altLang="zh-TW" sz="4000" dirty="0" smtClean="0"/>
              <a:t>5T   </a:t>
            </a:r>
            <a:r>
              <a:rPr lang="en-US" altLang="zh-TW" sz="2400" dirty="0"/>
              <a:t>(John Merritt) </a:t>
            </a:r>
            <a:r>
              <a:rPr lang="en-US" altLang="zh-TW" sz="1800" dirty="0" smtClean="0"/>
              <a:t>(</a:t>
            </a:r>
            <a:r>
              <a:rPr lang="zh-TW" altLang="en-US" sz="1400" dirty="0" smtClean="0"/>
              <a:t>黄龙杰编译</a:t>
            </a:r>
            <a:r>
              <a:rPr lang="en-US" altLang="zh-TW" sz="1600" dirty="0" smtClean="0"/>
              <a:t>)</a:t>
            </a:r>
            <a:r>
              <a:rPr lang="en-US" altLang="zh-TW" sz="3200" dirty="0">
                <a:latin typeface="華康儷楷書" pitchFamily="65" charset="-120"/>
                <a:ea typeface="華康儷楷書" pitchFamily="65" charset="-120"/>
              </a:rPr>
              <a:t/>
            </a:r>
            <a:br>
              <a:rPr lang="en-US" altLang="zh-TW" sz="3200" dirty="0">
                <a:latin typeface="華康儷楷書" pitchFamily="65" charset="-120"/>
                <a:ea typeface="華康儷楷書" pitchFamily="65" charset="-120"/>
              </a:rPr>
            </a:br>
            <a:endParaRPr lang="en-US" altLang="zh-TW" sz="3200" dirty="0">
              <a:latin typeface="華康儷楷書" pitchFamily="65" charset="-120"/>
              <a:ea typeface="華康儷楷書" pitchFamily="65" charset="-120"/>
            </a:endParaRPr>
          </a:p>
        </p:txBody>
      </p:sp>
      <p:sp>
        <p:nvSpPr>
          <p:cNvPr id="126979" name="Rectangle 3"/>
          <p:cNvSpPr>
            <a:spLocks noGrp="1" noChangeArrowheads="1"/>
          </p:cNvSpPr>
          <p:nvPr>
            <p:ph type="body" sz="half" idx="1"/>
          </p:nvPr>
        </p:nvSpPr>
        <p:spPr>
          <a:xfrm>
            <a:off x="1182688" y="2017713"/>
            <a:ext cx="3810000" cy="4840287"/>
          </a:xfrm>
        </p:spPr>
        <p:txBody>
          <a:bodyPr/>
          <a:lstStyle/>
          <a:p>
            <a:r>
              <a:rPr lang="en-US" altLang="zh-TW" dirty="0" smtClean="0">
                <a:latin typeface="華康標楷體" pitchFamily="65" charset="-120"/>
                <a:ea typeface="華康標楷體" pitchFamily="65" charset="-120"/>
              </a:rPr>
              <a:t>TEA</a:t>
            </a:r>
            <a:r>
              <a:rPr lang="zh-TW" altLang="en-US" dirty="0" smtClean="0">
                <a:latin typeface="華康標楷體" pitchFamily="65" charset="-120"/>
                <a:ea typeface="華康標楷體" pitchFamily="65" charset="-120"/>
              </a:rPr>
              <a:t>：奉上一杯茶或热饮，表达关心。 </a:t>
            </a:r>
          </a:p>
          <a:p>
            <a:endParaRPr lang="zh-TW" altLang="en-US" dirty="0">
              <a:latin typeface="華康標楷體" pitchFamily="65" charset="-120"/>
              <a:ea typeface="華康標楷體" pitchFamily="65" charset="-120"/>
            </a:endParaRPr>
          </a:p>
          <a:p>
            <a:r>
              <a:rPr lang="en-US" altLang="zh-TW" dirty="0" smtClean="0">
                <a:latin typeface="華康標楷體" pitchFamily="65" charset="-120"/>
                <a:ea typeface="華康標楷體" pitchFamily="65" charset="-120"/>
              </a:rPr>
              <a:t>TELEPHONE</a:t>
            </a:r>
            <a:r>
              <a:rPr lang="zh-TW" altLang="en-US" dirty="0" smtClean="0">
                <a:latin typeface="華康標楷體" pitchFamily="65" charset="-120"/>
                <a:ea typeface="華康標楷體" pitchFamily="65" charset="-120"/>
              </a:rPr>
              <a:t>：提供电话，让家属能联络家里人，传递讯息。 </a:t>
            </a:r>
          </a:p>
          <a:p>
            <a:endParaRPr lang="zh-TW" altLang="en-US" dirty="0">
              <a:latin typeface="華康標楷體" pitchFamily="65" charset="-120"/>
              <a:ea typeface="華康標楷體" pitchFamily="65" charset="-120"/>
            </a:endParaRPr>
          </a:p>
          <a:p>
            <a:r>
              <a:rPr lang="en-US" altLang="zh-TW" dirty="0" smtClean="0">
                <a:latin typeface="華康標楷體" pitchFamily="65" charset="-120"/>
                <a:ea typeface="華康標楷體" pitchFamily="65" charset="-120"/>
              </a:rPr>
              <a:t>TOILET</a:t>
            </a:r>
            <a:r>
              <a:rPr lang="zh-TW" altLang="en-US" dirty="0" smtClean="0">
                <a:latin typeface="華康標楷體" pitchFamily="65" charset="-120"/>
                <a:ea typeface="華康標楷體" pitchFamily="65" charset="-120"/>
              </a:rPr>
              <a:t>：有方便的洗手间，可以梳整排泄</a:t>
            </a:r>
            <a:r>
              <a:rPr lang="zh-TW" altLang="en-US" dirty="0" smtClean="0">
                <a:latin typeface="新細明體" pitchFamily="18" charset="-120"/>
              </a:rPr>
              <a:t>。</a:t>
            </a:r>
            <a:r>
              <a:rPr lang="zh-TW" altLang="en-US" dirty="0" smtClean="0"/>
              <a:t> </a:t>
            </a:r>
            <a:endParaRPr lang="zh-TW" altLang="en-US" dirty="0"/>
          </a:p>
          <a:p>
            <a:endParaRPr lang="en-US" altLang="zh-TW" dirty="0"/>
          </a:p>
        </p:txBody>
      </p:sp>
      <p:sp>
        <p:nvSpPr>
          <p:cNvPr id="126980" name="Rectangle 4"/>
          <p:cNvSpPr>
            <a:spLocks noGrp="1" noChangeArrowheads="1"/>
          </p:cNvSpPr>
          <p:nvPr>
            <p:ph type="body" sz="half" idx="2"/>
          </p:nvPr>
        </p:nvSpPr>
        <p:spPr>
          <a:xfrm>
            <a:off x="4652963" y="1600200"/>
            <a:ext cx="4033837" cy="4525963"/>
          </a:xfrm>
        </p:spPr>
        <p:txBody>
          <a:bodyPr/>
          <a:lstStyle/>
          <a:p>
            <a:endParaRPr lang="en-US" altLang="zh-TW" dirty="0"/>
          </a:p>
          <a:p>
            <a:r>
              <a:rPr lang="en-US" altLang="zh-TW" dirty="0" smtClean="0">
                <a:latin typeface="華康標楷體" pitchFamily="65" charset="-120"/>
                <a:ea typeface="華康標楷體" pitchFamily="65" charset="-120"/>
              </a:rPr>
              <a:t>TALK</a:t>
            </a:r>
            <a:r>
              <a:rPr lang="zh-TW" altLang="en-US" dirty="0" smtClean="0">
                <a:latin typeface="華康標楷體" pitchFamily="65" charset="-120"/>
                <a:ea typeface="華康標楷體" pitchFamily="65" charset="-120"/>
              </a:rPr>
              <a:t>：让家属有人能谈话，倾诉心情。</a:t>
            </a:r>
          </a:p>
          <a:p>
            <a:endParaRPr lang="zh-TW" altLang="en-US" dirty="0">
              <a:latin typeface="華康標楷體" pitchFamily="65" charset="-120"/>
              <a:ea typeface="華康標楷體" pitchFamily="65" charset="-120"/>
            </a:endParaRPr>
          </a:p>
          <a:p>
            <a:endParaRPr lang="zh-TW" altLang="en-US" dirty="0">
              <a:latin typeface="華康標楷體" pitchFamily="65" charset="-120"/>
              <a:ea typeface="華康標楷體" pitchFamily="65" charset="-120"/>
            </a:endParaRPr>
          </a:p>
          <a:p>
            <a:r>
              <a:rPr lang="en-US" altLang="zh-TW" dirty="0" smtClean="0">
                <a:latin typeface="華康標楷體" pitchFamily="65" charset="-120"/>
                <a:ea typeface="華康標楷體" pitchFamily="65" charset="-120"/>
              </a:rPr>
              <a:t>TOUCH</a:t>
            </a:r>
            <a:r>
              <a:rPr lang="zh-TW" altLang="en-US" dirty="0" smtClean="0">
                <a:latin typeface="華康標楷體" pitchFamily="65" charset="-120"/>
                <a:ea typeface="華康標楷體" pitchFamily="65" charset="-120"/>
              </a:rPr>
              <a:t>：能用适当的握手、拍背或拥抱传递温情。 </a:t>
            </a:r>
          </a:p>
          <a:p>
            <a:endParaRPr lang="en-US" altLang="zh-TW" dirty="0">
              <a:latin typeface="華康標楷體" pitchFamily="65" charset="-120"/>
              <a:ea typeface="華康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6979">
                                            <p:txEl>
                                              <p:pRg st="2" end="2"/>
                                            </p:txEl>
                                          </p:spTgt>
                                        </p:tgtEl>
                                        <p:attrNameLst>
                                          <p:attrName>style.visibility</p:attrName>
                                        </p:attrNameLst>
                                      </p:cBhvr>
                                      <p:to>
                                        <p:strVal val="visible"/>
                                      </p:to>
                                    </p:set>
                                    <p:anim calcmode="lin" valueType="num">
                                      <p:cBhvr additive="base">
                                        <p:cTn id="13" dur="500" fill="hold"/>
                                        <p:tgtEl>
                                          <p:spTgt spid="1269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69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6979">
                                            <p:txEl>
                                              <p:pRg st="4" end="4"/>
                                            </p:txEl>
                                          </p:spTgt>
                                        </p:tgtEl>
                                        <p:attrNameLst>
                                          <p:attrName>style.visibility</p:attrName>
                                        </p:attrNameLst>
                                      </p:cBhvr>
                                      <p:to>
                                        <p:strVal val="visible"/>
                                      </p:to>
                                    </p:set>
                                    <p:anim calcmode="lin" valueType="num">
                                      <p:cBhvr additive="base">
                                        <p:cTn id="19" dur="500" fill="hold"/>
                                        <p:tgtEl>
                                          <p:spTgt spid="12697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69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anim calcmode="lin" valueType="num">
                                      <p:cBhvr>
                                        <p:cTn id="25" dur="500" fill="hold"/>
                                        <p:tgtEl>
                                          <p:spTgt spid="126980">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26980">
                                            <p:txEl>
                                              <p:pRg st="1" end="1"/>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6980">
                                            <p:txEl>
                                              <p:pRg st="4" end="4"/>
                                            </p:txEl>
                                          </p:spTgt>
                                        </p:tgtEl>
                                        <p:attrNameLst>
                                          <p:attrName>style.visibility</p:attrName>
                                        </p:attrNameLst>
                                      </p:cBhvr>
                                      <p:to>
                                        <p:strVal val="visible"/>
                                      </p:to>
                                    </p:set>
                                    <p:anim calcmode="lin" valueType="num">
                                      <p:cBhvr>
                                        <p:cTn id="31" dur="500" fill="hold"/>
                                        <p:tgtEl>
                                          <p:spTgt spid="126980">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26980">
                                            <p:txEl>
                                              <p:pRg st="4" end="4"/>
                                            </p:txEl>
                                          </p:spTgt>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P spid="126980"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zh-TW" altLang="zh-TW" sz="3600" b="1" dirty="0">
                <a:solidFill>
                  <a:srgbClr val="FF0000"/>
                </a:solidFill>
                <a:latin typeface="標楷體" pitchFamily="65" charset="-120"/>
                <a:ea typeface="標楷體" pitchFamily="65" charset="-120"/>
              </a:rPr>
              <a:t>重大意外</a:t>
            </a:r>
            <a:r>
              <a:rPr lang="zh-TW"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危机事故</a:t>
            </a:r>
            <a:r>
              <a:rPr lang="zh-TW" altLang="zh-TW" sz="28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后的压力反应</a:t>
            </a:r>
            <a:br>
              <a:rPr lang="zh-TW" altLang="en-US" sz="3600" b="1" dirty="0" smtClean="0">
                <a:solidFill>
                  <a:srgbClr val="FF0000"/>
                </a:solidFill>
                <a:latin typeface="標楷體" pitchFamily="65" charset="-120"/>
                <a:ea typeface="標楷體" pitchFamily="65" charset="-120"/>
              </a:rPr>
            </a:br>
            <a:r>
              <a:rPr lang="en-US" altLang="zh-TW" sz="2800" b="1" dirty="0" smtClean="0">
                <a:solidFill>
                  <a:srgbClr val="FF0000"/>
                </a:solidFill>
                <a:latin typeface="標楷體" pitchFamily="65" charset="-120"/>
                <a:ea typeface="標楷體" pitchFamily="65" charset="-120"/>
              </a:rPr>
              <a:t>(</a:t>
            </a:r>
            <a:r>
              <a:rPr lang="en-US" altLang="zh-TW" sz="2000" b="1" dirty="0">
                <a:solidFill>
                  <a:srgbClr val="FF0000"/>
                </a:solidFill>
                <a:latin typeface="標楷體" pitchFamily="65" charset="-120"/>
                <a:ea typeface="標楷體" pitchFamily="65" charset="-120"/>
              </a:rPr>
              <a:t>Critical Incident Stress Reactions</a:t>
            </a:r>
            <a:r>
              <a:rPr lang="en-US" altLang="zh-TW" sz="2800" b="1" dirty="0">
                <a:solidFill>
                  <a:srgbClr val="FF0000"/>
                </a:solidFill>
                <a:latin typeface="標楷體" pitchFamily="65" charset="-120"/>
                <a:ea typeface="標楷體" pitchFamily="65" charset="-120"/>
              </a:rPr>
              <a:t> </a:t>
            </a:r>
            <a:r>
              <a:rPr lang="zh-TW" altLang="en-US" sz="1400" dirty="0" smtClean="0"/>
              <a:t>（黄龙杰编译）</a:t>
            </a:r>
            <a:r>
              <a:rPr lang="en-US" altLang="zh-TW" sz="2800" b="1" dirty="0" smtClean="0">
                <a:solidFill>
                  <a:srgbClr val="FF0000"/>
                </a:solidFill>
                <a:latin typeface="標楷體" pitchFamily="65" charset="-120"/>
                <a:ea typeface="標楷體" pitchFamily="65" charset="-120"/>
              </a:rPr>
              <a:t>)</a:t>
            </a:r>
            <a:endParaRPr lang="en-US" altLang="zh-TW" sz="2800" b="1" dirty="0">
              <a:solidFill>
                <a:srgbClr val="FF0000"/>
              </a:solidFill>
              <a:latin typeface="標楷體" pitchFamily="65" charset="-120"/>
              <a:ea typeface="標楷體" pitchFamily="65" charset="-120"/>
            </a:endParaRPr>
          </a:p>
        </p:txBody>
      </p:sp>
      <p:sp>
        <p:nvSpPr>
          <p:cNvPr id="48131" name="Rectangle 3"/>
          <p:cNvSpPr>
            <a:spLocks noGrp="1" noChangeArrowheads="1"/>
          </p:cNvSpPr>
          <p:nvPr>
            <p:ph type="body" sz="half" idx="1"/>
          </p:nvPr>
        </p:nvSpPr>
        <p:spPr>
          <a:xfrm>
            <a:off x="457200" y="1600200"/>
            <a:ext cx="4033838" cy="4525963"/>
          </a:xfrm>
        </p:spPr>
        <p:txBody>
          <a:bodyPr/>
          <a:lstStyle/>
          <a:p>
            <a:pPr>
              <a:lnSpc>
                <a:spcPct val="80000"/>
              </a:lnSpc>
            </a:pPr>
            <a:endParaRPr lang="en-US" altLang="zh-TW" sz="2400" b="1" dirty="0"/>
          </a:p>
          <a:p>
            <a:pPr>
              <a:lnSpc>
                <a:spcPct val="80000"/>
              </a:lnSpc>
            </a:pPr>
            <a:r>
              <a:rPr lang="en-US" altLang="zh-TW" sz="2400" b="1" dirty="0"/>
              <a:t>【</a:t>
            </a:r>
            <a:r>
              <a:rPr lang="zh-TW" altLang="en-US" sz="2400" b="1" dirty="0"/>
              <a:t>生理</a:t>
            </a:r>
            <a:r>
              <a:rPr lang="en-US" altLang="zh-TW" sz="2400" b="1" dirty="0"/>
              <a:t>】</a:t>
            </a:r>
            <a:r>
              <a:rPr lang="zh-TW" altLang="en-US" sz="2400" b="1" dirty="0"/>
              <a:t>：</a:t>
            </a:r>
          </a:p>
          <a:p>
            <a:pPr>
              <a:lnSpc>
                <a:spcPct val="80000"/>
              </a:lnSpc>
            </a:pPr>
            <a:r>
              <a:rPr lang="zh-TW" altLang="en-US" sz="2400" dirty="0" smtClean="0">
                <a:ea typeface="華康儷楷書" pitchFamily="65" charset="-120"/>
              </a:rPr>
              <a:t>疲累（全身无力）、吃不下、睡不好（或一直睡）、做恶梦、头痛、胃不舒服、恶心想吐、拉肚子、便秘、胸闷（像压着大石头）、喘不过来、起鸡皮疙瘩、全身紧绷、容易被电话或警笛声吓一跳等等</a:t>
            </a:r>
            <a:r>
              <a:rPr lang="en-US" altLang="zh-TW" sz="2400" dirty="0" smtClean="0">
                <a:ea typeface="華康儷楷書" pitchFamily="65" charset="-120"/>
              </a:rPr>
              <a:t>……</a:t>
            </a:r>
            <a:endParaRPr lang="en-US" altLang="zh-TW" sz="2400" b="1" dirty="0">
              <a:ea typeface="華康儷楷書" pitchFamily="65" charset="-120"/>
            </a:endParaRPr>
          </a:p>
          <a:p>
            <a:pPr>
              <a:lnSpc>
                <a:spcPct val="80000"/>
              </a:lnSpc>
            </a:pPr>
            <a:endParaRPr lang="en-US" altLang="zh-TW" sz="2400" dirty="0">
              <a:ea typeface="華康儷楷書" pitchFamily="65" charset="-120"/>
            </a:endParaRPr>
          </a:p>
        </p:txBody>
      </p:sp>
      <p:sp>
        <p:nvSpPr>
          <p:cNvPr id="48132" name="Rectangle 4"/>
          <p:cNvSpPr>
            <a:spLocks noGrp="1" noChangeArrowheads="1"/>
          </p:cNvSpPr>
          <p:nvPr>
            <p:ph type="body" sz="half" idx="2"/>
          </p:nvPr>
        </p:nvSpPr>
        <p:spPr>
          <a:xfrm>
            <a:off x="4652963" y="1600200"/>
            <a:ext cx="4240212" cy="4525963"/>
          </a:xfrm>
        </p:spPr>
        <p:txBody>
          <a:bodyPr/>
          <a:lstStyle/>
          <a:p>
            <a:endParaRPr lang="en-US" altLang="zh-TW" b="1" dirty="0"/>
          </a:p>
          <a:p>
            <a:r>
              <a:rPr lang="en-US" altLang="zh-TW" b="1" dirty="0" smtClean="0"/>
              <a:t>【</a:t>
            </a:r>
            <a:r>
              <a:rPr lang="zh-TW" altLang="en-US" b="1" dirty="0" smtClean="0"/>
              <a:t>情绪</a:t>
            </a:r>
            <a:r>
              <a:rPr lang="en-US" altLang="zh-TW" b="1" dirty="0" smtClean="0"/>
              <a:t>】</a:t>
            </a:r>
            <a:r>
              <a:rPr lang="zh-TW" altLang="en-US" b="1" dirty="0"/>
              <a:t>：</a:t>
            </a:r>
          </a:p>
          <a:p>
            <a:r>
              <a:rPr lang="zh-TW" altLang="en-US" sz="2400" dirty="0" smtClean="0">
                <a:ea typeface="華康儷楷書" pitchFamily="65" charset="-120"/>
              </a:rPr>
              <a:t>惊吓害怕、悲恸难舍、大惑难解</a:t>
            </a:r>
            <a:r>
              <a:rPr lang="zh-TW" altLang="en-US" dirty="0" smtClean="0"/>
              <a:t>、</a:t>
            </a:r>
            <a:r>
              <a:rPr lang="zh-TW" altLang="en-US" sz="2400" dirty="0" smtClean="0">
                <a:ea typeface="華康儷楷書" pitchFamily="65" charset="-120"/>
              </a:rPr>
              <a:t>担忧不安、孤单无依、脆弱无助、怨叹感慨、麻木疏离、难以接受（「不像是真的」）、内咎（罪恶感）、羞愧、容易紧张或大发脾气、犹豫不决等等</a:t>
            </a:r>
            <a:endParaRPr lang="zh-TW" altLang="en-US" sz="2400" dirty="0">
              <a:ea typeface="華康儷楷書" pitchFamily="65" charset="-120"/>
            </a:endParaRPr>
          </a:p>
        </p:txBody>
      </p:sp>
      <p:pic>
        <p:nvPicPr>
          <p:cNvPr id="48133" name="Picture 5" descr="j01579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4918075"/>
            <a:ext cx="2038350" cy="1939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7" dur="500"/>
                                        <p:tgtEl>
                                          <p:spTgt spid="481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2" dur="500"/>
                                        <p:tgtEl>
                                          <p:spTgt spid="481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132">
                                            <p:txEl>
                                              <p:pRg st="1" end="1"/>
                                            </p:txEl>
                                          </p:spTgt>
                                        </p:tgtEl>
                                        <p:attrNameLst>
                                          <p:attrName>style.visibility</p:attrName>
                                        </p:attrNameLst>
                                      </p:cBhvr>
                                      <p:to>
                                        <p:strVal val="visible"/>
                                      </p:to>
                                    </p:set>
                                    <p:animEffect transition="in" filter="box(in)">
                                      <p:cBhvr>
                                        <p:cTn id="17" dur="500"/>
                                        <p:tgtEl>
                                          <p:spTgt spid="4813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8132">
                                            <p:txEl>
                                              <p:pRg st="2" end="2"/>
                                            </p:txEl>
                                          </p:spTgt>
                                        </p:tgtEl>
                                        <p:attrNameLst>
                                          <p:attrName>style.visibility</p:attrName>
                                        </p:attrNameLst>
                                      </p:cBhvr>
                                      <p:to>
                                        <p:strVal val="visible"/>
                                      </p:to>
                                    </p:set>
                                    <p:animEffect transition="in" filter="box(in)">
                                      <p:cBhvr>
                                        <p:cTn id="22" dur="500"/>
                                        <p:tgtEl>
                                          <p:spTgt spid="48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7697788" cy="1143000"/>
          </a:xfrm>
        </p:spPr>
        <p:txBody>
          <a:bodyPr/>
          <a:lstStyle/>
          <a:p>
            <a:r>
              <a:rPr lang="zh-TW" altLang="zh-TW" sz="3600" b="1" dirty="0">
                <a:solidFill>
                  <a:srgbClr val="FF0000"/>
                </a:solidFill>
                <a:latin typeface="標楷體" pitchFamily="65" charset="-120"/>
                <a:ea typeface="標楷體" pitchFamily="65" charset="-120"/>
              </a:rPr>
              <a:t>重大意外</a:t>
            </a:r>
            <a:r>
              <a:rPr lang="zh-TW" altLang="zh-TW" sz="2800" b="1" dirty="0" smtClean="0">
                <a:solidFill>
                  <a:srgbClr val="FF0000"/>
                </a:solidFill>
                <a:latin typeface="標楷體" pitchFamily="65" charset="-120"/>
                <a:ea typeface="標楷體" pitchFamily="65" charset="-120"/>
              </a:rPr>
              <a:t>（</a:t>
            </a:r>
            <a:r>
              <a:rPr lang="zh-TW" altLang="en-US" sz="2800" b="1" dirty="0" smtClean="0">
                <a:solidFill>
                  <a:srgbClr val="FF0000"/>
                </a:solidFill>
                <a:latin typeface="標楷體" pitchFamily="65" charset="-120"/>
                <a:ea typeface="標楷體" pitchFamily="65" charset="-120"/>
              </a:rPr>
              <a:t>危机事故</a:t>
            </a:r>
            <a:r>
              <a:rPr lang="zh-TW" altLang="zh-TW" sz="2800" b="1" dirty="0" smtClean="0">
                <a:solidFill>
                  <a:srgbClr val="FF0000"/>
                </a:solidFill>
                <a:latin typeface="標楷體" pitchFamily="65" charset="-120"/>
                <a:ea typeface="標楷體" pitchFamily="65" charset="-120"/>
              </a:rPr>
              <a:t>）</a:t>
            </a:r>
            <a:r>
              <a:rPr lang="zh-TW" altLang="en-US" sz="3600" b="1" dirty="0" smtClean="0">
                <a:solidFill>
                  <a:srgbClr val="FF0000"/>
                </a:solidFill>
                <a:latin typeface="標楷體" pitchFamily="65" charset="-120"/>
                <a:ea typeface="標楷體" pitchFamily="65" charset="-120"/>
              </a:rPr>
              <a:t>后的压力反应</a:t>
            </a:r>
            <a:br>
              <a:rPr lang="zh-TW" altLang="en-US" sz="3600" b="1" dirty="0" smtClean="0">
                <a:solidFill>
                  <a:srgbClr val="FF0000"/>
                </a:solidFill>
                <a:latin typeface="標楷體" pitchFamily="65" charset="-120"/>
                <a:ea typeface="標楷體" pitchFamily="65" charset="-120"/>
              </a:rPr>
            </a:br>
            <a:r>
              <a:rPr lang="en-US" altLang="zh-TW" sz="2000" b="1" dirty="0" smtClean="0">
                <a:solidFill>
                  <a:srgbClr val="FF0000"/>
                </a:solidFill>
                <a:latin typeface="標楷體" pitchFamily="65" charset="-120"/>
                <a:ea typeface="標楷體" pitchFamily="65" charset="-120"/>
              </a:rPr>
              <a:t>(</a:t>
            </a:r>
            <a:r>
              <a:rPr lang="en-US" altLang="zh-TW" sz="2000" b="1" dirty="0">
                <a:solidFill>
                  <a:srgbClr val="FF0000"/>
                </a:solidFill>
                <a:latin typeface="標楷體" pitchFamily="65" charset="-120"/>
                <a:ea typeface="標楷體" pitchFamily="65" charset="-120"/>
              </a:rPr>
              <a:t>Critical Incident Stress Reactions</a:t>
            </a:r>
            <a:r>
              <a:rPr lang="en-US" altLang="zh-TW" sz="2800" b="1" dirty="0">
                <a:solidFill>
                  <a:srgbClr val="FF0000"/>
                </a:solidFill>
                <a:latin typeface="標楷體" pitchFamily="65" charset="-120"/>
                <a:ea typeface="標楷體" pitchFamily="65" charset="-120"/>
              </a:rPr>
              <a:t> </a:t>
            </a:r>
            <a:r>
              <a:rPr lang="zh-TW" altLang="en-US" sz="1400" dirty="0" smtClean="0"/>
              <a:t>（黄龙杰编译）</a:t>
            </a:r>
            <a:r>
              <a:rPr lang="en-US" altLang="zh-TW" sz="2000" b="1" dirty="0" smtClean="0">
                <a:solidFill>
                  <a:srgbClr val="FF0000"/>
                </a:solidFill>
                <a:latin typeface="標楷體" pitchFamily="65" charset="-120"/>
                <a:ea typeface="標楷體" pitchFamily="65" charset="-120"/>
              </a:rPr>
              <a:t>)</a:t>
            </a:r>
            <a:endParaRPr lang="en-US" altLang="zh-TW" sz="2000" b="1" dirty="0">
              <a:solidFill>
                <a:srgbClr val="FF0000"/>
              </a:solidFill>
              <a:latin typeface="標楷體" pitchFamily="65" charset="-120"/>
              <a:ea typeface="標楷體" pitchFamily="65" charset="-120"/>
            </a:endParaRPr>
          </a:p>
        </p:txBody>
      </p:sp>
      <p:sp>
        <p:nvSpPr>
          <p:cNvPr id="50179" name="Rectangle 3"/>
          <p:cNvSpPr>
            <a:spLocks noGrp="1" noChangeArrowheads="1"/>
          </p:cNvSpPr>
          <p:nvPr>
            <p:ph type="body" idx="1"/>
          </p:nvPr>
        </p:nvSpPr>
        <p:spPr>
          <a:xfrm>
            <a:off x="755650" y="2420938"/>
            <a:ext cx="7772400" cy="4114800"/>
          </a:xfrm>
        </p:spPr>
        <p:txBody>
          <a:bodyPr/>
          <a:lstStyle/>
          <a:p>
            <a:pPr>
              <a:lnSpc>
                <a:spcPct val="80000"/>
              </a:lnSpc>
            </a:pPr>
            <a:endParaRPr lang="en-US" altLang="zh-TW" sz="2400" b="1" dirty="0"/>
          </a:p>
          <a:p>
            <a:pPr>
              <a:lnSpc>
                <a:spcPct val="80000"/>
              </a:lnSpc>
            </a:pPr>
            <a:r>
              <a:rPr lang="en-US" altLang="zh-TW" sz="2400" b="1" dirty="0" smtClean="0"/>
              <a:t>【</a:t>
            </a:r>
            <a:r>
              <a:rPr lang="zh-TW" altLang="en-US" sz="2400" b="1" dirty="0" smtClean="0"/>
              <a:t>认知</a:t>
            </a:r>
            <a:r>
              <a:rPr lang="en-US" altLang="zh-TW" sz="2400" b="1" dirty="0" smtClean="0"/>
              <a:t>】</a:t>
            </a:r>
            <a:r>
              <a:rPr lang="zh-TW" altLang="en-US" sz="2400" b="1" dirty="0" smtClean="0"/>
              <a:t>：</a:t>
            </a:r>
            <a:r>
              <a:rPr lang="zh-TW" altLang="en-US" sz="2400" dirty="0" smtClean="0"/>
              <a:t>最惊心的画面历历在目、某种刺激的声音或气味挥之不去、注意力不集中（「恍神」），不由自主的念头：像「都是我害了他」、像「如果我更努力，也许她会再回来」）、像「人生好无常」、像「迟早也会轮到我，我也逃不过同样命运」）等等</a:t>
            </a:r>
            <a:r>
              <a:rPr lang="en-US" altLang="zh-TW" sz="2400" dirty="0" smtClean="0"/>
              <a:t>……</a:t>
            </a:r>
            <a:endParaRPr lang="en-US" altLang="zh-TW" sz="2400" b="1" dirty="0"/>
          </a:p>
          <a:p>
            <a:pPr>
              <a:lnSpc>
                <a:spcPct val="80000"/>
              </a:lnSpc>
            </a:pPr>
            <a:endParaRPr lang="en-US" altLang="zh-TW" sz="2400" b="1" dirty="0"/>
          </a:p>
          <a:p>
            <a:pPr>
              <a:lnSpc>
                <a:spcPct val="80000"/>
              </a:lnSpc>
            </a:pPr>
            <a:r>
              <a:rPr lang="en-US" altLang="zh-TW" sz="2400" b="1" dirty="0" smtClean="0"/>
              <a:t>【</a:t>
            </a:r>
            <a:r>
              <a:rPr lang="zh-TW" altLang="en-US" sz="2400" b="1" dirty="0" smtClean="0"/>
              <a:t>行为</a:t>
            </a:r>
            <a:r>
              <a:rPr lang="en-US" altLang="zh-TW" sz="2400" b="1" dirty="0" smtClean="0"/>
              <a:t>】</a:t>
            </a:r>
            <a:r>
              <a:rPr lang="zh-TW" altLang="en-US" sz="2400" b="1" dirty="0" smtClean="0"/>
              <a:t>：</a:t>
            </a:r>
            <a:r>
              <a:rPr lang="zh-TW" altLang="en-US" sz="2400" dirty="0" smtClean="0"/>
              <a:t>议论纷纷</a:t>
            </a:r>
            <a:r>
              <a:rPr lang="en-US" altLang="zh-TW" sz="2400" dirty="0" smtClean="0"/>
              <a:t>(</a:t>
            </a:r>
            <a:r>
              <a:rPr lang="zh-TW" altLang="en-US" sz="2400" dirty="0" smtClean="0"/>
              <a:t>或避而不谈</a:t>
            </a:r>
            <a:r>
              <a:rPr lang="en-US" altLang="zh-TW" sz="2400" dirty="0" smtClean="0"/>
              <a:t>)</a:t>
            </a:r>
            <a:r>
              <a:rPr lang="zh-TW" altLang="en-US" sz="2400" dirty="0" smtClean="0"/>
              <a:t>、掉泪、自责、指责别人（怨天尤人）、坐立不安、拼命做事、一直往外跑、离群索居（或特别黏人）、借酒浇愁、抽烟、吃安眠药、发呆</a:t>
            </a:r>
            <a:r>
              <a:rPr lang="en-US" altLang="zh-TW" sz="2400" dirty="0" smtClean="0"/>
              <a:t>……</a:t>
            </a:r>
            <a:endParaRPr lang="en-US" altLang="zh-TW" sz="7200" dirty="0">
              <a:ea typeface="標楷體" pitchFamily="65" charset="-120"/>
            </a:endParaRPr>
          </a:p>
          <a:p>
            <a:pPr>
              <a:lnSpc>
                <a:spcPct val="80000"/>
              </a:lnSpc>
            </a:pPr>
            <a:endParaRPr lang="en-US" altLang="zh-TW" sz="2400" dirty="0"/>
          </a:p>
        </p:txBody>
      </p:sp>
      <p:pic>
        <p:nvPicPr>
          <p:cNvPr id="50180" name="Picture 4" descr="MCj033437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1484313"/>
            <a:ext cx="862013" cy="1023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box(in)">
                                      <p:cBhvr>
                                        <p:cTn id="7" dur="500"/>
                                        <p:tgtEl>
                                          <p:spTgt spid="501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79">
                                            <p:txEl>
                                              <p:pRg st="3" end="3"/>
                                            </p:txEl>
                                          </p:spTgt>
                                        </p:tgtEl>
                                        <p:attrNameLst>
                                          <p:attrName>style.visibility</p:attrName>
                                        </p:attrNameLst>
                                      </p:cBhvr>
                                      <p:to>
                                        <p:strVal val="visible"/>
                                      </p:to>
                                    </p:set>
                                    <p:animEffect transition="in" filter="box(in)">
                                      <p:cBhvr>
                                        <p:cTn id="12"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692275" y="765175"/>
            <a:ext cx="6983413" cy="1368425"/>
          </a:xfrm>
        </p:spPr>
        <p:txBody>
          <a:bodyPr/>
          <a:lstStyle/>
          <a:p>
            <a:r>
              <a:rPr lang="zh-TW" altLang="en-US" sz="4000" b="1" dirty="0" smtClean="0">
                <a:solidFill>
                  <a:srgbClr val="640000"/>
                </a:solidFill>
                <a:latin typeface="標楷體" pitchFamily="65" charset="-120"/>
                <a:ea typeface="標楷體" pitchFamily="65" charset="-120"/>
              </a:rPr>
              <a:t>对灾难的压力反应是</a:t>
            </a:r>
            <a:r>
              <a:rPr lang="en-US" altLang="zh-TW" sz="4000" b="1" dirty="0" smtClean="0">
                <a:solidFill>
                  <a:srgbClr val="640000"/>
                </a:solidFill>
                <a:latin typeface="標楷體" pitchFamily="65" charset="-120"/>
                <a:ea typeface="標楷體" pitchFamily="65" charset="-120"/>
              </a:rPr>
              <a:t>------</a:t>
            </a:r>
            <a:r>
              <a:rPr lang="en-US" altLang="zh-TW" sz="4000" b="1" dirty="0">
                <a:latin typeface="標楷體" pitchFamily="65" charset="-120"/>
                <a:ea typeface="標楷體" pitchFamily="65" charset="-120"/>
              </a:rPr>
              <a:t/>
            </a:r>
            <a:br>
              <a:rPr lang="en-US" altLang="zh-TW" sz="4000" b="1" dirty="0">
                <a:latin typeface="標楷體" pitchFamily="65" charset="-120"/>
                <a:ea typeface="標楷體" pitchFamily="65" charset="-120"/>
              </a:rPr>
            </a:br>
            <a:r>
              <a:rPr lang="en-US" altLang="zh-TW" sz="4000" b="1" dirty="0">
                <a:latin typeface="標楷體" pitchFamily="65" charset="-120"/>
                <a:ea typeface="標楷體" pitchFamily="65" charset="-120"/>
              </a:rPr>
              <a:t> </a:t>
            </a:r>
            <a:r>
              <a:rPr lang="en-US" altLang="zh-TW" sz="2000" b="1" dirty="0">
                <a:solidFill>
                  <a:srgbClr val="640000"/>
                </a:solidFill>
                <a:latin typeface="標楷體" pitchFamily="65" charset="-120"/>
                <a:ea typeface="標楷體" pitchFamily="65" charset="-120"/>
              </a:rPr>
              <a:t>(National Institute of Mental Health, NIMH</a:t>
            </a:r>
            <a:r>
              <a:rPr lang="en-US" altLang="zh-TW" sz="2000" b="1" dirty="0" smtClean="0">
                <a:solidFill>
                  <a:srgbClr val="640000"/>
                </a:solidFill>
                <a:latin typeface="標楷體" pitchFamily="65" charset="-120"/>
                <a:ea typeface="標楷體" pitchFamily="65" charset="-120"/>
              </a:rPr>
              <a:t>,</a:t>
            </a:r>
            <a:r>
              <a:rPr lang="zh-TW" altLang="en-US" sz="1400" dirty="0" smtClean="0"/>
              <a:t>黄龙杰编译</a:t>
            </a:r>
            <a:r>
              <a:rPr lang="en-US" altLang="zh-TW" sz="2000" b="1" dirty="0" smtClean="0">
                <a:solidFill>
                  <a:srgbClr val="640000"/>
                </a:solidFill>
                <a:latin typeface="標楷體" pitchFamily="65" charset="-120"/>
                <a:ea typeface="標楷體" pitchFamily="65" charset="-120"/>
              </a:rPr>
              <a:t>)</a:t>
            </a:r>
            <a:endParaRPr lang="en-US" altLang="zh-TW" sz="2000" b="1" dirty="0">
              <a:solidFill>
                <a:srgbClr val="640000"/>
              </a:solidFill>
              <a:latin typeface="標楷體" pitchFamily="65" charset="-120"/>
              <a:ea typeface="標楷體" pitchFamily="65" charset="-120"/>
            </a:endParaRPr>
          </a:p>
        </p:txBody>
      </p:sp>
      <p:sp>
        <p:nvSpPr>
          <p:cNvPr id="52227" name="Rectangle 3"/>
          <p:cNvSpPr>
            <a:spLocks noGrp="1" noChangeArrowheads="1"/>
          </p:cNvSpPr>
          <p:nvPr>
            <p:ph type="body" idx="1"/>
          </p:nvPr>
        </p:nvSpPr>
        <p:spPr>
          <a:xfrm>
            <a:off x="1187450" y="2492375"/>
            <a:ext cx="6913563" cy="3633788"/>
          </a:xfrm>
        </p:spPr>
        <p:txBody>
          <a:bodyPr/>
          <a:lstStyle/>
          <a:p>
            <a:endParaRPr lang="en-US" altLang="zh-TW" sz="3600" dirty="0">
              <a:latin typeface="標楷體" pitchFamily="65" charset="-120"/>
              <a:ea typeface="標楷體" pitchFamily="65" charset="-120"/>
            </a:endParaRPr>
          </a:p>
          <a:p>
            <a:r>
              <a:rPr lang="zh-TW" altLang="en-US" sz="3600" b="1" dirty="0" smtClean="0">
                <a:solidFill>
                  <a:srgbClr val="0000FF"/>
                </a:solidFill>
                <a:latin typeface="標楷體" pitchFamily="65" charset="-120"/>
                <a:ea typeface="標楷體" pitchFamily="65" charset="-120"/>
              </a:rPr>
              <a:t>非常状况下的正常反应</a:t>
            </a:r>
          </a:p>
          <a:p>
            <a:endParaRPr lang="zh-TW" altLang="en-US" sz="3600" b="1" dirty="0">
              <a:solidFill>
                <a:srgbClr val="0000FF"/>
              </a:solidFill>
              <a:latin typeface="標楷體" pitchFamily="65" charset="-120"/>
              <a:ea typeface="標楷體" pitchFamily="65" charset="-120"/>
            </a:endParaRPr>
          </a:p>
          <a:p>
            <a:r>
              <a:rPr lang="zh-TW" altLang="en-US" sz="3600" b="1" dirty="0" smtClean="0">
                <a:solidFill>
                  <a:srgbClr val="0000FF"/>
                </a:solidFill>
                <a:latin typeface="標楷體" pitchFamily="65" charset="-120"/>
                <a:ea typeface="標楷體" pitchFamily="65" charset="-120"/>
              </a:rPr>
              <a:t>无人可以无动于衷   </a:t>
            </a:r>
          </a:p>
          <a:p>
            <a:endParaRPr lang="zh-TW" altLang="en-US" sz="3600" b="1" dirty="0">
              <a:solidFill>
                <a:srgbClr val="0000FF"/>
              </a:solidFill>
              <a:latin typeface="標楷體" pitchFamily="65" charset="-120"/>
              <a:ea typeface="標楷體" pitchFamily="65" charset="-120"/>
            </a:endParaRPr>
          </a:p>
          <a:p>
            <a:endParaRPr lang="en-US" altLang="zh-TW" sz="3600" dirty="0">
              <a:solidFill>
                <a:srgbClr val="0000FF"/>
              </a:solidFill>
              <a:latin typeface="標楷體" pitchFamily="65" charset="-120"/>
              <a:ea typeface="標楷體" pitchFamily="65" charset="-120"/>
            </a:endParaRPr>
          </a:p>
        </p:txBody>
      </p:sp>
      <p:pic>
        <p:nvPicPr>
          <p:cNvPr id="52228" name="Picture 4" descr="PE0700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4581525"/>
            <a:ext cx="1804987" cy="1679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zh-TW" altLang="en-US" sz="4000" dirty="0">
                <a:ea typeface="華康儷楷書" pitchFamily="65" charset="-120"/>
              </a:rPr>
              <a:t>替代性</a:t>
            </a:r>
            <a:r>
              <a:rPr lang="zh-TW" altLang="en-US" sz="2400" dirty="0" smtClean="0">
                <a:ea typeface="華康儷楷書" pitchFamily="65" charset="-120"/>
              </a:rPr>
              <a:t>的</a:t>
            </a:r>
            <a:r>
              <a:rPr lang="zh-TW" altLang="en-US" sz="4000" dirty="0" smtClean="0">
                <a:ea typeface="華康儷楷書" pitchFamily="65" charset="-120"/>
              </a:rPr>
              <a:t>心理创伤 </a:t>
            </a:r>
            <a:r>
              <a:rPr lang="en-US" altLang="zh-TW" sz="1800" dirty="0" smtClean="0"/>
              <a:t>(</a:t>
            </a:r>
            <a:r>
              <a:rPr lang="zh-TW" altLang="en-US" sz="1400" dirty="0" smtClean="0"/>
              <a:t>黄龙杰编译</a:t>
            </a:r>
            <a:r>
              <a:rPr lang="en-US" altLang="zh-TW" sz="1600" dirty="0" smtClean="0"/>
              <a:t>)</a:t>
            </a:r>
            <a:r>
              <a:rPr lang="en-US" altLang="zh-TW" sz="3200" dirty="0">
                <a:latin typeface="華康儷楷書" pitchFamily="65" charset="-120"/>
                <a:ea typeface="華康儷楷書" pitchFamily="65" charset="-120"/>
              </a:rPr>
              <a:t/>
            </a:r>
            <a:br>
              <a:rPr lang="en-US" altLang="zh-TW" sz="3200" dirty="0">
                <a:latin typeface="華康儷楷書" pitchFamily="65" charset="-120"/>
                <a:ea typeface="華康儷楷書" pitchFamily="65" charset="-120"/>
              </a:rPr>
            </a:br>
            <a:endParaRPr lang="en-US" altLang="zh-TW" sz="3200" dirty="0">
              <a:latin typeface="華康儷楷書" pitchFamily="65" charset="-120"/>
              <a:ea typeface="華康儷楷書" pitchFamily="65" charset="-120"/>
            </a:endParaRPr>
          </a:p>
        </p:txBody>
      </p:sp>
      <p:sp>
        <p:nvSpPr>
          <p:cNvPr id="128003" name="Rectangle 3"/>
          <p:cNvSpPr>
            <a:spLocks noGrp="1" noChangeArrowheads="1"/>
          </p:cNvSpPr>
          <p:nvPr>
            <p:ph type="body" idx="1"/>
          </p:nvPr>
        </p:nvSpPr>
        <p:spPr/>
        <p:txBody>
          <a:bodyPr/>
          <a:lstStyle/>
          <a:p>
            <a:r>
              <a:rPr lang="zh-TW" altLang="en-US" dirty="0" smtClean="0">
                <a:latin typeface="華康標楷體" pitchFamily="65" charset="-120"/>
                <a:ea typeface="華康標楷體" pitchFamily="65" charset="-120"/>
              </a:rPr>
              <a:t>第二手心理创伤</a:t>
            </a:r>
            <a:r>
              <a:rPr lang="en-US" altLang="zh-TW" dirty="0" smtClean="0">
                <a:latin typeface="華康標楷體" pitchFamily="65" charset="-120"/>
                <a:ea typeface="華康標楷體" pitchFamily="65" charset="-120"/>
              </a:rPr>
              <a:t>(</a:t>
            </a:r>
            <a:r>
              <a:rPr lang="en-US" altLang="zh-TW" dirty="0">
                <a:latin typeface="華康標楷體" pitchFamily="65" charset="-120"/>
                <a:ea typeface="華康標楷體" pitchFamily="65" charset="-120"/>
              </a:rPr>
              <a:t>Secondary trauma)</a:t>
            </a:r>
          </a:p>
          <a:p>
            <a:pPr lvl="1"/>
            <a:r>
              <a:rPr lang="zh-TW" altLang="en-US" dirty="0" smtClean="0">
                <a:latin typeface="華康標楷體" pitchFamily="65" charset="-120"/>
                <a:ea typeface="華康標楷體" pitchFamily="65" charset="-120"/>
              </a:rPr>
              <a:t>　助人者、救难者　</a:t>
            </a:r>
          </a:p>
          <a:p>
            <a:endParaRPr lang="zh-TW" altLang="en-US" dirty="0">
              <a:latin typeface="華康標楷體" pitchFamily="65" charset="-120"/>
              <a:ea typeface="華康標楷體" pitchFamily="65" charset="-120"/>
            </a:endParaRPr>
          </a:p>
          <a:p>
            <a:r>
              <a:rPr lang="zh-TW" altLang="en-US" dirty="0" smtClean="0">
                <a:solidFill>
                  <a:srgbClr val="CC0000"/>
                </a:solidFill>
                <a:latin typeface="華康標楷體" pitchFamily="65" charset="-120"/>
                <a:ea typeface="華康標楷體" pitchFamily="65" charset="-120"/>
              </a:rPr>
              <a:t>入戏太深</a:t>
            </a:r>
            <a:r>
              <a:rPr lang="zh-TW" altLang="en-US" sz="2800" dirty="0" smtClean="0">
                <a:solidFill>
                  <a:srgbClr val="CC0000"/>
                </a:solidFill>
                <a:latin typeface="華康標楷體" pitchFamily="65" charset="-120"/>
                <a:ea typeface="華康標楷體" pitchFamily="65" charset="-120"/>
              </a:rPr>
              <a:t>（</a:t>
            </a:r>
            <a:r>
              <a:rPr lang="en-US" altLang="zh-TW" sz="2800" dirty="0">
                <a:solidFill>
                  <a:srgbClr val="CC0000"/>
                </a:solidFill>
                <a:latin typeface="華康標楷體" pitchFamily="65" charset="-120"/>
                <a:ea typeface="華康標楷體" pitchFamily="65" charset="-120"/>
              </a:rPr>
              <a:t>over-identification</a:t>
            </a:r>
            <a:r>
              <a:rPr lang="zh-TW" altLang="en-US" dirty="0" smtClean="0">
                <a:solidFill>
                  <a:srgbClr val="CC0000"/>
                </a:solidFill>
                <a:latin typeface="華康標楷體" pitchFamily="65" charset="-120"/>
                <a:ea typeface="華康標楷體" pitchFamily="65" charset="-120"/>
              </a:rPr>
              <a:t>）</a:t>
            </a:r>
          </a:p>
          <a:p>
            <a:r>
              <a:rPr lang="zh-TW" altLang="en-US" dirty="0" smtClean="0">
                <a:latin typeface="華康標楷體" pitchFamily="65" charset="-120"/>
                <a:ea typeface="華康標楷體" pitchFamily="65" charset="-120"/>
              </a:rPr>
              <a:t>→</a:t>
            </a:r>
            <a:r>
              <a:rPr lang="zh-TW" altLang="en-US" dirty="0" smtClean="0">
                <a:solidFill>
                  <a:srgbClr val="0000FF"/>
                </a:solidFill>
                <a:latin typeface="華康標楷體" pitchFamily="65" charset="-120"/>
                <a:ea typeface="華康標楷體" pitchFamily="65" charset="-120"/>
              </a:rPr>
              <a:t>超然的关心</a:t>
            </a:r>
            <a:r>
              <a:rPr lang="en-US" altLang="zh-TW" sz="2800" dirty="0" smtClean="0">
                <a:solidFill>
                  <a:srgbClr val="0000FF"/>
                </a:solidFill>
                <a:latin typeface="華康標楷體" pitchFamily="65" charset="-120"/>
                <a:ea typeface="華康標楷體" pitchFamily="65" charset="-120"/>
              </a:rPr>
              <a:t>(</a:t>
            </a:r>
            <a:r>
              <a:rPr lang="en-US" altLang="zh-TW" sz="2800" dirty="0">
                <a:solidFill>
                  <a:srgbClr val="0000FF"/>
                </a:solidFill>
                <a:latin typeface="華康標楷體" pitchFamily="65" charset="-120"/>
                <a:ea typeface="華康標楷體" pitchFamily="65" charset="-120"/>
              </a:rPr>
              <a:t>detached concern)</a:t>
            </a:r>
          </a:p>
          <a:p>
            <a:endParaRPr lang="en-US" altLang="zh-TW" sz="2800" dirty="0">
              <a:latin typeface="華康標楷體" pitchFamily="65" charset="-120"/>
              <a:ea typeface="華康標楷體" pitchFamily="65" charset="-120"/>
            </a:endParaRPr>
          </a:p>
        </p:txBody>
      </p:sp>
      <p:pic>
        <p:nvPicPr>
          <p:cNvPr id="128004" name="Picture 4" descr="MMj0283654000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221163"/>
            <a:ext cx="1919288" cy="2081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anim calcmode="lin" valueType="num">
                                      <p:cBhvr additive="base">
                                        <p:cTn id="13" dur="500" fill="hold"/>
                                        <p:tgtEl>
                                          <p:spTgt spid="12800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003">
                                            <p:txEl>
                                              <p:pRg st="3" end="3"/>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riveby.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8003">
                                            <p:txEl>
                                              <p:pRg st="4" end="4"/>
                                            </p:txEl>
                                          </p:spTgt>
                                        </p:tgtEl>
                                        <p:attrNameLst>
                                          <p:attrName>style.visibility</p:attrName>
                                        </p:attrNameLst>
                                      </p:cBhvr>
                                      <p:to>
                                        <p:strVal val="visible"/>
                                      </p:to>
                                    </p:set>
                                    <p:anim calcmode="lin" valueType="num">
                                      <p:cBhvr additive="base">
                                        <p:cTn id="19" dur="500" fill="hold"/>
                                        <p:tgtEl>
                                          <p:spTgt spid="1280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003">
                                            <p:txEl>
                                              <p:pRg st="4" end="4"/>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iveby.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150938" y="617538"/>
            <a:ext cx="5783262" cy="1287462"/>
          </a:xfrm>
        </p:spPr>
        <p:txBody>
          <a:bodyPr/>
          <a:lstStyle/>
          <a:p>
            <a:r>
              <a:rPr lang="zh-TW" altLang="en-US" sz="4800" dirty="0"/>
              <a:t>此刻有你真好</a:t>
            </a:r>
            <a:br>
              <a:rPr lang="zh-TW" altLang="en-US" sz="4800" dirty="0"/>
            </a:br>
            <a:r>
              <a:rPr lang="en-US" altLang="zh-TW" sz="2400" dirty="0"/>
              <a:t>(</a:t>
            </a:r>
            <a:r>
              <a:rPr lang="en-US" altLang="zh-TW" sz="2400" dirty="0" err="1"/>
              <a:t>Kolf</a:t>
            </a:r>
            <a:r>
              <a:rPr lang="en-US" altLang="zh-TW" sz="2400" dirty="0"/>
              <a:t> J.C., 1999 </a:t>
            </a:r>
            <a:r>
              <a:rPr lang="zh-TW" altLang="en-US" sz="2400" dirty="0" smtClean="0">
                <a:solidFill>
                  <a:srgbClr val="000000"/>
                </a:solidFill>
              </a:rPr>
              <a:t>刘育林译</a:t>
            </a:r>
            <a:r>
              <a:rPr lang="en-US" altLang="zh-TW" sz="2400" dirty="0" smtClean="0"/>
              <a:t>)</a:t>
            </a:r>
            <a:r>
              <a:rPr lang="en-US" altLang="zh-TW" sz="2400" dirty="0"/>
              <a:t/>
            </a:r>
            <a:br>
              <a:rPr lang="en-US" altLang="zh-TW" sz="2400" dirty="0"/>
            </a:br>
            <a:r>
              <a:rPr lang="en-US" altLang="zh-TW" sz="1800" dirty="0" smtClean="0"/>
              <a:t>(</a:t>
            </a:r>
            <a:r>
              <a:rPr lang="zh-TW" altLang="en-US" sz="1400" dirty="0" smtClean="0"/>
              <a:t>黄龙杰制作</a:t>
            </a:r>
            <a:r>
              <a:rPr lang="en-US" altLang="zh-TW" sz="1600" dirty="0" smtClean="0"/>
              <a:t>)</a:t>
            </a:r>
            <a:r>
              <a:rPr lang="en-US" altLang="zh-TW" sz="3200" dirty="0">
                <a:latin typeface="華康儷楷書" pitchFamily="65" charset="-120"/>
                <a:ea typeface="華康儷楷書" pitchFamily="65" charset="-120"/>
              </a:rPr>
              <a:t/>
            </a:r>
            <a:br>
              <a:rPr lang="en-US" altLang="zh-TW" sz="3200" dirty="0">
                <a:latin typeface="華康儷楷書" pitchFamily="65" charset="-120"/>
                <a:ea typeface="華康儷楷書" pitchFamily="65" charset="-120"/>
              </a:rPr>
            </a:br>
            <a:endParaRPr lang="en-US" altLang="zh-TW" sz="3200" dirty="0">
              <a:latin typeface="華康儷楷書" pitchFamily="65" charset="-120"/>
              <a:ea typeface="華康儷楷書" pitchFamily="65" charset="-120"/>
            </a:endParaRPr>
          </a:p>
        </p:txBody>
      </p:sp>
      <p:sp>
        <p:nvSpPr>
          <p:cNvPr id="130051" name="Rectangle 3"/>
          <p:cNvSpPr>
            <a:spLocks noGrp="1" noChangeArrowheads="1"/>
          </p:cNvSpPr>
          <p:nvPr>
            <p:ph type="body" idx="1"/>
          </p:nvPr>
        </p:nvSpPr>
        <p:spPr/>
        <p:txBody>
          <a:bodyPr/>
          <a:lstStyle/>
          <a:p>
            <a:pPr>
              <a:lnSpc>
                <a:spcPct val="90000"/>
              </a:lnSpc>
            </a:pPr>
            <a:endParaRPr lang="en-US" altLang="zh-TW" dirty="0">
              <a:latin typeface="細明體" pitchFamily="49" charset="-120"/>
              <a:ea typeface="細明體" pitchFamily="49" charset="-120"/>
            </a:endParaRPr>
          </a:p>
          <a:p>
            <a:pPr>
              <a:lnSpc>
                <a:spcPct val="90000"/>
              </a:lnSpc>
            </a:pPr>
            <a:endParaRPr lang="en-US" altLang="zh-TW" dirty="0">
              <a:latin typeface="華康標楷體" pitchFamily="65" charset="-120"/>
              <a:ea typeface="華康標楷體" pitchFamily="65" charset="-120"/>
            </a:endParaRPr>
          </a:p>
          <a:p>
            <a:pPr>
              <a:lnSpc>
                <a:spcPct val="90000"/>
              </a:lnSpc>
            </a:pPr>
            <a:r>
              <a:rPr lang="zh-TW" altLang="en-US" dirty="0" smtClean="0">
                <a:latin typeface="華康標楷體" pitchFamily="65" charset="-120"/>
                <a:ea typeface="華康標楷體" pitchFamily="65" charset="-120"/>
              </a:rPr>
              <a:t>第一时间的接触，是丧亲者得到支持最重要的因素</a:t>
            </a:r>
            <a:r>
              <a:rPr lang="zh-TW" altLang="en-US" dirty="0" smtClean="0">
                <a:latin typeface="細明體" pitchFamily="49" charset="-120"/>
                <a:ea typeface="細明體" pitchFamily="49" charset="-120"/>
              </a:rPr>
              <a:t>。</a:t>
            </a:r>
            <a:endParaRPr lang="zh-TW" altLang="en-US" dirty="0">
              <a:latin typeface="細明體" pitchFamily="49" charset="-120"/>
              <a:ea typeface="細明體" pitchFamily="49" charset="-120"/>
            </a:endParaRPr>
          </a:p>
          <a:p>
            <a:pPr>
              <a:lnSpc>
                <a:spcPct val="90000"/>
              </a:lnSpc>
              <a:buFontTx/>
              <a:buNone/>
            </a:pPr>
            <a:endParaRPr lang="zh-TW" altLang="en-US" dirty="0"/>
          </a:p>
          <a:p>
            <a:pPr>
              <a:lnSpc>
                <a:spcPct val="90000"/>
              </a:lnSpc>
            </a:pPr>
            <a:r>
              <a:rPr lang="en-US" altLang="zh-TW" b="1" dirty="0">
                <a:latin typeface="細明體" pitchFamily="49" charset="-120"/>
                <a:ea typeface="細明體" pitchFamily="49" charset="-120"/>
              </a:rPr>
              <a:t>Comfort= com + </a:t>
            </a:r>
            <a:r>
              <a:rPr lang="en-US" altLang="zh-TW" b="1" dirty="0" err="1">
                <a:latin typeface="細明體" pitchFamily="49" charset="-120"/>
                <a:ea typeface="細明體" pitchFamily="49" charset="-120"/>
              </a:rPr>
              <a:t>fortis</a:t>
            </a:r>
            <a:endParaRPr lang="en-US" altLang="zh-TW" b="1" dirty="0">
              <a:latin typeface="細明體" pitchFamily="49" charset="-120"/>
              <a:ea typeface="細明體" pitchFamily="49" charset="-120"/>
            </a:endParaRPr>
          </a:p>
          <a:p>
            <a:pPr>
              <a:lnSpc>
                <a:spcPct val="90000"/>
              </a:lnSpc>
            </a:pPr>
            <a:r>
              <a:rPr lang="en-US" altLang="zh-TW" dirty="0">
                <a:latin typeface="細明體" pitchFamily="49" charset="-120"/>
                <a:ea typeface="細明體" pitchFamily="49" charset="-120"/>
              </a:rPr>
              <a:t> =</a:t>
            </a:r>
            <a:r>
              <a:rPr lang="zh-TW" altLang="en-US" dirty="0">
                <a:latin typeface="細明體" pitchFamily="49" charset="-120"/>
                <a:ea typeface="細明體" pitchFamily="49" charset="-120"/>
              </a:rPr>
              <a:t>「人跟人在一起得到力量」（安慰）</a:t>
            </a:r>
          </a:p>
          <a:p>
            <a:pPr>
              <a:lnSpc>
                <a:spcPct val="90000"/>
              </a:lnSpc>
              <a:buFontTx/>
              <a:buNone/>
            </a:pPr>
            <a:r>
              <a:rPr lang="zh-TW" altLang="en-US" dirty="0">
                <a:latin typeface="Arial Unicode MS"/>
                <a:ea typeface="細明體" pitchFamily="49" charset="-120"/>
              </a:rPr>
              <a:t> </a:t>
            </a:r>
            <a:endParaRPr lang="zh-TW" altLang="en-US" dirty="0"/>
          </a:p>
          <a:p>
            <a:pPr>
              <a:lnSpc>
                <a:spcPct val="90000"/>
              </a:lnSpc>
            </a:pPr>
            <a:endParaRPr lang="en-US" altLang="zh-TW" dirty="0"/>
          </a:p>
        </p:txBody>
      </p:sp>
      <p:graphicFrame>
        <p:nvGraphicFramePr>
          <p:cNvPr id="130052" name="Object 4"/>
          <p:cNvGraphicFramePr>
            <a:graphicFrameLocks noChangeAspect="1"/>
          </p:cNvGraphicFramePr>
          <p:nvPr/>
        </p:nvGraphicFramePr>
        <p:xfrm>
          <a:off x="6781800" y="533400"/>
          <a:ext cx="1647825" cy="1905000"/>
        </p:xfrm>
        <a:graphic>
          <a:graphicData uri="http://schemas.openxmlformats.org/presentationml/2006/ole">
            <mc:AlternateContent xmlns:mc="http://schemas.openxmlformats.org/markup-compatibility/2006">
              <mc:Choice xmlns:v="urn:schemas-microsoft-com:vml" Requires="v">
                <p:oleObj spid="_x0000_s130053" name="Clip" r:id="rId3" imgW="2614320" imgH="3535200" progId="MS_ClipArt_Gallery.2">
                  <p:embed/>
                </p:oleObj>
              </mc:Choice>
              <mc:Fallback>
                <p:oleObj name="Clip" r:id="rId3" imgW="2614320" imgH="35352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33400"/>
                        <a:ext cx="1647825"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zh-TW" altLang="en-US" sz="2400" b="1" dirty="0">
                <a:ea typeface="華康儷楷書" pitchFamily="65" charset="-120"/>
              </a:rPr>
              <a:t>多元化</a:t>
            </a:r>
            <a:r>
              <a:rPr lang="zh-TW" altLang="en-US" sz="2400" b="1" dirty="0" smtClean="0">
                <a:ea typeface="華康儷楷書" pitchFamily="65" charset="-120"/>
              </a:rPr>
              <a:t>的</a:t>
            </a:r>
            <a:r>
              <a:rPr lang="zh-TW" altLang="en-US" sz="3600" b="1" dirty="0" smtClean="0">
                <a:ea typeface="華康儷楷書" pitchFamily="65" charset="-120"/>
              </a:rPr>
              <a:t>危机介入</a:t>
            </a:r>
            <a:r>
              <a:rPr lang="zh-TW" altLang="en-US" sz="2400" b="1" dirty="0" smtClean="0">
                <a:ea typeface="華康儷楷書" pitchFamily="65" charset="-120"/>
              </a:rPr>
              <a:t>方式</a:t>
            </a:r>
            <a:r>
              <a:rPr lang="zh-TW" altLang="en-US" sz="1400" dirty="0" smtClean="0"/>
              <a:t>（黄龙杰）</a:t>
            </a:r>
            <a:r>
              <a:rPr lang="zh-TW" altLang="en-US" sz="4000" dirty="0" smtClean="0">
                <a:ea typeface="華康儷楷書" pitchFamily="65" charset="-120"/>
              </a:rPr>
              <a:t> </a:t>
            </a:r>
            <a:r>
              <a:rPr lang="zh-TW" altLang="en-US" sz="2400" b="1" dirty="0">
                <a:ea typeface="華康儷楷書" pitchFamily="65" charset="-120"/>
              </a:rPr>
              <a:t/>
            </a:r>
            <a:br>
              <a:rPr lang="zh-TW" altLang="en-US" sz="2400" b="1" dirty="0">
                <a:ea typeface="華康儷楷書" pitchFamily="65" charset="-120"/>
              </a:rPr>
            </a:br>
            <a:r>
              <a:rPr lang="en-US" altLang="zh-TW" sz="2800" dirty="0" smtClean="0">
                <a:ea typeface="華康儷楷書" pitchFamily="65" charset="-120"/>
              </a:rPr>
              <a:t>(</a:t>
            </a:r>
            <a:r>
              <a:rPr lang="zh-TW" altLang="en-US" sz="2800" dirty="0" smtClean="0">
                <a:ea typeface="華康儷楷書" pitchFamily="65" charset="-120"/>
              </a:rPr>
              <a:t>以校园为例</a:t>
            </a:r>
            <a:r>
              <a:rPr lang="en-US" altLang="zh-TW" sz="2800" dirty="0" smtClean="0">
                <a:ea typeface="華康儷楷書" pitchFamily="65" charset="-120"/>
              </a:rPr>
              <a:t>)</a:t>
            </a:r>
            <a:endParaRPr lang="en-US" altLang="zh-TW" sz="2800" dirty="0">
              <a:ea typeface="華康儷楷書" pitchFamily="65" charset="-120"/>
            </a:endParaRPr>
          </a:p>
        </p:txBody>
      </p:sp>
      <p:sp>
        <p:nvSpPr>
          <p:cNvPr id="194563" name="Rectangle 3"/>
          <p:cNvSpPr>
            <a:spLocks noGrp="1" noChangeArrowheads="1"/>
          </p:cNvSpPr>
          <p:nvPr>
            <p:ph type="body" idx="1"/>
          </p:nvPr>
        </p:nvSpPr>
        <p:spPr/>
        <p:txBody>
          <a:bodyPr/>
          <a:lstStyle/>
          <a:p>
            <a:pPr>
              <a:lnSpc>
                <a:spcPct val="80000"/>
              </a:lnSpc>
            </a:pPr>
            <a:endParaRPr lang="en-US" altLang="zh-TW" sz="1800" dirty="0">
              <a:latin typeface="華康儷楷書" pitchFamily="65" charset="-120"/>
              <a:ea typeface="華康儷楷書" pitchFamily="65" charset="-120"/>
            </a:endParaRPr>
          </a:p>
          <a:p>
            <a:pPr>
              <a:lnSpc>
                <a:spcPct val="80000"/>
              </a:lnSpc>
            </a:pPr>
            <a:r>
              <a:rPr lang="zh-TW" altLang="en-US" sz="2400" dirty="0" smtClean="0">
                <a:latin typeface="華康儷楷書" pitchFamily="65" charset="-120"/>
                <a:ea typeface="華康儷楷書" pitchFamily="65" charset="-120"/>
              </a:rPr>
              <a:t>问卷筛检： </a:t>
            </a:r>
          </a:p>
          <a:p>
            <a:pPr>
              <a:lnSpc>
                <a:spcPct val="80000"/>
              </a:lnSpc>
            </a:pPr>
            <a:r>
              <a:rPr lang="zh-TW" altLang="en-US" sz="2400" dirty="0" smtClean="0">
                <a:latin typeface="華康儷楷書" pitchFamily="65" charset="-120"/>
                <a:ea typeface="華康儷楷書" pitchFamily="65" charset="-120"/>
              </a:rPr>
              <a:t>个别咨询：</a:t>
            </a:r>
            <a:endParaRPr lang="zh-TW" altLang="en-US" sz="2400" dirty="0">
              <a:latin typeface="華康儷楷書" pitchFamily="65" charset="-120"/>
              <a:ea typeface="華康儷楷書" pitchFamily="65" charset="-120"/>
            </a:endParaRPr>
          </a:p>
          <a:p>
            <a:pPr>
              <a:lnSpc>
                <a:spcPct val="80000"/>
              </a:lnSpc>
            </a:pPr>
            <a:r>
              <a:rPr lang="zh-TW" altLang="en-US" sz="2400" dirty="0" smtClean="0">
                <a:latin typeface="華康儷楷書" pitchFamily="65" charset="-120"/>
                <a:ea typeface="華康儷楷書" pitchFamily="65" charset="-120"/>
              </a:rPr>
              <a:t>班级辅导</a:t>
            </a:r>
            <a:r>
              <a:rPr lang="zh-TW" altLang="en-US" sz="2800" dirty="0" smtClean="0">
                <a:latin typeface="華康儷楷書" pitchFamily="65" charset="-120"/>
                <a:ea typeface="華康儷楷書" pitchFamily="65" charset="-120"/>
              </a:rPr>
              <a:t>：</a:t>
            </a:r>
            <a:endParaRPr lang="zh-TW" altLang="en-US" sz="2800" dirty="0">
              <a:latin typeface="華康儷楷書" pitchFamily="65" charset="-120"/>
              <a:ea typeface="華康儷楷書" pitchFamily="65" charset="-120"/>
            </a:endParaRPr>
          </a:p>
          <a:p>
            <a:pPr>
              <a:lnSpc>
                <a:spcPct val="80000"/>
              </a:lnSpc>
            </a:pPr>
            <a:r>
              <a:rPr lang="zh-TW" altLang="en-US" sz="2400" dirty="0" smtClean="0">
                <a:latin typeface="華康儷楷書" pitchFamily="65" charset="-120"/>
                <a:ea typeface="華康儷楷書" pitchFamily="65" charset="-120"/>
              </a:rPr>
              <a:t>安心简报</a:t>
            </a:r>
            <a:r>
              <a:rPr lang="zh-TW" altLang="en-US" sz="2400" dirty="0" smtClean="0"/>
              <a:t>（</a:t>
            </a:r>
            <a:r>
              <a:rPr lang="zh-TW" altLang="en-US" sz="2000" dirty="0" smtClean="0">
                <a:latin typeface="華康儷楷書" pitchFamily="65" charset="-120"/>
                <a:ea typeface="華康儷楷書" pitchFamily="65" charset="-120"/>
              </a:rPr>
              <a:t>演讲</a:t>
            </a:r>
            <a:r>
              <a:rPr lang="zh-TW" altLang="en-US" sz="2400" dirty="0" smtClean="0"/>
              <a:t>）</a:t>
            </a:r>
            <a:r>
              <a:rPr lang="zh-TW" altLang="en-US" sz="2400" dirty="0">
                <a:latin typeface="華康儷楷書" pitchFamily="65" charset="-120"/>
                <a:ea typeface="華康儷楷書" pitchFamily="65" charset="-120"/>
              </a:rPr>
              <a:t>：</a:t>
            </a:r>
          </a:p>
          <a:p>
            <a:pPr>
              <a:lnSpc>
                <a:spcPct val="80000"/>
              </a:lnSpc>
            </a:pPr>
            <a:r>
              <a:rPr lang="zh-TW" altLang="en-US" sz="2400" dirty="0" smtClean="0">
                <a:latin typeface="華康儷楷書" pitchFamily="65" charset="-120"/>
                <a:ea typeface="華康儷楷書" pitchFamily="65" charset="-120"/>
              </a:rPr>
              <a:t>安心座谈</a:t>
            </a:r>
            <a:r>
              <a:rPr lang="zh-TW" altLang="en-US" sz="1800" dirty="0" smtClean="0">
                <a:latin typeface="華康儷楷書" pitchFamily="65" charset="-120"/>
                <a:ea typeface="華康儷楷書" pitchFamily="65" charset="-120"/>
              </a:rPr>
              <a:t>（</a:t>
            </a:r>
            <a:r>
              <a:rPr lang="en-US" altLang="zh-TW" sz="1800" dirty="0" smtClean="0">
                <a:latin typeface="華康儷楷書" pitchFamily="65" charset="-120"/>
                <a:ea typeface="華康儷楷書" pitchFamily="65" charset="-120"/>
              </a:rPr>
              <a:t>debriefing</a:t>
            </a:r>
            <a:r>
              <a:rPr lang="zh-TW" altLang="en-US" sz="1800" dirty="0" smtClean="0">
                <a:latin typeface="華康儷楷書" pitchFamily="65" charset="-120"/>
                <a:ea typeface="華康儷楷書" pitchFamily="65" charset="-120"/>
              </a:rPr>
              <a:t>小团体</a:t>
            </a:r>
            <a:r>
              <a:rPr lang="en-US" altLang="zh-TW" sz="1800" dirty="0" smtClean="0">
                <a:latin typeface="華康儷楷書" pitchFamily="65" charset="-120"/>
                <a:ea typeface="華康儷楷書" pitchFamily="65" charset="-120"/>
              </a:rPr>
              <a:t>)</a:t>
            </a:r>
            <a:r>
              <a:rPr lang="zh-TW" altLang="en-US" sz="2800" dirty="0">
                <a:latin typeface="華康儷楷書" pitchFamily="65" charset="-120"/>
                <a:ea typeface="華康儷楷書" pitchFamily="65" charset="-120"/>
              </a:rPr>
              <a:t>：</a:t>
            </a:r>
          </a:p>
          <a:p>
            <a:pPr>
              <a:lnSpc>
                <a:spcPct val="80000"/>
              </a:lnSpc>
            </a:pPr>
            <a:r>
              <a:rPr lang="zh-TW" altLang="en-US" sz="2400" dirty="0" smtClean="0">
                <a:latin typeface="華康儷楷書" pitchFamily="65" charset="-120"/>
                <a:ea typeface="華康儷楷書" pitchFamily="65" charset="-120"/>
              </a:rPr>
              <a:t>传单</a:t>
            </a:r>
            <a:r>
              <a:rPr lang="en-US" altLang="zh-TW" sz="2400" dirty="0" smtClean="0">
                <a:latin typeface="華康儷楷書" pitchFamily="65" charset="-120"/>
                <a:ea typeface="華康儷楷書" pitchFamily="65" charset="-120"/>
              </a:rPr>
              <a:t>(</a:t>
            </a:r>
            <a:r>
              <a:rPr lang="zh-TW" altLang="en-US" sz="2400" dirty="0">
                <a:latin typeface="華康儷楷書" pitchFamily="65" charset="-120"/>
                <a:ea typeface="華康儷楷書" pitchFamily="65" charset="-120"/>
              </a:rPr>
              <a:t>文章</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或网页：</a:t>
            </a:r>
          </a:p>
          <a:p>
            <a:pPr>
              <a:lnSpc>
                <a:spcPct val="80000"/>
              </a:lnSpc>
            </a:pPr>
            <a:r>
              <a:rPr lang="zh-TW" altLang="en-US" sz="2400" dirty="0" smtClean="0">
                <a:latin typeface="華康儷楷書" pitchFamily="65" charset="-120"/>
                <a:ea typeface="華康儷楷書" pitchFamily="65" charset="-120"/>
              </a:rPr>
              <a:t>安心家访</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家庭访视</a:t>
            </a:r>
            <a:r>
              <a:rPr lang="en-US" altLang="zh-TW" sz="2400" dirty="0" smtClean="0">
                <a:latin typeface="華康儷楷書" pitchFamily="65" charset="-120"/>
                <a:ea typeface="華康儷楷書" pitchFamily="65" charset="-120"/>
              </a:rPr>
              <a:t>)</a:t>
            </a:r>
            <a:r>
              <a:rPr lang="zh-TW" altLang="en-US" sz="2400" dirty="0">
                <a:latin typeface="華康儷楷書" pitchFamily="65" charset="-120"/>
                <a:ea typeface="華康儷楷書" pitchFamily="65" charset="-120"/>
              </a:rPr>
              <a:t>：</a:t>
            </a:r>
          </a:p>
          <a:p>
            <a:pPr>
              <a:lnSpc>
                <a:spcPct val="80000"/>
              </a:lnSpc>
            </a:pPr>
            <a:endParaRPr lang="zh-TW" altLang="en-US" sz="2400" dirty="0">
              <a:latin typeface="華康儷楷書" pitchFamily="65" charset="-120"/>
              <a:ea typeface="華康儷楷書" pitchFamily="65" charset="-120"/>
            </a:endParaRPr>
          </a:p>
          <a:p>
            <a:pPr>
              <a:lnSpc>
                <a:spcPct val="80000"/>
              </a:lnSpc>
            </a:pPr>
            <a:r>
              <a:rPr lang="zh-TW" altLang="en-US" sz="1400" b="1" dirty="0">
                <a:ea typeface="華康儷楷書" pitchFamily="65" charset="-120"/>
              </a:rPr>
              <a:t>                                                                                                  </a:t>
            </a:r>
            <a:r>
              <a:rPr lang="zh-TW" altLang="en-US" sz="1800" b="1" dirty="0" smtClean="0">
                <a:ea typeface="華康儷楷書" pitchFamily="65" charset="-120"/>
              </a:rPr>
              <a:t>给悲剧一个善终</a:t>
            </a:r>
          </a:p>
          <a:p>
            <a:pPr>
              <a:lnSpc>
                <a:spcPct val="80000"/>
              </a:lnSpc>
            </a:pPr>
            <a:r>
              <a:rPr lang="zh-TW" altLang="en-US" sz="1800" b="1" dirty="0" smtClean="0">
                <a:ea typeface="華康儷楷書" pitchFamily="65" charset="-120"/>
              </a:rPr>
              <a:t>                                                                           </a:t>
            </a:r>
            <a:r>
              <a:rPr lang="en-US" altLang="zh-TW" sz="1800" b="1" dirty="0" smtClean="0">
                <a:ea typeface="華康儷楷書" pitchFamily="65" charset="-120"/>
              </a:rPr>
              <a:t>~</a:t>
            </a:r>
            <a:r>
              <a:rPr lang="zh-TW" altLang="en-US" sz="1800" b="1" dirty="0" smtClean="0">
                <a:ea typeface="華康儷楷書" pitchFamily="65" charset="-120"/>
              </a:rPr>
              <a:t>急救校园创伤事件</a:t>
            </a:r>
          </a:p>
          <a:p>
            <a:pPr lvl="1">
              <a:lnSpc>
                <a:spcPct val="80000"/>
              </a:lnSpc>
            </a:pPr>
            <a:endParaRPr lang="zh-TW" altLang="en-US" sz="1600" dirty="0">
              <a:latin typeface="華康儷楷書" pitchFamily="65" charset="-120"/>
              <a:ea typeface="華康儷楷書" pitchFamily="65" charset="-120"/>
            </a:endParaRPr>
          </a:p>
          <a:p>
            <a:pPr lvl="4">
              <a:lnSpc>
                <a:spcPct val="80000"/>
              </a:lnSpc>
            </a:pPr>
            <a:r>
              <a:rPr lang="zh-TW" altLang="en-US" b="1" dirty="0">
                <a:solidFill>
                  <a:srgbClr val="FF0000"/>
                </a:solidFill>
                <a:effectLst>
                  <a:outerShdw blurRad="38100" dist="38100" dir="2700000" algn="tl">
                    <a:srgbClr val="C0C0C0"/>
                  </a:outerShdw>
                </a:effectLst>
                <a:latin typeface="華康儷楷書" pitchFamily="65" charset="-120"/>
                <a:ea typeface="華康儷楷書" pitchFamily="65" charset="-120"/>
              </a:rPr>
              <a:t>             </a:t>
            </a:r>
            <a:r>
              <a:rPr lang="zh-TW" altLang="en-US" dirty="0" smtClean="0">
                <a:solidFill>
                  <a:srgbClr val="FF0000"/>
                </a:solidFill>
                <a:latin typeface="華康儷楷書" pitchFamily="65" charset="-120"/>
                <a:ea typeface="華康儷楷書" pitchFamily="65" charset="-120"/>
              </a:rPr>
              <a:t>抢救心理创伤</a:t>
            </a:r>
            <a:r>
              <a:rPr lang="en-US" altLang="zh-TW" dirty="0" smtClean="0">
                <a:latin typeface="華康儷楷書" pitchFamily="65" charset="-120"/>
                <a:ea typeface="華康儷楷書" pitchFamily="65" charset="-120"/>
              </a:rPr>
              <a:t>(</a:t>
            </a:r>
            <a:r>
              <a:rPr lang="zh-TW" altLang="en-US" dirty="0" smtClean="0">
                <a:latin typeface="華康儷楷書" pitchFamily="65" charset="-120"/>
                <a:ea typeface="華康儷楷書" pitchFamily="65" charset="-120"/>
              </a:rPr>
              <a:t>张老师文化出版</a:t>
            </a:r>
            <a:r>
              <a:rPr lang="en-US" altLang="zh-TW" dirty="0" smtClean="0">
                <a:latin typeface="華康儷楷書" pitchFamily="65" charset="-120"/>
                <a:ea typeface="華康儷楷書" pitchFamily="65" charset="-120"/>
              </a:rPr>
              <a:t>)</a:t>
            </a:r>
            <a:endParaRPr lang="en-US" altLang="zh-TW" b="1" dirty="0">
              <a:ea typeface="華康儷楷書" pitchFamily="65" charset="-120"/>
            </a:endParaRPr>
          </a:p>
          <a:p>
            <a:pPr>
              <a:lnSpc>
                <a:spcPct val="80000"/>
              </a:lnSpc>
            </a:pPr>
            <a:endParaRPr lang="en-US" altLang="zh-TW" sz="2800" dirty="0"/>
          </a:p>
          <a:p>
            <a:pPr>
              <a:lnSpc>
                <a:spcPct val="80000"/>
              </a:lnSpc>
            </a:pPr>
            <a:endParaRPr lang="en-US" altLang="zh-TW" sz="1400" b="1" dirty="0">
              <a:ea typeface="華康儷楷書" pitchFamily="65" charset="-120"/>
            </a:endParaRPr>
          </a:p>
          <a:p>
            <a:pPr>
              <a:lnSpc>
                <a:spcPct val="80000"/>
              </a:lnSpc>
            </a:pPr>
            <a:endParaRPr lang="en-US" altLang="zh-TW" sz="1800" dirty="0"/>
          </a:p>
        </p:txBody>
      </p:sp>
      <p:pic>
        <p:nvPicPr>
          <p:cNvPr id="194564" name="Picture 4" descr="MCj036099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063" y="2349500"/>
            <a:ext cx="1808162" cy="1579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57200" y="274638"/>
            <a:ext cx="8218488" cy="1498600"/>
          </a:xfrm>
        </p:spPr>
        <p:txBody>
          <a:bodyPr/>
          <a:lstStyle/>
          <a:p>
            <a:r>
              <a:rPr lang="zh-TW" altLang="en-US" sz="4000" b="1" dirty="0">
                <a:ea typeface="華康儷楷書(P)" pitchFamily="66" charset="-120"/>
              </a:rPr>
              <a:t>介入</a:t>
            </a:r>
            <a:r>
              <a:rPr lang="zh-TW" altLang="en-US" sz="4000" b="1" dirty="0" smtClean="0"/>
              <a:t>：</a:t>
            </a:r>
            <a:r>
              <a:rPr lang="zh-TW" altLang="en-US" b="1" u="sng" dirty="0" smtClean="0">
                <a:ea typeface="華康標楷體" pitchFamily="65" charset="-120"/>
              </a:rPr>
              <a:t>座谈</a:t>
            </a:r>
            <a:r>
              <a:rPr lang="en-US" altLang="zh-TW" b="1" u="sng" dirty="0" smtClean="0">
                <a:ea typeface="華康標楷體" pitchFamily="65" charset="-120"/>
              </a:rPr>
              <a:t>(</a:t>
            </a:r>
            <a:r>
              <a:rPr lang="zh-TW" altLang="en-US" b="1" u="sng" dirty="0" smtClean="0">
                <a:ea typeface="華康標楷體" pitchFamily="65" charset="-120"/>
              </a:rPr>
              <a:t>团体</a:t>
            </a:r>
            <a:r>
              <a:rPr lang="en-US" altLang="zh-TW" b="1" u="sng" dirty="0" smtClean="0">
                <a:ea typeface="華康標楷體" pitchFamily="65" charset="-120"/>
              </a:rPr>
              <a:t>)</a:t>
            </a:r>
            <a:r>
              <a:rPr lang="en-US" altLang="zh-TW" b="1" u="sng" dirty="0">
                <a:ea typeface="華康標楷體" pitchFamily="65" charset="-120"/>
              </a:rPr>
              <a:t/>
            </a:r>
            <a:br>
              <a:rPr lang="en-US" altLang="zh-TW" b="1" u="sng" dirty="0">
                <a:ea typeface="華康標楷體" pitchFamily="65" charset="-120"/>
              </a:rPr>
            </a:br>
            <a:r>
              <a:rPr lang="zh-TW" altLang="en-US" sz="1600" dirty="0" smtClean="0"/>
              <a:t>（黄龙杰制作）</a:t>
            </a:r>
            <a:r>
              <a:rPr lang="zh-TW" altLang="en-US" sz="2400" dirty="0" smtClean="0"/>
              <a:t> </a:t>
            </a:r>
            <a:r>
              <a:rPr lang="zh-TW" altLang="en-US" sz="3600" dirty="0"/>
              <a:t/>
            </a:r>
            <a:br>
              <a:rPr lang="zh-TW" altLang="en-US" sz="3600" dirty="0"/>
            </a:br>
            <a:endParaRPr lang="zh-TW" altLang="en-US" sz="3600" dirty="0"/>
          </a:p>
        </p:txBody>
      </p:sp>
      <p:sp>
        <p:nvSpPr>
          <p:cNvPr id="139267" name="Rectangle 3"/>
          <p:cNvSpPr>
            <a:spLocks noGrp="1" noChangeArrowheads="1"/>
          </p:cNvSpPr>
          <p:nvPr>
            <p:ph type="body" sz="half" idx="1"/>
          </p:nvPr>
        </p:nvSpPr>
        <p:spPr>
          <a:xfrm>
            <a:off x="457200" y="1600200"/>
            <a:ext cx="4033838" cy="4525963"/>
          </a:xfrm>
        </p:spPr>
        <p:txBody>
          <a:bodyPr/>
          <a:lstStyle/>
          <a:p>
            <a:endParaRPr lang="zh-HK" altLang="zh-HK"/>
          </a:p>
        </p:txBody>
      </p:sp>
      <p:sp>
        <p:nvSpPr>
          <p:cNvPr id="139268" name="Rectangle 4"/>
          <p:cNvSpPr>
            <a:spLocks noGrp="1" noChangeArrowheads="1"/>
          </p:cNvSpPr>
          <p:nvPr>
            <p:ph type="body" sz="half" idx="2"/>
          </p:nvPr>
        </p:nvSpPr>
        <p:spPr>
          <a:xfrm>
            <a:off x="4894263" y="1600200"/>
            <a:ext cx="3551237" cy="4525963"/>
          </a:xfrm>
        </p:spPr>
        <p:txBody>
          <a:bodyPr/>
          <a:lstStyle/>
          <a:p>
            <a:endParaRPr lang="zh-HK" altLang="zh-HK"/>
          </a:p>
        </p:txBody>
      </p:sp>
      <p:pic>
        <p:nvPicPr>
          <p:cNvPr id="139269" name="Picture 5" descr="MPj038268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2060575"/>
            <a:ext cx="4968875" cy="354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additive="base">
                                        <p:cTn id="7" dur="500" fill="hold"/>
                                        <p:tgtEl>
                                          <p:spTgt spid="139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9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zh-TW" altLang="en-US" sz="3600" dirty="0" smtClean="0">
                <a:solidFill>
                  <a:srgbClr val="0000FF"/>
                </a:solidFill>
                <a:latin typeface="華康儷楷書" pitchFamily="65" charset="-120"/>
                <a:ea typeface="華康儷楷書" pitchFamily="65" charset="-120"/>
              </a:rPr>
              <a:t>安心座谈</a:t>
            </a:r>
            <a:r>
              <a:rPr lang="en-US" altLang="zh-TW" sz="3600" dirty="0" smtClean="0">
                <a:solidFill>
                  <a:srgbClr val="0000FF"/>
                </a:solidFill>
                <a:latin typeface="華康儷楷書" pitchFamily="65" charset="-120"/>
                <a:ea typeface="華康儷楷書" pitchFamily="65" charset="-120"/>
              </a:rPr>
              <a:t>/</a:t>
            </a:r>
            <a:r>
              <a:rPr lang="zh-TW" altLang="en-US" sz="3600" dirty="0" smtClean="0">
                <a:solidFill>
                  <a:srgbClr val="0000FF"/>
                </a:solidFill>
                <a:latin typeface="華康儷楷書" pitchFamily="65" charset="-120"/>
                <a:ea typeface="華康儷楷書" pitchFamily="65" charset="-120"/>
              </a:rPr>
              <a:t>减压团体</a:t>
            </a:r>
            <a:r>
              <a:rPr lang="zh-TW" altLang="en-US" dirty="0" smtClean="0">
                <a:latin typeface="華康儷楷書" pitchFamily="65" charset="-120"/>
                <a:ea typeface="華康儷楷書" pitchFamily="65" charset="-120"/>
              </a:rPr>
              <a:t>：</a:t>
            </a:r>
            <a:r>
              <a:rPr lang="en-US" altLang="zh-TW" sz="3600" dirty="0">
                <a:latin typeface="華康儷楷書" pitchFamily="65" charset="-120"/>
                <a:ea typeface="華康儷楷書" pitchFamily="65" charset="-120"/>
              </a:rPr>
              <a:t>Debriefing</a:t>
            </a:r>
            <a:r>
              <a:rPr lang="zh-TW" altLang="en-US" sz="3600" dirty="0">
                <a:latin typeface="華康儷楷書" pitchFamily="65" charset="-120"/>
                <a:ea typeface="華康儷楷書" pitchFamily="65" charset="-120"/>
              </a:rPr>
              <a:t>　</a:t>
            </a:r>
            <a:r>
              <a:rPr lang="zh-TW" altLang="en-US" dirty="0">
                <a:latin typeface="華康儷楷書" pitchFamily="65" charset="-120"/>
                <a:ea typeface="華康儷楷書" pitchFamily="65" charset="-120"/>
              </a:rPr>
              <a:t>　                  </a:t>
            </a:r>
            <a:r>
              <a:rPr lang="en-US" altLang="zh-TW" sz="2800" dirty="0" smtClean="0">
                <a:solidFill>
                  <a:srgbClr val="0000FF"/>
                </a:solidFill>
                <a:latin typeface="華康儷楷書" pitchFamily="65" charset="-120"/>
                <a:ea typeface="華康儷楷書" pitchFamily="65" charset="-120"/>
              </a:rPr>
              <a:t>(</a:t>
            </a:r>
            <a:r>
              <a:rPr lang="zh-TW" altLang="en-US" sz="2800" dirty="0" smtClean="0">
                <a:latin typeface="華康儷楷書" pitchFamily="65" charset="-120"/>
                <a:ea typeface="華康儷楷書" pitchFamily="65" charset="-120"/>
              </a:rPr>
              <a:t>美国红十字会</a:t>
            </a:r>
            <a:r>
              <a:rPr lang="en-US" altLang="zh-TW" sz="2800" dirty="0" smtClean="0">
                <a:solidFill>
                  <a:srgbClr val="0000FF"/>
                </a:solidFill>
                <a:latin typeface="華康儷楷書" pitchFamily="65" charset="-120"/>
                <a:ea typeface="華康儷楷書" pitchFamily="65" charset="-120"/>
              </a:rPr>
              <a:t>) </a:t>
            </a:r>
            <a:r>
              <a:rPr lang="zh-TW" altLang="en-US" sz="1800" dirty="0" smtClean="0">
                <a:solidFill>
                  <a:schemeClr val="tx1"/>
                </a:solidFill>
              </a:rPr>
              <a:t>（黄龙杰编译）</a:t>
            </a:r>
            <a:r>
              <a:rPr lang="zh-TW" altLang="en-US" sz="1800" b="1" dirty="0" smtClean="0">
                <a:solidFill>
                  <a:schemeClr val="accent2"/>
                </a:solidFill>
                <a:latin typeface="華康儷楷書" pitchFamily="65" charset="-120"/>
                <a:ea typeface="華康儷楷書" pitchFamily="65" charset="-120"/>
              </a:rPr>
              <a:t> </a:t>
            </a:r>
            <a:endParaRPr lang="zh-TW" altLang="en-US" sz="1800" b="1" dirty="0">
              <a:solidFill>
                <a:schemeClr val="accent2"/>
              </a:solidFill>
              <a:latin typeface="華康儷楷書" pitchFamily="65" charset="-120"/>
              <a:ea typeface="華康儷楷書" pitchFamily="65" charset="-120"/>
            </a:endParaRPr>
          </a:p>
        </p:txBody>
      </p:sp>
      <p:sp>
        <p:nvSpPr>
          <p:cNvPr id="133123" name="Rectangle 3"/>
          <p:cNvSpPr>
            <a:spLocks noGrp="1" noChangeArrowheads="1"/>
          </p:cNvSpPr>
          <p:nvPr>
            <p:ph type="body" sz="half" idx="1"/>
          </p:nvPr>
        </p:nvSpPr>
        <p:spPr>
          <a:xfrm>
            <a:off x="457200" y="1600200"/>
            <a:ext cx="4033838" cy="4525963"/>
          </a:xfrm>
        </p:spPr>
        <p:txBody>
          <a:bodyPr/>
          <a:lstStyle/>
          <a:p>
            <a:endParaRPr lang="en-US" altLang="zh-TW" sz="2400" dirty="0">
              <a:effectLst>
                <a:outerShdw blurRad="38100" dist="38100" dir="2700000" algn="tl">
                  <a:srgbClr val="C0C0C0"/>
                </a:outerShdw>
              </a:effectLst>
            </a:endParaRPr>
          </a:p>
          <a:p>
            <a:r>
              <a:rPr lang="zh-TW" altLang="en-US" sz="2400" dirty="0" smtClean="0">
                <a:effectLst>
                  <a:outerShdw blurRad="38100" dist="38100" dir="2700000" algn="tl">
                    <a:srgbClr val="C0C0C0"/>
                  </a:outerShdw>
                </a:effectLst>
              </a:rPr>
              <a:t>正式讨论</a:t>
            </a:r>
          </a:p>
          <a:p>
            <a:r>
              <a:rPr lang="zh-TW" altLang="en-US" sz="2400" dirty="0" smtClean="0">
                <a:effectLst>
                  <a:outerShdw blurRad="38100" dist="38100" dir="2700000" algn="tl">
                    <a:srgbClr val="C0C0C0"/>
                  </a:outerShdw>
                </a:effectLst>
              </a:rPr>
              <a:t>任务告一段落，或特别的压力发生后几天内</a:t>
            </a:r>
          </a:p>
          <a:p>
            <a:r>
              <a:rPr lang="zh-TW" altLang="en-US" sz="2400" dirty="0" smtClean="0">
                <a:effectLst>
                  <a:outerShdw blurRad="38100" dist="38100" dir="2700000" algn="tl">
                    <a:srgbClr val="C0C0C0"/>
                  </a:outerShdw>
                </a:effectLst>
              </a:rPr>
              <a:t>同伴间表达并分担感受</a:t>
            </a:r>
          </a:p>
          <a:p>
            <a:r>
              <a:rPr lang="zh-TW" altLang="en-US" sz="2400" dirty="0" smtClean="0">
                <a:effectLst>
                  <a:outerShdw blurRad="38100" dist="38100" dir="2700000" algn="tl">
                    <a:srgbClr val="C0C0C0"/>
                  </a:outerShdw>
                </a:effectLst>
              </a:rPr>
              <a:t>藉以了解彼此对创伤经验的共同反应</a:t>
            </a:r>
          </a:p>
          <a:p>
            <a:r>
              <a:rPr lang="zh-TW" altLang="en-US" sz="2400" dirty="0" smtClean="0">
                <a:effectLst>
                  <a:outerShdw blurRad="38100" dist="38100" dir="2700000" algn="tl">
                    <a:srgbClr val="C0C0C0"/>
                  </a:outerShdw>
                </a:effectLst>
              </a:rPr>
              <a:t>讨论有利于适应的应对办法</a:t>
            </a:r>
          </a:p>
          <a:p>
            <a:endParaRPr lang="en-US" altLang="zh-TW" sz="2400" dirty="0"/>
          </a:p>
        </p:txBody>
      </p:sp>
      <p:pic>
        <p:nvPicPr>
          <p:cNvPr id="133124" name="Picture 4" descr="BD0666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438400"/>
            <a:ext cx="38100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25" name="Rectangle 5"/>
          <p:cNvSpPr>
            <a:spLocks noGrp="1" noChangeArrowheads="1"/>
          </p:cNvSpPr>
          <p:nvPr>
            <p:ph type="body" sz="half" idx="2"/>
          </p:nvPr>
        </p:nvSpPr>
        <p:spPr>
          <a:xfrm>
            <a:off x="4652963" y="1600200"/>
            <a:ext cx="4033837" cy="4525963"/>
          </a:xfrm>
        </p:spPr>
        <p:txBody>
          <a:bodyPr/>
          <a:lstStyle/>
          <a:p>
            <a:endParaRPr lang="zh-HK" altLang="zh-H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124"/>
                                        </p:tgtEl>
                                        <p:attrNameLst>
                                          <p:attrName>style.visibility</p:attrName>
                                        </p:attrNameLst>
                                      </p:cBhvr>
                                      <p:to>
                                        <p:strVal val="visible"/>
                                      </p:to>
                                    </p:set>
                                    <p:anim calcmode="lin" valueType="num">
                                      <p:cBhvr additive="base">
                                        <p:cTn id="7" dur="500" fill="hold"/>
                                        <p:tgtEl>
                                          <p:spTgt spid="133124"/>
                                        </p:tgtEl>
                                        <p:attrNameLst>
                                          <p:attrName>ppt_x</p:attrName>
                                        </p:attrNameLst>
                                      </p:cBhvr>
                                      <p:tavLst>
                                        <p:tav tm="0">
                                          <p:val>
                                            <p:strVal val="0-#ppt_w/2"/>
                                          </p:val>
                                        </p:tav>
                                        <p:tav tm="100000">
                                          <p:val>
                                            <p:strVal val="#ppt_x"/>
                                          </p:val>
                                        </p:tav>
                                      </p:tavLst>
                                    </p:anim>
                                    <p:anim calcmode="lin" valueType="num">
                                      <p:cBhvr additive="base">
                                        <p:cTn id="8"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23">
                                            <p:txEl>
                                              <p:pRg st="1" end="1"/>
                                            </p:txEl>
                                          </p:spTgt>
                                        </p:tgtEl>
                                        <p:attrNameLst>
                                          <p:attrName>style.visibility</p:attrName>
                                        </p:attrNameLst>
                                      </p:cBhvr>
                                      <p:to>
                                        <p:strVal val="visible"/>
                                      </p:to>
                                    </p:set>
                                    <p:anim calcmode="lin" valueType="num">
                                      <p:cBhvr additive="base">
                                        <p:cTn id="13" dur="500" fill="hold"/>
                                        <p:tgtEl>
                                          <p:spTgt spid="1331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projctor.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23">
                                            <p:txEl>
                                              <p:pRg st="2" end="2"/>
                                            </p:txEl>
                                          </p:spTgt>
                                        </p:tgtEl>
                                        <p:attrNameLst>
                                          <p:attrName>style.visibility</p:attrName>
                                        </p:attrNameLst>
                                      </p:cBhvr>
                                      <p:to>
                                        <p:strVal val="visible"/>
                                      </p:to>
                                    </p:set>
                                    <p:anim calcmode="lin" valueType="num">
                                      <p:cBhvr additive="base">
                                        <p:cTn id="19" dur="500" fill="hold"/>
                                        <p:tgtEl>
                                          <p:spTgt spid="1331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projctor.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23">
                                            <p:txEl>
                                              <p:pRg st="3" end="3"/>
                                            </p:txEl>
                                          </p:spTgt>
                                        </p:tgtEl>
                                        <p:attrNameLst>
                                          <p:attrName>style.visibility</p:attrName>
                                        </p:attrNameLst>
                                      </p:cBhvr>
                                      <p:to>
                                        <p:strVal val="visible"/>
                                      </p:to>
                                    </p:set>
                                    <p:anim calcmode="lin" valueType="num">
                                      <p:cBhvr additive="base">
                                        <p:cTn id="25" dur="500" fill="hold"/>
                                        <p:tgtEl>
                                          <p:spTgt spid="1331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projctor.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23">
                                            <p:txEl>
                                              <p:pRg st="4" end="4"/>
                                            </p:txEl>
                                          </p:spTgt>
                                        </p:tgtEl>
                                        <p:attrNameLst>
                                          <p:attrName>style.visibility</p:attrName>
                                        </p:attrNameLst>
                                      </p:cBhvr>
                                      <p:to>
                                        <p:strVal val="visible"/>
                                      </p:to>
                                    </p:set>
                                    <p:anim calcmode="lin" valueType="num">
                                      <p:cBhvr additive="base">
                                        <p:cTn id="31" dur="500" fill="hold"/>
                                        <p:tgtEl>
                                          <p:spTgt spid="1331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projctor.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23">
                                            <p:txEl>
                                              <p:pRg st="5" end="5"/>
                                            </p:txEl>
                                          </p:spTgt>
                                        </p:tgtEl>
                                        <p:attrNameLst>
                                          <p:attrName>style.visibility</p:attrName>
                                        </p:attrNameLst>
                                      </p:cBhvr>
                                      <p:to>
                                        <p:strVal val="visible"/>
                                      </p:to>
                                    </p:set>
                                    <p:anim calcmode="lin" valueType="num">
                                      <p:cBhvr additive="base">
                                        <p:cTn id="37" dur="500" fill="hold"/>
                                        <p:tgtEl>
                                          <p:spTgt spid="1331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zh-TW" sz="4000" b="1" dirty="0">
                <a:latin typeface="華康儷楷書" pitchFamily="65" charset="-120"/>
                <a:ea typeface="華康儷楷書" pitchFamily="65" charset="-120"/>
              </a:rPr>
              <a:t>debriefing</a:t>
            </a:r>
            <a:r>
              <a:rPr lang="zh-TW" altLang="en-US" sz="4800" b="1" dirty="0">
                <a:latin typeface="華康儷楷書" pitchFamily="65" charset="-120"/>
                <a:ea typeface="華康儷楷書" pitchFamily="65" charset="-120"/>
              </a:rPr>
              <a:t>：</a:t>
            </a:r>
            <a:r>
              <a:rPr lang="en-US" altLang="zh-TW" sz="4800" b="1" dirty="0">
                <a:latin typeface="華康儷楷書" pitchFamily="65" charset="-120"/>
                <a:ea typeface="華康儷楷書" pitchFamily="65" charset="-120"/>
              </a:rPr>
              <a:t>A&amp;C </a:t>
            </a:r>
            <a:r>
              <a:rPr lang="zh-TW" altLang="en-US" sz="3600" b="1" dirty="0" smtClean="0">
                <a:latin typeface="華康儷楷書" pitchFamily="65" charset="-120"/>
                <a:ea typeface="華康儷楷書" pitchFamily="65" charset="-120"/>
              </a:rPr>
              <a:t>语言模式</a:t>
            </a:r>
            <a:r>
              <a:rPr lang="zh-TW" altLang="en-US" sz="2000" dirty="0" smtClean="0">
                <a:solidFill>
                  <a:schemeClr val="tx1"/>
                </a:solidFill>
              </a:rPr>
              <a:t>（黄龙杰）</a:t>
            </a:r>
            <a:r>
              <a:rPr lang="zh-TW" altLang="en-US" dirty="0" smtClean="0"/>
              <a:t> </a:t>
            </a:r>
            <a:endParaRPr lang="zh-TW" altLang="en-US" dirty="0"/>
          </a:p>
        </p:txBody>
      </p:sp>
      <p:sp>
        <p:nvSpPr>
          <p:cNvPr id="131075" name="Rectangle 3"/>
          <p:cNvSpPr>
            <a:spLocks noGrp="1" noChangeArrowheads="1"/>
          </p:cNvSpPr>
          <p:nvPr>
            <p:ph type="body" sz="half" idx="1"/>
          </p:nvPr>
        </p:nvSpPr>
        <p:spPr>
          <a:xfrm>
            <a:off x="457200" y="1600200"/>
            <a:ext cx="4033838" cy="4525963"/>
          </a:xfrm>
        </p:spPr>
        <p:txBody>
          <a:bodyPr/>
          <a:lstStyle/>
          <a:p>
            <a:pPr>
              <a:lnSpc>
                <a:spcPct val="90000"/>
              </a:lnSpc>
            </a:pPr>
            <a:endParaRPr lang="en-US" altLang="zh-TW" sz="2400" dirty="0">
              <a:latin typeface="華康儷楷書" pitchFamily="65" charset="-120"/>
              <a:ea typeface="華康儷楷書" pitchFamily="65" charset="-120"/>
            </a:endParaRPr>
          </a:p>
          <a:p>
            <a:pPr>
              <a:lnSpc>
                <a:spcPct val="90000"/>
              </a:lnSpc>
            </a:pPr>
            <a:r>
              <a:rPr lang="en-US" altLang="zh-TW" sz="2400" dirty="0">
                <a:latin typeface="華康儷楷書" pitchFamily="65" charset="-120"/>
                <a:ea typeface="華康儷楷書" pitchFamily="65" charset="-120"/>
              </a:rPr>
              <a:t>1.</a:t>
            </a:r>
            <a:r>
              <a:rPr lang="en-US" altLang="zh-TW" b="1" dirty="0">
                <a:latin typeface="華康儷楷書" pitchFamily="65" charset="-120"/>
                <a:ea typeface="華康儷楷書" pitchFamily="65" charset="-120"/>
              </a:rPr>
              <a:t> </a:t>
            </a:r>
            <a:r>
              <a:rPr lang="zh-TW" altLang="en-US" b="1" dirty="0" smtClean="0">
                <a:solidFill>
                  <a:srgbClr val="0000FF"/>
                </a:solidFill>
                <a:latin typeface="華康儷楷書" pitchFamily="65" charset="-120"/>
                <a:ea typeface="華康儷楷書" pitchFamily="65" charset="-120"/>
              </a:rPr>
              <a:t>开宗明义</a:t>
            </a:r>
            <a:r>
              <a:rPr lang="zh-TW" altLang="en-US" sz="2400" dirty="0" smtClean="0">
                <a:latin typeface="華康儷楷書" pitchFamily="65" charset="-120"/>
                <a:ea typeface="華康儷楷書" pitchFamily="65" charset="-120"/>
              </a:rPr>
              <a:t>：介绍团体宗旨和进行流程 </a:t>
            </a:r>
          </a:p>
          <a:p>
            <a:pPr>
              <a:lnSpc>
                <a:spcPct val="90000"/>
              </a:lnSpc>
            </a:pPr>
            <a:r>
              <a:rPr lang="en-US" altLang="zh-TW" sz="2400" dirty="0" smtClean="0">
                <a:latin typeface="華康儷楷書" pitchFamily="65" charset="-120"/>
                <a:ea typeface="華康儷楷書" pitchFamily="65" charset="-120"/>
              </a:rPr>
              <a:t>2</a:t>
            </a:r>
            <a:r>
              <a:rPr lang="en-US" altLang="zh-TW" sz="2400" dirty="0">
                <a:latin typeface="華康儷楷書" pitchFamily="65" charset="-120"/>
                <a:ea typeface="華康儷楷書" pitchFamily="65" charset="-120"/>
              </a:rPr>
              <a:t>. </a:t>
            </a:r>
            <a:r>
              <a:rPr lang="zh-TW" altLang="en-US" b="1" dirty="0" smtClean="0">
                <a:solidFill>
                  <a:srgbClr val="0000FF"/>
                </a:solidFill>
                <a:latin typeface="華康儷楷書" pitchFamily="65" charset="-120"/>
                <a:ea typeface="華康儷楷書" pitchFamily="65" charset="-120"/>
              </a:rPr>
              <a:t>还原现场</a:t>
            </a:r>
            <a:r>
              <a:rPr lang="zh-TW" altLang="en-US" sz="2400" dirty="0" smtClean="0">
                <a:latin typeface="華康儷楷書" pitchFamily="65" charset="-120"/>
                <a:ea typeface="華康儷楷書" pitchFamily="65" charset="-120"/>
              </a:rPr>
              <a:t>：轮流叙说意外事件始末</a:t>
            </a:r>
          </a:p>
          <a:p>
            <a:pPr>
              <a:lnSpc>
                <a:spcPct val="90000"/>
              </a:lnSpc>
            </a:pPr>
            <a:r>
              <a:rPr lang="en-US" altLang="zh-TW" sz="2400" dirty="0" smtClean="0">
                <a:latin typeface="華康儷楷書" pitchFamily="65" charset="-120"/>
                <a:ea typeface="華康儷楷書" pitchFamily="65" charset="-120"/>
              </a:rPr>
              <a:t>3</a:t>
            </a:r>
            <a:r>
              <a:rPr lang="en-US" altLang="zh-TW" sz="2400" dirty="0">
                <a:latin typeface="華康儷楷書" pitchFamily="65" charset="-120"/>
                <a:ea typeface="華康儷楷書" pitchFamily="65" charset="-120"/>
              </a:rPr>
              <a:t>. </a:t>
            </a:r>
            <a:r>
              <a:rPr lang="zh-TW" altLang="en-US" b="1" dirty="0" smtClean="0">
                <a:solidFill>
                  <a:srgbClr val="0000FF"/>
                </a:solidFill>
                <a:latin typeface="華康儷楷書" pitchFamily="65" charset="-120"/>
                <a:ea typeface="華康儷楷書" pitchFamily="65" charset="-120"/>
              </a:rPr>
              <a:t>压力反应</a:t>
            </a:r>
            <a:r>
              <a:rPr lang="zh-TW" altLang="en-US" sz="2400" dirty="0" smtClean="0">
                <a:latin typeface="華康儷楷書" pitchFamily="65" charset="-120"/>
                <a:ea typeface="華康儷楷書" pitchFamily="65" charset="-120"/>
              </a:rPr>
              <a:t>：回溯身心所受的冲击和症状 </a:t>
            </a:r>
          </a:p>
          <a:p>
            <a:pPr>
              <a:lnSpc>
                <a:spcPct val="90000"/>
              </a:lnSpc>
            </a:pPr>
            <a:r>
              <a:rPr lang="en-US" altLang="zh-TW" sz="2400" dirty="0" smtClean="0">
                <a:latin typeface="華康儷楷書" pitchFamily="65" charset="-120"/>
                <a:ea typeface="華康儷楷書" pitchFamily="65" charset="-120"/>
              </a:rPr>
              <a:t>4</a:t>
            </a:r>
            <a:r>
              <a:rPr lang="en-US" altLang="zh-TW" sz="2400" dirty="0">
                <a:latin typeface="華康儷楷書" pitchFamily="65" charset="-120"/>
                <a:ea typeface="華康儷楷書" pitchFamily="65" charset="-120"/>
              </a:rPr>
              <a:t>. </a:t>
            </a:r>
            <a:r>
              <a:rPr lang="zh-TW" altLang="en-US" b="1" dirty="0" smtClean="0">
                <a:solidFill>
                  <a:srgbClr val="0000FF"/>
                </a:solidFill>
                <a:latin typeface="華康儷楷書" pitchFamily="65" charset="-120"/>
                <a:ea typeface="華康儷楷書" pitchFamily="65" charset="-120"/>
              </a:rPr>
              <a:t>机会教育</a:t>
            </a:r>
            <a:r>
              <a:rPr lang="zh-TW" altLang="en-US" sz="2400" dirty="0" smtClean="0">
                <a:latin typeface="華康儷楷書" pitchFamily="65" charset="-120"/>
                <a:ea typeface="華康儷楷書" pitchFamily="65" charset="-120"/>
              </a:rPr>
              <a:t>：归纳成员的身心行为反应</a:t>
            </a:r>
            <a:r>
              <a:rPr lang="zh-TW" altLang="en-US" dirty="0" smtClean="0"/>
              <a:t> </a:t>
            </a:r>
            <a:endParaRPr lang="zh-TW" altLang="en-US" dirty="0"/>
          </a:p>
        </p:txBody>
      </p:sp>
      <p:sp>
        <p:nvSpPr>
          <p:cNvPr id="131076" name="Rectangle 4"/>
          <p:cNvSpPr>
            <a:spLocks noGrp="1" noChangeArrowheads="1"/>
          </p:cNvSpPr>
          <p:nvPr>
            <p:ph type="body" sz="half" idx="2"/>
          </p:nvPr>
        </p:nvSpPr>
        <p:spPr>
          <a:xfrm>
            <a:off x="4652963" y="1600200"/>
            <a:ext cx="4033837" cy="4525963"/>
          </a:xfrm>
        </p:spPr>
        <p:txBody>
          <a:bodyPr/>
          <a:lstStyle/>
          <a:p>
            <a:pPr>
              <a:lnSpc>
                <a:spcPct val="90000"/>
              </a:lnSpc>
            </a:pPr>
            <a:endParaRPr lang="en-US" altLang="zh-TW" sz="2400" dirty="0">
              <a:latin typeface="華康儷楷書" pitchFamily="65" charset="-120"/>
              <a:ea typeface="華康儷楷書" pitchFamily="65" charset="-120"/>
            </a:endParaRPr>
          </a:p>
          <a:p>
            <a:pPr>
              <a:lnSpc>
                <a:spcPct val="90000"/>
              </a:lnSpc>
            </a:pPr>
            <a:r>
              <a:rPr lang="en-US" altLang="zh-TW" sz="2400" dirty="0">
                <a:latin typeface="華康儷楷書" pitchFamily="65" charset="-120"/>
                <a:ea typeface="華康儷楷書" pitchFamily="65" charset="-120"/>
              </a:rPr>
              <a:t>5. </a:t>
            </a:r>
            <a:r>
              <a:rPr lang="zh-TW" altLang="en-US" b="1" dirty="0" smtClean="0">
                <a:solidFill>
                  <a:srgbClr val="0000FF"/>
                </a:solidFill>
                <a:latin typeface="華康儷楷書" pitchFamily="65" charset="-120"/>
                <a:ea typeface="華康儷楷書" pitchFamily="65" charset="-120"/>
              </a:rPr>
              <a:t>行动计划</a:t>
            </a:r>
            <a:r>
              <a:rPr lang="zh-TW" altLang="en-US" sz="2400" dirty="0" smtClean="0">
                <a:latin typeface="華康儷楷書" pitchFamily="65" charset="-120"/>
                <a:ea typeface="華康儷楷書" pitchFamily="65" charset="-120"/>
              </a:rPr>
              <a:t>：分享因应压力的方法</a:t>
            </a:r>
          </a:p>
          <a:p>
            <a:pPr>
              <a:lnSpc>
                <a:spcPct val="90000"/>
              </a:lnSpc>
            </a:pPr>
            <a:endParaRPr lang="zh-TW" altLang="en-US" sz="2400" dirty="0">
              <a:latin typeface="華康儷楷書" pitchFamily="65" charset="-120"/>
              <a:ea typeface="華康儷楷書" pitchFamily="65" charset="-120"/>
            </a:endParaRPr>
          </a:p>
          <a:p>
            <a:pPr>
              <a:lnSpc>
                <a:spcPct val="90000"/>
              </a:lnSpc>
            </a:pPr>
            <a:r>
              <a:rPr lang="zh-TW" altLang="en-US" sz="2400" dirty="0">
                <a:latin typeface="華康儷楷書" pitchFamily="65" charset="-120"/>
                <a:ea typeface="華康儷楷書" pitchFamily="65" charset="-120"/>
              </a:rPr>
              <a:t> </a:t>
            </a:r>
            <a:r>
              <a:rPr lang="en-US" altLang="zh-TW" sz="2400" dirty="0">
                <a:latin typeface="華康儷楷書" pitchFamily="65" charset="-120"/>
                <a:ea typeface="華康儷楷書" pitchFamily="65" charset="-120"/>
              </a:rPr>
              <a:t>6. </a:t>
            </a:r>
            <a:r>
              <a:rPr lang="zh-TW" altLang="en-US" b="1" dirty="0" smtClean="0">
                <a:solidFill>
                  <a:srgbClr val="0000FF"/>
                </a:solidFill>
                <a:latin typeface="華康儷楷書" pitchFamily="65" charset="-120"/>
                <a:ea typeface="華康儷楷書" pitchFamily="65" charset="-120"/>
              </a:rPr>
              <a:t>重新出发</a:t>
            </a:r>
            <a:r>
              <a:rPr lang="zh-TW" altLang="en-US" sz="2400" dirty="0" smtClean="0">
                <a:latin typeface="華康儷楷書" pitchFamily="65" charset="-120"/>
                <a:ea typeface="華康儷楷書" pitchFamily="65" charset="-120"/>
              </a:rPr>
              <a:t>：回顾危机处理中的成长</a:t>
            </a:r>
          </a:p>
          <a:p>
            <a:pPr>
              <a:lnSpc>
                <a:spcPct val="90000"/>
              </a:lnSpc>
            </a:pPr>
            <a:endParaRPr lang="zh-TW" altLang="en-US" sz="2400" dirty="0">
              <a:latin typeface="華康儷楷書" pitchFamily="65" charset="-120"/>
              <a:ea typeface="華康儷楷書" pitchFamily="65" charset="-120"/>
            </a:endParaRPr>
          </a:p>
          <a:p>
            <a:pPr>
              <a:lnSpc>
                <a:spcPct val="90000"/>
              </a:lnSpc>
            </a:pPr>
            <a:r>
              <a:rPr lang="zh-TW" altLang="en-US" sz="2400" dirty="0">
                <a:latin typeface="華康儷楷書" pitchFamily="65" charset="-120"/>
                <a:ea typeface="華康儷楷書" pitchFamily="65" charset="-120"/>
              </a:rPr>
              <a:t>  </a:t>
            </a:r>
            <a:r>
              <a:rPr lang="en-US" altLang="zh-TW" sz="2400" dirty="0">
                <a:latin typeface="華康儷楷書" pitchFamily="65" charset="-120"/>
                <a:ea typeface="華康儷楷書" pitchFamily="65" charset="-120"/>
              </a:rPr>
              <a:t>6+1</a:t>
            </a:r>
            <a:r>
              <a:rPr lang="zh-TW" altLang="en-US" sz="2400" dirty="0" smtClean="0">
                <a:latin typeface="華康儷楷書" pitchFamily="65" charset="-120"/>
                <a:ea typeface="華康儷楷書" pitchFamily="65" charset="-120"/>
              </a:rPr>
              <a:t>：</a:t>
            </a:r>
            <a:r>
              <a:rPr lang="zh-TW" altLang="en-US" dirty="0" smtClean="0">
                <a:solidFill>
                  <a:srgbClr val="0000FF"/>
                </a:solidFill>
                <a:latin typeface="華康儷楷書" pitchFamily="65" charset="-120"/>
                <a:ea typeface="華康儷楷書" pitchFamily="65" charset="-120"/>
              </a:rPr>
              <a:t>筛选转介</a:t>
            </a:r>
            <a:r>
              <a:rPr lang="zh-TW" altLang="en-US" sz="2400" dirty="0" smtClean="0">
                <a:latin typeface="華康儷楷書" pitchFamily="65" charset="-120"/>
                <a:ea typeface="華康儷楷書" pitchFamily="65" charset="-120"/>
              </a:rPr>
              <a:t>：邀请（需要者）参加后续药物或心理治疗</a:t>
            </a:r>
          </a:p>
          <a:p>
            <a:pPr>
              <a:lnSpc>
                <a:spcPct val="90000"/>
              </a:lnSpc>
            </a:pPr>
            <a:endParaRPr lang="en-US" altLang="zh-TW" sz="2400" dirty="0">
              <a:latin typeface="華康儷楷書" pitchFamily="65" charset="-120"/>
              <a:ea typeface="華康儷楷書"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42988" y="333375"/>
            <a:ext cx="6985000" cy="2232025"/>
          </a:xfrm>
        </p:spPr>
        <p:txBody>
          <a:bodyPr/>
          <a:lstStyle/>
          <a:p>
            <a:r>
              <a:rPr lang="en-US" altLang="zh-TW" b="1" dirty="0"/>
              <a:t>  </a:t>
            </a:r>
            <a:r>
              <a:rPr lang="zh-TW" altLang="en-US" sz="4800" b="1" dirty="0" smtClean="0">
                <a:solidFill>
                  <a:schemeClr val="accent2"/>
                </a:solidFill>
                <a:ea typeface="華康儷楷書" pitchFamily="65" charset="-120"/>
              </a:rPr>
              <a:t>抢救心理创伤</a:t>
            </a:r>
            <a:r>
              <a:rPr lang="zh-TW" altLang="en-US" sz="4800" b="1" dirty="0">
                <a:ea typeface="華康儷楷書" pitchFamily="65" charset="-120"/>
              </a:rPr>
              <a:t/>
            </a:r>
            <a:br>
              <a:rPr lang="zh-TW" altLang="en-US" sz="4800" b="1" dirty="0">
                <a:ea typeface="華康儷楷書" pitchFamily="65" charset="-120"/>
              </a:rPr>
            </a:br>
            <a:r>
              <a:rPr lang="zh-TW" altLang="en-US" sz="4800" b="1" dirty="0">
                <a:ea typeface="華康儷楷書" pitchFamily="65" charset="-120"/>
              </a:rPr>
              <a:t>  </a:t>
            </a:r>
            <a:r>
              <a:rPr lang="en-US" altLang="zh-TW" sz="3200" b="1" dirty="0">
                <a:ea typeface="華康儷楷書" pitchFamily="65" charset="-120"/>
              </a:rPr>
              <a:t>~ </a:t>
            </a:r>
            <a:r>
              <a:rPr lang="zh-TW" altLang="en-US" sz="3200" b="1" dirty="0" smtClean="0">
                <a:ea typeface="華康儷楷書(P)" pitchFamily="66" charset="-120"/>
              </a:rPr>
              <a:t>校园危机事件处遇</a:t>
            </a:r>
            <a:endParaRPr lang="zh-TW" altLang="en-US" sz="3200" b="1" dirty="0">
              <a:ea typeface="華康儷楷書" pitchFamily="65" charset="-120"/>
            </a:endParaRPr>
          </a:p>
        </p:txBody>
      </p:sp>
      <p:sp>
        <p:nvSpPr>
          <p:cNvPr id="8195" name="Rectangle 3"/>
          <p:cNvSpPr>
            <a:spLocks noGrp="1" noChangeArrowheads="1"/>
          </p:cNvSpPr>
          <p:nvPr>
            <p:ph type="body" idx="1"/>
          </p:nvPr>
        </p:nvSpPr>
        <p:spPr>
          <a:xfrm>
            <a:off x="685800" y="1981200"/>
            <a:ext cx="8062913" cy="4687888"/>
          </a:xfrm>
        </p:spPr>
        <p:txBody>
          <a:bodyPr/>
          <a:lstStyle/>
          <a:p>
            <a:pPr>
              <a:lnSpc>
                <a:spcPct val="90000"/>
              </a:lnSpc>
            </a:pPr>
            <a:endParaRPr lang="en-US" altLang="zh-TW" sz="1600" b="1" dirty="0"/>
          </a:p>
          <a:p>
            <a:pPr lvl="2">
              <a:lnSpc>
                <a:spcPct val="90000"/>
              </a:lnSpc>
            </a:pPr>
            <a:endParaRPr lang="en-US" altLang="zh-TW" sz="2000" b="1" dirty="0"/>
          </a:p>
          <a:p>
            <a:pPr lvl="2">
              <a:lnSpc>
                <a:spcPct val="90000"/>
              </a:lnSpc>
            </a:pPr>
            <a:endParaRPr lang="en-US" altLang="zh-TW" sz="2000" b="1" dirty="0"/>
          </a:p>
          <a:p>
            <a:pPr lvl="2">
              <a:lnSpc>
                <a:spcPct val="90000"/>
              </a:lnSpc>
            </a:pPr>
            <a:endParaRPr lang="en-US" altLang="zh-TW" sz="2000" b="1" dirty="0"/>
          </a:p>
          <a:p>
            <a:pPr lvl="2">
              <a:lnSpc>
                <a:spcPct val="90000"/>
              </a:lnSpc>
            </a:pPr>
            <a:endParaRPr lang="en-US" altLang="zh-TW" sz="1600" b="1" dirty="0"/>
          </a:p>
          <a:p>
            <a:pPr lvl="2">
              <a:lnSpc>
                <a:spcPct val="90000"/>
              </a:lnSpc>
            </a:pPr>
            <a:endParaRPr lang="en-US" altLang="zh-TW" sz="1600" b="1" dirty="0"/>
          </a:p>
          <a:p>
            <a:pPr lvl="1">
              <a:lnSpc>
                <a:spcPct val="90000"/>
              </a:lnSpc>
            </a:pPr>
            <a:r>
              <a:rPr lang="en-US" altLang="zh-TW" sz="1800" b="1" dirty="0"/>
              <a:t>			                 </a:t>
            </a:r>
          </a:p>
          <a:p>
            <a:pPr lvl="1">
              <a:lnSpc>
                <a:spcPct val="90000"/>
              </a:lnSpc>
            </a:pPr>
            <a:r>
              <a:rPr lang="en-US" altLang="zh-TW" sz="2000" b="1" dirty="0">
                <a:ea typeface="標楷體" pitchFamily="65" charset="-120"/>
              </a:rPr>
              <a:t>                                              </a:t>
            </a:r>
          </a:p>
          <a:p>
            <a:pPr lvl="1">
              <a:lnSpc>
                <a:spcPct val="90000"/>
              </a:lnSpc>
            </a:pPr>
            <a:r>
              <a:rPr lang="en-US" altLang="zh-TW" sz="2400" b="1" dirty="0">
                <a:ea typeface="標楷體" pitchFamily="65" charset="-120"/>
              </a:rPr>
              <a:t>                                                </a:t>
            </a:r>
            <a:r>
              <a:rPr lang="zh-TW" altLang="en-US" sz="2400" b="1" dirty="0" smtClean="0">
                <a:ea typeface="標楷體" pitchFamily="65" charset="-120"/>
              </a:rPr>
              <a:t>黄龙杰</a:t>
            </a:r>
            <a:r>
              <a:rPr lang="zh-TW" altLang="en-US" sz="2000" b="1" dirty="0" smtClean="0">
                <a:ea typeface="標楷體" pitchFamily="65" charset="-120"/>
              </a:rPr>
              <a:t>心理师</a:t>
            </a:r>
            <a:r>
              <a:rPr lang="zh-TW" altLang="en-US" sz="3600" b="1" dirty="0" smtClean="0">
                <a:solidFill>
                  <a:srgbClr val="FF0000"/>
                </a:solidFill>
                <a:latin typeface="標楷體" pitchFamily="65" charset="-120"/>
                <a:ea typeface="標楷體" pitchFamily="65" charset="-120"/>
              </a:rPr>
              <a:t>                            </a:t>
            </a:r>
            <a:r>
              <a:rPr lang="zh-TW" altLang="en-US" sz="3600" b="1" dirty="0">
                <a:solidFill>
                  <a:srgbClr val="FF0000"/>
                </a:solidFill>
                <a:latin typeface="標楷體" pitchFamily="65" charset="-120"/>
                <a:ea typeface="標楷體" pitchFamily="65" charset="-120"/>
              </a:rPr>
              <a:t>					 </a:t>
            </a:r>
            <a:r>
              <a:rPr lang="zh-TW" altLang="en-US" sz="2000" b="1" dirty="0" smtClean="0">
                <a:solidFill>
                  <a:srgbClr val="FF0000"/>
                </a:solidFill>
                <a:latin typeface="標楷體" pitchFamily="65" charset="-120"/>
                <a:ea typeface="標楷體" pitchFamily="65" charset="-120"/>
              </a:rPr>
              <a:t>中仑</a:t>
            </a:r>
            <a:r>
              <a:rPr lang="zh-TW" altLang="en-US" sz="2000" b="1" dirty="0" smtClean="0">
                <a:solidFill>
                  <a:schemeClr val="accent2"/>
                </a:solidFill>
                <a:latin typeface="標楷體" pitchFamily="65" charset="-120"/>
                <a:ea typeface="標楷體" pitchFamily="65" charset="-120"/>
              </a:rPr>
              <a:t>诊所</a:t>
            </a:r>
            <a:r>
              <a:rPr lang="en-US" altLang="zh-TW" sz="1800" b="1" dirty="0" smtClean="0">
                <a:solidFill>
                  <a:schemeClr val="accent2"/>
                </a:solidFill>
                <a:latin typeface="標楷體" pitchFamily="65" charset="-120"/>
                <a:ea typeface="標楷體" pitchFamily="65" charset="-120"/>
              </a:rPr>
              <a:t>(</a:t>
            </a:r>
            <a:r>
              <a:rPr lang="zh-TW" altLang="en-US" sz="1800" b="1" dirty="0">
                <a:solidFill>
                  <a:schemeClr val="accent2"/>
                </a:solidFill>
                <a:latin typeface="標楷體" pitchFamily="65" charset="-120"/>
                <a:ea typeface="標楷體" pitchFamily="65" charset="-120"/>
              </a:rPr>
              <a:t>台北市</a:t>
            </a:r>
            <a:r>
              <a:rPr lang="en-US" altLang="zh-TW" sz="1800" b="1" dirty="0">
                <a:solidFill>
                  <a:schemeClr val="accent2"/>
                </a:solidFill>
                <a:latin typeface="標楷體" pitchFamily="65" charset="-120"/>
                <a:ea typeface="標楷體" pitchFamily="65" charset="-120"/>
              </a:rPr>
              <a:t>)</a:t>
            </a:r>
          </a:p>
          <a:p>
            <a:pPr lvl="1">
              <a:lnSpc>
                <a:spcPct val="90000"/>
              </a:lnSpc>
            </a:pPr>
            <a:r>
              <a:rPr lang="en-US" altLang="zh-TW" sz="1800" dirty="0">
                <a:latin typeface="華康鐵線龍門W3" pitchFamily="65" charset="-120"/>
                <a:ea typeface="華康鐵線龍門W3" pitchFamily="65" charset="-120"/>
              </a:rPr>
              <a:t>                                  </a:t>
            </a:r>
            <a:r>
              <a:rPr lang="zh-TW" altLang="en-US" sz="1800" dirty="0" smtClean="0">
                <a:latin typeface="華康鐵線龍門W3" pitchFamily="65" charset="-120"/>
                <a:ea typeface="華康鐵線龍門W3" pitchFamily="65" charset="-120"/>
              </a:rPr>
              <a:t>台湾临床心理学会理事</a:t>
            </a:r>
          </a:p>
          <a:p>
            <a:pPr lvl="1">
              <a:lnSpc>
                <a:spcPct val="90000"/>
              </a:lnSpc>
            </a:pPr>
            <a:r>
              <a:rPr lang="zh-TW" altLang="en-US" sz="1800" dirty="0" smtClean="0">
                <a:latin typeface="華康鐵線龍門W3" pitchFamily="65" charset="-120"/>
                <a:ea typeface="華康鐵線龍門W3" pitchFamily="65" charset="-120"/>
              </a:rPr>
              <a:t>                                  </a:t>
            </a:r>
            <a:endParaRPr lang="zh-TW" altLang="en-US" sz="1800" dirty="0">
              <a:latin typeface="華康鐵線龍門W3" pitchFamily="65" charset="-120"/>
              <a:ea typeface="華康鐵線龍門W3" pitchFamily="65" charset="-120"/>
            </a:endParaRPr>
          </a:p>
          <a:p>
            <a:pPr lvl="1">
              <a:lnSpc>
                <a:spcPct val="90000"/>
              </a:lnSpc>
            </a:pPr>
            <a:r>
              <a:rPr lang="zh-TW" altLang="en-US" sz="2000" dirty="0">
                <a:latin typeface="細明體" pitchFamily="49" charset="-120"/>
                <a:ea typeface="細明體" pitchFamily="49" charset="-120"/>
              </a:rPr>
              <a:t>                  </a:t>
            </a:r>
            <a:endParaRPr lang="zh-TW" altLang="en-US" sz="1600" b="1" u="sng" dirty="0">
              <a:latin typeface="標楷體" pitchFamily="65" charset="-120"/>
              <a:ea typeface="標楷體" pitchFamily="65" charset="-120"/>
            </a:endParaRPr>
          </a:p>
          <a:p>
            <a:pPr>
              <a:lnSpc>
                <a:spcPct val="90000"/>
              </a:lnSpc>
            </a:pPr>
            <a:endParaRPr lang="en-US" altLang="zh-TW" sz="1800" b="1" dirty="0">
              <a:ea typeface="細明體" pitchFamily="49" charset="-120"/>
            </a:endParaRPr>
          </a:p>
        </p:txBody>
      </p:sp>
      <p:sp>
        <p:nvSpPr>
          <p:cNvPr id="8196" name="Rectangle 4"/>
          <p:cNvSpPr>
            <a:spLocks noChangeArrowheads="1"/>
          </p:cNvSpPr>
          <p:nvPr/>
        </p:nvSpPr>
        <p:spPr bwMode="auto">
          <a:xfrm>
            <a:off x="3657600" y="2887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HK" altLang="en-US"/>
          </a:p>
        </p:txBody>
      </p:sp>
      <p:pic>
        <p:nvPicPr>
          <p:cNvPr id="8197" name="Picture 5" descr="j01786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781300"/>
            <a:ext cx="32543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descr="MCj025099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063" y="2636838"/>
            <a:ext cx="1785937" cy="1597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685800" y="3068638"/>
            <a:ext cx="7772400" cy="1152525"/>
          </a:xfrm>
        </p:spPr>
        <p:txBody>
          <a:bodyPr/>
          <a:lstStyle/>
          <a:p>
            <a:r>
              <a:rPr lang="en-US" altLang="zh-TW" sz="4800" b="1" dirty="0">
                <a:solidFill>
                  <a:schemeClr val="accent2"/>
                </a:solidFill>
                <a:latin typeface="華康儷楷書" pitchFamily="65" charset="-120"/>
                <a:ea typeface="華康儷楷書" pitchFamily="65" charset="-120"/>
              </a:rPr>
              <a:t/>
            </a:r>
            <a:br>
              <a:rPr lang="en-US" altLang="zh-TW" sz="4800" b="1" dirty="0">
                <a:solidFill>
                  <a:schemeClr val="accent2"/>
                </a:solidFill>
                <a:latin typeface="華康儷楷書" pitchFamily="65" charset="-120"/>
                <a:ea typeface="華康儷楷書" pitchFamily="65" charset="-120"/>
              </a:rPr>
            </a:br>
            <a:r>
              <a:rPr lang="zh-TW" altLang="en-US" sz="5400" b="1" dirty="0">
                <a:solidFill>
                  <a:schemeClr val="accent2"/>
                </a:solidFill>
                <a:ea typeface="華康儷楷書(P)" pitchFamily="66" charset="-120"/>
              </a:rPr>
              <a:t>短</a:t>
            </a:r>
            <a:r>
              <a:rPr lang="zh-TW" altLang="en-US" sz="5400" b="1" dirty="0" smtClean="0">
                <a:solidFill>
                  <a:schemeClr val="accent2"/>
                </a:solidFill>
                <a:ea typeface="華康儷楷書(P)" pitchFamily="66" charset="-120"/>
              </a:rPr>
              <a:t>片</a:t>
            </a:r>
            <a:r>
              <a:rPr lang="zh-TW" altLang="en-US" sz="5400" b="1" dirty="0" smtClean="0">
                <a:solidFill>
                  <a:srgbClr val="336600"/>
                </a:solidFill>
                <a:ea typeface="華康儷楷書(P)" pitchFamily="66" charset="-120"/>
              </a:rPr>
              <a:t>赏析</a:t>
            </a:r>
            <a:endParaRPr lang="zh-TW" altLang="en-US" sz="4000" dirty="0">
              <a:latin typeface="華康儷楷書" pitchFamily="65" charset="-120"/>
              <a:ea typeface="華康儷楷書" pitchFamily="65" charset="-120"/>
            </a:endParaRPr>
          </a:p>
        </p:txBody>
      </p:sp>
      <p:sp>
        <p:nvSpPr>
          <p:cNvPr id="136195" name="Rectangle 3"/>
          <p:cNvSpPr>
            <a:spLocks noGrp="1" noChangeArrowheads="1"/>
          </p:cNvSpPr>
          <p:nvPr>
            <p:ph type="subTitle" idx="1"/>
          </p:nvPr>
        </p:nvSpPr>
        <p:spPr>
          <a:xfrm>
            <a:off x="1371600" y="4652963"/>
            <a:ext cx="6400800" cy="985837"/>
          </a:xfrm>
        </p:spPr>
        <p:txBody>
          <a:bodyPr/>
          <a:lstStyle/>
          <a:p>
            <a:r>
              <a:rPr lang="zh-TW" altLang="en-US" b="1" dirty="0" smtClean="0">
                <a:effectLst>
                  <a:outerShdw blurRad="38100" dist="38100" dir="2700000" algn="tl">
                    <a:srgbClr val="C0C0C0"/>
                  </a:outerShdw>
                </a:effectLst>
              </a:rPr>
              <a:t>案例示范</a:t>
            </a:r>
          </a:p>
          <a:p>
            <a:endParaRPr lang="en-US" altLang="zh-TW" b="1" dirty="0">
              <a:effectLst>
                <a:outerShdw blurRad="38100" dist="38100" dir="2700000" algn="tl">
                  <a:srgbClr val="C0C0C0"/>
                </a:outerShdw>
              </a:effectLst>
            </a:endParaRPr>
          </a:p>
        </p:txBody>
      </p:sp>
      <p:pic>
        <p:nvPicPr>
          <p:cNvPr id="136196" name="Picture 4" descr="MCEN0063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113" y="765175"/>
            <a:ext cx="2735262" cy="2506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23850" y="692150"/>
            <a:ext cx="8291513" cy="1930400"/>
          </a:xfrm>
        </p:spPr>
        <p:txBody>
          <a:bodyPr/>
          <a:lstStyle/>
          <a:p>
            <a:r>
              <a:rPr lang="zh-TW" altLang="en-US" sz="4000" dirty="0" smtClean="0"/>
              <a:t>事后：</a:t>
            </a:r>
            <a:r>
              <a:rPr lang="zh-TW" altLang="en-US" sz="3200" dirty="0" smtClean="0"/>
              <a:t>辅导老师自己</a:t>
            </a:r>
            <a:r>
              <a:rPr lang="zh-TW" altLang="en-US" sz="3200" dirty="0"/>
              <a:t>的</a:t>
            </a:r>
            <a:r>
              <a:rPr lang="en-US" altLang="zh-TW" sz="2800" b="1" dirty="0">
                <a:solidFill>
                  <a:schemeClr val="accent2"/>
                </a:solidFill>
              </a:rPr>
              <a:t>debriefing</a:t>
            </a:r>
            <a:br>
              <a:rPr lang="en-US" altLang="zh-TW" sz="2800" b="1" dirty="0">
                <a:solidFill>
                  <a:schemeClr val="accent2"/>
                </a:solidFill>
              </a:rPr>
            </a:br>
            <a:r>
              <a:rPr lang="zh-TW" altLang="en-US" sz="1600" dirty="0" smtClean="0"/>
              <a:t>（黄龙杰制作）</a:t>
            </a:r>
            <a:r>
              <a:rPr lang="zh-TW" altLang="en-US" sz="2400" dirty="0" smtClean="0"/>
              <a:t> </a:t>
            </a:r>
            <a:r>
              <a:rPr lang="zh-TW" altLang="en-US" sz="3600" dirty="0"/>
              <a:t/>
            </a:r>
            <a:br>
              <a:rPr lang="zh-TW" altLang="en-US" sz="3600" dirty="0"/>
            </a:br>
            <a:r>
              <a:rPr lang="zh-TW" altLang="en-US" sz="3200" dirty="0">
                <a:solidFill>
                  <a:schemeClr val="accent2"/>
                </a:solidFill>
                <a:latin typeface="華康標楷體" pitchFamily="65" charset="-120"/>
                <a:ea typeface="華康標楷體" pitchFamily="65" charset="-120"/>
              </a:rPr>
              <a:t/>
            </a:r>
            <a:br>
              <a:rPr lang="zh-TW" altLang="en-US" sz="3200" dirty="0">
                <a:solidFill>
                  <a:schemeClr val="accent2"/>
                </a:solidFill>
                <a:latin typeface="華康標楷體" pitchFamily="65" charset="-120"/>
                <a:ea typeface="華康標楷體" pitchFamily="65" charset="-120"/>
              </a:rPr>
            </a:br>
            <a:endParaRPr lang="zh-TW" altLang="en-US" sz="3200" dirty="0">
              <a:solidFill>
                <a:schemeClr val="accent2"/>
              </a:solidFill>
              <a:latin typeface="華康標楷體" pitchFamily="65" charset="-120"/>
              <a:ea typeface="華康標楷體" pitchFamily="65" charset="-120"/>
            </a:endParaRPr>
          </a:p>
        </p:txBody>
      </p:sp>
      <p:pic>
        <p:nvPicPr>
          <p:cNvPr id="143363" name="Picture 3" descr="MCPE03329A0000[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39975" y="2060575"/>
            <a:ext cx="4608513" cy="350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zh-TW" altLang="en-US" dirty="0" smtClean="0">
                <a:ea typeface="華康標楷體" pitchFamily="65" charset="-120"/>
              </a:rPr>
              <a:t>校园创伤事件的种类</a:t>
            </a:r>
            <a:r>
              <a:rPr lang="zh-TW" altLang="en-US" sz="1600" dirty="0" smtClean="0"/>
              <a:t>（黄龙杰）</a:t>
            </a:r>
            <a:endParaRPr lang="zh-TW" altLang="en-US" sz="1600" dirty="0"/>
          </a:p>
        </p:txBody>
      </p:sp>
      <p:sp>
        <p:nvSpPr>
          <p:cNvPr id="156675" name="Rectangle 3"/>
          <p:cNvSpPr>
            <a:spLocks noGrp="1" noChangeArrowheads="1"/>
          </p:cNvSpPr>
          <p:nvPr>
            <p:ph type="body" idx="1"/>
          </p:nvPr>
        </p:nvSpPr>
        <p:spPr/>
        <p:txBody>
          <a:bodyPr/>
          <a:lstStyle/>
          <a:p>
            <a:r>
              <a:rPr lang="zh-TW" altLang="en-US" dirty="0" smtClean="0">
                <a:latin typeface="華康標楷體" pitchFamily="65" charset="-120"/>
                <a:ea typeface="華康標楷體" pitchFamily="65" charset="-120"/>
              </a:rPr>
              <a:t>自杀</a:t>
            </a:r>
            <a:r>
              <a:rPr lang="en-US" altLang="zh-TW" dirty="0" smtClean="0">
                <a:latin typeface="華康標楷體" pitchFamily="65" charset="-120"/>
                <a:ea typeface="華康標楷體" pitchFamily="65" charset="-120"/>
              </a:rPr>
              <a:t>(</a:t>
            </a:r>
            <a:r>
              <a:rPr lang="zh-TW" altLang="en-US" dirty="0" smtClean="0">
                <a:latin typeface="華康標楷體" pitchFamily="65" charset="-120"/>
                <a:ea typeface="華康標楷體" pitchFamily="65" charset="-120"/>
              </a:rPr>
              <a:t>或严重自伤</a:t>
            </a:r>
            <a:r>
              <a:rPr lang="en-US" altLang="zh-TW" dirty="0" smtClean="0">
                <a:latin typeface="華康標楷體" pitchFamily="65" charset="-120"/>
                <a:ea typeface="華康標楷體" pitchFamily="65" charset="-120"/>
              </a:rPr>
              <a:t>)</a:t>
            </a:r>
            <a:endParaRPr lang="en-US" altLang="zh-TW" dirty="0">
              <a:latin typeface="華康標楷體" pitchFamily="65" charset="-120"/>
              <a:ea typeface="華康標楷體" pitchFamily="65" charset="-120"/>
            </a:endParaRPr>
          </a:p>
          <a:p>
            <a:r>
              <a:rPr lang="zh-TW" altLang="en-US" dirty="0">
                <a:latin typeface="華康標楷體" pitchFamily="65" charset="-120"/>
                <a:ea typeface="華康標楷體" pitchFamily="65" charset="-120"/>
              </a:rPr>
              <a:t>暴力事件</a:t>
            </a:r>
          </a:p>
          <a:p>
            <a:pPr lvl="1"/>
            <a:r>
              <a:rPr lang="zh-TW" altLang="en-US" dirty="0">
                <a:latin typeface="華康標楷體" pitchFamily="65" charset="-120"/>
                <a:ea typeface="華康標楷體" pitchFamily="65" charset="-120"/>
              </a:rPr>
              <a:t>性侵害</a:t>
            </a:r>
            <a:r>
              <a:rPr lang="zh-TW" altLang="zh-TW" dirty="0" smtClean="0"/>
              <a:t>、</a:t>
            </a:r>
            <a:r>
              <a:rPr lang="zh-TW" altLang="en-US" dirty="0" smtClean="0">
                <a:latin typeface="華康標楷體" pitchFamily="65" charset="-120"/>
                <a:ea typeface="華康標楷體" pitchFamily="65" charset="-120"/>
              </a:rPr>
              <a:t>性骚扰</a:t>
            </a:r>
            <a:r>
              <a:rPr lang="zh-TW" altLang="zh-TW" dirty="0" smtClean="0"/>
              <a:t>、</a:t>
            </a:r>
            <a:r>
              <a:rPr lang="zh-TW" altLang="zh-TW" dirty="0" smtClean="0">
                <a:ea typeface="華康標楷體" pitchFamily="65" charset="-120"/>
              </a:rPr>
              <a:t>分手纠缠或威胁</a:t>
            </a:r>
            <a:r>
              <a:rPr lang="zh-TW" altLang="en-US" dirty="0" smtClean="0">
                <a:latin typeface="華康標楷體" pitchFamily="65" charset="-120"/>
                <a:ea typeface="華康標楷體" pitchFamily="65" charset="-120"/>
              </a:rPr>
              <a:t>等</a:t>
            </a:r>
            <a:endParaRPr lang="zh-TW" altLang="en-US" dirty="0">
              <a:latin typeface="華康標楷體" pitchFamily="65" charset="-120"/>
              <a:ea typeface="華康標楷體" pitchFamily="65" charset="-120"/>
            </a:endParaRPr>
          </a:p>
          <a:p>
            <a:pPr lvl="1"/>
            <a:r>
              <a:rPr lang="zh-TW" altLang="en-US" dirty="0" smtClean="0">
                <a:latin typeface="華康標楷體" pitchFamily="65" charset="-120"/>
                <a:ea typeface="華康標楷體" pitchFamily="65" charset="-120"/>
              </a:rPr>
              <a:t>恐吓</a:t>
            </a:r>
            <a:r>
              <a:rPr lang="zh-TW" altLang="en-US" dirty="0" smtClean="0"/>
              <a:t>、</a:t>
            </a:r>
            <a:r>
              <a:rPr lang="zh-TW" altLang="en-US" dirty="0">
                <a:ea typeface="華康標楷體" pitchFamily="65" charset="-120"/>
              </a:rPr>
              <a:t>勒索</a:t>
            </a:r>
            <a:r>
              <a:rPr lang="zh-TW" altLang="en-US" dirty="0" smtClean="0"/>
              <a:t>、</a:t>
            </a:r>
            <a:r>
              <a:rPr lang="zh-TW" altLang="en-US" dirty="0" smtClean="0">
                <a:latin typeface="華康標楷體" pitchFamily="65" charset="-120"/>
                <a:ea typeface="華康標楷體" pitchFamily="65" charset="-120"/>
              </a:rPr>
              <a:t>斗殴</a:t>
            </a:r>
            <a:r>
              <a:rPr lang="zh-TW" altLang="en-US" dirty="0" smtClean="0"/>
              <a:t>、</a:t>
            </a:r>
            <a:r>
              <a:rPr lang="zh-TW" altLang="en-US" dirty="0" smtClean="0">
                <a:latin typeface="華康標楷體" pitchFamily="65" charset="-120"/>
                <a:ea typeface="華康標楷體" pitchFamily="65" charset="-120"/>
              </a:rPr>
              <a:t>仇杀、情杀、绑架等</a:t>
            </a:r>
          </a:p>
          <a:p>
            <a:r>
              <a:rPr lang="zh-TW" altLang="en-US" dirty="0" smtClean="0">
                <a:latin typeface="華康標楷體" pitchFamily="65" charset="-120"/>
                <a:ea typeface="華康標楷體" pitchFamily="65" charset="-120"/>
              </a:rPr>
              <a:t>其他</a:t>
            </a:r>
            <a:r>
              <a:rPr lang="zh-TW" altLang="en-US" dirty="0">
                <a:latin typeface="華康標楷體" pitchFamily="65" charset="-120"/>
                <a:ea typeface="華康標楷體" pitchFamily="65" charset="-120"/>
              </a:rPr>
              <a:t>意外</a:t>
            </a:r>
          </a:p>
          <a:p>
            <a:pPr lvl="1"/>
            <a:r>
              <a:rPr lang="zh-TW" altLang="en-US" dirty="0" smtClean="0">
                <a:latin typeface="華康標楷體" pitchFamily="65" charset="-120"/>
                <a:ea typeface="華康標楷體" pitchFamily="65" charset="-120"/>
              </a:rPr>
              <a:t>坠楼、溺水、车祸、工殇</a:t>
            </a:r>
            <a:r>
              <a:rPr lang="zh-TW" altLang="zh-TW" dirty="0" smtClean="0">
                <a:latin typeface="華康標楷體" pitchFamily="65" charset="-120"/>
                <a:ea typeface="華康標楷體" pitchFamily="65" charset="-120"/>
              </a:rPr>
              <a:t>、水火灾</a:t>
            </a:r>
            <a:r>
              <a:rPr lang="zh-TW" altLang="en-US" dirty="0" smtClean="0">
                <a:latin typeface="華康標楷體" pitchFamily="65" charset="-120"/>
                <a:ea typeface="華康標楷體" pitchFamily="65" charset="-120"/>
              </a:rPr>
              <a:t>等</a:t>
            </a:r>
            <a:endParaRPr lang="zh-TW" altLang="en-US" dirty="0">
              <a:latin typeface="華康標楷體" pitchFamily="65" charset="-120"/>
              <a:ea typeface="華康標楷體" pitchFamily="65" charset="-120"/>
            </a:endParaRPr>
          </a:p>
          <a:p>
            <a:pPr lvl="1"/>
            <a:r>
              <a:rPr lang="zh-TW" altLang="en-US" dirty="0">
                <a:latin typeface="華康標楷體" pitchFamily="65" charset="-120"/>
                <a:ea typeface="華康標楷體" pitchFamily="65" charset="-120"/>
              </a:rPr>
              <a:t>跌倒</a:t>
            </a:r>
            <a:r>
              <a:rPr lang="zh-TW" altLang="en-US" dirty="0"/>
              <a:t>、</a:t>
            </a:r>
            <a:r>
              <a:rPr lang="zh-TW" altLang="en-US" dirty="0">
                <a:ea typeface="華康標楷體" pitchFamily="65" charset="-120"/>
              </a:rPr>
              <a:t>相撞</a:t>
            </a:r>
            <a:r>
              <a:rPr lang="zh-TW" altLang="en-US" dirty="0" smtClean="0"/>
              <a:t>、</a:t>
            </a:r>
            <a:r>
              <a:rPr lang="zh-TW" altLang="en-US" dirty="0" smtClean="0">
                <a:latin typeface="華康標楷體" pitchFamily="65" charset="-120"/>
                <a:ea typeface="華康標楷體" pitchFamily="65" charset="-120"/>
              </a:rPr>
              <a:t>运动伤害等</a:t>
            </a:r>
          </a:p>
          <a:p>
            <a:pPr lvl="1"/>
            <a:r>
              <a:rPr lang="zh-TW" altLang="en-US" dirty="0" smtClean="0">
                <a:latin typeface="華康標楷體" pitchFamily="65" charset="-120"/>
                <a:ea typeface="華康標楷體" pitchFamily="65" charset="-120"/>
              </a:rPr>
              <a:t>急重病、精神病发作等</a:t>
            </a:r>
          </a:p>
          <a:p>
            <a:pPr lvl="1">
              <a:buFontTx/>
              <a:buNone/>
            </a:pPr>
            <a:endParaRPr lang="zh-TW" altLang="en-US" dirty="0">
              <a:latin typeface="華康標楷體" pitchFamily="65" charset="-120"/>
              <a:ea typeface="華康標楷體" pitchFamily="65" charset="-120"/>
            </a:endParaRPr>
          </a:p>
          <a:p>
            <a:pPr lvl="1"/>
            <a:endParaRPr lang="zh-TW" altLang="en-US" dirty="0">
              <a:ea typeface="華康標楷體" pitchFamily="65" charset="-120"/>
            </a:endParaRPr>
          </a:p>
          <a:p>
            <a:endParaRPr lang="zh-TW" altLang="en-US" dirty="0"/>
          </a:p>
          <a:p>
            <a:endParaRPr lang="en-US" altLang="zh-TW" dirty="0"/>
          </a:p>
        </p:txBody>
      </p:sp>
      <p:pic>
        <p:nvPicPr>
          <p:cNvPr id="156676" name="Picture 4" descr="MCBL0054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4941888"/>
            <a:ext cx="2276475" cy="1622425"/>
          </a:xfrm>
          <a:prstGeom prst="rect">
            <a:avLst/>
          </a:prstGeom>
          <a:noFill/>
          <a:extLst>
            <a:ext uri="{909E8E84-426E-40DD-AFC4-6F175D3DCCD1}">
              <a14:hiddenFill xmlns:a14="http://schemas.microsoft.com/office/drawing/2010/main">
                <a:solidFill>
                  <a:srgbClr val="FFFFFF"/>
                </a:solidFill>
              </a14:hiddenFill>
            </a:ext>
          </a:extLst>
        </p:spPr>
      </p:pic>
      <p:pic>
        <p:nvPicPr>
          <p:cNvPr id="156677" name="Picture 5" descr="MCj033437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688" y="1412875"/>
            <a:ext cx="1446212" cy="1023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zh-TW" altLang="en-US" b="1" dirty="0" smtClean="0">
                <a:latin typeface="標楷體" pitchFamily="65" charset="-120"/>
                <a:ea typeface="標楷體" pitchFamily="65" charset="-120"/>
              </a:rPr>
              <a:t>他的选择</a:t>
            </a:r>
            <a:r>
              <a:rPr lang="en-US" altLang="zh-TW" b="1" dirty="0" smtClean="0">
                <a:latin typeface="標楷體" pitchFamily="65" charset="-120"/>
                <a:ea typeface="標楷體" pitchFamily="65" charset="-120"/>
              </a:rPr>
              <a:t>…</a:t>
            </a:r>
            <a:endParaRPr lang="en-US" altLang="zh-TW" b="1" dirty="0">
              <a:latin typeface="標楷體" pitchFamily="65" charset="-120"/>
              <a:ea typeface="標楷體" pitchFamily="65" charset="-120"/>
            </a:endParaRPr>
          </a:p>
        </p:txBody>
      </p:sp>
      <p:sp>
        <p:nvSpPr>
          <p:cNvPr id="44035" name="Rectangle 3"/>
          <p:cNvSpPr>
            <a:spLocks noGrp="1" noChangeArrowheads="1"/>
          </p:cNvSpPr>
          <p:nvPr>
            <p:ph type="body" idx="1"/>
          </p:nvPr>
        </p:nvSpPr>
        <p:spPr/>
        <p:txBody>
          <a:bodyPr/>
          <a:lstStyle/>
          <a:p>
            <a:r>
              <a:rPr lang="en-US" altLang="zh-TW" sz="3600" b="1" dirty="0">
                <a:ea typeface="標楷體" pitchFamily="65" charset="-120"/>
              </a:rPr>
              <a:t>              </a:t>
            </a:r>
            <a:r>
              <a:rPr lang="zh-TW" altLang="en-US" sz="3600" b="1" dirty="0" smtClean="0">
                <a:ea typeface="標楷體" pitchFamily="65" charset="-120"/>
              </a:rPr>
              <a:t>一个学生自杀了！</a:t>
            </a:r>
          </a:p>
          <a:p>
            <a:pPr algn="ctr">
              <a:buFontTx/>
              <a:buNone/>
            </a:pPr>
            <a:r>
              <a:rPr lang="zh-TW" altLang="en-US" sz="3600" b="1" dirty="0" smtClean="0">
                <a:ea typeface="標楷體" pitchFamily="65" charset="-120"/>
              </a:rPr>
              <a:t>他的死影响了谁？</a:t>
            </a:r>
          </a:p>
          <a:p>
            <a:pPr algn="ctr">
              <a:buFontTx/>
              <a:buNone/>
            </a:pPr>
            <a:r>
              <a:rPr lang="zh-TW" altLang="en-US" sz="4400" b="1" dirty="0" smtClean="0">
                <a:ea typeface="標楷體" pitchFamily="65" charset="-120"/>
              </a:rPr>
              <a:t>只有他自己吗？</a:t>
            </a:r>
          </a:p>
          <a:p>
            <a:pPr algn="ctr">
              <a:buFontTx/>
              <a:buNone/>
            </a:pPr>
            <a:r>
              <a:rPr lang="zh-TW" altLang="en-US" sz="4400" b="1" dirty="0" smtClean="0">
                <a:ea typeface="標楷體" pitchFamily="65" charset="-120"/>
              </a:rPr>
              <a:t>不，绝不止如此。</a:t>
            </a:r>
          </a:p>
          <a:p>
            <a:pPr algn="ctr">
              <a:buFontTx/>
              <a:buNone/>
            </a:pPr>
            <a:endParaRPr lang="zh-TW" altLang="en-US" sz="3600" dirty="0">
              <a:ea typeface="標楷體" pitchFamily="65" charset="-120"/>
            </a:endParaRPr>
          </a:p>
          <a:p>
            <a:r>
              <a:rPr lang="zh-TW" altLang="en-US" sz="2000" dirty="0" smtClean="0"/>
              <a:t>                     （游韵静、涂淑雯、李至性老师制作）</a:t>
            </a:r>
            <a:endParaRPr lang="zh-TW" alt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ph/>
          </p:nvPr>
        </p:nvGraphicFramePr>
        <p:xfrm>
          <a:off x="609600" y="188913"/>
          <a:ext cx="8534400" cy="5689600"/>
        </p:xfrm>
        <a:graphic>
          <a:graphicData uri="http://schemas.openxmlformats.org/presentationml/2006/ole">
            <mc:AlternateContent xmlns:mc="http://schemas.openxmlformats.org/markup-compatibility/2006">
              <mc:Choice xmlns:v="urn:schemas-microsoft-com:vml" Requires="v">
                <p:oleObj spid="_x0000_s45060" name="圖片" r:id="rId3" imgW="2743200" imgH="1828800" progId="Word.Picture.8">
                  <p:embed/>
                </p:oleObj>
              </mc:Choice>
              <mc:Fallback>
                <p:oleObj name="圖片" r:id="rId3" imgW="2743200" imgH="18288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8913"/>
                        <a:ext cx="8534400" cy="5689600"/>
                      </a:xfrm>
                      <a:prstGeom prst="rect">
                        <a:avLst/>
                      </a:prstGeom>
                    </p:spPr>
                  </p:pic>
                </p:oleObj>
              </mc:Fallback>
            </mc:AlternateContent>
          </a:graphicData>
        </a:graphic>
      </p:graphicFrame>
      <p:sp>
        <p:nvSpPr>
          <p:cNvPr id="45059" name="Rectangle 3"/>
          <p:cNvSpPr>
            <a:spLocks noChangeArrowheads="1"/>
          </p:cNvSpPr>
          <p:nvPr/>
        </p:nvSpPr>
        <p:spPr bwMode="auto">
          <a:xfrm>
            <a:off x="2555875" y="6092825"/>
            <a:ext cx="407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dirty="0" smtClean="0"/>
              <a:t>（游韵静、涂淑雯、李至性老师制作）</a:t>
            </a:r>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kumimoji="0" lang="zh-TW" altLang="en-US" sz="4000" dirty="0" smtClean="0">
                <a:ea typeface="華康儷楷書" pitchFamily="65" charset="-120"/>
              </a:rPr>
              <a:t>危机辅导</a:t>
            </a:r>
            <a:r>
              <a:rPr kumimoji="0" lang="zh-TW" altLang="en-US" sz="2800" dirty="0" smtClean="0">
                <a:ea typeface="華康儷楷書" pitchFamily="65" charset="-120"/>
              </a:rPr>
              <a:t>的</a:t>
            </a:r>
            <a:r>
              <a:rPr kumimoji="0" lang="zh-TW" altLang="en-US" sz="4000" dirty="0" smtClean="0">
                <a:ea typeface="華康儷楷書" pitchFamily="65" charset="-120"/>
              </a:rPr>
              <a:t>可能</a:t>
            </a:r>
            <a:r>
              <a:rPr lang="zh-TW" altLang="en-US" sz="4000" dirty="0" smtClean="0">
                <a:ea typeface="華康儷楷書" pitchFamily="65" charset="-120"/>
              </a:rPr>
              <a:t>对象</a:t>
            </a:r>
            <a:br>
              <a:rPr lang="zh-TW" altLang="en-US" sz="4000" dirty="0" smtClean="0">
                <a:ea typeface="華康儷楷書" pitchFamily="65" charset="-120"/>
              </a:rPr>
            </a:br>
            <a:r>
              <a:rPr lang="zh-TW" altLang="en-US" sz="2400" dirty="0" smtClean="0"/>
              <a:t>（以校园为例）</a:t>
            </a:r>
            <a:endParaRPr lang="zh-TW" altLang="en-US" sz="2400" dirty="0"/>
          </a:p>
        </p:txBody>
      </p:sp>
      <p:sp>
        <p:nvSpPr>
          <p:cNvPr id="158723" name="Rectangle 3"/>
          <p:cNvSpPr>
            <a:spLocks noGrp="1" noChangeArrowheads="1"/>
          </p:cNvSpPr>
          <p:nvPr>
            <p:ph type="body" idx="1"/>
          </p:nvPr>
        </p:nvSpPr>
        <p:spPr>
          <a:xfrm>
            <a:off x="1293813" y="1846263"/>
            <a:ext cx="7392987" cy="4279900"/>
          </a:xfrm>
        </p:spPr>
        <p:txBody>
          <a:bodyPr/>
          <a:lstStyle/>
          <a:p>
            <a:pPr marL="609600" indent="-609600">
              <a:buFontTx/>
              <a:buAutoNum type="arabicPeriod"/>
            </a:pPr>
            <a:r>
              <a:rPr lang="zh-TW" altLang="en-US" sz="2800" dirty="0" smtClean="0"/>
              <a:t>伤亡者家属</a:t>
            </a:r>
          </a:p>
          <a:p>
            <a:pPr marL="609600" indent="-609600">
              <a:buFontTx/>
              <a:buAutoNum type="arabicPeriod"/>
            </a:pPr>
            <a:endParaRPr lang="zh-TW" altLang="en-US" sz="2800" dirty="0"/>
          </a:p>
          <a:p>
            <a:pPr marL="609600" indent="-609600">
              <a:buFontTx/>
              <a:buAutoNum type="arabicPeriod"/>
            </a:pPr>
            <a:r>
              <a:rPr lang="zh-TW" altLang="en-US" sz="2800" dirty="0" smtClean="0"/>
              <a:t>学生</a:t>
            </a:r>
          </a:p>
          <a:p>
            <a:pPr marL="609600" indent="-609600">
              <a:buFontTx/>
              <a:buAutoNum type="arabicPeriod"/>
            </a:pPr>
            <a:endParaRPr lang="zh-TW" altLang="en-US" sz="2800" dirty="0"/>
          </a:p>
          <a:p>
            <a:pPr marL="609600" indent="-609600">
              <a:buFontTx/>
              <a:buAutoNum type="arabicPeriod"/>
            </a:pPr>
            <a:r>
              <a:rPr lang="zh-TW" altLang="en-US" sz="2800" dirty="0" smtClean="0"/>
              <a:t>教职员</a:t>
            </a:r>
          </a:p>
          <a:p>
            <a:pPr marL="609600" indent="-609600">
              <a:buFontTx/>
              <a:buAutoNum type="arabicPeriod"/>
            </a:pPr>
            <a:endParaRPr lang="zh-TW" altLang="en-US" sz="2800" dirty="0"/>
          </a:p>
          <a:p>
            <a:pPr marL="609600" indent="-609600">
              <a:buFontTx/>
              <a:buAutoNum type="arabicPeriod"/>
            </a:pPr>
            <a:r>
              <a:rPr lang="zh-TW" altLang="en-US" sz="2800" dirty="0" smtClean="0"/>
              <a:t>其他家长</a:t>
            </a:r>
          </a:p>
          <a:p>
            <a:pPr marL="609600" indent="-609600">
              <a:buFontTx/>
              <a:buAutoNum type="arabicPeriod"/>
            </a:pPr>
            <a:endParaRPr lang="zh-TW" altLang="en-US" sz="2800" dirty="0"/>
          </a:p>
          <a:p>
            <a:pPr marL="609600" indent="-609600">
              <a:buFontTx/>
              <a:buAutoNum type="arabicPeriod"/>
            </a:pPr>
            <a:endParaRPr lang="zh-TW" altLang="en-US" dirty="0"/>
          </a:p>
          <a:p>
            <a:pPr marL="609600" indent="-609600">
              <a:buFontTx/>
              <a:buAutoNum type="arabicPeriod"/>
            </a:pPr>
            <a:endParaRPr lang="zh-TW" altLang="en-US" dirty="0"/>
          </a:p>
          <a:p>
            <a:pPr marL="609600" indent="-609600">
              <a:buFontTx/>
              <a:buAutoNum type="arabicPeriod"/>
            </a:pPr>
            <a:endParaRPr lang="en-US" altLang="zh-TW" dirty="0"/>
          </a:p>
        </p:txBody>
      </p:sp>
      <p:pic>
        <p:nvPicPr>
          <p:cNvPr id="158724" name="Picture 4" descr="j00791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2924175"/>
            <a:ext cx="1878013"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84213" y="1052513"/>
            <a:ext cx="7772400" cy="1676400"/>
          </a:xfrm>
        </p:spPr>
        <p:txBody>
          <a:bodyPr/>
          <a:lstStyle/>
          <a:p>
            <a:r>
              <a:rPr lang="zh-TW" altLang="en-US" b="1" dirty="0">
                <a:ea typeface="華康儷楷書(P)" pitchFamily="66" charset="-120"/>
              </a:rPr>
              <a:t>介入</a:t>
            </a:r>
            <a:r>
              <a:rPr lang="zh-TW" altLang="en-US" b="1" dirty="0" smtClean="0"/>
              <a:t>：</a:t>
            </a:r>
            <a:r>
              <a:rPr lang="zh-TW" altLang="en-US" sz="4800" b="1" u="sng" dirty="0" smtClean="0">
                <a:ea typeface="華康標楷體" pitchFamily="65" charset="-120"/>
              </a:rPr>
              <a:t>演说</a:t>
            </a:r>
            <a:r>
              <a:rPr lang="en-US" altLang="zh-TW" sz="4800" b="1" u="sng" dirty="0" smtClean="0">
                <a:ea typeface="華康標楷體" pitchFamily="65" charset="-120"/>
              </a:rPr>
              <a:t>(</a:t>
            </a:r>
            <a:r>
              <a:rPr lang="zh-TW" altLang="en-US" sz="4800" b="1" u="sng" dirty="0" smtClean="0">
                <a:ea typeface="華康標楷體" pitchFamily="65" charset="-120"/>
              </a:rPr>
              <a:t>简报</a:t>
            </a:r>
            <a:r>
              <a:rPr lang="en-US" altLang="zh-TW" sz="4800" b="1" u="sng" dirty="0" smtClean="0">
                <a:ea typeface="華康標楷體" pitchFamily="65" charset="-120"/>
              </a:rPr>
              <a:t>) </a:t>
            </a:r>
            <a:r>
              <a:rPr lang="en-US" altLang="zh-TW" sz="4800" b="1" u="sng" dirty="0">
                <a:ea typeface="華康標楷體" pitchFamily="65" charset="-120"/>
              </a:rPr>
              <a:t/>
            </a:r>
            <a:br>
              <a:rPr lang="en-US" altLang="zh-TW" sz="4800" b="1" u="sng" dirty="0">
                <a:ea typeface="華康標楷體" pitchFamily="65" charset="-120"/>
              </a:rPr>
            </a:br>
            <a:r>
              <a:rPr lang="zh-TW" altLang="en-US" sz="1800" dirty="0" smtClean="0"/>
              <a:t>（黄龙杰制作）</a:t>
            </a:r>
            <a:r>
              <a:rPr lang="zh-TW" altLang="en-US" sz="2800" dirty="0" smtClean="0"/>
              <a:t> </a:t>
            </a:r>
            <a:r>
              <a:rPr lang="zh-TW" altLang="en-US" sz="4000" dirty="0"/>
              <a:t/>
            </a:r>
            <a:br>
              <a:rPr lang="zh-TW" altLang="en-US" sz="4000" dirty="0"/>
            </a:br>
            <a:r>
              <a:rPr lang="zh-TW" altLang="en-US" sz="5400" b="1" dirty="0">
                <a:latin typeface="華康儷楷書" pitchFamily="65" charset="-120"/>
                <a:ea typeface="華康儷楷書" pitchFamily="65" charset="-120"/>
              </a:rPr>
              <a:t>  </a:t>
            </a:r>
            <a:r>
              <a:rPr lang="zh-TW" altLang="en-US" sz="5400" b="1" dirty="0">
                <a:latin typeface="華康標楷體" pitchFamily="65" charset="-120"/>
                <a:ea typeface="華康標楷體" pitchFamily="65" charset="-120"/>
              </a:rPr>
              <a:t/>
            </a:r>
            <a:br>
              <a:rPr lang="zh-TW" altLang="en-US" sz="5400" b="1" dirty="0">
                <a:latin typeface="華康標楷體" pitchFamily="65" charset="-120"/>
                <a:ea typeface="華康標楷體" pitchFamily="65" charset="-120"/>
              </a:rPr>
            </a:br>
            <a:endParaRPr lang="zh-TW" altLang="en-US" sz="5400" b="1" dirty="0">
              <a:latin typeface="華康標楷體" pitchFamily="65" charset="-120"/>
              <a:ea typeface="華康標楷體" pitchFamily="65" charset="-120"/>
            </a:endParaRPr>
          </a:p>
        </p:txBody>
      </p:sp>
      <p:sp>
        <p:nvSpPr>
          <p:cNvPr id="75779" name="Rectangle 3"/>
          <p:cNvSpPr>
            <a:spLocks noGrp="1" noChangeArrowheads="1"/>
          </p:cNvSpPr>
          <p:nvPr>
            <p:ph type="subTitle" idx="1"/>
          </p:nvPr>
        </p:nvSpPr>
        <p:spPr>
          <a:xfrm>
            <a:off x="1371600" y="4191000"/>
            <a:ext cx="6400800" cy="1447800"/>
          </a:xfrm>
        </p:spPr>
        <p:txBody>
          <a:bodyPr/>
          <a:lstStyle/>
          <a:p>
            <a:endParaRPr lang="en-US" altLang="zh-TW" b="1" dirty="0">
              <a:effectLst>
                <a:outerShdw blurRad="38100" dist="38100" dir="2700000" algn="tl">
                  <a:srgbClr val="C0C0C0"/>
                </a:outerShdw>
              </a:effectLst>
            </a:endParaRPr>
          </a:p>
          <a:p>
            <a:endParaRPr lang="en-US" altLang="zh-TW" b="1" dirty="0">
              <a:effectLst>
                <a:outerShdw blurRad="38100" dist="38100" dir="2700000" algn="tl">
                  <a:srgbClr val="C0C0C0"/>
                </a:outerShdw>
              </a:effectLst>
            </a:endParaRPr>
          </a:p>
        </p:txBody>
      </p:sp>
      <p:pic>
        <p:nvPicPr>
          <p:cNvPr id="75780" name="Picture 4" descr="MCj031017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1628775"/>
            <a:ext cx="1824037" cy="2198688"/>
          </a:xfrm>
          <a:prstGeom prst="rect">
            <a:avLst/>
          </a:prstGeom>
          <a:noFill/>
          <a:extLst>
            <a:ext uri="{909E8E84-426E-40DD-AFC4-6F175D3DCCD1}">
              <a14:hiddenFill xmlns:a14="http://schemas.microsoft.com/office/drawing/2010/main">
                <a:solidFill>
                  <a:srgbClr val="FFFFFF"/>
                </a:solidFill>
              </a14:hiddenFill>
            </a:ext>
          </a:extLst>
        </p:spPr>
      </p:pic>
      <p:pic>
        <p:nvPicPr>
          <p:cNvPr id="75781" name="Picture 5" descr="MCj034342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4868863"/>
            <a:ext cx="1795462" cy="1797050"/>
          </a:xfrm>
          <a:prstGeom prst="rect">
            <a:avLst/>
          </a:prstGeom>
          <a:noFill/>
          <a:extLst>
            <a:ext uri="{909E8E84-426E-40DD-AFC4-6F175D3DCCD1}">
              <a14:hiddenFill xmlns:a14="http://schemas.microsoft.com/office/drawing/2010/main">
                <a:solidFill>
                  <a:srgbClr val="FFFFFF"/>
                </a:solidFill>
              </a14:hiddenFill>
            </a:ext>
          </a:extLst>
        </p:spPr>
      </p:pic>
      <p:pic>
        <p:nvPicPr>
          <p:cNvPr id="75782" name="Picture 6" descr="MCj023303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0325" y="1989138"/>
            <a:ext cx="2422525" cy="2443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4638"/>
            <a:ext cx="8229600" cy="658812"/>
          </a:xfrm>
        </p:spPr>
        <p:txBody>
          <a:bodyPr/>
          <a:lstStyle/>
          <a:p>
            <a:r>
              <a:rPr lang="en-US" altLang="zh-TW" sz="4000" dirty="0"/>
              <a:t>  </a:t>
            </a:r>
            <a:r>
              <a:rPr lang="zh-TW" altLang="en-US" b="1" dirty="0" smtClean="0">
                <a:ea typeface="標楷體" pitchFamily="65" charset="-120"/>
              </a:rPr>
              <a:t>心理创伤经验  </a:t>
            </a:r>
            <a:r>
              <a:rPr lang="en-US" altLang="zh-TW" sz="2400" dirty="0" smtClean="0">
                <a:ea typeface="標楷體" pitchFamily="65" charset="-120"/>
              </a:rPr>
              <a:t>(</a:t>
            </a:r>
            <a:r>
              <a:rPr lang="en-US" altLang="zh-TW" sz="2400" dirty="0">
                <a:ea typeface="標楷體" pitchFamily="65" charset="-120"/>
              </a:rPr>
              <a:t>T. Elliot,1999) </a:t>
            </a:r>
            <a:r>
              <a:rPr lang="zh-TW" altLang="en-US" sz="1400" dirty="0" smtClean="0"/>
              <a:t>（黄龙杰编译</a:t>
            </a:r>
            <a:r>
              <a:rPr lang="zh-TW" altLang="en-US" sz="1800" dirty="0" smtClean="0"/>
              <a:t>）</a:t>
            </a:r>
            <a:endParaRPr lang="zh-TW" altLang="en-US" sz="1800" dirty="0"/>
          </a:p>
        </p:txBody>
      </p:sp>
      <p:sp>
        <p:nvSpPr>
          <p:cNvPr id="147459" name="Rectangle 3"/>
          <p:cNvSpPr>
            <a:spLocks noGrp="1" noChangeArrowheads="1"/>
          </p:cNvSpPr>
          <p:nvPr>
            <p:ph type="body" sz="half" idx="1"/>
          </p:nvPr>
        </p:nvSpPr>
        <p:spPr>
          <a:xfrm>
            <a:off x="457200" y="1600200"/>
            <a:ext cx="4033838" cy="4525963"/>
          </a:xfrm>
        </p:spPr>
        <p:txBody>
          <a:bodyPr/>
          <a:lstStyle/>
          <a:p>
            <a:r>
              <a:rPr lang="zh-TW" altLang="en-US" dirty="0">
                <a:latin typeface="標楷體" pitchFamily="65" charset="-120"/>
                <a:ea typeface="標楷體" pitchFamily="65" charset="-120"/>
              </a:rPr>
              <a:t>突然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意外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非常</a:t>
            </a:r>
          </a:p>
          <a:p>
            <a:r>
              <a:rPr lang="zh-TW" altLang="en-US" b="1" dirty="0" smtClean="0">
                <a:latin typeface="標楷體" pitchFamily="65" charset="-120"/>
                <a:ea typeface="標楷體" pitchFamily="65" charset="-120"/>
              </a:rPr>
              <a:t>超过当事人</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自认</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能应变的程度</a:t>
            </a:r>
            <a:r>
              <a:rPr lang="en-US" altLang="zh-TW" b="1" dirty="0" smtClean="0">
                <a:latin typeface="標楷體" pitchFamily="65" charset="-120"/>
                <a:ea typeface="標楷體" pitchFamily="65" charset="-120"/>
              </a:rPr>
              <a:t>.</a:t>
            </a:r>
            <a:endParaRPr lang="en-US" altLang="zh-TW" b="1" dirty="0">
              <a:latin typeface="標楷體" pitchFamily="65" charset="-120"/>
              <a:ea typeface="標楷體" pitchFamily="65" charset="-120"/>
            </a:endParaRPr>
          </a:p>
          <a:p>
            <a:r>
              <a:rPr lang="zh-TW" altLang="en-US" b="1" dirty="0" smtClean="0">
                <a:solidFill>
                  <a:srgbClr val="993300"/>
                </a:solidFill>
                <a:latin typeface="標楷體" pitchFamily="65" charset="-120"/>
                <a:ea typeface="標楷體" pitchFamily="65" charset="-120"/>
              </a:rPr>
              <a:t>破坏了对自己</a:t>
            </a:r>
            <a:r>
              <a:rPr lang="en-US" altLang="zh-TW" b="1" dirty="0" smtClean="0">
                <a:solidFill>
                  <a:srgbClr val="993300"/>
                </a:solidFill>
                <a:latin typeface="標楷體" pitchFamily="65" charset="-120"/>
                <a:ea typeface="標楷體" pitchFamily="65" charset="-120"/>
              </a:rPr>
              <a:t>,</a:t>
            </a:r>
            <a:r>
              <a:rPr lang="zh-TW" altLang="en-US" b="1" dirty="0">
                <a:solidFill>
                  <a:srgbClr val="993300"/>
                </a:solidFill>
                <a:latin typeface="標楷體" pitchFamily="65" charset="-120"/>
                <a:ea typeface="標楷體" pitchFamily="65" charset="-120"/>
              </a:rPr>
              <a:t>角色</a:t>
            </a:r>
            <a:r>
              <a:rPr lang="en-US" altLang="zh-TW" b="1" dirty="0">
                <a:solidFill>
                  <a:srgbClr val="993300"/>
                </a:solidFill>
                <a:latin typeface="標楷體" pitchFamily="65" charset="-120"/>
                <a:ea typeface="標楷體" pitchFamily="65" charset="-120"/>
              </a:rPr>
              <a:t>,</a:t>
            </a:r>
            <a:r>
              <a:rPr lang="zh-TW" altLang="en-US" b="1" dirty="0">
                <a:solidFill>
                  <a:srgbClr val="993300"/>
                </a:solidFill>
                <a:latin typeface="標楷體" pitchFamily="65" charset="-120"/>
                <a:ea typeface="標楷體" pitchFamily="65" charset="-120"/>
              </a:rPr>
              <a:t>世界的看法</a:t>
            </a:r>
            <a:r>
              <a:rPr lang="en-US" altLang="zh-TW" b="1" dirty="0">
                <a:solidFill>
                  <a:srgbClr val="993300"/>
                </a:solidFill>
                <a:latin typeface="標楷體" pitchFamily="65" charset="-120"/>
                <a:ea typeface="標楷體" pitchFamily="65" charset="-120"/>
              </a:rPr>
              <a:t>.</a:t>
            </a:r>
          </a:p>
          <a:p>
            <a:r>
              <a:rPr lang="zh-TW" altLang="en-US" dirty="0" smtClean="0">
                <a:latin typeface="標楷體" pitchFamily="65" charset="-120"/>
                <a:ea typeface="標楷體" pitchFamily="65" charset="-120"/>
              </a:rPr>
              <a:t>动摇了</a:t>
            </a:r>
          </a:p>
          <a:p>
            <a:pPr lvl="1"/>
            <a:r>
              <a:rPr lang="zh-TW" altLang="en-US" dirty="0" smtClean="0">
                <a:latin typeface="標楷體" pitchFamily="65" charset="-120"/>
                <a:ea typeface="標楷體" pitchFamily="65" charset="-120"/>
              </a:rPr>
              <a:t>对人生</a:t>
            </a:r>
            <a:r>
              <a:rPr lang="zh-TW" altLang="en-US" dirty="0">
                <a:latin typeface="標楷體" pitchFamily="65" charset="-120"/>
                <a:ea typeface="標楷體" pitchFamily="65" charset="-120"/>
              </a:rPr>
              <a:t>的主控感</a:t>
            </a:r>
            <a:r>
              <a:rPr lang="en-US" altLang="zh-TW" dirty="0">
                <a:latin typeface="標楷體" pitchFamily="65" charset="-120"/>
                <a:ea typeface="標楷體" pitchFamily="65" charset="-120"/>
              </a:rPr>
              <a:t>,</a:t>
            </a:r>
          </a:p>
          <a:p>
            <a:pPr lvl="1"/>
            <a:r>
              <a:rPr lang="zh-TW" altLang="en-US" dirty="0" smtClean="0">
                <a:latin typeface="標楷體" pitchFamily="65" charset="-120"/>
                <a:ea typeface="標楷體" pitchFamily="65" charset="-120"/>
              </a:rPr>
              <a:t>对公义的信心</a:t>
            </a:r>
            <a:r>
              <a:rPr lang="en-US" altLang="zh-TW"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a:p>
            <a:pPr lvl="1"/>
            <a:r>
              <a:rPr lang="zh-TW" altLang="en-US" dirty="0" smtClean="0">
                <a:latin typeface="標楷體" pitchFamily="65" charset="-120"/>
                <a:ea typeface="標楷體" pitchFamily="65" charset="-120"/>
              </a:rPr>
              <a:t>对世事的了解掌握</a:t>
            </a:r>
            <a:r>
              <a:rPr lang="en-US" altLang="zh-TW"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147460" name="Rectangle 4"/>
          <p:cNvSpPr>
            <a:spLocks noGrp="1" noChangeArrowheads="1"/>
          </p:cNvSpPr>
          <p:nvPr>
            <p:ph type="body" sz="half" idx="2"/>
          </p:nvPr>
        </p:nvSpPr>
        <p:spPr>
          <a:xfrm>
            <a:off x="4652963" y="1600200"/>
            <a:ext cx="4033837" cy="4525963"/>
          </a:xfrm>
        </p:spPr>
        <p:txBody>
          <a:bodyPr/>
          <a:lstStyle/>
          <a:p>
            <a:pPr>
              <a:lnSpc>
                <a:spcPct val="90000"/>
              </a:lnSpc>
            </a:pPr>
            <a:endParaRPr lang="zh-HK" altLang="zh-HK">
              <a:latin typeface="標楷體" pitchFamily="65" charset="-120"/>
              <a:ea typeface="標楷體" pitchFamily="65" charset="-120"/>
            </a:endParaRPr>
          </a:p>
        </p:txBody>
      </p:sp>
      <p:pic>
        <p:nvPicPr>
          <p:cNvPr id="147461" name="Picture 5" descr="PE01485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565400"/>
            <a:ext cx="32766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0-#ppt_w/2"/>
                                          </p:val>
                                        </p:tav>
                                        <p:tav tm="100000">
                                          <p:val>
                                            <p:strVal val="#ppt_x"/>
                                          </p:val>
                                        </p:tav>
                                      </p:tavLst>
                                    </p:anim>
                                    <p:anim calcmode="lin" valueType="num">
                                      <p:cBhvr additive="base">
                                        <p:cTn id="8" dur="500" fill="hold"/>
                                        <p:tgtEl>
                                          <p:spTgt spid="1474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59">
                                            <p:txEl>
                                              <p:pRg st="0" end="0"/>
                                            </p:txEl>
                                          </p:spTgt>
                                        </p:tgtEl>
                                        <p:attrNameLst>
                                          <p:attrName>style.visibility</p:attrName>
                                        </p:attrNameLst>
                                      </p:cBhvr>
                                      <p:to>
                                        <p:strVal val="visible"/>
                                      </p:to>
                                    </p:set>
                                    <p:anim calcmode="lin" valueType="num">
                                      <p:cBhvr additive="base">
                                        <p:cTn id="13" dur="500" fill="hold"/>
                                        <p:tgtEl>
                                          <p:spTgt spid="1474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ricoche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59">
                                            <p:txEl>
                                              <p:pRg st="1" end="1"/>
                                            </p:txEl>
                                          </p:spTgt>
                                        </p:tgtEl>
                                        <p:attrNameLst>
                                          <p:attrName>style.visibility</p:attrName>
                                        </p:attrNameLst>
                                      </p:cBhvr>
                                      <p:to>
                                        <p:strVal val="visible"/>
                                      </p:to>
                                    </p:set>
                                    <p:anim calcmode="lin" valueType="num">
                                      <p:cBhvr additive="base">
                                        <p:cTn id="19" dur="5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ricoche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7459">
                                            <p:txEl>
                                              <p:pRg st="2" end="2"/>
                                            </p:txEl>
                                          </p:spTgt>
                                        </p:tgtEl>
                                        <p:attrNameLst>
                                          <p:attrName>style.visibility</p:attrName>
                                        </p:attrNameLst>
                                      </p:cBhvr>
                                      <p:to>
                                        <p:strVal val="visible"/>
                                      </p:to>
                                    </p:set>
                                    <p:anim calcmode="lin" valueType="num">
                                      <p:cBhvr additive="base">
                                        <p:cTn id="25" dur="5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745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ricochet.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7459">
                                            <p:txEl>
                                              <p:pRg st="3" end="3"/>
                                            </p:txEl>
                                          </p:spTgt>
                                        </p:tgtEl>
                                        <p:attrNameLst>
                                          <p:attrName>style.visibility</p:attrName>
                                        </p:attrNameLst>
                                      </p:cBhvr>
                                      <p:to>
                                        <p:strVal val="visible"/>
                                      </p:to>
                                    </p:set>
                                    <p:anim calcmode="lin" valueType="num">
                                      <p:cBhvr additive="base">
                                        <p:cTn id="31"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745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ricochet.wav"/>
                                        </p:tgtEl>
                                      </p:cMediaNode>
                                    </p:audio>
                                  </p:subTnLst>
                                </p:cTn>
                              </p:par>
                              <p:par>
                                <p:cTn id="33" presetID="2" presetClass="entr" presetSubtype="4" fill="hold" grpId="0" nodeType="withEffect">
                                  <p:stCondLst>
                                    <p:cond delay="0"/>
                                  </p:stCondLst>
                                  <p:childTnLst>
                                    <p:set>
                                      <p:cBhvr>
                                        <p:cTn id="34" dur="1" fill="hold">
                                          <p:stCondLst>
                                            <p:cond delay="0"/>
                                          </p:stCondLst>
                                        </p:cTn>
                                        <p:tgtEl>
                                          <p:spTgt spid="147459">
                                            <p:txEl>
                                              <p:pRg st="4" end="4"/>
                                            </p:txEl>
                                          </p:spTgt>
                                        </p:tgtEl>
                                        <p:attrNameLst>
                                          <p:attrName>style.visibility</p:attrName>
                                        </p:attrNameLst>
                                      </p:cBhvr>
                                      <p:to>
                                        <p:strVal val="visible"/>
                                      </p:to>
                                    </p:set>
                                    <p:anim calcmode="lin" valueType="num">
                                      <p:cBhvr additive="base">
                                        <p:cTn id="35"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745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ricochet.wav"/>
                                        </p:tgtEl>
                                      </p:cMediaNode>
                                    </p:audio>
                                  </p:subTnLst>
                                </p:cTn>
                              </p:par>
                              <p:par>
                                <p:cTn id="37" presetID="2" presetClass="entr" presetSubtype="4" fill="hold" grpId="0" nodeType="withEffect">
                                  <p:stCondLst>
                                    <p:cond delay="0"/>
                                  </p:stCondLst>
                                  <p:childTnLst>
                                    <p:set>
                                      <p:cBhvr>
                                        <p:cTn id="38" dur="1" fill="hold">
                                          <p:stCondLst>
                                            <p:cond delay="0"/>
                                          </p:stCondLst>
                                        </p:cTn>
                                        <p:tgtEl>
                                          <p:spTgt spid="147459">
                                            <p:txEl>
                                              <p:pRg st="5" end="5"/>
                                            </p:txEl>
                                          </p:spTgt>
                                        </p:tgtEl>
                                        <p:attrNameLst>
                                          <p:attrName>style.visibility</p:attrName>
                                        </p:attrNameLst>
                                      </p:cBhvr>
                                      <p:to>
                                        <p:strVal val="visible"/>
                                      </p:to>
                                    </p:set>
                                    <p:anim calcmode="lin" valueType="num">
                                      <p:cBhvr additive="base">
                                        <p:cTn id="39"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745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ricochet.wav"/>
                                        </p:tgtEl>
                                      </p:cMediaNode>
                                    </p:audio>
                                  </p:subTnLst>
                                </p:cTn>
                              </p:par>
                              <p:par>
                                <p:cTn id="41" presetID="2" presetClass="entr" presetSubtype="4" fill="hold" grpId="0" nodeType="withEffect">
                                  <p:stCondLst>
                                    <p:cond delay="0"/>
                                  </p:stCondLst>
                                  <p:childTnLst>
                                    <p:set>
                                      <p:cBhvr>
                                        <p:cTn id="42" dur="1" fill="hold">
                                          <p:stCondLst>
                                            <p:cond delay="0"/>
                                          </p:stCondLst>
                                        </p:cTn>
                                        <p:tgtEl>
                                          <p:spTgt spid="147459">
                                            <p:txEl>
                                              <p:pRg st="6" end="6"/>
                                            </p:txEl>
                                          </p:spTgt>
                                        </p:tgtEl>
                                        <p:attrNameLst>
                                          <p:attrName>style.visibility</p:attrName>
                                        </p:attrNameLst>
                                      </p:cBhvr>
                                      <p:to>
                                        <p:strVal val="visible"/>
                                      </p:to>
                                    </p:set>
                                    <p:anim calcmode="lin" valueType="num">
                                      <p:cBhvr additive="base">
                                        <p:cTn id="43" dur="500" fill="hold"/>
                                        <p:tgtEl>
                                          <p:spTgt spid="1474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745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sz="6000" dirty="0" smtClean="0">
                <a:solidFill>
                  <a:srgbClr val="CC0000"/>
                </a:solidFill>
                <a:ea typeface="標楷體" pitchFamily="65" charset="-120"/>
              </a:rPr>
              <a:t>创伤</a:t>
            </a:r>
            <a:r>
              <a:rPr lang="zh-TW" altLang="en-US" sz="2800" dirty="0" smtClean="0">
                <a:ea typeface="標楷體" pitchFamily="65" charset="-120"/>
              </a:rPr>
              <a:t>后</a:t>
            </a:r>
            <a:r>
              <a:rPr lang="zh-TW" altLang="en-US" sz="4000" dirty="0" smtClean="0">
                <a:ea typeface="標楷體" pitchFamily="65" charset="-120"/>
              </a:rPr>
              <a:t>压力反应</a:t>
            </a:r>
            <a:r>
              <a:rPr lang="zh-TW" altLang="en-US" dirty="0">
                <a:ea typeface="標楷體" pitchFamily="65" charset="-120"/>
              </a:rPr>
              <a:t/>
            </a:r>
            <a:br>
              <a:rPr lang="zh-TW" altLang="en-US" dirty="0">
                <a:ea typeface="標楷體" pitchFamily="65" charset="-120"/>
              </a:rPr>
            </a:br>
            <a:r>
              <a:rPr lang="en-US" altLang="zh-TW" sz="2800" dirty="0"/>
              <a:t>(</a:t>
            </a:r>
            <a:r>
              <a:rPr lang="en-US" altLang="zh-TW" sz="2400" dirty="0"/>
              <a:t>Post-</a:t>
            </a:r>
            <a:r>
              <a:rPr lang="en-US" altLang="zh-TW" sz="2400" dirty="0">
                <a:solidFill>
                  <a:srgbClr val="CC0000"/>
                </a:solidFill>
              </a:rPr>
              <a:t>traumatic</a:t>
            </a:r>
            <a:r>
              <a:rPr lang="en-US" altLang="zh-TW" sz="2400" dirty="0"/>
              <a:t> Stress </a:t>
            </a:r>
            <a:r>
              <a:rPr lang="en-US" altLang="zh-TW" sz="2400" b="1" dirty="0">
                <a:solidFill>
                  <a:srgbClr val="FF0000"/>
                </a:solidFill>
                <a:latin typeface="標楷體" pitchFamily="65" charset="-120"/>
                <a:ea typeface="標楷體" pitchFamily="65" charset="-120"/>
              </a:rPr>
              <a:t>Reactions</a:t>
            </a:r>
            <a:r>
              <a:rPr lang="en-US" altLang="zh-TW" sz="2400" dirty="0"/>
              <a:t>, PTSR</a:t>
            </a:r>
            <a:r>
              <a:rPr lang="en-US" altLang="zh-TW" sz="3200" dirty="0"/>
              <a:t> </a:t>
            </a:r>
            <a:r>
              <a:rPr lang="zh-TW" altLang="en-US" sz="1600" dirty="0" smtClean="0"/>
              <a:t>（黄龙杰编译）</a:t>
            </a:r>
            <a:r>
              <a:rPr lang="en-US" altLang="zh-TW" sz="2800" dirty="0" smtClean="0"/>
              <a:t>)</a:t>
            </a:r>
            <a:endParaRPr lang="en-US" altLang="zh-TW" sz="2800" dirty="0"/>
          </a:p>
        </p:txBody>
      </p:sp>
      <p:sp>
        <p:nvSpPr>
          <p:cNvPr id="54275" name="Rectangle 3"/>
          <p:cNvSpPr>
            <a:spLocks noGrp="1" noChangeArrowheads="1"/>
          </p:cNvSpPr>
          <p:nvPr>
            <p:ph type="body" idx="1"/>
          </p:nvPr>
        </p:nvSpPr>
        <p:spPr/>
        <p:txBody>
          <a:bodyPr/>
          <a:lstStyle/>
          <a:p>
            <a:r>
              <a:rPr lang="zh-TW" altLang="en-US" b="1" dirty="0" smtClean="0">
                <a:latin typeface="標楷體" pitchFamily="65" charset="-120"/>
                <a:ea typeface="標楷體" pitchFamily="65" charset="-120"/>
              </a:rPr>
              <a:t>面临严重的死伤威胁</a:t>
            </a:r>
            <a:br>
              <a:rPr lang="zh-TW" altLang="en-US" b="1" dirty="0" smtClean="0">
                <a:latin typeface="標楷體" pitchFamily="65" charset="-120"/>
                <a:ea typeface="標楷體" pitchFamily="65" charset="-120"/>
              </a:rPr>
            </a:br>
            <a:r>
              <a:rPr lang="zh-TW" altLang="en-US" b="1" dirty="0" smtClean="0">
                <a:latin typeface="標楷體" pitchFamily="65" charset="-120"/>
                <a:ea typeface="標楷體" pitchFamily="65" charset="-120"/>
              </a:rPr>
              <a:t>经验到强烈的害怕或无助后</a:t>
            </a:r>
          </a:p>
          <a:p>
            <a:pPr>
              <a:buFontTx/>
              <a:buNone/>
            </a:pPr>
            <a:r>
              <a:rPr lang="zh-TW" altLang="en-US" b="1" dirty="0" smtClean="0">
                <a:latin typeface="標楷體" pitchFamily="65" charset="-120"/>
                <a:ea typeface="標楷體" pitchFamily="65" charset="-120"/>
              </a:rPr>
              <a:t>   </a:t>
            </a:r>
            <a:r>
              <a:rPr lang="zh-TW" altLang="en-US" sz="2400" b="1" dirty="0" smtClean="0">
                <a:latin typeface="標楷體" pitchFamily="65" charset="-120"/>
                <a:ea typeface="標楷體" pitchFamily="65" charset="-120"/>
              </a:rPr>
              <a:t>常有以下三类反应</a:t>
            </a:r>
          </a:p>
          <a:p>
            <a:endParaRPr lang="zh-TW" altLang="en-US" sz="2400" b="1" dirty="0">
              <a:latin typeface="標楷體" pitchFamily="65" charset="-120"/>
              <a:ea typeface="標楷體" pitchFamily="65" charset="-120"/>
            </a:endParaRPr>
          </a:p>
          <a:p>
            <a:r>
              <a:rPr lang="zh-TW" altLang="en-US" b="1" dirty="0" smtClean="0">
                <a:latin typeface="標楷體" pitchFamily="65" charset="-120"/>
                <a:ea typeface="標楷體" pitchFamily="65" charset="-120"/>
              </a:rPr>
              <a:t>经验重现 </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触景伤情”</a:t>
            </a:r>
            <a:r>
              <a:rPr lang="en-US" altLang="zh-TW" b="1" dirty="0" smtClean="0">
                <a:latin typeface="標楷體" pitchFamily="65" charset="-120"/>
                <a:ea typeface="標楷體" pitchFamily="65" charset="-120"/>
              </a:rPr>
              <a:t>)</a:t>
            </a:r>
            <a:endParaRPr lang="en-US" altLang="zh-TW" b="1" dirty="0">
              <a:latin typeface="標楷體" pitchFamily="65" charset="-120"/>
              <a:ea typeface="標楷體" pitchFamily="65" charset="-120"/>
            </a:endParaRPr>
          </a:p>
          <a:p>
            <a:r>
              <a:rPr lang="zh-TW" altLang="en-US" b="1" dirty="0" smtClean="0">
                <a:latin typeface="標楷體" pitchFamily="65" charset="-120"/>
                <a:ea typeface="標楷體" pitchFamily="65" charset="-120"/>
              </a:rPr>
              <a:t>逃避或麻痹 </a:t>
            </a:r>
            <a:r>
              <a:rPr lang="en-US" altLang="zh-TW" b="1" dirty="0" smtClean="0">
                <a:latin typeface="標楷體" pitchFamily="65" charset="-120"/>
                <a:ea typeface="標楷體" pitchFamily="65" charset="-120"/>
              </a:rPr>
              <a:t>(“</a:t>
            </a:r>
            <a:r>
              <a:rPr lang="zh-TW" altLang="en-US" b="1" dirty="0">
                <a:latin typeface="標楷體" pitchFamily="65" charset="-120"/>
                <a:ea typeface="標楷體" pitchFamily="65" charset="-120"/>
              </a:rPr>
              <a:t>退避三舍”</a:t>
            </a:r>
            <a:r>
              <a:rPr lang="en-US" altLang="zh-TW" b="1" dirty="0">
                <a:latin typeface="標楷體" pitchFamily="65" charset="-120"/>
                <a:ea typeface="標楷體" pitchFamily="65" charset="-120"/>
              </a:rPr>
              <a:t>)</a:t>
            </a:r>
          </a:p>
          <a:p>
            <a:r>
              <a:rPr lang="zh-TW" altLang="en-US" b="1" dirty="0" smtClean="0">
                <a:latin typeface="標楷體" pitchFamily="65" charset="-120"/>
                <a:ea typeface="標楷體" pitchFamily="65" charset="-120"/>
              </a:rPr>
              <a:t>焦虑或过度</a:t>
            </a:r>
            <a:r>
              <a:rPr lang="zh-TW" altLang="en-US" b="1" dirty="0" smtClean="0">
                <a:ea typeface="標楷體" pitchFamily="65" charset="-120"/>
              </a:rPr>
              <a:t>警觉</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神经紧绷”</a:t>
            </a:r>
            <a:r>
              <a:rPr lang="en-US" altLang="zh-TW" b="1" dirty="0" smtClean="0">
                <a:latin typeface="標楷體" pitchFamily="65" charset="-120"/>
                <a:ea typeface="標楷體" pitchFamily="65" charset="-120"/>
              </a:rPr>
              <a:t>)</a:t>
            </a:r>
            <a:endParaRPr lang="en-US" altLang="zh-TW"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endParaRPr lang="en-US" altLang="zh-TW" b="1" dirty="0"/>
          </a:p>
        </p:txBody>
      </p:sp>
      <p:pic>
        <p:nvPicPr>
          <p:cNvPr id="54276" name="Picture 4" descr="PE0256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2492375"/>
            <a:ext cx="1598613" cy="1377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54275">
                                            <p:txEl>
                                              <p:pRg st="0" end="0"/>
                                            </p:txEl>
                                          </p:spTgt>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54275">
                                            <p:txEl>
                                              <p:pRg st="1" end="1"/>
                                            </p:txEl>
                                          </p:spTgt>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 calcmode="lin" valueType="num">
                                      <p:cBhvr>
                                        <p:cTn id="19" dur="500" fill="hold"/>
                                        <p:tgtEl>
                                          <p:spTgt spid="54275">
                                            <p:txEl>
                                              <p:pRg st="3" end="3"/>
                                            </p:txEl>
                                          </p:spTgt>
                                        </p:tgtEl>
                                        <p:attrNameLst>
                                          <p:attrName>ppt_w</p:attrName>
                                        </p:attrNameLst>
                                      </p:cBhvr>
                                      <p:tavLst>
                                        <p:tav tm="0">
                                          <p:val>
                                            <p:strVal val="4*#ppt_w"/>
                                          </p:val>
                                        </p:tav>
                                        <p:tav tm="100000">
                                          <p:val>
                                            <p:strVal val="#ppt_w"/>
                                          </p:val>
                                        </p:tav>
                                      </p:tavLst>
                                    </p:anim>
                                    <p:anim calcmode="lin" valueType="num">
                                      <p:cBhvr>
                                        <p:cTn id="20" dur="500" fill="hold"/>
                                        <p:tgtEl>
                                          <p:spTgt spid="54275">
                                            <p:txEl>
                                              <p:pRg st="3" end="3"/>
                                            </p:txEl>
                                          </p:spTgt>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54275">
                                            <p:txEl>
                                              <p:pRg st="4" end="4"/>
                                            </p:txEl>
                                          </p:spTgt>
                                        </p:tgtEl>
                                        <p:attrNameLst>
                                          <p:attrName>style.visibility</p:attrName>
                                        </p:attrNameLst>
                                      </p:cBhvr>
                                      <p:to>
                                        <p:strVal val="visible"/>
                                      </p:to>
                                    </p:set>
                                    <p:anim calcmode="lin" valueType="num">
                                      <p:cBhvr>
                                        <p:cTn id="25" dur="500" fill="hold"/>
                                        <p:tgtEl>
                                          <p:spTgt spid="54275">
                                            <p:txEl>
                                              <p:pRg st="4" end="4"/>
                                            </p:txEl>
                                          </p:spTgt>
                                        </p:tgtEl>
                                        <p:attrNameLst>
                                          <p:attrName>ppt_w</p:attrName>
                                        </p:attrNameLst>
                                      </p:cBhvr>
                                      <p:tavLst>
                                        <p:tav tm="0">
                                          <p:val>
                                            <p:strVal val="4*#ppt_w"/>
                                          </p:val>
                                        </p:tav>
                                        <p:tav tm="100000">
                                          <p:val>
                                            <p:strVal val="#ppt_w"/>
                                          </p:val>
                                        </p:tav>
                                      </p:tavLst>
                                    </p:anim>
                                    <p:anim calcmode="lin" valueType="num">
                                      <p:cBhvr>
                                        <p:cTn id="26" dur="500" fill="hold"/>
                                        <p:tgtEl>
                                          <p:spTgt spid="54275">
                                            <p:txEl>
                                              <p:pRg st="4" end="4"/>
                                            </p:txEl>
                                          </p:spTgt>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explod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54275">
                                            <p:txEl>
                                              <p:pRg st="5" end="5"/>
                                            </p:txEl>
                                          </p:spTgt>
                                        </p:tgtEl>
                                        <p:attrNameLst>
                                          <p:attrName>style.visibility</p:attrName>
                                        </p:attrNameLst>
                                      </p:cBhvr>
                                      <p:to>
                                        <p:strVal val="visible"/>
                                      </p:to>
                                    </p:set>
                                    <p:anim calcmode="lin" valueType="num">
                                      <p:cBhvr>
                                        <p:cTn id="31" dur="500" fill="hold"/>
                                        <p:tgtEl>
                                          <p:spTgt spid="54275">
                                            <p:txEl>
                                              <p:pRg st="5" end="5"/>
                                            </p:txEl>
                                          </p:spTgt>
                                        </p:tgtEl>
                                        <p:attrNameLst>
                                          <p:attrName>ppt_w</p:attrName>
                                        </p:attrNameLst>
                                      </p:cBhvr>
                                      <p:tavLst>
                                        <p:tav tm="0">
                                          <p:val>
                                            <p:strVal val="4*#ppt_w"/>
                                          </p:val>
                                        </p:tav>
                                        <p:tav tm="100000">
                                          <p:val>
                                            <p:strVal val="#ppt_w"/>
                                          </p:val>
                                        </p:tav>
                                      </p:tavLst>
                                    </p:anim>
                                    <p:anim calcmode="lin" valueType="num">
                                      <p:cBhvr>
                                        <p:cTn id="32" dur="500" fill="hold"/>
                                        <p:tgtEl>
                                          <p:spTgt spid="54275">
                                            <p:txEl>
                                              <p:pRg st="5" end="5"/>
                                            </p:txEl>
                                          </p:spTgt>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nodeType="clickEffect">
                                  <p:stCondLst>
                                    <p:cond delay="0"/>
                                  </p:stCondLst>
                                  <p:childTnLst>
                                    <p:set>
                                      <p:cBhvr>
                                        <p:cTn id="36" dur="1" fill="hold">
                                          <p:stCondLst>
                                            <p:cond delay="0"/>
                                          </p:stCondLst>
                                        </p:cTn>
                                        <p:tgtEl>
                                          <p:spTgt spid="54276"/>
                                        </p:tgtEl>
                                        <p:attrNameLst>
                                          <p:attrName>style.visibility</p:attrName>
                                        </p:attrNameLst>
                                      </p:cBhvr>
                                      <p:to>
                                        <p:strVal val="visible"/>
                                      </p:to>
                                    </p:set>
                                    <p:animEffect transition="in" filter="blinds(vertical)">
                                      <p:cBhvr>
                                        <p:cTn id="37"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zh-TW" dirty="0"/>
              <a:t>    PTSR </a:t>
            </a:r>
            <a:r>
              <a:rPr lang="zh-TW" altLang="en-US" b="1" dirty="0" smtClean="0">
                <a:ea typeface="標楷體" pitchFamily="65" charset="-120"/>
              </a:rPr>
              <a:t>第一组反应</a:t>
            </a:r>
            <a:r>
              <a:rPr lang="zh-TW" altLang="en-US" sz="1600" dirty="0" smtClean="0"/>
              <a:t>（黄龙杰编译）</a:t>
            </a:r>
            <a:endParaRPr lang="zh-TW" altLang="en-US" sz="1600" dirty="0"/>
          </a:p>
        </p:txBody>
      </p:sp>
      <p:sp>
        <p:nvSpPr>
          <p:cNvPr id="55299" name="Rectangle 3"/>
          <p:cNvSpPr>
            <a:spLocks noGrp="1" noChangeArrowheads="1"/>
          </p:cNvSpPr>
          <p:nvPr>
            <p:ph type="body" idx="1"/>
          </p:nvPr>
        </p:nvSpPr>
        <p:spPr>
          <a:xfrm>
            <a:off x="971550" y="1600200"/>
            <a:ext cx="7715250" cy="4525963"/>
          </a:xfrm>
        </p:spPr>
        <p:txBody>
          <a:bodyPr/>
          <a:lstStyle/>
          <a:p>
            <a:r>
              <a:rPr lang="zh-TW" altLang="en-US" sz="4000" b="1" dirty="0" smtClean="0">
                <a:latin typeface="標楷體" pitchFamily="65" charset="-120"/>
                <a:ea typeface="標楷體" pitchFamily="65" charset="-120"/>
              </a:rPr>
              <a:t>经验重现</a:t>
            </a:r>
          </a:p>
          <a:p>
            <a:r>
              <a:rPr lang="zh-TW" altLang="en-US" b="1" dirty="0" smtClean="0">
                <a:latin typeface="標楷體" pitchFamily="65" charset="-120"/>
                <a:ea typeface="標楷體" pitchFamily="65" charset="-120"/>
              </a:rPr>
              <a:t>回忆</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影像，思想，知觉）</a:t>
            </a:r>
          </a:p>
          <a:p>
            <a:r>
              <a:rPr lang="zh-TW" altLang="en-US" b="1" dirty="0" smtClean="0">
                <a:latin typeface="標楷體" pitchFamily="65" charset="-120"/>
                <a:ea typeface="標楷體" pitchFamily="65" charset="-120"/>
              </a:rPr>
              <a:t>恶梦</a:t>
            </a:r>
            <a:endParaRPr lang="zh-TW" altLang="en-US" b="1" dirty="0">
              <a:latin typeface="標楷體" pitchFamily="65" charset="-120"/>
              <a:ea typeface="標楷體" pitchFamily="65" charset="-120"/>
            </a:endParaRPr>
          </a:p>
          <a:p>
            <a:r>
              <a:rPr lang="zh-TW" altLang="en-US" b="1" dirty="0" smtClean="0">
                <a:latin typeface="標楷體" pitchFamily="65" charset="-120"/>
                <a:ea typeface="標楷體" pitchFamily="65" charset="-120"/>
              </a:rPr>
              <a:t>“回到当时”的错觉（</a:t>
            </a:r>
            <a:r>
              <a:rPr lang="en-US" altLang="zh-TW" b="1" dirty="0" smtClean="0">
                <a:latin typeface="標楷體" pitchFamily="65" charset="-120"/>
                <a:ea typeface="標楷體" pitchFamily="65" charset="-120"/>
              </a:rPr>
              <a:t>flashback</a:t>
            </a:r>
            <a:r>
              <a:rPr lang="en-US" altLang="zh-TW" b="1" dirty="0">
                <a:latin typeface="標楷體" pitchFamily="65" charset="-120"/>
                <a:ea typeface="標楷體" pitchFamily="65" charset="-120"/>
              </a:rPr>
              <a:t>)</a:t>
            </a:r>
          </a:p>
          <a:p>
            <a:r>
              <a:rPr lang="zh-TW" altLang="en-US" b="1" dirty="0" smtClean="0">
                <a:latin typeface="標楷體" pitchFamily="65" charset="-120"/>
                <a:ea typeface="標楷體" pitchFamily="65" charset="-120"/>
              </a:rPr>
              <a:t>类似情境会引发心理痛苦</a:t>
            </a:r>
          </a:p>
          <a:p>
            <a:r>
              <a:rPr lang="zh-TW" altLang="en-US" b="1" dirty="0" smtClean="0">
                <a:latin typeface="標楷體" pitchFamily="65" charset="-120"/>
                <a:ea typeface="標楷體" pitchFamily="65" charset="-120"/>
              </a:rPr>
              <a:t>类似情境会引发生理反应</a:t>
            </a:r>
            <a:endParaRPr lang="zh-TW" altLang="en-US" b="1"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 calcmode="lin" valueType="num">
                                      <p:cBhvr additive="base">
                                        <p:cTn id="7" dur="500" fill="hold"/>
                                        <p:tgtEl>
                                          <p:spTgt spid="55299"/>
                                        </p:tgtEl>
                                        <p:attrNameLst>
                                          <p:attrName>ppt_x</p:attrName>
                                        </p:attrNameLst>
                                      </p:cBhvr>
                                      <p:tavLst>
                                        <p:tav tm="0">
                                          <p:val>
                                            <p:strVal val="0-#ppt_w/2"/>
                                          </p:val>
                                        </p:tav>
                                        <p:tav tm="100000">
                                          <p:val>
                                            <p:strVal val="#ppt_x"/>
                                          </p:val>
                                        </p:tav>
                                      </p:tavLst>
                                    </p:anim>
                                    <p:anim calcmode="lin" valueType="num">
                                      <p:cBhvr additive="base">
                                        <p:cTn id="8" dur="500" fill="hold"/>
                                        <p:tgtEl>
                                          <p:spTgt spid="55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042988" y="981075"/>
            <a:ext cx="7561262" cy="1079500"/>
          </a:xfrm>
        </p:spPr>
        <p:txBody>
          <a:bodyPr/>
          <a:lstStyle/>
          <a:p>
            <a:r>
              <a:rPr lang="en-US" altLang="zh-TW" sz="4000" b="1" dirty="0"/>
              <a:t> </a:t>
            </a:r>
            <a:r>
              <a:rPr lang="zh-TW" altLang="en-US" b="1" dirty="0" smtClean="0">
                <a:ea typeface="標楷體" pitchFamily="65" charset="-120"/>
              </a:rPr>
              <a:t>压力</a:t>
            </a:r>
            <a:r>
              <a:rPr lang="zh-TW" altLang="zh-TW" sz="4800" b="1" dirty="0" smtClean="0">
                <a:ea typeface="標楷體" pitchFamily="65" charset="-120"/>
              </a:rPr>
              <a:t>：</a:t>
            </a:r>
            <a:r>
              <a:rPr lang="zh-TW" altLang="zh-TW" sz="3600" b="1" dirty="0">
                <a:ea typeface="標楷體" pitchFamily="65" charset="-120"/>
              </a:rPr>
              <a:t>令人生病？</a:t>
            </a:r>
            <a:r>
              <a:rPr lang="zh-TW" altLang="en-US" sz="3600" b="1" dirty="0">
                <a:ea typeface="標楷體" pitchFamily="65" charset="-120"/>
              </a:rPr>
              <a:t/>
            </a:r>
            <a:br>
              <a:rPr lang="zh-TW" altLang="en-US" sz="3600" b="1" dirty="0">
                <a:ea typeface="標楷體" pitchFamily="65" charset="-120"/>
              </a:rPr>
            </a:br>
            <a:r>
              <a:rPr lang="zh-TW" altLang="zh-TW" sz="3600" b="1" dirty="0" smtClean="0">
                <a:ea typeface="標楷體" pitchFamily="65" charset="-120"/>
              </a:rPr>
              <a:t>还是成长？</a:t>
            </a:r>
            <a:r>
              <a:rPr lang="zh-TW" altLang="en-US" sz="2800" b="1" dirty="0">
                <a:ea typeface="華康鐵線龍門W3" pitchFamily="65" charset="-120"/>
              </a:rPr>
              <a:t/>
            </a:r>
            <a:br>
              <a:rPr lang="zh-TW" altLang="en-US" sz="2800" b="1" dirty="0">
                <a:ea typeface="華康鐵線龍門W3" pitchFamily="65" charset="-120"/>
              </a:rPr>
            </a:br>
            <a:r>
              <a:rPr lang="zh-TW" altLang="en-US" sz="4000" b="1" dirty="0"/>
              <a:t> </a:t>
            </a:r>
            <a:r>
              <a:rPr lang="en-US" altLang="zh-TW" sz="1800" dirty="0"/>
              <a:t>(Dohrenwend,1978)</a:t>
            </a:r>
            <a:r>
              <a:rPr lang="en-US" altLang="zh-TW" sz="2400" dirty="0"/>
              <a:t> </a:t>
            </a:r>
            <a:r>
              <a:rPr lang="en-US" altLang="zh-TW" sz="1800" dirty="0" smtClean="0"/>
              <a:t>(</a:t>
            </a:r>
            <a:r>
              <a:rPr lang="zh-TW" altLang="en-US" sz="1400" dirty="0" smtClean="0"/>
              <a:t>黄龙杰制作</a:t>
            </a:r>
            <a:r>
              <a:rPr lang="en-US" altLang="zh-TW" sz="1600" dirty="0" smtClean="0"/>
              <a:t>)</a:t>
            </a:r>
            <a:r>
              <a:rPr lang="en-US" altLang="zh-TW" sz="3200" dirty="0">
                <a:latin typeface="華康儷楷書" pitchFamily="65" charset="-120"/>
                <a:ea typeface="華康儷楷書" pitchFamily="65" charset="-120"/>
              </a:rPr>
              <a:t/>
            </a:r>
            <a:br>
              <a:rPr lang="en-US" altLang="zh-TW" sz="3200" dirty="0">
                <a:latin typeface="華康儷楷書" pitchFamily="65" charset="-120"/>
                <a:ea typeface="華康儷楷書" pitchFamily="65" charset="-120"/>
              </a:rPr>
            </a:br>
            <a:r>
              <a:rPr lang="en-US" altLang="zh-TW" sz="3600" dirty="0"/>
              <a:t/>
            </a:r>
            <a:br>
              <a:rPr lang="en-US" altLang="zh-TW" sz="3600" dirty="0"/>
            </a:br>
            <a:endParaRPr lang="en-US" altLang="zh-TW" sz="3600" dirty="0"/>
          </a:p>
        </p:txBody>
      </p:sp>
      <p:graphicFrame>
        <p:nvGraphicFramePr>
          <p:cNvPr id="162819" name="Object 3"/>
          <p:cNvGraphicFramePr>
            <a:graphicFrameLocks noChangeAspect="1"/>
          </p:cNvGraphicFramePr>
          <p:nvPr>
            <p:ph type="dgm" idx="1"/>
          </p:nvPr>
        </p:nvGraphicFramePr>
        <p:xfrm>
          <a:off x="914400" y="1989138"/>
          <a:ext cx="7745413" cy="4411662"/>
        </p:xfrm>
        <a:graphic>
          <a:graphicData uri="http://schemas.openxmlformats.org/presentationml/2006/ole">
            <mc:AlternateContent xmlns:mc="http://schemas.openxmlformats.org/markup-compatibility/2006">
              <mc:Choice xmlns:v="urn:schemas-microsoft-com:vml" Requires="v">
                <p:oleObj spid="_x0000_s162820" name="MS 組織圖" r:id="rId4" imgW="6146640" imgH="2431800" progId="OrgPlusWOPX.4">
                  <p:embed followColorScheme="full"/>
                </p:oleObj>
              </mc:Choice>
              <mc:Fallback>
                <p:oleObj name="MS 組織圖" r:id="rId4" imgW="6146640" imgH="2431800" progId="OrgPlusWOPX.4">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9138"/>
                        <a:ext cx="7745413" cy="441166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anim calcmode="lin" valueType="num">
                                      <p:cBhvr additive="base">
                                        <p:cTn id="7" dur="500" fill="hold"/>
                                        <p:tgtEl>
                                          <p:spTgt spid="162819"/>
                                        </p:tgtEl>
                                        <p:attrNameLst>
                                          <p:attrName>ppt_x</p:attrName>
                                        </p:attrNameLst>
                                      </p:cBhvr>
                                      <p:tavLst>
                                        <p:tav tm="0">
                                          <p:val>
                                            <p:strVal val="#ppt_x"/>
                                          </p:val>
                                        </p:tav>
                                        <p:tav tm="100000">
                                          <p:val>
                                            <p:strVal val="#ppt_x"/>
                                          </p:val>
                                        </p:tav>
                                      </p:tavLst>
                                    </p:anim>
                                    <p:anim calcmode="lin" valueType="num">
                                      <p:cBhvr additive="base">
                                        <p:cTn id="8" dur="500" fill="hold"/>
                                        <p:tgtEl>
                                          <p:spTgt spid="1628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TW" dirty="0"/>
              <a:t> </a:t>
            </a:r>
            <a:r>
              <a:rPr lang="en-US" altLang="zh-TW" b="1" dirty="0"/>
              <a:t>PTSR </a:t>
            </a:r>
            <a:r>
              <a:rPr lang="zh-TW" altLang="en-US" b="1" dirty="0" smtClean="0">
                <a:ea typeface="標楷體" pitchFamily="65" charset="-120"/>
              </a:rPr>
              <a:t>第二组反应</a:t>
            </a:r>
            <a:r>
              <a:rPr lang="zh-TW" altLang="en-US" sz="1600" dirty="0" smtClean="0"/>
              <a:t>（黄龙杰编译）</a:t>
            </a:r>
            <a:endParaRPr lang="zh-TW" altLang="en-US" sz="1600" dirty="0"/>
          </a:p>
        </p:txBody>
      </p:sp>
      <p:sp>
        <p:nvSpPr>
          <p:cNvPr id="56323" name="Rectangle 3"/>
          <p:cNvSpPr>
            <a:spLocks noGrp="1" noChangeArrowheads="1"/>
          </p:cNvSpPr>
          <p:nvPr>
            <p:ph type="body" idx="1"/>
          </p:nvPr>
        </p:nvSpPr>
        <p:spPr>
          <a:xfrm>
            <a:off x="1116013" y="1600200"/>
            <a:ext cx="7570787" cy="4525963"/>
          </a:xfrm>
        </p:spPr>
        <p:txBody>
          <a:bodyPr/>
          <a:lstStyle/>
          <a:p>
            <a:pPr>
              <a:lnSpc>
                <a:spcPct val="90000"/>
              </a:lnSpc>
            </a:pPr>
            <a:r>
              <a:rPr lang="zh-TW" altLang="en-US" sz="4000" b="1" dirty="0" smtClean="0">
                <a:ea typeface="標楷體" pitchFamily="65" charset="-120"/>
              </a:rPr>
              <a:t>逃避与麻木</a:t>
            </a:r>
          </a:p>
          <a:p>
            <a:pPr>
              <a:lnSpc>
                <a:spcPct val="90000"/>
              </a:lnSpc>
              <a:buFontTx/>
              <a:buNone/>
            </a:pPr>
            <a:r>
              <a:rPr lang="zh-TW" altLang="en-US" b="1" dirty="0" smtClean="0">
                <a:ea typeface="標楷體" pitchFamily="65" charset="-120"/>
              </a:rPr>
              <a:t>逃避有关感想或谈话</a:t>
            </a:r>
          </a:p>
          <a:p>
            <a:pPr>
              <a:lnSpc>
                <a:spcPct val="90000"/>
              </a:lnSpc>
              <a:buFontTx/>
              <a:buNone/>
            </a:pPr>
            <a:r>
              <a:rPr lang="zh-TW" altLang="en-US" b="1" dirty="0" smtClean="0">
                <a:ea typeface="標楷體" pitchFamily="65" charset="-120"/>
              </a:rPr>
              <a:t>逃避有关人事地</a:t>
            </a:r>
          </a:p>
          <a:p>
            <a:pPr eaLnBrk="0" hangingPunct="0">
              <a:lnSpc>
                <a:spcPct val="90000"/>
              </a:lnSpc>
              <a:spcBef>
                <a:spcPct val="0"/>
              </a:spcBef>
              <a:buFontTx/>
              <a:buNone/>
            </a:pPr>
            <a:r>
              <a:rPr lang="zh-TW" altLang="en-US" b="1" dirty="0" smtClean="0">
                <a:ea typeface="標楷體" pitchFamily="65" charset="-120"/>
              </a:rPr>
              <a:t>重要情节失忆</a:t>
            </a:r>
          </a:p>
          <a:p>
            <a:pPr eaLnBrk="0" hangingPunct="0">
              <a:lnSpc>
                <a:spcPct val="90000"/>
              </a:lnSpc>
              <a:spcBef>
                <a:spcPct val="0"/>
              </a:spcBef>
              <a:buFontTx/>
              <a:buNone/>
            </a:pPr>
            <a:r>
              <a:rPr lang="zh-TW" altLang="en-US" b="1" dirty="0" smtClean="0">
                <a:ea typeface="標楷體" pitchFamily="65" charset="-120"/>
              </a:rPr>
              <a:t>参与活动兴趣降低</a:t>
            </a:r>
            <a:endParaRPr lang="zh-TW" altLang="en-US" b="1" dirty="0">
              <a:ea typeface="標楷體" pitchFamily="65" charset="-120"/>
            </a:endParaRPr>
          </a:p>
          <a:p>
            <a:pPr eaLnBrk="0" hangingPunct="0">
              <a:lnSpc>
                <a:spcPct val="90000"/>
              </a:lnSpc>
              <a:spcBef>
                <a:spcPct val="0"/>
              </a:spcBef>
              <a:buFontTx/>
              <a:buNone/>
            </a:pPr>
            <a:r>
              <a:rPr lang="zh-TW" altLang="en-US" b="1" dirty="0" smtClean="0">
                <a:ea typeface="標楷體" pitchFamily="65" charset="-120"/>
              </a:rPr>
              <a:t>疏离感或孤立</a:t>
            </a:r>
          </a:p>
          <a:p>
            <a:pPr eaLnBrk="0" hangingPunct="0">
              <a:lnSpc>
                <a:spcPct val="90000"/>
              </a:lnSpc>
              <a:spcBef>
                <a:spcPct val="0"/>
              </a:spcBef>
              <a:buFontTx/>
              <a:buNone/>
            </a:pPr>
            <a:r>
              <a:rPr lang="zh-TW" altLang="en-US" b="1" dirty="0" smtClean="0">
                <a:ea typeface="標楷體" pitchFamily="65" charset="-120"/>
              </a:rPr>
              <a:t>情感局限</a:t>
            </a:r>
          </a:p>
          <a:p>
            <a:pPr>
              <a:lnSpc>
                <a:spcPct val="90000"/>
              </a:lnSpc>
              <a:buFontTx/>
              <a:buNone/>
            </a:pPr>
            <a:r>
              <a:rPr lang="zh-TW" altLang="en-US" b="1" dirty="0" smtClean="0">
                <a:ea typeface="標楷體" pitchFamily="65" charset="-120"/>
              </a:rPr>
              <a:t>来日无多</a:t>
            </a:r>
            <a:r>
              <a:rPr lang="zh-TW" altLang="en-US" b="1" dirty="0">
                <a:ea typeface="標楷體" pitchFamily="65" charset="-120"/>
              </a:rPr>
              <a:t>之感</a:t>
            </a:r>
          </a:p>
          <a:p>
            <a:pPr eaLnBrk="0" hangingPunct="0">
              <a:lnSpc>
                <a:spcPct val="90000"/>
              </a:lnSpc>
              <a:spcBef>
                <a:spcPct val="0"/>
              </a:spcBef>
              <a:buFontTx/>
              <a:buNone/>
            </a:pPr>
            <a:endParaRPr lang="zh-TW" altLang="en-US" b="1" dirty="0"/>
          </a:p>
          <a:p>
            <a:pPr eaLnBrk="0" hangingPunct="0">
              <a:lnSpc>
                <a:spcPct val="90000"/>
              </a:lnSpc>
              <a:spcBef>
                <a:spcPct val="0"/>
              </a:spcBef>
              <a:buFontTx/>
              <a:buNone/>
            </a:pPr>
            <a:endParaRPr lang="en-US" altLang="zh-TW" dirty="0"/>
          </a:p>
        </p:txBody>
      </p:sp>
      <p:pic>
        <p:nvPicPr>
          <p:cNvPr id="56324" name="Picture 4" descr="PE0403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886200"/>
            <a:ext cx="1125538" cy="2076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500" fill="hold"/>
                                        <p:tgtEl>
                                          <p:spTgt spid="56323"/>
                                        </p:tgtEl>
                                        <p:attrNameLst>
                                          <p:attrName>ppt_x</p:attrName>
                                        </p:attrNameLst>
                                      </p:cBhvr>
                                      <p:tavLst>
                                        <p:tav tm="0">
                                          <p:val>
                                            <p:strVal val="0-#ppt_w/2"/>
                                          </p:val>
                                        </p:tav>
                                        <p:tav tm="100000">
                                          <p:val>
                                            <p:strVal val="#ppt_x"/>
                                          </p:val>
                                        </p:tav>
                                      </p:tavLst>
                                    </p:anim>
                                    <p:anim calcmode="lin" valueType="num">
                                      <p:cBhvr additive="base">
                                        <p:cTn id="8" dur="500" fill="hold"/>
                                        <p:tgtEl>
                                          <p:spTgt spid="563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zh-TW" dirty="0"/>
              <a:t> </a:t>
            </a:r>
            <a:r>
              <a:rPr lang="en-US" altLang="zh-TW" b="1" dirty="0"/>
              <a:t>PTSR </a:t>
            </a:r>
            <a:r>
              <a:rPr lang="zh-TW" altLang="en-US" b="1" dirty="0" smtClean="0">
                <a:ea typeface="標楷體" pitchFamily="65" charset="-120"/>
              </a:rPr>
              <a:t>第三组反应</a:t>
            </a:r>
            <a:r>
              <a:rPr lang="zh-TW" altLang="en-US" sz="1600" dirty="0" smtClean="0"/>
              <a:t>（黄龙杰编译）</a:t>
            </a:r>
            <a:endParaRPr lang="zh-TW" altLang="en-US" sz="1600" dirty="0"/>
          </a:p>
        </p:txBody>
      </p:sp>
      <p:sp>
        <p:nvSpPr>
          <p:cNvPr id="57347" name="Rectangle 3"/>
          <p:cNvSpPr>
            <a:spLocks noGrp="1" noChangeArrowheads="1"/>
          </p:cNvSpPr>
          <p:nvPr>
            <p:ph type="body" idx="1"/>
          </p:nvPr>
        </p:nvSpPr>
        <p:spPr>
          <a:xfrm>
            <a:off x="1547813" y="1600200"/>
            <a:ext cx="7138987" cy="4525963"/>
          </a:xfrm>
        </p:spPr>
        <p:txBody>
          <a:bodyPr/>
          <a:lstStyle/>
          <a:p>
            <a:r>
              <a:rPr lang="zh-TW" altLang="en-US" sz="4000" b="1" dirty="0">
                <a:ea typeface="標楷體" pitchFamily="65" charset="-120"/>
              </a:rPr>
              <a:t>警醒度增加</a:t>
            </a:r>
            <a:endParaRPr lang="zh-TW" altLang="en-US" b="1" dirty="0">
              <a:ea typeface="標楷體" pitchFamily="65" charset="-120"/>
            </a:endParaRPr>
          </a:p>
          <a:p>
            <a:r>
              <a:rPr lang="zh-TW" altLang="en-US" b="1" dirty="0" smtClean="0">
                <a:ea typeface="標楷體" pitchFamily="65" charset="-120"/>
              </a:rPr>
              <a:t>难入睡或熟睡</a:t>
            </a:r>
          </a:p>
          <a:p>
            <a:r>
              <a:rPr lang="zh-TW" altLang="en-US" b="1" dirty="0" smtClean="0">
                <a:ea typeface="標楷體" pitchFamily="65" charset="-120"/>
              </a:rPr>
              <a:t>易</a:t>
            </a:r>
            <a:r>
              <a:rPr lang="zh-TW" altLang="en-US" b="1" dirty="0">
                <a:ea typeface="標楷體" pitchFamily="65" charset="-120"/>
              </a:rPr>
              <a:t>怒或暴怒</a:t>
            </a:r>
          </a:p>
          <a:p>
            <a:r>
              <a:rPr lang="zh-TW" altLang="en-US" b="1" dirty="0" smtClean="0">
                <a:ea typeface="標楷體" pitchFamily="65" charset="-120"/>
              </a:rPr>
              <a:t>难专注</a:t>
            </a:r>
          </a:p>
          <a:p>
            <a:r>
              <a:rPr lang="zh-TW" altLang="en-US" b="1" dirty="0" smtClean="0">
                <a:ea typeface="標楷體" pitchFamily="65" charset="-120"/>
              </a:rPr>
              <a:t>过份警觉</a:t>
            </a:r>
          </a:p>
          <a:p>
            <a:r>
              <a:rPr lang="zh-TW" altLang="en-US" b="1" dirty="0" smtClean="0">
                <a:ea typeface="標楷體" pitchFamily="65" charset="-120"/>
              </a:rPr>
              <a:t>易受惊吓</a:t>
            </a:r>
            <a:endParaRPr lang="zh-TW" altLang="en-US" b="1" dirty="0">
              <a:ea typeface="標楷體" pitchFamily="65" charset="-120"/>
            </a:endParaRPr>
          </a:p>
        </p:txBody>
      </p:sp>
      <p:pic>
        <p:nvPicPr>
          <p:cNvPr id="57348" name="Picture 4" descr="j01579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505200"/>
            <a:ext cx="2470150" cy="235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0-#ppt_w/2"/>
                                          </p:val>
                                        </p:tav>
                                        <p:tav tm="100000">
                                          <p:val>
                                            <p:strVal val="#ppt_x"/>
                                          </p:val>
                                        </p:tav>
                                      </p:tavLst>
                                    </p:anim>
                                    <p:anim calcmode="lin" valueType="num">
                                      <p:cBhvr additive="base">
                                        <p:cTn id="8" dur="500" fill="hold"/>
                                        <p:tgtEl>
                                          <p:spTgt spid="5734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kumimoji="0" lang="zh-TW" altLang="en-US" dirty="0" smtClean="0">
                <a:ea typeface="華康儷楷書" pitchFamily="65" charset="-120"/>
              </a:rPr>
              <a:t>情绪调适</a:t>
            </a:r>
            <a:r>
              <a:rPr lang="zh-TW" altLang="en-US" dirty="0" smtClean="0"/>
              <a:t>：</a:t>
            </a:r>
            <a:r>
              <a:rPr lang="en-US" altLang="zh-TW" sz="3200" dirty="0">
                <a:latin typeface="Stencil" pitchFamily="82" charset="0"/>
              </a:rPr>
              <a:t>CDEF</a:t>
            </a:r>
            <a:r>
              <a:rPr lang="en-US" altLang="zh-TW" sz="3200" dirty="0"/>
              <a:t>  </a:t>
            </a:r>
            <a:r>
              <a:rPr lang="zh-TW" altLang="en-US" sz="2000" dirty="0" smtClean="0">
                <a:latin typeface="華康鐵線龍門W3" pitchFamily="65" charset="-120"/>
                <a:ea typeface="華康鐵線龍門W3" pitchFamily="65" charset="-120"/>
              </a:rPr>
              <a:t>（黄龙杰</a:t>
            </a:r>
            <a:r>
              <a:rPr lang="en-US" altLang="zh-TW" sz="2000" dirty="0" smtClean="0">
                <a:latin typeface="華康鐵線龍門W3" pitchFamily="65" charset="-120"/>
                <a:ea typeface="華康鐵線龍門W3" pitchFamily="65" charset="-120"/>
              </a:rPr>
              <a:t>, </a:t>
            </a:r>
            <a:r>
              <a:rPr lang="en-US" altLang="zh-TW" sz="2000" dirty="0">
                <a:latin typeface="華康鐵線龍門W3" pitchFamily="65" charset="-120"/>
                <a:ea typeface="華康鐵線龍門W3" pitchFamily="65" charset="-120"/>
              </a:rPr>
              <a:t>2000</a:t>
            </a:r>
            <a:r>
              <a:rPr lang="zh-TW" altLang="en-US" sz="2000" dirty="0">
                <a:latin typeface="華康鐵線龍門W3" pitchFamily="65" charset="-120"/>
                <a:ea typeface="華康鐵線龍門W3" pitchFamily="65" charset="-120"/>
              </a:rPr>
              <a:t>）</a:t>
            </a:r>
          </a:p>
        </p:txBody>
      </p:sp>
      <p:sp>
        <p:nvSpPr>
          <p:cNvPr id="62467" name="Rectangle 3"/>
          <p:cNvSpPr>
            <a:spLocks noGrp="1" noChangeArrowheads="1"/>
          </p:cNvSpPr>
          <p:nvPr>
            <p:ph type="body" sz="half" idx="1"/>
          </p:nvPr>
        </p:nvSpPr>
        <p:spPr>
          <a:xfrm>
            <a:off x="1331913" y="2349500"/>
            <a:ext cx="2800350" cy="3370263"/>
          </a:xfrm>
        </p:spPr>
        <p:txBody>
          <a:bodyPr/>
          <a:lstStyle/>
          <a:p>
            <a:pPr>
              <a:lnSpc>
                <a:spcPct val="80000"/>
              </a:lnSpc>
            </a:pPr>
            <a:endParaRPr lang="en-US" altLang="zh-TW" sz="4000" b="1" dirty="0">
              <a:solidFill>
                <a:schemeClr val="accent2"/>
              </a:solidFill>
            </a:endParaRPr>
          </a:p>
          <a:p>
            <a:pPr>
              <a:lnSpc>
                <a:spcPct val="80000"/>
              </a:lnSpc>
            </a:pPr>
            <a:r>
              <a:rPr lang="en-US" altLang="zh-TW" sz="4800" b="1" dirty="0">
                <a:solidFill>
                  <a:srgbClr val="640000"/>
                </a:solidFill>
              </a:rPr>
              <a:t>C</a:t>
            </a:r>
            <a:r>
              <a:rPr lang="en-US" altLang="zh-TW" sz="3200" dirty="0">
                <a:solidFill>
                  <a:srgbClr val="640000"/>
                </a:solidFill>
              </a:rPr>
              <a:t>onnection</a:t>
            </a:r>
          </a:p>
          <a:p>
            <a:pPr lvl="1">
              <a:lnSpc>
                <a:spcPct val="80000"/>
              </a:lnSpc>
            </a:pPr>
            <a:r>
              <a:rPr lang="zh-TW" altLang="en-US" sz="3600" dirty="0" smtClean="0">
                <a:solidFill>
                  <a:srgbClr val="640000"/>
                </a:solidFill>
                <a:ea typeface="華康儷楷書" pitchFamily="65" charset="-120"/>
              </a:rPr>
              <a:t>联系</a:t>
            </a:r>
            <a:endParaRPr lang="zh-TW" altLang="en-US" dirty="0">
              <a:solidFill>
                <a:srgbClr val="640000"/>
              </a:solidFill>
              <a:ea typeface="華康儷楷書" pitchFamily="65" charset="-120"/>
            </a:endParaRPr>
          </a:p>
          <a:p>
            <a:pPr>
              <a:lnSpc>
                <a:spcPct val="80000"/>
              </a:lnSpc>
            </a:pPr>
            <a:endParaRPr lang="zh-TW" altLang="en-US" sz="4400" b="1" dirty="0">
              <a:solidFill>
                <a:srgbClr val="640000"/>
              </a:solidFill>
            </a:endParaRPr>
          </a:p>
          <a:p>
            <a:pPr>
              <a:lnSpc>
                <a:spcPct val="80000"/>
              </a:lnSpc>
            </a:pPr>
            <a:r>
              <a:rPr lang="en-US" altLang="zh-TW" sz="4400" b="1" dirty="0">
                <a:solidFill>
                  <a:srgbClr val="640000"/>
                </a:solidFill>
              </a:rPr>
              <a:t>D</a:t>
            </a:r>
            <a:r>
              <a:rPr lang="en-US" altLang="zh-TW" sz="3200" dirty="0">
                <a:solidFill>
                  <a:srgbClr val="640000"/>
                </a:solidFill>
              </a:rPr>
              <a:t>iversion</a:t>
            </a:r>
          </a:p>
          <a:p>
            <a:pPr lvl="1">
              <a:lnSpc>
                <a:spcPct val="80000"/>
              </a:lnSpc>
            </a:pPr>
            <a:r>
              <a:rPr lang="zh-TW" altLang="en-US" sz="3600" dirty="0" smtClean="0">
                <a:solidFill>
                  <a:srgbClr val="640000"/>
                </a:solidFill>
                <a:ea typeface="華康儷楷書" pitchFamily="65" charset="-120"/>
              </a:rPr>
              <a:t>转移</a:t>
            </a:r>
          </a:p>
          <a:p>
            <a:pPr lvl="1">
              <a:spcBef>
                <a:spcPct val="50000"/>
              </a:spcBef>
            </a:pPr>
            <a:endParaRPr lang="en-US" altLang="zh-TW" sz="2000" dirty="0">
              <a:solidFill>
                <a:srgbClr val="640000"/>
              </a:solidFill>
              <a:ea typeface="華康儷楷書" pitchFamily="65" charset="-120"/>
            </a:endParaRPr>
          </a:p>
        </p:txBody>
      </p:sp>
      <p:sp>
        <p:nvSpPr>
          <p:cNvPr id="62468" name="Rectangle 4"/>
          <p:cNvSpPr>
            <a:spLocks noGrp="1" noChangeArrowheads="1"/>
          </p:cNvSpPr>
          <p:nvPr>
            <p:ph type="body" sz="half" idx="2"/>
          </p:nvPr>
        </p:nvSpPr>
        <p:spPr>
          <a:xfrm>
            <a:off x="5219700" y="1700213"/>
            <a:ext cx="3238500" cy="3579812"/>
          </a:xfrm>
        </p:spPr>
        <p:txBody>
          <a:bodyPr/>
          <a:lstStyle/>
          <a:p>
            <a:pPr>
              <a:lnSpc>
                <a:spcPct val="80000"/>
              </a:lnSpc>
            </a:pPr>
            <a:endParaRPr lang="en-US" altLang="zh-TW" sz="4000" b="1" dirty="0">
              <a:solidFill>
                <a:schemeClr val="accent2"/>
              </a:solidFill>
            </a:endParaRPr>
          </a:p>
          <a:p>
            <a:pPr>
              <a:lnSpc>
                <a:spcPct val="80000"/>
              </a:lnSpc>
            </a:pPr>
            <a:r>
              <a:rPr lang="en-US" altLang="zh-TW" sz="4000" b="1" dirty="0">
                <a:solidFill>
                  <a:srgbClr val="640000"/>
                </a:solidFill>
              </a:rPr>
              <a:t>E</a:t>
            </a:r>
            <a:r>
              <a:rPr lang="en-US" altLang="zh-TW" sz="3200" dirty="0">
                <a:solidFill>
                  <a:srgbClr val="640000"/>
                </a:solidFill>
              </a:rPr>
              <a:t>xercise</a:t>
            </a:r>
          </a:p>
          <a:p>
            <a:pPr lvl="1">
              <a:lnSpc>
                <a:spcPct val="80000"/>
              </a:lnSpc>
            </a:pPr>
            <a:r>
              <a:rPr lang="zh-TW" altLang="en-US" sz="3600" dirty="0" smtClean="0">
                <a:solidFill>
                  <a:srgbClr val="640000"/>
                </a:solidFill>
                <a:ea typeface="華康儷楷書" pitchFamily="65" charset="-120"/>
              </a:rPr>
              <a:t>运动</a:t>
            </a:r>
            <a:endParaRPr lang="zh-TW" altLang="en-US" sz="2000" dirty="0">
              <a:solidFill>
                <a:srgbClr val="640000"/>
              </a:solidFill>
              <a:ea typeface="華康儷楷書" pitchFamily="65" charset="-120"/>
            </a:endParaRPr>
          </a:p>
          <a:p>
            <a:pPr>
              <a:lnSpc>
                <a:spcPct val="80000"/>
              </a:lnSpc>
            </a:pPr>
            <a:endParaRPr lang="zh-TW" altLang="en-US" sz="2400" dirty="0">
              <a:solidFill>
                <a:srgbClr val="640000"/>
              </a:solidFill>
            </a:endParaRPr>
          </a:p>
          <a:p>
            <a:pPr>
              <a:lnSpc>
                <a:spcPct val="80000"/>
              </a:lnSpc>
            </a:pPr>
            <a:r>
              <a:rPr lang="en-US" altLang="zh-TW" sz="4400" dirty="0">
                <a:solidFill>
                  <a:srgbClr val="640000"/>
                </a:solidFill>
              </a:rPr>
              <a:t>F</a:t>
            </a:r>
            <a:r>
              <a:rPr lang="en-US" altLang="zh-TW" sz="3600" dirty="0">
                <a:solidFill>
                  <a:srgbClr val="640000"/>
                </a:solidFill>
              </a:rPr>
              <a:t>aith </a:t>
            </a:r>
          </a:p>
          <a:p>
            <a:pPr lvl="1">
              <a:lnSpc>
                <a:spcPct val="80000"/>
              </a:lnSpc>
            </a:pPr>
            <a:r>
              <a:rPr lang="zh-TW" altLang="en-US" sz="3600" dirty="0">
                <a:solidFill>
                  <a:srgbClr val="640000"/>
                </a:solidFill>
                <a:ea typeface="華康儷楷書" pitchFamily="65" charset="-120"/>
              </a:rPr>
              <a:t>信仰</a:t>
            </a:r>
          </a:p>
          <a:p>
            <a:pPr>
              <a:lnSpc>
                <a:spcPct val="80000"/>
              </a:lnSpc>
            </a:pPr>
            <a:endParaRPr lang="en-US" altLang="zh-TW" sz="3600" dirty="0"/>
          </a:p>
        </p:txBody>
      </p:sp>
      <p:pic>
        <p:nvPicPr>
          <p:cNvPr id="62469" name="Picture 5" descr="MCj023272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1412875"/>
            <a:ext cx="1730375" cy="1060450"/>
          </a:xfrm>
          <a:prstGeom prst="rect">
            <a:avLst/>
          </a:prstGeom>
          <a:noFill/>
          <a:extLst>
            <a:ext uri="{909E8E84-426E-40DD-AFC4-6F175D3DCCD1}">
              <a14:hiddenFill xmlns:a14="http://schemas.microsoft.com/office/drawing/2010/main">
                <a:solidFill>
                  <a:srgbClr val="FFFFFF"/>
                </a:solidFill>
              </a14:hiddenFill>
            </a:ext>
          </a:extLst>
        </p:spPr>
      </p:pic>
      <p:pic>
        <p:nvPicPr>
          <p:cNvPr id="62470" name="Picture 6" descr="10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5157788"/>
            <a:ext cx="1798637" cy="1368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 calcmode="lin" valueType="num">
                                      <p:cBhvr additive="base">
                                        <p:cTn id="7"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anim calcmode="lin" valueType="num">
                                      <p:cBhvr additive="base">
                                        <p:cTn id="11"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2467">
                                            <p:txEl>
                                              <p:pRg st="4" end="4"/>
                                            </p:txEl>
                                          </p:spTgt>
                                        </p:tgtEl>
                                        <p:attrNameLst>
                                          <p:attrName>style.visibility</p:attrName>
                                        </p:attrNameLst>
                                      </p:cBhvr>
                                      <p:to>
                                        <p:strVal val="visible"/>
                                      </p:to>
                                    </p:set>
                                    <p:anim calcmode="lin" valueType="num">
                                      <p:cBhvr additive="base">
                                        <p:cTn id="17"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62468">
                                            <p:txEl>
                                              <p:pRg st="1" end="1"/>
                                            </p:txEl>
                                          </p:spTgt>
                                        </p:tgtEl>
                                        <p:attrNameLst>
                                          <p:attrName>style.visibility</p:attrName>
                                        </p:attrNameLst>
                                      </p:cBhvr>
                                      <p:to>
                                        <p:strVal val="visible"/>
                                      </p:to>
                                    </p:set>
                                    <p:animEffect transition="in" filter="box(in)">
                                      <p:cBhvr>
                                        <p:cTn id="23" dur="500"/>
                                        <p:tgtEl>
                                          <p:spTgt spid="62468">
                                            <p:txEl>
                                              <p:pRg st="1" end="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2468">
                                            <p:txEl>
                                              <p:pRg st="2" end="2"/>
                                            </p:txEl>
                                          </p:spTgt>
                                        </p:tgtEl>
                                        <p:attrNameLst>
                                          <p:attrName>style.visibility</p:attrName>
                                        </p:attrNameLst>
                                      </p:cBhvr>
                                      <p:to>
                                        <p:strVal val="visible"/>
                                      </p:to>
                                    </p:set>
                                    <p:animEffect transition="in" filter="box(in)">
                                      <p:cBhvr>
                                        <p:cTn id="26" dur="500"/>
                                        <p:tgtEl>
                                          <p:spTgt spid="6246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62468">
                                            <p:txEl>
                                              <p:pRg st="4" end="4"/>
                                            </p:txEl>
                                          </p:spTgt>
                                        </p:tgtEl>
                                        <p:attrNameLst>
                                          <p:attrName>style.visibility</p:attrName>
                                        </p:attrNameLst>
                                      </p:cBhvr>
                                      <p:to>
                                        <p:strVal val="visible"/>
                                      </p:to>
                                    </p:set>
                                    <p:animEffect transition="in" filter="blinds(horizontal)">
                                      <p:cBhvr>
                                        <p:cTn id="31" dur="500"/>
                                        <p:tgtEl>
                                          <p:spTgt spid="62468">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2468">
                                            <p:txEl>
                                              <p:pRg st="5" end="5"/>
                                            </p:txEl>
                                          </p:spTgt>
                                        </p:tgtEl>
                                        <p:attrNameLst>
                                          <p:attrName>style.visibility</p:attrName>
                                        </p:attrNameLst>
                                      </p:cBhvr>
                                      <p:to>
                                        <p:strVal val="visible"/>
                                      </p:to>
                                    </p:set>
                                    <p:animEffect transition="in" filter="blinds(horizontal)">
                                      <p:cBhvr>
                                        <p:cTn id="34" dur="500"/>
                                        <p:tgtEl>
                                          <p:spTgt spid="624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33375"/>
            <a:ext cx="8134350" cy="1419225"/>
          </a:xfrm>
        </p:spPr>
        <p:txBody>
          <a:bodyPr/>
          <a:lstStyle/>
          <a:p>
            <a:r>
              <a:rPr lang="zh-TW" altLang="en-US" sz="4000" b="1" dirty="0" smtClean="0">
                <a:latin typeface="華康儷楷書" pitchFamily="65" charset="-120"/>
                <a:ea typeface="華康儷楷書" pitchFamily="65" charset="-120"/>
              </a:rPr>
              <a:t>小区心理学</a:t>
            </a:r>
            <a:r>
              <a:rPr lang="zh-TW" altLang="zh-TW" sz="5400" b="1" dirty="0" smtClean="0">
                <a:latin typeface="華康儷楷書" pitchFamily="65" charset="-120"/>
                <a:ea typeface="華康儷楷書" pitchFamily="65" charset="-120"/>
              </a:rPr>
              <a:t>：</a:t>
            </a:r>
            <a:r>
              <a:rPr lang="zh-TW" altLang="en-US" sz="5400" b="1" dirty="0">
                <a:latin typeface="華康儷楷書" pitchFamily="65" charset="-120"/>
                <a:ea typeface="華康儷楷書" pitchFamily="65" charset="-120"/>
              </a:rPr>
              <a:t/>
            </a:r>
            <a:br>
              <a:rPr lang="zh-TW" altLang="en-US" sz="5400" b="1" dirty="0">
                <a:latin typeface="華康儷楷書" pitchFamily="65" charset="-120"/>
                <a:ea typeface="華康儷楷書" pitchFamily="65" charset="-120"/>
              </a:rPr>
            </a:br>
            <a:r>
              <a:rPr lang="zh-TW" altLang="en-US" sz="5400" b="1" dirty="0">
                <a:latin typeface="華康儷楷書" pitchFamily="65" charset="-120"/>
                <a:ea typeface="華康儷楷書" pitchFamily="65" charset="-120"/>
              </a:rPr>
              <a:t>  </a:t>
            </a:r>
            <a:r>
              <a:rPr lang="zh-TW" altLang="en-US" sz="3200" dirty="0" smtClean="0">
                <a:latin typeface="華康儷楷書" pitchFamily="65" charset="-120"/>
                <a:ea typeface="華康儷楷書" pitchFamily="65" charset="-120"/>
              </a:rPr>
              <a:t>都很稳 </a:t>
            </a:r>
            <a:r>
              <a:rPr lang="en-US" altLang="zh-TW" sz="2000" dirty="0" smtClean="0">
                <a:latin typeface="華康儷楷書" pitchFamily="65" charset="-120"/>
                <a:ea typeface="華康儷楷書" pitchFamily="65" charset="-120"/>
              </a:rPr>
              <a:t>(</a:t>
            </a:r>
            <a:r>
              <a:rPr lang="en-US" altLang="zh-TW" sz="2000" dirty="0">
                <a:latin typeface="華康儷楷書" pitchFamily="65" charset="-120"/>
                <a:ea typeface="華康儷楷書" pitchFamily="65" charset="-120"/>
              </a:rPr>
              <a:t>B.S.Dohrenwend,1978)</a:t>
            </a:r>
            <a:r>
              <a:rPr lang="en-US" altLang="zh-TW" sz="3200" dirty="0">
                <a:latin typeface="華康儷楷書" pitchFamily="65" charset="-120"/>
                <a:ea typeface="華康儷楷書" pitchFamily="65" charset="-120"/>
              </a:rPr>
              <a:t> </a:t>
            </a:r>
            <a:r>
              <a:rPr lang="zh-TW" altLang="en-US" sz="3200" dirty="0">
                <a:latin typeface="華康儷楷書" pitchFamily="65" charset="-120"/>
                <a:ea typeface="華康儷楷書" pitchFamily="65" charset="-120"/>
              </a:rPr>
              <a:t>模式 </a:t>
            </a:r>
            <a:r>
              <a:rPr lang="zh-TW" altLang="en-US" sz="1600" dirty="0" smtClean="0"/>
              <a:t>黄龙杰编译</a:t>
            </a:r>
            <a:endParaRPr lang="zh-TW" altLang="zh-TW" sz="1600" dirty="0"/>
          </a:p>
        </p:txBody>
      </p:sp>
      <p:graphicFrame>
        <p:nvGraphicFramePr>
          <p:cNvPr id="58371" name="Object 3"/>
          <p:cNvGraphicFramePr>
            <a:graphicFrameLocks noChangeAspect="1"/>
          </p:cNvGraphicFramePr>
          <p:nvPr>
            <p:ph type="dgm" idx="1"/>
          </p:nvPr>
        </p:nvGraphicFramePr>
        <p:xfrm>
          <a:off x="7938" y="1720850"/>
          <a:ext cx="9126537" cy="4627563"/>
        </p:xfrm>
        <a:graphic>
          <a:graphicData uri="http://schemas.openxmlformats.org/presentationml/2006/ole">
            <mc:AlternateContent xmlns:mc="http://schemas.openxmlformats.org/markup-compatibility/2006">
              <mc:Choice xmlns:v="urn:schemas-microsoft-com:vml" Requires="v">
                <p:oleObj spid="_x0000_s58372" name="MS 組織圖" r:id="rId5" imgW="7727760" imgH="3917880" progId="OrgPlusWOPX.4">
                  <p:embed followColorScheme="full"/>
                </p:oleObj>
              </mc:Choice>
              <mc:Fallback>
                <p:oleObj name="MS 組織圖" r:id="rId5" imgW="7727760" imgH="3917880" progId="OrgPlusWOPX.4">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 y="1720850"/>
                        <a:ext cx="9126537" cy="462756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ox(out)">
                                      <p:cBhvr>
                                        <p:cTn id="7" dur="500"/>
                                        <p:tgtEl>
                                          <p:spTgt spid="58371"/>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549275"/>
            <a:ext cx="8229600" cy="1143000"/>
          </a:xfrm>
        </p:spPr>
        <p:txBody>
          <a:bodyPr/>
          <a:lstStyle/>
          <a:p>
            <a:r>
              <a:rPr lang="zh-TW" altLang="en-US" sz="4000" b="1" dirty="0">
                <a:ea typeface="華康儷楷書(P)" pitchFamily="66" charset="-120"/>
              </a:rPr>
              <a:t>介入</a:t>
            </a:r>
            <a:r>
              <a:rPr lang="zh-TW" altLang="en-US" sz="4000" b="1" dirty="0" smtClean="0"/>
              <a:t>：</a:t>
            </a:r>
            <a:r>
              <a:rPr lang="zh-TW" altLang="en-US" sz="4000" b="1" u="sng" dirty="0" smtClean="0">
                <a:ea typeface="華康儷楷書(P)" pitchFamily="66" charset="-120"/>
              </a:rPr>
              <a:t>传单</a:t>
            </a:r>
            <a:r>
              <a:rPr lang="en-US" altLang="zh-TW" sz="4000" b="1" u="sng" dirty="0" smtClean="0">
                <a:ea typeface="華康儷楷書(P)" pitchFamily="66" charset="-120"/>
              </a:rPr>
              <a:t>/</a:t>
            </a:r>
            <a:r>
              <a:rPr lang="zh-TW" altLang="en-US" sz="4000" b="1" u="sng" dirty="0" smtClean="0">
                <a:ea typeface="華康儷楷書(P)" pitchFamily="66" charset="-120"/>
              </a:rPr>
              <a:t>书信</a:t>
            </a:r>
            <a:br>
              <a:rPr lang="zh-TW" altLang="en-US" sz="4000" b="1" u="sng" dirty="0" smtClean="0">
                <a:ea typeface="華康儷楷書(P)" pitchFamily="66" charset="-120"/>
              </a:rPr>
            </a:br>
            <a:r>
              <a:rPr lang="zh-TW" altLang="en-US" sz="1600" dirty="0" smtClean="0"/>
              <a:t>（黄龙杰制作）</a:t>
            </a:r>
            <a:r>
              <a:rPr lang="zh-TW" altLang="en-US" sz="2400" dirty="0" smtClean="0"/>
              <a:t> </a:t>
            </a:r>
            <a:r>
              <a:rPr lang="zh-TW" altLang="en-US" sz="3600" dirty="0"/>
              <a:t/>
            </a:r>
            <a:br>
              <a:rPr lang="zh-TW" altLang="en-US" sz="3600" dirty="0"/>
            </a:br>
            <a:endParaRPr lang="zh-TW" altLang="en-US" sz="3600" dirty="0"/>
          </a:p>
        </p:txBody>
      </p:sp>
      <p:sp>
        <p:nvSpPr>
          <p:cNvPr id="79875" name="Rectangle 3"/>
          <p:cNvSpPr>
            <a:spLocks noGrp="1" noChangeArrowheads="1"/>
          </p:cNvSpPr>
          <p:nvPr>
            <p:ph type="body" idx="1"/>
          </p:nvPr>
        </p:nvSpPr>
        <p:spPr/>
        <p:txBody>
          <a:bodyPr/>
          <a:lstStyle/>
          <a:p>
            <a:endParaRPr lang="zh-HK" altLang="zh-HK"/>
          </a:p>
        </p:txBody>
      </p:sp>
      <p:pic>
        <p:nvPicPr>
          <p:cNvPr id="79876" name="Picture 4" descr="MCBS01119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2852738"/>
            <a:ext cx="3822700" cy="3468687"/>
          </a:xfrm>
          <a:prstGeom prst="rect">
            <a:avLst/>
          </a:prstGeom>
          <a:noFill/>
          <a:extLst>
            <a:ext uri="{909E8E84-426E-40DD-AFC4-6F175D3DCCD1}">
              <a14:hiddenFill xmlns:a14="http://schemas.microsoft.com/office/drawing/2010/main">
                <a:solidFill>
                  <a:srgbClr val="FFFFFF"/>
                </a:solidFill>
              </a14:hiddenFill>
            </a:ext>
          </a:extLst>
        </p:spPr>
      </p:pic>
      <p:pic>
        <p:nvPicPr>
          <p:cNvPr id="79877" name="Picture 5" descr="MCBD09982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2420938"/>
            <a:ext cx="1766888"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r>
              <a:rPr lang="en-US" altLang="zh-TW" dirty="0" err="1" smtClean="0"/>
              <a:t>台北市小区心理卫生中心提供</a:t>
            </a:r>
            <a:endParaRPr lang="en-US" altLang="zh-TW" dirty="0"/>
          </a:p>
        </p:txBody>
      </p:sp>
      <p:sp>
        <p:nvSpPr>
          <p:cNvPr id="149506" name="Rectangle 2"/>
          <p:cNvSpPr>
            <a:spLocks noGrp="1" noChangeArrowheads="1"/>
          </p:cNvSpPr>
          <p:nvPr>
            <p:ph type="title"/>
          </p:nvPr>
        </p:nvSpPr>
        <p:spPr/>
        <p:txBody>
          <a:bodyPr/>
          <a:lstStyle/>
          <a:p>
            <a:r>
              <a:rPr lang="zh-TW" altLang="en-US" sz="4000" b="1" dirty="0" smtClean="0"/>
              <a:t>给家长的一封信</a:t>
            </a:r>
            <a:br>
              <a:rPr lang="zh-TW" altLang="en-US" sz="4000" b="1" dirty="0" smtClean="0"/>
            </a:br>
            <a:r>
              <a:rPr lang="en-US" altLang="zh-TW" sz="4000" b="1" dirty="0" smtClean="0"/>
              <a:t>~</a:t>
            </a:r>
            <a:r>
              <a:rPr lang="zh-TW" altLang="en-US" sz="4000" b="1" dirty="0" smtClean="0"/>
              <a:t>还子可能有的反应</a:t>
            </a:r>
            <a:endParaRPr lang="zh-TW" altLang="en-US" sz="4000" b="1" dirty="0"/>
          </a:p>
        </p:txBody>
      </p:sp>
      <p:sp>
        <p:nvSpPr>
          <p:cNvPr id="149507" name="Rectangle 3"/>
          <p:cNvSpPr>
            <a:spLocks noGrp="1" noChangeArrowheads="1"/>
          </p:cNvSpPr>
          <p:nvPr>
            <p:ph type="body" idx="1"/>
          </p:nvPr>
        </p:nvSpPr>
        <p:spPr/>
        <p:txBody>
          <a:bodyPr/>
          <a:lstStyle/>
          <a:p>
            <a:pPr marL="609600" indent="-609600">
              <a:lnSpc>
                <a:spcPct val="90000"/>
              </a:lnSpc>
            </a:pPr>
            <a:r>
              <a:rPr lang="zh-TW" altLang="en-US" sz="2400" dirty="0" smtClean="0"/>
              <a:t>害怕一个人睡觉、偶而会失眠、甚至做恶梦。</a:t>
            </a:r>
          </a:p>
          <a:p>
            <a:pPr marL="609600" indent="-609600">
              <a:lnSpc>
                <a:spcPct val="90000"/>
              </a:lnSpc>
            </a:pPr>
            <a:r>
              <a:rPr lang="zh-TW" altLang="en-US" sz="2400" dirty="0" smtClean="0"/>
              <a:t>无法专心课业、甚至成绩退步。</a:t>
            </a:r>
          </a:p>
          <a:p>
            <a:pPr marL="609600" indent="-609600">
              <a:lnSpc>
                <a:spcPct val="90000"/>
              </a:lnSpc>
            </a:pPr>
            <a:r>
              <a:rPr lang="zh-TW" altLang="en-US" sz="2400" dirty="0" smtClean="0"/>
              <a:t>怀疑生命的意义，例如会问：「活着做什么？」、「人好像随时会死？」。</a:t>
            </a:r>
          </a:p>
          <a:p>
            <a:pPr marL="609600" indent="-609600">
              <a:lnSpc>
                <a:spcPct val="90000"/>
              </a:lnSpc>
            </a:pPr>
            <a:r>
              <a:rPr lang="zh-TW" altLang="en-US" sz="2400" dirty="0" smtClean="0"/>
              <a:t>沉默、退缩、没有反应。</a:t>
            </a:r>
          </a:p>
          <a:p>
            <a:pPr marL="609600" indent="-609600">
              <a:lnSpc>
                <a:spcPct val="90000"/>
              </a:lnSpc>
            </a:pPr>
            <a:r>
              <a:rPr lang="zh-TW" altLang="en-US" sz="2400" dirty="0" smtClean="0"/>
              <a:t>担心、害怕、容易生气或是哭泣。</a:t>
            </a:r>
          </a:p>
          <a:p>
            <a:pPr marL="609600" indent="-609600">
              <a:lnSpc>
                <a:spcPct val="90000"/>
              </a:lnSpc>
            </a:pPr>
            <a:r>
              <a:rPr lang="zh-TW" altLang="en-US" sz="2400" dirty="0" smtClean="0"/>
              <a:t>暂时不想上学。</a:t>
            </a:r>
          </a:p>
          <a:p>
            <a:pPr marL="609600" indent="-609600">
              <a:lnSpc>
                <a:spcPct val="90000"/>
              </a:lnSpc>
            </a:pPr>
            <a:r>
              <a:rPr lang="zh-TW" altLang="en-US" sz="2400" dirty="0" smtClean="0"/>
              <a:t>喜欢与同学交谈、窃窃私语，甚至手机费增加。</a:t>
            </a:r>
          </a:p>
          <a:p>
            <a:pPr marL="609600" indent="-609600">
              <a:lnSpc>
                <a:spcPct val="90000"/>
              </a:lnSpc>
            </a:pPr>
            <a:r>
              <a:rPr lang="zh-TW" altLang="en-US" sz="2400" dirty="0" smtClean="0"/>
              <a:t>生理的反应，如肚子痛、经痛、胸闷等。</a:t>
            </a:r>
          </a:p>
          <a:p>
            <a:pPr marL="609600" indent="-609600">
              <a:lnSpc>
                <a:spcPct val="90000"/>
              </a:lnSpc>
            </a:pPr>
            <a:r>
              <a:rPr lang="zh-TW" altLang="en-US" sz="2400" dirty="0" smtClean="0"/>
              <a:t>回想起过去亲人过世的经验。</a:t>
            </a:r>
            <a:endParaRPr lang="zh-TW"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18488" cy="1425575"/>
          </a:xfrm>
        </p:spPr>
        <p:txBody>
          <a:bodyPr/>
          <a:lstStyle/>
          <a:p>
            <a:r>
              <a:rPr lang="zh-TW" altLang="en-US" sz="4000" b="1" dirty="0">
                <a:ea typeface="華康儷楷書(P)" pitchFamily="66" charset="-120"/>
              </a:rPr>
              <a:t>介入</a:t>
            </a:r>
            <a:r>
              <a:rPr lang="zh-TW" altLang="en-US" sz="4000" b="1" dirty="0" smtClean="0"/>
              <a:t>：</a:t>
            </a:r>
            <a:r>
              <a:rPr lang="zh-TW" altLang="en-US" sz="4000" b="1" u="sng" dirty="0" smtClean="0">
                <a:ea typeface="華康儷楷書(P)" pitchFamily="66" charset="-120"/>
              </a:rPr>
              <a:t>班级辅导</a:t>
            </a:r>
            <a:br>
              <a:rPr lang="zh-TW" altLang="en-US" sz="4000" b="1" u="sng" dirty="0" smtClean="0">
                <a:ea typeface="華康儷楷書(P)" pitchFamily="66" charset="-120"/>
              </a:rPr>
            </a:br>
            <a:r>
              <a:rPr lang="zh-TW" altLang="en-US" sz="1600" dirty="0" smtClean="0"/>
              <a:t>（黄龙杰制作）</a:t>
            </a:r>
            <a:r>
              <a:rPr lang="zh-TW" altLang="en-US" sz="2400" dirty="0" smtClean="0"/>
              <a:t> </a:t>
            </a:r>
            <a:r>
              <a:rPr lang="zh-TW" altLang="en-US" sz="3600" dirty="0"/>
              <a:t/>
            </a:r>
            <a:br>
              <a:rPr lang="zh-TW" altLang="en-US" sz="3600" dirty="0"/>
            </a:br>
            <a:endParaRPr lang="zh-TW" altLang="en-US" sz="3600" dirty="0"/>
          </a:p>
        </p:txBody>
      </p:sp>
      <p:sp>
        <p:nvSpPr>
          <p:cNvPr id="77827" name="Rectangle 3"/>
          <p:cNvSpPr>
            <a:spLocks noGrp="1" noChangeArrowheads="1"/>
          </p:cNvSpPr>
          <p:nvPr>
            <p:ph type="body" idx="1"/>
          </p:nvPr>
        </p:nvSpPr>
        <p:spPr/>
        <p:txBody>
          <a:bodyPr/>
          <a:lstStyle/>
          <a:p>
            <a:endParaRPr lang="zh-HK" altLang="zh-HK"/>
          </a:p>
        </p:txBody>
      </p:sp>
      <p:pic>
        <p:nvPicPr>
          <p:cNvPr id="77828" name="Picture 4" descr="MCj034331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3575050"/>
            <a:ext cx="2330450" cy="2322513"/>
          </a:xfrm>
          <a:prstGeom prst="rect">
            <a:avLst/>
          </a:prstGeom>
          <a:noFill/>
          <a:extLst>
            <a:ext uri="{909E8E84-426E-40DD-AFC4-6F175D3DCCD1}">
              <a14:hiddenFill xmlns:a14="http://schemas.microsoft.com/office/drawing/2010/main">
                <a:solidFill>
                  <a:srgbClr val="FFFFFF"/>
                </a:solidFill>
              </a14:hiddenFill>
            </a:ext>
          </a:extLst>
        </p:spPr>
      </p:pic>
      <p:pic>
        <p:nvPicPr>
          <p:cNvPr id="77829" name="Picture 5" descr="MCj034335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916113"/>
            <a:ext cx="2376487" cy="2378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68313" y="620713"/>
            <a:ext cx="8229600" cy="1143000"/>
          </a:xfrm>
        </p:spPr>
        <p:txBody>
          <a:bodyPr/>
          <a:lstStyle/>
          <a:p>
            <a:r>
              <a:rPr lang="zh-TW" altLang="en-US" sz="4000" b="1" dirty="0">
                <a:ea typeface="華康儷楷書(P)" pitchFamily="66" charset="-120"/>
              </a:rPr>
              <a:t>介入</a:t>
            </a:r>
            <a:r>
              <a:rPr lang="zh-TW" altLang="en-US" sz="4000" b="1" dirty="0" smtClean="0"/>
              <a:t>：</a:t>
            </a:r>
            <a:r>
              <a:rPr lang="zh-TW" altLang="en-US" sz="4000" b="1" u="sng" dirty="0" smtClean="0">
                <a:ea typeface="華康儷楷書(P)" pitchFamily="66" charset="-120"/>
              </a:rPr>
              <a:t>家庭访视</a:t>
            </a:r>
            <a:br>
              <a:rPr lang="zh-TW" altLang="en-US" sz="4000" b="1" u="sng" dirty="0" smtClean="0">
                <a:ea typeface="華康儷楷書(P)" pitchFamily="66" charset="-120"/>
              </a:rPr>
            </a:br>
            <a:r>
              <a:rPr lang="zh-TW" altLang="en-US" sz="1600" dirty="0" smtClean="0"/>
              <a:t>（黄龙杰制作）</a:t>
            </a:r>
            <a:r>
              <a:rPr lang="zh-TW" altLang="en-US" sz="2400" dirty="0" smtClean="0"/>
              <a:t> </a:t>
            </a:r>
            <a:r>
              <a:rPr lang="zh-TW" altLang="en-US" sz="3600" dirty="0"/>
              <a:t/>
            </a:r>
            <a:br>
              <a:rPr lang="zh-TW" altLang="en-US" sz="3600" dirty="0"/>
            </a:br>
            <a:endParaRPr lang="zh-TW" altLang="en-US" sz="3600" dirty="0"/>
          </a:p>
        </p:txBody>
      </p:sp>
      <p:sp>
        <p:nvSpPr>
          <p:cNvPr id="142339" name="Rectangle 3"/>
          <p:cNvSpPr>
            <a:spLocks noGrp="1" noChangeArrowheads="1"/>
          </p:cNvSpPr>
          <p:nvPr>
            <p:ph type="body" idx="1"/>
          </p:nvPr>
        </p:nvSpPr>
        <p:spPr/>
        <p:txBody>
          <a:bodyPr/>
          <a:lstStyle/>
          <a:p>
            <a:endParaRPr lang="zh-HK" altLang="zh-HK"/>
          </a:p>
        </p:txBody>
      </p:sp>
      <p:pic>
        <p:nvPicPr>
          <p:cNvPr id="142340" name="Picture 4" descr="MCj036100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3284538"/>
            <a:ext cx="2520950" cy="2249487"/>
          </a:xfrm>
          <a:prstGeom prst="rect">
            <a:avLst/>
          </a:prstGeom>
          <a:noFill/>
          <a:extLst>
            <a:ext uri="{909E8E84-426E-40DD-AFC4-6F175D3DCCD1}">
              <a14:hiddenFill xmlns:a14="http://schemas.microsoft.com/office/drawing/2010/main">
                <a:solidFill>
                  <a:srgbClr val="FFFFFF"/>
                </a:solidFill>
              </a14:hiddenFill>
            </a:ext>
          </a:extLst>
        </p:spPr>
      </p:pic>
      <p:pic>
        <p:nvPicPr>
          <p:cNvPr id="142341" name="Picture 5" descr="MCPE04000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1916113"/>
            <a:ext cx="1433513" cy="2352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body" idx="1"/>
          </p:nvPr>
        </p:nvSpPr>
        <p:spPr/>
        <p:txBody>
          <a:bodyPr/>
          <a:lstStyle/>
          <a:p>
            <a:pPr>
              <a:buFontTx/>
              <a:buNone/>
            </a:pPr>
            <a:r>
              <a:rPr lang="en-US" altLang="zh-TW" b="1" dirty="0">
                <a:ea typeface="標楷體" pitchFamily="65" charset="-120"/>
              </a:rPr>
              <a:t>     </a:t>
            </a:r>
          </a:p>
        </p:txBody>
      </p:sp>
      <p:sp>
        <p:nvSpPr>
          <p:cNvPr id="186371" name="Text Box 3"/>
          <p:cNvSpPr txBox="1">
            <a:spLocks noChangeArrowheads="1"/>
          </p:cNvSpPr>
          <p:nvPr/>
        </p:nvSpPr>
        <p:spPr bwMode="auto">
          <a:xfrm>
            <a:off x="3109913" y="3357563"/>
            <a:ext cx="1143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dirty="0" smtClean="0">
                <a:solidFill>
                  <a:schemeClr val="tx2"/>
                </a:solidFill>
                <a:latin typeface="Times New Roman" pitchFamily="18" charset="0"/>
              </a:rPr>
              <a:t>失落悲伤者</a:t>
            </a:r>
            <a:endParaRPr lang="zh-TW" altLang="en-US" sz="2400" b="1" dirty="0">
              <a:solidFill>
                <a:schemeClr val="tx2"/>
              </a:solidFill>
              <a:latin typeface="Times New Roman" pitchFamily="18" charset="0"/>
            </a:endParaRPr>
          </a:p>
        </p:txBody>
      </p:sp>
      <p:grpSp>
        <p:nvGrpSpPr>
          <p:cNvPr id="186372" name="Group 4"/>
          <p:cNvGrpSpPr>
            <a:grpSpLocks/>
          </p:cNvGrpSpPr>
          <p:nvPr/>
        </p:nvGrpSpPr>
        <p:grpSpPr bwMode="auto">
          <a:xfrm>
            <a:off x="1846263" y="2492375"/>
            <a:ext cx="6705600" cy="2514600"/>
            <a:chOff x="768" y="1584"/>
            <a:chExt cx="4224" cy="1584"/>
          </a:xfrm>
        </p:grpSpPr>
        <p:sp>
          <p:nvSpPr>
            <p:cNvPr id="186373" name="Oval 5"/>
            <p:cNvSpPr>
              <a:spLocks noChangeArrowheads="1"/>
            </p:cNvSpPr>
            <p:nvPr/>
          </p:nvSpPr>
          <p:spPr bwMode="auto">
            <a:xfrm>
              <a:off x="768" y="1584"/>
              <a:ext cx="4224" cy="1584"/>
            </a:xfrm>
            <a:prstGeom prst="ellipse">
              <a:avLst/>
            </a:prstGeom>
            <a:noFill/>
            <a:ln w="5715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86374" name="Oval 6"/>
            <p:cNvSpPr>
              <a:spLocks noChangeArrowheads="1"/>
            </p:cNvSpPr>
            <p:nvPr/>
          </p:nvSpPr>
          <p:spPr bwMode="auto">
            <a:xfrm>
              <a:off x="1488" y="1920"/>
              <a:ext cx="912" cy="864"/>
            </a:xfrm>
            <a:prstGeom prst="ellipse">
              <a:avLst/>
            </a:prstGeom>
            <a:noFill/>
            <a:ln w="381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86375" name="Oval 7"/>
            <p:cNvSpPr>
              <a:spLocks noChangeArrowheads="1"/>
            </p:cNvSpPr>
            <p:nvPr/>
          </p:nvSpPr>
          <p:spPr bwMode="auto">
            <a:xfrm>
              <a:off x="3120" y="1968"/>
              <a:ext cx="912" cy="864"/>
            </a:xfrm>
            <a:prstGeom prst="ellipse">
              <a:avLst/>
            </a:prstGeom>
            <a:noFill/>
            <a:ln w="38100" cap="sq">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86376" name="AutoShape 8"/>
            <p:cNvSpPr>
              <a:spLocks noChangeArrowheads="1"/>
            </p:cNvSpPr>
            <p:nvPr/>
          </p:nvSpPr>
          <p:spPr bwMode="auto">
            <a:xfrm>
              <a:off x="2496" y="2256"/>
              <a:ext cx="528" cy="144"/>
            </a:xfrm>
            <a:prstGeom prst="leftRightArrow">
              <a:avLst>
                <a:gd name="adj1" fmla="val 50000"/>
                <a:gd name="adj2" fmla="val 73333"/>
              </a:avLst>
            </a:prstGeom>
            <a:noFill/>
            <a:ln w="381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86377" name="Text Box 9"/>
            <p:cNvSpPr txBox="1">
              <a:spLocks noChangeArrowheads="1"/>
            </p:cNvSpPr>
            <p:nvPr/>
          </p:nvSpPr>
          <p:spPr bwMode="auto">
            <a:xfrm>
              <a:off x="2496" y="1728"/>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dirty="0" smtClean="0">
                  <a:solidFill>
                    <a:srgbClr val="D62C54"/>
                  </a:solidFill>
                  <a:latin typeface="Times New Roman" pitchFamily="18" charset="0"/>
                </a:rPr>
                <a:t>大环境</a:t>
              </a:r>
              <a:endParaRPr lang="zh-TW" altLang="en-US" sz="2400" b="1" dirty="0">
                <a:solidFill>
                  <a:srgbClr val="D62C54"/>
                </a:solidFill>
                <a:latin typeface="Times New Roman" pitchFamily="18" charset="0"/>
              </a:endParaRPr>
            </a:p>
          </p:txBody>
        </p:sp>
        <p:sp>
          <p:nvSpPr>
            <p:cNvPr id="186378" name="Text Box 10"/>
            <p:cNvSpPr txBox="1">
              <a:spLocks noChangeArrowheads="1"/>
            </p:cNvSpPr>
            <p:nvPr/>
          </p:nvSpPr>
          <p:spPr bwMode="auto">
            <a:xfrm>
              <a:off x="3264" y="2256"/>
              <a:ext cx="7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dirty="0">
                  <a:solidFill>
                    <a:schemeClr val="tx2"/>
                  </a:solidFill>
                  <a:latin typeface="Times New Roman" pitchFamily="18" charset="0"/>
                </a:rPr>
                <a:t>陪伴者</a:t>
              </a:r>
            </a:p>
          </p:txBody>
        </p:sp>
      </p:grpSp>
      <p:sp>
        <p:nvSpPr>
          <p:cNvPr id="186379" name="Rectangle 11"/>
          <p:cNvSpPr>
            <a:spLocks noChangeArrowheads="1"/>
          </p:cNvSpPr>
          <p:nvPr/>
        </p:nvSpPr>
        <p:spPr bwMode="auto">
          <a:xfrm>
            <a:off x="1042988" y="476250"/>
            <a:ext cx="8101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kumimoji="0" lang="zh-TW" altLang="en-US" sz="4000" b="1" dirty="0" smtClean="0">
                <a:ea typeface="華康儷楷書(P)" pitchFamily="66" charset="-120"/>
              </a:rPr>
              <a:t>在生命困境挣扎中的人需要陪伴者</a:t>
            </a:r>
            <a:endParaRPr kumimoji="0" lang="zh-TW" altLang="en-US" sz="4000" b="1" dirty="0">
              <a:ea typeface="華康儷楷書(P)" pitchFamily="66" charset="-120"/>
            </a:endParaRPr>
          </a:p>
        </p:txBody>
      </p:sp>
      <p:sp>
        <p:nvSpPr>
          <p:cNvPr id="186380" name="Rectangle 12"/>
          <p:cNvSpPr>
            <a:spLocks noChangeArrowheads="1"/>
          </p:cNvSpPr>
          <p:nvPr/>
        </p:nvSpPr>
        <p:spPr bwMode="auto">
          <a:xfrm>
            <a:off x="2536825" y="6381750"/>
            <a:ext cx="407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dirty="0" smtClean="0"/>
              <a:t>（游韵静、涂淑雯、李至性老师制作）</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zh-TW" sz="6000" i="1" dirty="0"/>
              <a:t>  </a:t>
            </a:r>
            <a:r>
              <a:rPr lang="zh-TW" altLang="en-US" sz="4800" i="1" dirty="0"/>
              <a:t>悼念 </a:t>
            </a:r>
            <a:r>
              <a:rPr lang="en-US" altLang="zh-TW" sz="3600" i="1" dirty="0"/>
              <a:t>(grief) </a:t>
            </a:r>
            <a:r>
              <a:rPr lang="zh-TW" altLang="en-US" sz="3600" i="1" dirty="0" smtClean="0"/>
              <a:t>的五项任务</a:t>
            </a:r>
            <a:br>
              <a:rPr lang="zh-TW" altLang="en-US" sz="3600" i="1" dirty="0" smtClean="0"/>
            </a:br>
            <a:r>
              <a:rPr lang="en-US" altLang="zh-TW" sz="2400" i="1" dirty="0" smtClean="0"/>
              <a:t>(</a:t>
            </a:r>
            <a:r>
              <a:rPr lang="zh-TW" altLang="en-US" sz="2400" i="1" dirty="0"/>
              <a:t>Ｗ</a:t>
            </a:r>
            <a:r>
              <a:rPr lang="en-US" altLang="zh-TW" sz="2400" i="1" dirty="0" err="1"/>
              <a:t>illiam</a:t>
            </a:r>
            <a:r>
              <a:rPr lang="zh-TW" altLang="en-US" sz="2400" i="1" dirty="0"/>
              <a:t>Ｗ</a:t>
            </a:r>
            <a:r>
              <a:rPr lang="en-US" altLang="zh-TW" sz="2400" i="1" dirty="0"/>
              <a:t>orden,1991) </a:t>
            </a:r>
            <a:r>
              <a:rPr lang="zh-TW" altLang="en-US" sz="1400" dirty="0" smtClean="0"/>
              <a:t>（黄龙杰编译）</a:t>
            </a:r>
            <a:endParaRPr lang="zh-TW" altLang="en-US" sz="1400" dirty="0"/>
          </a:p>
        </p:txBody>
      </p:sp>
      <p:sp>
        <p:nvSpPr>
          <p:cNvPr id="187395" name="Rectangle 3"/>
          <p:cNvSpPr>
            <a:spLocks noGrp="1" noChangeArrowheads="1"/>
          </p:cNvSpPr>
          <p:nvPr>
            <p:ph type="body" sz="half" idx="1"/>
          </p:nvPr>
        </p:nvSpPr>
        <p:spPr>
          <a:xfrm>
            <a:off x="685800" y="2209800"/>
            <a:ext cx="3810000" cy="4191000"/>
          </a:xfrm>
        </p:spPr>
        <p:txBody>
          <a:bodyPr/>
          <a:lstStyle/>
          <a:p>
            <a:pPr>
              <a:lnSpc>
                <a:spcPct val="90000"/>
              </a:lnSpc>
            </a:pPr>
            <a:r>
              <a:rPr lang="zh-TW" altLang="en-US" dirty="0" smtClean="0">
                <a:ea typeface="華康儷楷書(P)" pitchFamily="66" charset="-120"/>
              </a:rPr>
              <a:t>接受失落的事实</a:t>
            </a:r>
          </a:p>
          <a:p>
            <a:pPr>
              <a:lnSpc>
                <a:spcPct val="90000"/>
              </a:lnSpc>
            </a:pPr>
            <a:endParaRPr lang="zh-TW" altLang="en-US" dirty="0">
              <a:ea typeface="華康儷楷書(P)" pitchFamily="66" charset="-120"/>
            </a:endParaRPr>
          </a:p>
          <a:p>
            <a:pPr>
              <a:lnSpc>
                <a:spcPct val="90000"/>
              </a:lnSpc>
            </a:pPr>
            <a:r>
              <a:rPr lang="zh-TW" altLang="en-US" dirty="0" smtClean="0">
                <a:ea typeface="華康儷楷書(P)" pitchFamily="66" charset="-120"/>
              </a:rPr>
              <a:t>经验悲伤的痛苦</a:t>
            </a:r>
          </a:p>
          <a:p>
            <a:pPr>
              <a:lnSpc>
                <a:spcPct val="90000"/>
              </a:lnSpc>
            </a:pPr>
            <a:endParaRPr lang="zh-TW" altLang="en-US" dirty="0">
              <a:ea typeface="華康儷楷書(P)" pitchFamily="66" charset="-120"/>
            </a:endParaRPr>
          </a:p>
          <a:p>
            <a:pPr>
              <a:lnSpc>
                <a:spcPct val="90000"/>
              </a:lnSpc>
            </a:pPr>
            <a:r>
              <a:rPr lang="zh-TW" altLang="en-US" dirty="0" smtClean="0">
                <a:ea typeface="華康儷楷書(P)" pitchFamily="66" charset="-120"/>
              </a:rPr>
              <a:t>重新适应一个逝者不存在的新环境</a:t>
            </a:r>
          </a:p>
          <a:p>
            <a:pPr>
              <a:lnSpc>
                <a:spcPct val="90000"/>
              </a:lnSpc>
            </a:pPr>
            <a:endParaRPr lang="zh-TW" altLang="en-US" dirty="0">
              <a:ea typeface="華康儷楷書(P)" pitchFamily="66" charset="-120"/>
            </a:endParaRPr>
          </a:p>
          <a:p>
            <a:pPr>
              <a:lnSpc>
                <a:spcPct val="90000"/>
              </a:lnSpc>
            </a:pPr>
            <a:r>
              <a:rPr lang="zh-TW" altLang="en-US" dirty="0" smtClean="0">
                <a:ea typeface="華康儷楷書(P)" pitchFamily="66" charset="-120"/>
              </a:rPr>
              <a:t>将情绪活力重新投注于其他关系</a:t>
            </a:r>
            <a:endParaRPr lang="zh-TW" altLang="en-US" dirty="0">
              <a:ea typeface="華康儷楷書(P)" pitchFamily="66" charset="-120"/>
            </a:endParaRPr>
          </a:p>
        </p:txBody>
      </p:sp>
      <p:sp>
        <p:nvSpPr>
          <p:cNvPr id="187396" name="Rectangle 4"/>
          <p:cNvSpPr>
            <a:spLocks noGrp="1" noChangeArrowheads="1"/>
          </p:cNvSpPr>
          <p:nvPr>
            <p:ph type="body" sz="half" idx="2"/>
          </p:nvPr>
        </p:nvSpPr>
        <p:spPr>
          <a:xfrm>
            <a:off x="4652963" y="1851025"/>
            <a:ext cx="4033837" cy="4275138"/>
          </a:xfrm>
        </p:spPr>
        <p:txBody>
          <a:bodyPr/>
          <a:lstStyle/>
          <a:p>
            <a:endParaRPr lang="en-US" altLang="zh-TW" dirty="0">
              <a:ea typeface="華康儷楷書(P)" pitchFamily="66" charset="-120"/>
            </a:endParaRPr>
          </a:p>
          <a:p>
            <a:r>
              <a:rPr lang="zh-TW" altLang="en-US" b="1" dirty="0" smtClean="0">
                <a:solidFill>
                  <a:schemeClr val="accent2"/>
                </a:solidFill>
                <a:ea typeface="華康儷楷書(P)" pitchFamily="66" charset="-120"/>
              </a:rPr>
              <a:t>重建因失落而遭挑战的信念与哲理系统</a:t>
            </a:r>
            <a:endParaRPr lang="zh-TW" altLang="en-US" b="1" dirty="0">
              <a:solidFill>
                <a:schemeClr val="accent2"/>
              </a:solidFill>
              <a:ea typeface="華康儷楷書(P)" pitchFamily="66" charset="-120"/>
            </a:endParaRPr>
          </a:p>
        </p:txBody>
      </p:sp>
      <p:pic>
        <p:nvPicPr>
          <p:cNvPr id="187397" name="Picture 5" descr="j00791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886200"/>
            <a:ext cx="1878013"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74638"/>
            <a:ext cx="8291513" cy="1858962"/>
          </a:xfrm>
        </p:spPr>
        <p:txBody>
          <a:bodyPr/>
          <a:lstStyle/>
          <a:p>
            <a:r>
              <a:rPr lang="zh-TW" altLang="en-US" sz="4000" dirty="0" smtClean="0"/>
              <a:t>危机时刻</a:t>
            </a:r>
            <a:br>
              <a:rPr lang="zh-TW" altLang="en-US" sz="4000" dirty="0" smtClean="0"/>
            </a:br>
            <a:r>
              <a:rPr lang="zh-TW" altLang="en-US" sz="1800" dirty="0" smtClean="0">
                <a:latin typeface="華康儷楷書" pitchFamily="65" charset="-120"/>
                <a:ea typeface="華康儷楷書" pitchFamily="65" charset="-120"/>
              </a:rPr>
              <a:t>引</a:t>
            </a:r>
            <a:r>
              <a:rPr lang="zh-TW" altLang="en-US" sz="1800" dirty="0">
                <a:latin typeface="華康儷楷書" pitchFamily="65" charset="-120"/>
                <a:ea typeface="華康儷楷書" pitchFamily="65" charset="-120"/>
              </a:rPr>
              <a:t>自</a:t>
            </a:r>
            <a:r>
              <a:rPr lang="zh-TW" altLang="en-US" sz="1800" dirty="0" smtClean="0"/>
              <a:t>「</a:t>
            </a:r>
            <a:r>
              <a:rPr lang="zh-TW" altLang="en-US" sz="1800" dirty="0" smtClean="0">
                <a:latin typeface="華康儷楷書" pitchFamily="65" charset="-120"/>
                <a:ea typeface="華康儷楷書" pitchFamily="65" charset="-120"/>
              </a:rPr>
              <a:t>危机处置之理论与实务：以第一现场相关处置为例</a:t>
            </a:r>
            <a:r>
              <a:rPr lang="zh-TW" altLang="en-US" sz="1800" dirty="0" smtClean="0"/>
              <a:t>」</a:t>
            </a:r>
            <a:r>
              <a:rPr lang="zh-TW" altLang="en-US" sz="1800" dirty="0"/>
              <a:t/>
            </a:r>
            <a:br>
              <a:rPr lang="zh-TW" altLang="en-US" sz="1800" dirty="0"/>
            </a:br>
            <a:r>
              <a:rPr lang="en-US" altLang="zh-TW" sz="1600" dirty="0" smtClean="0">
                <a:latin typeface="華康儷楷書" pitchFamily="65" charset="-120"/>
                <a:ea typeface="華康儷楷書" pitchFamily="65" charset="-120"/>
              </a:rPr>
              <a:t>(</a:t>
            </a:r>
            <a:r>
              <a:rPr lang="zh-TW" altLang="en-US" sz="1600" dirty="0" smtClean="0">
                <a:latin typeface="華康儷楷書" pitchFamily="65" charset="-120"/>
                <a:ea typeface="華康儷楷書" pitchFamily="65" charset="-120"/>
              </a:rPr>
              <a:t>陈嘉凤</a:t>
            </a:r>
            <a:r>
              <a:rPr lang="en-US" altLang="zh-TW" sz="1600" dirty="0" smtClean="0">
                <a:latin typeface="華康儷楷書" pitchFamily="65" charset="-120"/>
                <a:ea typeface="華康儷楷書" pitchFamily="65" charset="-120"/>
              </a:rPr>
              <a:t>1</a:t>
            </a:r>
            <a:r>
              <a:rPr lang="zh-TW" altLang="en-US" sz="1600" dirty="0">
                <a:latin typeface="華康儷楷書" pitchFamily="65" charset="-120"/>
                <a:ea typeface="華康儷楷書" pitchFamily="65" charset="-120"/>
              </a:rPr>
              <a:t>、周才忠</a:t>
            </a:r>
            <a:r>
              <a:rPr lang="en-US" altLang="zh-TW" sz="1600" dirty="0" smtClean="0">
                <a:latin typeface="華康儷楷書" pitchFamily="65" charset="-120"/>
                <a:ea typeface="華康儷楷書" pitchFamily="65" charset="-120"/>
              </a:rPr>
              <a:t>2</a:t>
            </a:r>
            <a:r>
              <a:rPr lang="zh-TW" altLang="en-US" sz="1600" dirty="0" smtClean="0">
                <a:latin typeface="華康儷楷書" pitchFamily="65" charset="-120"/>
                <a:ea typeface="華康儷楷書" pitchFamily="65" charset="-120"/>
              </a:rPr>
              <a:t>、赖念华</a:t>
            </a:r>
            <a:r>
              <a:rPr lang="en-US" altLang="zh-TW" sz="1600" dirty="0" smtClean="0">
                <a:latin typeface="華康儷楷書" pitchFamily="65" charset="-120"/>
                <a:ea typeface="華康儷楷書" pitchFamily="65" charset="-120"/>
              </a:rPr>
              <a:t>3</a:t>
            </a:r>
            <a:r>
              <a:rPr lang="zh-TW" altLang="en-US" sz="1600" dirty="0" smtClean="0">
                <a:latin typeface="華康儷楷書" pitchFamily="65" charset="-120"/>
                <a:ea typeface="華康儷楷書" pitchFamily="65" charset="-120"/>
              </a:rPr>
              <a:t>、钱静怡</a:t>
            </a:r>
            <a:r>
              <a:rPr lang="en-US" altLang="zh-TW" sz="1600" dirty="0" smtClean="0">
                <a:latin typeface="華康儷楷書" pitchFamily="65" charset="-120"/>
                <a:ea typeface="華康儷楷書" pitchFamily="65" charset="-120"/>
              </a:rPr>
              <a:t>4</a:t>
            </a:r>
            <a:r>
              <a:rPr lang="zh-TW" altLang="en-US" sz="1600" dirty="0">
                <a:latin typeface="華康儷楷書" pitchFamily="65" charset="-120"/>
                <a:ea typeface="華康儷楷書" pitchFamily="65" charset="-120"/>
              </a:rPr>
              <a:t>、利美萱</a:t>
            </a:r>
            <a:r>
              <a:rPr lang="en-US" altLang="zh-TW" sz="1600" dirty="0">
                <a:latin typeface="華康儷楷書" pitchFamily="65" charset="-120"/>
                <a:ea typeface="華康儷楷書" pitchFamily="65" charset="-120"/>
              </a:rPr>
              <a:t>5) </a:t>
            </a:r>
            <a:r>
              <a:rPr lang="en-US" altLang="zh-TW" sz="1800" dirty="0" smtClean="0"/>
              <a:t>(</a:t>
            </a:r>
            <a:r>
              <a:rPr lang="zh-TW" altLang="en-US" sz="1400" dirty="0" smtClean="0"/>
              <a:t>黄龙杰制作</a:t>
            </a:r>
            <a:r>
              <a:rPr lang="en-US" altLang="zh-TW" sz="1600" dirty="0" smtClean="0"/>
              <a:t>)</a:t>
            </a:r>
            <a:r>
              <a:rPr lang="en-US" altLang="zh-TW" sz="3200" dirty="0">
                <a:latin typeface="華康儷楷書" pitchFamily="65" charset="-120"/>
                <a:ea typeface="華康儷楷書" pitchFamily="65" charset="-120"/>
              </a:rPr>
              <a:t/>
            </a:r>
            <a:br>
              <a:rPr lang="en-US" altLang="zh-TW" sz="3200" dirty="0">
                <a:latin typeface="華康儷楷書" pitchFamily="65" charset="-120"/>
                <a:ea typeface="華康儷楷書" pitchFamily="65" charset="-120"/>
              </a:rPr>
            </a:br>
            <a:r>
              <a:rPr lang="en-US" altLang="zh-TW" sz="2800" dirty="0"/>
              <a:t> </a:t>
            </a:r>
            <a:br>
              <a:rPr lang="en-US" altLang="zh-TW" sz="2800" dirty="0"/>
            </a:br>
            <a:endParaRPr lang="en-US" altLang="zh-TW" sz="2800" dirty="0"/>
          </a:p>
        </p:txBody>
      </p:sp>
      <p:sp>
        <p:nvSpPr>
          <p:cNvPr id="120835" name="Rectangle 3"/>
          <p:cNvSpPr>
            <a:spLocks noGrp="1" noChangeArrowheads="1"/>
          </p:cNvSpPr>
          <p:nvPr>
            <p:ph type="body" idx="1"/>
          </p:nvPr>
        </p:nvSpPr>
        <p:spPr>
          <a:xfrm>
            <a:off x="912813" y="1600200"/>
            <a:ext cx="7773987" cy="4206875"/>
          </a:xfrm>
        </p:spPr>
        <p:txBody>
          <a:bodyPr/>
          <a:lstStyle/>
          <a:p>
            <a:pPr>
              <a:lnSpc>
                <a:spcPct val="90000"/>
              </a:lnSpc>
            </a:pPr>
            <a:r>
              <a:rPr lang="zh-TW" altLang="en-US" sz="2800" dirty="0" smtClean="0">
                <a:latin typeface="華康標楷體" pitchFamily="65" charset="-120"/>
                <a:ea typeface="華康標楷體" pitchFamily="65" charset="-120"/>
              </a:rPr>
              <a:t>人们在危机中会努力去获得稳定，在此因应过程中就能协助人们本身去达到比危机发生前更好的稳定状态。</a:t>
            </a:r>
          </a:p>
          <a:p>
            <a:pPr>
              <a:lnSpc>
                <a:spcPct val="90000"/>
              </a:lnSpc>
            </a:pPr>
            <a:r>
              <a:rPr lang="zh-TW" altLang="en-US" sz="2800" dirty="0" smtClean="0">
                <a:latin typeface="華康標楷體" pitchFamily="65" charset="-120"/>
                <a:ea typeface="華康標楷體" pitchFamily="65" charset="-120"/>
              </a:rPr>
              <a:t>即使人们没有接受外部的介入或协助，通常在</a:t>
            </a:r>
            <a:r>
              <a:rPr lang="en-US" altLang="zh-TW" sz="2800" dirty="0" smtClean="0">
                <a:latin typeface="華康標楷體" pitchFamily="65" charset="-120"/>
                <a:ea typeface="華康標楷體" pitchFamily="65" charset="-120"/>
              </a:rPr>
              <a:t>3~4</a:t>
            </a:r>
            <a:r>
              <a:rPr lang="zh-TW" altLang="en-US" sz="2800" dirty="0" smtClean="0">
                <a:latin typeface="華康標楷體" pitchFamily="65" charset="-120"/>
                <a:ea typeface="華康標楷體" pitchFamily="65" charset="-120"/>
              </a:rPr>
              <a:t>周之内，多数人的危机状况亦会结束</a:t>
            </a:r>
            <a:r>
              <a:rPr lang="en-US" altLang="zh-TW" sz="2800" dirty="0" smtClean="0">
                <a:latin typeface="華康標楷體" pitchFamily="65" charset="-120"/>
                <a:ea typeface="華康標楷體" pitchFamily="65" charset="-120"/>
              </a:rPr>
              <a:t>(</a:t>
            </a:r>
            <a:r>
              <a:rPr lang="en-US" altLang="zh-TW" sz="2800" dirty="0" err="1">
                <a:latin typeface="華康標楷體" pitchFamily="65" charset="-120"/>
                <a:ea typeface="華康標楷體" pitchFamily="65" charset="-120"/>
              </a:rPr>
              <a:t>Kanel</a:t>
            </a:r>
            <a:r>
              <a:rPr lang="en-US" altLang="zh-TW" sz="2800" dirty="0">
                <a:latin typeface="華康標楷體" pitchFamily="65" charset="-120"/>
                <a:ea typeface="華康標楷體" pitchFamily="65" charset="-120"/>
              </a:rPr>
              <a:t>, 2003)</a:t>
            </a:r>
            <a:r>
              <a:rPr lang="zh-TW" altLang="en-US" sz="2800" dirty="0">
                <a:latin typeface="華康標楷體" pitchFamily="65" charset="-120"/>
                <a:ea typeface="華康標楷體" pitchFamily="65" charset="-120"/>
              </a:rPr>
              <a:t>。</a:t>
            </a:r>
          </a:p>
          <a:p>
            <a:pPr>
              <a:lnSpc>
                <a:spcPct val="90000"/>
              </a:lnSpc>
            </a:pPr>
            <a:r>
              <a:rPr lang="zh-TW" altLang="en-US" sz="2800" dirty="0" smtClean="0">
                <a:latin typeface="華康標楷體" pitchFamily="65" charset="-120"/>
                <a:ea typeface="華康標楷體" pitchFamily="65" charset="-120"/>
              </a:rPr>
              <a:t>危机结束后对当事人所造成的结果有三种不同的可能性：</a:t>
            </a:r>
            <a:r>
              <a:rPr lang="zh-TW" altLang="en-US" sz="2800" dirty="0" smtClean="0">
                <a:solidFill>
                  <a:srgbClr val="0000FF"/>
                </a:solidFill>
                <a:latin typeface="華康標楷體" pitchFamily="65" charset="-120"/>
                <a:ea typeface="華康標楷體" pitchFamily="65" charset="-120"/>
              </a:rPr>
              <a:t>恢复到危机前</a:t>
            </a:r>
            <a:r>
              <a:rPr lang="en-US" altLang="zh-TW" sz="2800" dirty="0" smtClean="0">
                <a:solidFill>
                  <a:srgbClr val="0000FF"/>
                </a:solidFill>
                <a:latin typeface="華康標楷體" pitchFamily="65" charset="-120"/>
                <a:ea typeface="華康標楷體" pitchFamily="65" charset="-120"/>
              </a:rPr>
              <a:t>(</a:t>
            </a:r>
            <a:r>
              <a:rPr lang="en-US" altLang="zh-TW" sz="2800" dirty="0">
                <a:solidFill>
                  <a:srgbClr val="0000FF"/>
                </a:solidFill>
                <a:latin typeface="華康標楷體" pitchFamily="65" charset="-120"/>
                <a:ea typeface="華康標楷體" pitchFamily="65" charset="-120"/>
              </a:rPr>
              <a:t>pre-crisis</a:t>
            </a:r>
            <a:r>
              <a:rPr lang="en-US" altLang="zh-TW" sz="2800" dirty="0" smtClean="0">
                <a:solidFill>
                  <a:srgbClr val="0000FF"/>
                </a:solidFill>
                <a:latin typeface="華康標楷體" pitchFamily="65" charset="-120"/>
                <a:ea typeface="華康標楷體" pitchFamily="65" charset="-120"/>
              </a:rPr>
              <a:t>)</a:t>
            </a:r>
            <a:r>
              <a:rPr lang="zh-TW" altLang="en-US" sz="2800" dirty="0" smtClean="0">
                <a:solidFill>
                  <a:srgbClr val="0000FF"/>
                </a:solidFill>
                <a:latin typeface="華康標楷體" pitchFamily="65" charset="-120"/>
                <a:ea typeface="華康標楷體" pitchFamily="65" charset="-120"/>
              </a:rPr>
              <a:t>的状况</a:t>
            </a:r>
            <a:r>
              <a:rPr lang="zh-TW" altLang="en-US" sz="2800" dirty="0" smtClean="0">
                <a:latin typeface="華康標楷體" pitchFamily="65" charset="-120"/>
                <a:ea typeface="華康標楷體" pitchFamily="65" charset="-120"/>
              </a:rPr>
              <a:t>；</a:t>
            </a:r>
            <a:r>
              <a:rPr lang="zh-TW" altLang="en-US" sz="2800" dirty="0" smtClean="0">
                <a:solidFill>
                  <a:srgbClr val="006600"/>
                </a:solidFill>
                <a:latin typeface="華康標楷體" pitchFamily="65" charset="-120"/>
                <a:ea typeface="華康標楷體" pitchFamily="65" charset="-120"/>
              </a:rPr>
              <a:t>不仅恢复，还有所成长</a:t>
            </a:r>
            <a:r>
              <a:rPr lang="en-US" altLang="zh-TW" sz="2800" dirty="0" smtClean="0">
                <a:solidFill>
                  <a:srgbClr val="006600"/>
                </a:solidFill>
                <a:latin typeface="華康標楷體" pitchFamily="65" charset="-120"/>
                <a:ea typeface="華康標楷體" pitchFamily="65" charset="-120"/>
              </a:rPr>
              <a:t>(</a:t>
            </a:r>
            <a:r>
              <a:rPr lang="zh-TW" altLang="en-US" sz="2800" dirty="0" smtClean="0">
                <a:solidFill>
                  <a:srgbClr val="006600"/>
                </a:solidFill>
                <a:latin typeface="華康標楷體" pitchFamily="65" charset="-120"/>
                <a:ea typeface="華康標楷體" pitchFamily="65" charset="-120"/>
              </a:rPr>
              <a:t>发现新的资源、学会新的因应技巧</a:t>
            </a:r>
            <a:r>
              <a:rPr lang="en-US" altLang="zh-TW" sz="2800" dirty="0" smtClean="0">
                <a:solidFill>
                  <a:srgbClr val="006600"/>
                </a:solidFill>
                <a:latin typeface="華康標楷體" pitchFamily="65" charset="-120"/>
                <a:ea typeface="華康標楷體" pitchFamily="65" charset="-120"/>
              </a:rPr>
              <a:t>)</a:t>
            </a:r>
            <a:r>
              <a:rPr lang="zh-TW" altLang="en-US" sz="2800" dirty="0" smtClean="0">
                <a:solidFill>
                  <a:srgbClr val="006600"/>
                </a:solidFill>
                <a:latin typeface="華康標楷體" pitchFamily="65" charset="-120"/>
                <a:ea typeface="華康標楷體" pitchFamily="65" charset="-120"/>
              </a:rPr>
              <a:t>；</a:t>
            </a:r>
            <a:r>
              <a:rPr lang="zh-TW" altLang="en-US" sz="2800" dirty="0" smtClean="0">
                <a:solidFill>
                  <a:schemeClr val="bg2"/>
                </a:solidFill>
                <a:latin typeface="華康標楷體" pitchFamily="65" charset="-120"/>
                <a:ea typeface="華康標楷體" pitchFamily="65" charset="-120"/>
              </a:rPr>
              <a:t>退缩、不再尝试解决问题</a:t>
            </a:r>
            <a:r>
              <a:rPr lang="en-US" altLang="zh-TW" sz="2800" dirty="0" smtClean="0">
                <a:solidFill>
                  <a:schemeClr val="bg2"/>
                </a:solidFill>
                <a:latin typeface="華康標楷體" pitchFamily="65" charset="-120"/>
                <a:ea typeface="華康標楷體" pitchFamily="65" charset="-120"/>
              </a:rPr>
              <a:t>(</a:t>
            </a:r>
            <a:r>
              <a:rPr lang="zh-TW" altLang="en-US" sz="2800" dirty="0" smtClean="0">
                <a:solidFill>
                  <a:schemeClr val="bg2"/>
                </a:solidFill>
                <a:latin typeface="華康標楷體" pitchFamily="65" charset="-120"/>
                <a:ea typeface="華康標楷體" pitchFamily="65" charset="-120"/>
              </a:rPr>
              <a:t>自杀或人格解组、精神崩溃</a:t>
            </a:r>
            <a:r>
              <a:rPr lang="en-US" altLang="zh-TW" sz="2800" dirty="0" smtClean="0">
                <a:solidFill>
                  <a:schemeClr val="bg2"/>
                </a:solidFill>
                <a:latin typeface="華康標楷體" pitchFamily="65" charset="-120"/>
                <a:ea typeface="華康標楷體" pitchFamily="65" charset="-120"/>
              </a:rPr>
              <a:t>)(</a:t>
            </a:r>
            <a:r>
              <a:rPr lang="zh-TW" altLang="en-US" sz="2800" dirty="0" smtClean="0">
                <a:latin typeface="華康標楷體" pitchFamily="65" charset="-120"/>
                <a:ea typeface="華康標楷體" pitchFamily="65" charset="-120"/>
              </a:rPr>
              <a:t>陈嘉凤，民</a:t>
            </a:r>
            <a:r>
              <a:rPr lang="en-US" altLang="zh-TW" sz="2800" dirty="0" smtClean="0">
                <a:latin typeface="華康標楷體" pitchFamily="65" charset="-120"/>
                <a:ea typeface="華康標楷體" pitchFamily="65" charset="-120"/>
              </a:rPr>
              <a:t>93</a:t>
            </a:r>
            <a:r>
              <a:rPr lang="en-US" altLang="zh-TW" sz="2800" dirty="0">
                <a:latin typeface="華康標楷體" pitchFamily="65" charset="-120"/>
                <a:ea typeface="華康標楷體" pitchFamily="65" charset="-120"/>
              </a:rPr>
              <a:t>)</a:t>
            </a:r>
            <a:r>
              <a:rPr lang="zh-TW" altLang="en-US" sz="2800" dirty="0">
                <a:latin typeface="華康標楷體" pitchFamily="65" charset="-120"/>
                <a:ea typeface="華康標楷體" pitchFamily="65" charset="-12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0" y="138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HK" altLang="en-US"/>
          </a:p>
        </p:txBody>
      </p:sp>
      <p:pic>
        <p:nvPicPr>
          <p:cNvPr id="166915" name="Picture 3"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019175"/>
            <a:ext cx="7920037" cy="5434013"/>
          </a:xfrm>
          <a:prstGeom prst="rect">
            <a:avLst/>
          </a:prstGeom>
          <a:noFill/>
          <a:extLst>
            <a:ext uri="{909E8E84-426E-40DD-AFC4-6F175D3DCCD1}">
              <a14:hiddenFill xmlns:a14="http://schemas.microsoft.com/office/drawing/2010/main">
                <a:solidFill>
                  <a:srgbClr val="FFFFFF"/>
                </a:solidFill>
              </a14:hiddenFill>
            </a:ext>
          </a:extLst>
        </p:spPr>
      </p:pic>
      <p:sp>
        <p:nvSpPr>
          <p:cNvPr id="166916" name="Rectangle 4"/>
          <p:cNvSpPr>
            <a:spLocks noChangeArrowheads="1"/>
          </p:cNvSpPr>
          <p:nvPr/>
        </p:nvSpPr>
        <p:spPr bwMode="auto">
          <a:xfrm>
            <a:off x="2484438" y="312738"/>
            <a:ext cx="640873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zh-TW" altLang="en-US" sz="2400" b="1" dirty="0" smtClean="0">
                <a:solidFill>
                  <a:srgbClr val="000000"/>
                </a:solidFill>
                <a:latin typeface="Times New Roman" pitchFamily="18" charset="0"/>
                <a:cs typeface="Times New Roman" pitchFamily="18" charset="0"/>
              </a:rPr>
              <a:t>图</a:t>
            </a:r>
            <a:r>
              <a:rPr lang="en-US" altLang="zh-TW" sz="2400" b="1" dirty="0" smtClean="0">
                <a:solidFill>
                  <a:srgbClr val="000000"/>
                </a:solidFill>
                <a:latin typeface="Times New Roman" pitchFamily="18" charset="0"/>
                <a:cs typeface="Times New Roman" pitchFamily="18" charset="0"/>
              </a:rPr>
              <a:t>A </a:t>
            </a:r>
            <a:r>
              <a:rPr lang="zh-TW" altLang="en-US" sz="2400" b="1" dirty="0" smtClean="0">
                <a:solidFill>
                  <a:srgbClr val="000000"/>
                </a:solidFill>
                <a:latin typeface="Times New Roman" pitchFamily="18" charset="0"/>
                <a:cs typeface="Times New Roman" pitchFamily="18" charset="0"/>
              </a:rPr>
              <a:t>校园危机三级预防的模式</a:t>
            </a:r>
          </a:p>
          <a:p>
            <a:pPr algn="ctr"/>
            <a:r>
              <a:rPr lang="zh-TW" altLang="en-US" b="1" dirty="0" smtClean="0"/>
              <a:t>（</a:t>
            </a:r>
            <a:r>
              <a:rPr lang="zh-TW" altLang="en-US" dirty="0" smtClean="0"/>
              <a:t>参考资料「教育部校园自我伤害防治手册」，赖念华主编</a:t>
            </a:r>
            <a:r>
              <a:rPr lang="zh-TW" altLang="en-US" b="1" dirty="0" smtClean="0"/>
              <a:t>）</a:t>
            </a:r>
            <a:endParaRPr lang="zh-TW" alt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危機守門員手冊 圖示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136650"/>
            <a:ext cx="7559675"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Rectangle 3"/>
          <p:cNvSpPr>
            <a:spLocks noGrp="1" noChangeArrowheads="1"/>
          </p:cNvSpPr>
          <p:nvPr>
            <p:ph type="title"/>
          </p:nvPr>
        </p:nvSpPr>
        <p:spPr>
          <a:xfrm>
            <a:off x="457200" y="274638"/>
            <a:ext cx="8291513" cy="993775"/>
          </a:xfrm>
        </p:spPr>
        <p:txBody>
          <a:bodyPr/>
          <a:lstStyle/>
          <a:p>
            <a:r>
              <a:rPr lang="zh-TW" altLang="en-US" sz="3600" dirty="0" smtClean="0">
                <a:latin typeface="華康標楷體" pitchFamily="65" charset="-120"/>
                <a:ea typeface="華康標楷體" pitchFamily="65" charset="-120"/>
              </a:rPr>
              <a:t>图</a:t>
            </a:r>
            <a:r>
              <a:rPr lang="en-US" altLang="zh-TW" sz="3600" dirty="0" smtClean="0">
                <a:latin typeface="華康標楷體" pitchFamily="65" charset="-120"/>
                <a:ea typeface="華康標楷體" pitchFamily="65" charset="-120"/>
              </a:rPr>
              <a:t>2-1 </a:t>
            </a:r>
            <a:r>
              <a:rPr lang="zh-TW" altLang="en-US" sz="3600" dirty="0" smtClean="0">
                <a:latin typeface="華康標楷體" pitchFamily="65" charset="-120"/>
                <a:ea typeface="華康標楷體" pitchFamily="65" charset="-120"/>
              </a:rPr>
              <a:t>二级预防处理流程图</a:t>
            </a:r>
            <a:br>
              <a:rPr lang="zh-TW" altLang="en-US" sz="3600" dirty="0" smtClean="0">
                <a:latin typeface="華康標楷體" pitchFamily="65" charset="-120"/>
                <a:ea typeface="華康標楷體" pitchFamily="65" charset="-120"/>
              </a:rPr>
            </a:br>
            <a:r>
              <a:rPr lang="zh-TW" altLang="en-US" sz="1800" b="1" dirty="0" smtClean="0">
                <a:solidFill>
                  <a:schemeClr val="tx1"/>
                </a:solidFill>
              </a:rPr>
              <a:t>（</a:t>
            </a:r>
            <a:r>
              <a:rPr lang="zh-TW" altLang="en-US" sz="1800" dirty="0" smtClean="0">
                <a:solidFill>
                  <a:schemeClr val="tx1"/>
                </a:solidFill>
              </a:rPr>
              <a:t>参考资料「教育部校园自我伤害防治手册」，赖念华主编</a:t>
            </a:r>
            <a:r>
              <a:rPr lang="zh-TW" altLang="en-US" sz="1800" b="1" dirty="0" smtClean="0">
                <a:solidFill>
                  <a:schemeClr val="tx1"/>
                </a:solidFill>
              </a:rPr>
              <a:t>）</a:t>
            </a:r>
            <a:r>
              <a:rPr lang="zh-TW" altLang="en-US" sz="4000" b="1" dirty="0">
                <a:solidFill>
                  <a:schemeClr val="tx1"/>
                </a:solidFill>
              </a:rPr>
              <a:t/>
            </a:r>
            <a:br>
              <a:rPr lang="zh-TW" altLang="en-US" sz="4000" b="1" dirty="0">
                <a:solidFill>
                  <a:schemeClr val="tx1"/>
                </a:solidFill>
              </a:rPr>
            </a:br>
            <a:endParaRPr lang="zh-TW" altLang="en-US" sz="4000"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zh-TW" altLang="en-US" b="1" dirty="0">
                <a:effectLst>
                  <a:outerShdw blurRad="38100" dist="38100" dir="2700000" algn="tl">
                    <a:srgbClr val="C0C0C0"/>
                  </a:outerShdw>
                </a:effectLst>
                <a:latin typeface="標楷體" pitchFamily="65" charset="-120"/>
                <a:ea typeface="標楷體" pitchFamily="65" charset="-120"/>
              </a:rPr>
              <a:t>精神疾病</a:t>
            </a:r>
            <a:br>
              <a:rPr lang="zh-TW" altLang="en-US" b="1" dirty="0">
                <a:effectLst>
                  <a:outerShdw blurRad="38100" dist="38100" dir="2700000" algn="tl">
                    <a:srgbClr val="C0C0C0"/>
                  </a:outerShdw>
                </a:effectLst>
                <a:latin typeface="標楷體" pitchFamily="65" charset="-120"/>
                <a:ea typeface="標楷體" pitchFamily="65" charset="-120"/>
              </a:rPr>
            </a:br>
            <a:r>
              <a:rPr lang="en-US" altLang="zh-TW" sz="2400" dirty="0">
                <a:effectLst>
                  <a:outerShdw blurRad="38100" dist="38100" dir="2700000" algn="tl">
                    <a:srgbClr val="C0C0C0"/>
                  </a:outerShdw>
                </a:effectLst>
                <a:latin typeface="標楷體" pitchFamily="65" charset="-120"/>
                <a:ea typeface="標楷體" pitchFamily="65" charset="-120"/>
              </a:rPr>
              <a:t>(mental illness) </a:t>
            </a:r>
            <a:r>
              <a:rPr lang="zh-TW" altLang="en-US" sz="1800" dirty="0" smtClean="0">
                <a:solidFill>
                  <a:schemeClr val="tx1"/>
                </a:solidFill>
              </a:rPr>
              <a:t>（黄龙杰编译）</a:t>
            </a:r>
            <a:r>
              <a:rPr lang="zh-TW" altLang="en-US" sz="1800" b="1" dirty="0" smtClean="0">
                <a:solidFill>
                  <a:schemeClr val="accent2"/>
                </a:solidFill>
                <a:latin typeface="華康儷楷書" pitchFamily="65" charset="-120"/>
                <a:ea typeface="華康儷楷書" pitchFamily="65" charset="-120"/>
              </a:rPr>
              <a:t> </a:t>
            </a:r>
            <a:endParaRPr lang="zh-TW" altLang="en-US" sz="1800" b="1" dirty="0">
              <a:solidFill>
                <a:schemeClr val="accent2"/>
              </a:solidFill>
              <a:latin typeface="華康儷楷書" pitchFamily="65" charset="-120"/>
              <a:ea typeface="華康儷楷書" pitchFamily="65" charset="-120"/>
            </a:endParaRPr>
          </a:p>
        </p:txBody>
      </p:sp>
      <p:sp>
        <p:nvSpPr>
          <p:cNvPr id="163843" name="Rectangle 3"/>
          <p:cNvSpPr>
            <a:spLocks noGrp="1" noChangeArrowheads="1"/>
          </p:cNvSpPr>
          <p:nvPr>
            <p:ph type="body" sz="half" idx="1"/>
          </p:nvPr>
        </p:nvSpPr>
        <p:spPr>
          <a:xfrm>
            <a:off x="457200" y="1600200"/>
            <a:ext cx="4033838" cy="4525963"/>
          </a:xfrm>
        </p:spPr>
        <p:txBody>
          <a:bodyPr/>
          <a:lstStyle/>
          <a:p>
            <a:pPr>
              <a:lnSpc>
                <a:spcPct val="80000"/>
              </a:lnSpc>
            </a:pPr>
            <a:r>
              <a:rPr lang="zh-TW" altLang="en-US" sz="2400" dirty="0">
                <a:solidFill>
                  <a:srgbClr val="FF0000"/>
                </a:solidFill>
              </a:rPr>
              <a:t>精神病</a:t>
            </a:r>
            <a:r>
              <a:rPr lang="en-US" altLang="zh-TW" sz="2400" dirty="0">
                <a:solidFill>
                  <a:srgbClr val="FF0000"/>
                </a:solidFill>
              </a:rPr>
              <a:t>(psychosis)</a:t>
            </a:r>
          </a:p>
          <a:p>
            <a:pPr lvl="1">
              <a:lnSpc>
                <a:spcPct val="80000"/>
              </a:lnSpc>
            </a:pPr>
            <a:r>
              <a:rPr lang="zh-TW" altLang="en-US" sz="2000" dirty="0" smtClean="0"/>
              <a:t>现实感不佳</a:t>
            </a:r>
          </a:p>
          <a:p>
            <a:pPr lvl="1">
              <a:lnSpc>
                <a:spcPct val="80000"/>
              </a:lnSpc>
            </a:pPr>
            <a:r>
              <a:rPr lang="zh-TW" altLang="en-US" sz="2000" dirty="0" smtClean="0"/>
              <a:t>无病识感</a:t>
            </a:r>
          </a:p>
          <a:p>
            <a:pPr lvl="1">
              <a:lnSpc>
                <a:spcPct val="80000"/>
              </a:lnSpc>
            </a:pPr>
            <a:r>
              <a:rPr lang="zh-TW" altLang="en-US" sz="2000" dirty="0" smtClean="0"/>
              <a:t>常有妄想、幻觉</a:t>
            </a:r>
          </a:p>
          <a:p>
            <a:pPr lvl="1">
              <a:lnSpc>
                <a:spcPct val="80000"/>
              </a:lnSpc>
            </a:pPr>
            <a:endParaRPr lang="zh-TW" altLang="en-US" sz="2000" dirty="0"/>
          </a:p>
          <a:p>
            <a:pPr>
              <a:lnSpc>
                <a:spcPct val="80000"/>
              </a:lnSpc>
            </a:pPr>
            <a:r>
              <a:rPr lang="zh-TW" altLang="en-US" sz="2400" dirty="0">
                <a:solidFill>
                  <a:srgbClr val="FF0000"/>
                </a:solidFill>
              </a:rPr>
              <a:t>包括精神分裂症</a:t>
            </a:r>
            <a:r>
              <a:rPr lang="zh-TW" altLang="en-US" sz="2400" dirty="0"/>
              <a:t>、</a:t>
            </a:r>
            <a:r>
              <a:rPr lang="zh-TW" altLang="en-US" sz="2400" dirty="0" smtClean="0"/>
              <a:t>妄想</a:t>
            </a:r>
            <a:r>
              <a:rPr lang="zh-TW" altLang="en-US" sz="2400" dirty="0" smtClean="0">
                <a:solidFill>
                  <a:srgbClr val="FF0000"/>
                </a:solidFill>
              </a:rPr>
              <a:t>症、躁郁症、重郁症等</a:t>
            </a:r>
          </a:p>
          <a:p>
            <a:pPr lvl="1">
              <a:lnSpc>
                <a:spcPct val="80000"/>
              </a:lnSpc>
            </a:pPr>
            <a:endParaRPr lang="zh-TW" altLang="en-US" sz="2000" dirty="0"/>
          </a:p>
          <a:p>
            <a:pPr>
              <a:lnSpc>
                <a:spcPct val="80000"/>
              </a:lnSpc>
            </a:pPr>
            <a:endParaRPr lang="zh-TW" altLang="en-US" sz="2400" dirty="0"/>
          </a:p>
          <a:p>
            <a:pPr lvl="1">
              <a:lnSpc>
                <a:spcPct val="80000"/>
              </a:lnSpc>
            </a:pPr>
            <a:endParaRPr lang="zh-TW" altLang="en-US" sz="2000" dirty="0"/>
          </a:p>
          <a:p>
            <a:pPr lvl="1">
              <a:lnSpc>
                <a:spcPct val="80000"/>
              </a:lnSpc>
            </a:pPr>
            <a:endParaRPr lang="en-US" altLang="zh-TW" sz="2000" dirty="0"/>
          </a:p>
        </p:txBody>
      </p:sp>
      <p:sp>
        <p:nvSpPr>
          <p:cNvPr id="163844" name="Rectangle 4"/>
          <p:cNvSpPr>
            <a:spLocks noGrp="1" noChangeArrowheads="1"/>
          </p:cNvSpPr>
          <p:nvPr>
            <p:ph type="body" sz="half" idx="2"/>
          </p:nvPr>
        </p:nvSpPr>
        <p:spPr>
          <a:xfrm>
            <a:off x="4652963" y="1600200"/>
            <a:ext cx="4033837" cy="4525963"/>
          </a:xfrm>
        </p:spPr>
        <p:txBody>
          <a:bodyPr/>
          <a:lstStyle/>
          <a:p>
            <a:pPr>
              <a:lnSpc>
                <a:spcPct val="80000"/>
              </a:lnSpc>
            </a:pPr>
            <a:r>
              <a:rPr lang="zh-TW" altLang="en-US" sz="2400" b="1" dirty="0">
                <a:solidFill>
                  <a:schemeClr val="accent2"/>
                </a:solidFill>
              </a:rPr>
              <a:t>精神官能症</a:t>
            </a:r>
            <a:r>
              <a:rPr lang="en-US" altLang="zh-TW" sz="2400" b="1" dirty="0">
                <a:solidFill>
                  <a:schemeClr val="accent2"/>
                </a:solidFill>
              </a:rPr>
              <a:t>(neurosis)</a:t>
            </a:r>
          </a:p>
          <a:p>
            <a:pPr lvl="1">
              <a:lnSpc>
                <a:spcPct val="80000"/>
              </a:lnSpc>
            </a:pPr>
            <a:r>
              <a:rPr lang="zh-TW" altLang="en-US" sz="2000" dirty="0" smtClean="0"/>
              <a:t>现实感良好</a:t>
            </a:r>
          </a:p>
          <a:p>
            <a:pPr lvl="1">
              <a:lnSpc>
                <a:spcPct val="80000"/>
              </a:lnSpc>
            </a:pPr>
            <a:r>
              <a:rPr lang="zh-TW" altLang="en-US" sz="2000" dirty="0" smtClean="0"/>
              <a:t>有病识感</a:t>
            </a:r>
          </a:p>
          <a:p>
            <a:pPr lvl="1">
              <a:lnSpc>
                <a:spcPct val="80000"/>
              </a:lnSpc>
            </a:pPr>
            <a:r>
              <a:rPr lang="zh-TW" altLang="en-US" sz="2000" dirty="0" smtClean="0"/>
              <a:t>没有妄想、幻觉</a:t>
            </a:r>
          </a:p>
          <a:p>
            <a:pPr>
              <a:lnSpc>
                <a:spcPct val="80000"/>
              </a:lnSpc>
            </a:pPr>
            <a:endParaRPr lang="zh-TW" altLang="en-US" sz="2400" b="1" dirty="0">
              <a:solidFill>
                <a:schemeClr val="accent2"/>
              </a:solidFill>
            </a:endParaRPr>
          </a:p>
          <a:p>
            <a:pPr>
              <a:lnSpc>
                <a:spcPct val="80000"/>
              </a:lnSpc>
            </a:pPr>
            <a:r>
              <a:rPr lang="zh-TW" altLang="en-US" sz="2400" b="1" dirty="0" smtClean="0">
                <a:solidFill>
                  <a:schemeClr val="accent2"/>
                </a:solidFill>
              </a:rPr>
              <a:t>包括大部分忧郁症</a:t>
            </a:r>
            <a:r>
              <a:rPr lang="zh-TW" altLang="en-US" sz="2400" b="1" dirty="0" smtClean="0"/>
              <a:t>、</a:t>
            </a:r>
            <a:r>
              <a:rPr lang="zh-TW" altLang="en-US" sz="2400" dirty="0" smtClean="0">
                <a:solidFill>
                  <a:schemeClr val="accent2"/>
                </a:solidFill>
              </a:rPr>
              <a:t>适应性疾患</a:t>
            </a:r>
            <a:r>
              <a:rPr lang="zh-TW" altLang="en-US" sz="2400" dirty="0" smtClean="0"/>
              <a:t>、</a:t>
            </a:r>
            <a:r>
              <a:rPr lang="zh-TW" altLang="en-US" sz="2400" dirty="0" smtClean="0">
                <a:solidFill>
                  <a:schemeClr val="accent2"/>
                </a:solidFill>
              </a:rPr>
              <a:t>焦虑性疾患、饮食性疾患、睡眠性疾患、身体型疾患</a:t>
            </a:r>
            <a:r>
              <a:rPr lang="zh-TW" altLang="en-US" sz="2400" dirty="0" smtClean="0"/>
              <a:t>、</a:t>
            </a:r>
            <a:r>
              <a:rPr lang="zh-TW" altLang="en-US" sz="2400" dirty="0" smtClean="0">
                <a:solidFill>
                  <a:schemeClr val="accent2"/>
                </a:solidFill>
              </a:rPr>
              <a:t>解离性疾患、性</a:t>
            </a:r>
            <a:r>
              <a:rPr lang="en-US" altLang="zh-TW" sz="2400" dirty="0" smtClean="0">
                <a:solidFill>
                  <a:schemeClr val="accent2"/>
                </a:solidFill>
              </a:rPr>
              <a:t>/</a:t>
            </a:r>
            <a:r>
              <a:rPr lang="zh-TW" altLang="en-US" sz="2400" dirty="0" smtClean="0">
                <a:solidFill>
                  <a:schemeClr val="accent2"/>
                </a:solidFill>
              </a:rPr>
              <a:t>性别认同疾患、冲动控制疾患等</a:t>
            </a:r>
          </a:p>
          <a:p>
            <a:pPr lvl="1">
              <a:lnSpc>
                <a:spcPct val="80000"/>
              </a:lnSpc>
            </a:pPr>
            <a:endParaRPr lang="zh-TW" altLang="en-US" sz="2000" dirty="0"/>
          </a:p>
          <a:p>
            <a:pPr lvl="1">
              <a:lnSpc>
                <a:spcPct val="80000"/>
              </a:lnSpc>
            </a:pPr>
            <a:endParaRPr lang="zh-TW" altLang="en-US" sz="2000" dirty="0"/>
          </a:p>
          <a:p>
            <a:pPr>
              <a:lnSpc>
                <a:spcPct val="80000"/>
              </a:lnSpc>
            </a:pPr>
            <a:endParaRPr lang="en-US" altLang="zh-TW" sz="2400" dirty="0"/>
          </a:p>
        </p:txBody>
      </p:sp>
      <p:pic>
        <p:nvPicPr>
          <p:cNvPr id="163845" name="Picture 5" descr="j01579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4508500"/>
            <a:ext cx="2470150" cy="2060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685800" y="381000"/>
            <a:ext cx="6781800" cy="1219200"/>
          </a:xfrm>
        </p:spPr>
        <p:txBody>
          <a:bodyPr/>
          <a:lstStyle/>
          <a:p>
            <a:r>
              <a:rPr lang="en-US" altLang="zh-TW" dirty="0"/>
              <a:t> </a:t>
            </a:r>
            <a:r>
              <a:rPr lang="zh-TW" altLang="en-US" b="1" dirty="0" smtClean="0">
                <a:latin typeface="標楷體" pitchFamily="65" charset="-120"/>
                <a:ea typeface="標楷體" pitchFamily="65" charset="-120"/>
              </a:rPr>
              <a:t>适应性疾患</a:t>
            </a:r>
            <a:br>
              <a:rPr lang="zh-TW" altLang="en-US" b="1" dirty="0" smtClean="0">
                <a:latin typeface="標楷體" pitchFamily="65" charset="-120"/>
                <a:ea typeface="標楷體" pitchFamily="65" charset="-120"/>
              </a:rPr>
            </a:br>
            <a:r>
              <a:rPr lang="zh-TW" altLang="en-US" dirty="0" smtClean="0">
                <a:latin typeface="標楷體" pitchFamily="65" charset="-120"/>
                <a:ea typeface="標楷體" pitchFamily="65" charset="-120"/>
              </a:rPr>
              <a:t>   </a:t>
            </a:r>
            <a:r>
              <a:rPr lang="en-US" altLang="zh-TW" sz="2400" dirty="0">
                <a:latin typeface="標楷體" pitchFamily="65" charset="-120"/>
                <a:ea typeface="標楷體" pitchFamily="65" charset="-120"/>
              </a:rPr>
              <a:t>(Adjustment Disorder)</a:t>
            </a:r>
            <a:r>
              <a:rPr lang="en-US" altLang="zh-TW" sz="3600" dirty="0">
                <a:latin typeface="標楷體" pitchFamily="65" charset="-120"/>
                <a:ea typeface="標楷體" pitchFamily="65" charset="-120"/>
              </a:rPr>
              <a:t> </a:t>
            </a:r>
            <a:r>
              <a:rPr lang="zh-TW" altLang="en-US" sz="1600" dirty="0" smtClean="0"/>
              <a:t>（黄龙杰编译）</a:t>
            </a:r>
            <a:r>
              <a:rPr lang="zh-TW" altLang="en-US" sz="2400" dirty="0" smtClean="0"/>
              <a:t> </a:t>
            </a:r>
            <a:r>
              <a:rPr lang="zh-TW" altLang="en-US" sz="3600" dirty="0"/>
              <a:t/>
            </a:r>
            <a:br>
              <a:rPr lang="zh-TW" altLang="en-US" sz="3600" dirty="0"/>
            </a:br>
            <a:endParaRPr lang="zh-TW" altLang="en-US" sz="3600" dirty="0"/>
          </a:p>
        </p:txBody>
      </p:sp>
      <p:sp>
        <p:nvSpPr>
          <p:cNvPr id="189443" name="Rectangle 3"/>
          <p:cNvSpPr>
            <a:spLocks noGrp="1" noChangeArrowheads="1"/>
          </p:cNvSpPr>
          <p:nvPr>
            <p:ph type="body" sz="half" idx="1"/>
          </p:nvPr>
        </p:nvSpPr>
        <p:spPr>
          <a:xfrm>
            <a:off x="685800" y="1981200"/>
            <a:ext cx="5399088" cy="4495800"/>
          </a:xfrm>
        </p:spPr>
        <p:txBody>
          <a:bodyPr/>
          <a:lstStyle/>
          <a:p>
            <a:r>
              <a:rPr lang="zh-TW" altLang="en-US" sz="2800" dirty="0" smtClean="0">
                <a:latin typeface="華康儷楷書" pitchFamily="65" charset="-120"/>
                <a:ea typeface="華康儷楷書" pitchFamily="65" charset="-120"/>
              </a:rPr>
              <a:t>三个月内的压力</a:t>
            </a:r>
            <a:r>
              <a:rPr lang="zh-TW" altLang="en-US" sz="2000" dirty="0" smtClean="0">
                <a:latin typeface="華康儷楷書" pitchFamily="65" charset="-120"/>
                <a:ea typeface="華康儷楷書" pitchFamily="65" charset="-120"/>
              </a:rPr>
              <a:t>造成</a:t>
            </a:r>
            <a:endParaRPr lang="zh-TW" altLang="en-US" sz="2000" dirty="0">
              <a:latin typeface="華康儷楷書" pitchFamily="65" charset="-120"/>
              <a:ea typeface="華康儷楷書" pitchFamily="65" charset="-120"/>
            </a:endParaRPr>
          </a:p>
          <a:p>
            <a:pPr lvl="1"/>
            <a:r>
              <a:rPr lang="zh-TW" altLang="en-US" sz="2400" dirty="0" smtClean="0">
                <a:latin typeface="華康儷楷書" pitchFamily="65" charset="-120"/>
                <a:ea typeface="華康儷楷書" pitchFamily="65" charset="-120"/>
              </a:rPr>
              <a:t>身体不适</a:t>
            </a:r>
          </a:p>
          <a:p>
            <a:pPr lvl="1"/>
            <a:r>
              <a:rPr lang="zh-TW" altLang="en-US" sz="2400" dirty="0" smtClean="0">
                <a:latin typeface="華康儷楷書" pitchFamily="65" charset="-120"/>
                <a:ea typeface="華康儷楷書" pitchFamily="65" charset="-120"/>
              </a:rPr>
              <a:t>情绪 </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忧郁↑ </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焦虑↑ </a:t>
            </a:r>
            <a:r>
              <a:rPr lang="en-US" altLang="zh-TW" sz="2400" dirty="0" smtClean="0">
                <a:latin typeface="華康儷楷書" pitchFamily="65" charset="-120"/>
                <a:ea typeface="華康儷楷書" pitchFamily="65" charset="-120"/>
              </a:rPr>
              <a:t>)</a:t>
            </a:r>
            <a:endParaRPr lang="en-US" altLang="zh-TW" sz="2400" dirty="0">
              <a:latin typeface="華康儷楷書" pitchFamily="65" charset="-120"/>
              <a:ea typeface="華康儷楷書" pitchFamily="65" charset="-120"/>
            </a:endParaRPr>
          </a:p>
          <a:p>
            <a:pPr lvl="1"/>
            <a:r>
              <a:rPr lang="zh-TW" altLang="en-US" sz="2400" dirty="0" smtClean="0">
                <a:latin typeface="華康儷楷書" pitchFamily="65" charset="-120"/>
                <a:ea typeface="華康儷楷書" pitchFamily="65" charset="-120"/>
              </a:rPr>
              <a:t>行为</a:t>
            </a:r>
            <a:r>
              <a:rPr lang="en-US" altLang="zh-TW" sz="2400" dirty="0" smtClean="0">
                <a:latin typeface="華康儷楷書" pitchFamily="65" charset="-120"/>
                <a:ea typeface="華康儷楷書" pitchFamily="65" charset="-120"/>
              </a:rPr>
              <a:t>(</a:t>
            </a:r>
            <a:r>
              <a:rPr lang="zh-TW" altLang="en-US" sz="2400" dirty="0">
                <a:latin typeface="華康儷楷書" pitchFamily="65" charset="-120"/>
                <a:ea typeface="華康儷楷書" pitchFamily="65" charset="-120"/>
              </a:rPr>
              <a:t>品行↓ </a:t>
            </a:r>
            <a:r>
              <a:rPr lang="en-US" altLang="zh-TW" sz="2400" dirty="0">
                <a:latin typeface="華康儷楷書" pitchFamily="65" charset="-120"/>
                <a:ea typeface="華康儷楷書" pitchFamily="65" charset="-120"/>
              </a:rPr>
              <a:t>/ </a:t>
            </a:r>
            <a:r>
              <a:rPr lang="zh-TW" altLang="en-US" sz="2400" dirty="0">
                <a:latin typeface="華康儷楷書" pitchFamily="65" charset="-120"/>
                <a:ea typeface="華康儷楷書" pitchFamily="65" charset="-120"/>
              </a:rPr>
              <a:t>工作↓ </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退缩</a:t>
            </a:r>
            <a:r>
              <a:rPr lang="en-US" altLang="zh-TW" sz="2400" dirty="0" smtClean="0">
                <a:latin typeface="華康儷楷書" pitchFamily="65" charset="-120"/>
                <a:ea typeface="華康儷楷書" pitchFamily="65" charset="-120"/>
              </a:rPr>
              <a:t>)</a:t>
            </a:r>
            <a:endParaRPr lang="en-US" altLang="zh-TW" sz="2400" dirty="0">
              <a:latin typeface="華康儷楷書" pitchFamily="65" charset="-120"/>
              <a:ea typeface="華康儷楷書" pitchFamily="65" charset="-120"/>
            </a:endParaRPr>
          </a:p>
          <a:p>
            <a:pPr lvl="1"/>
            <a:endParaRPr lang="en-US" altLang="zh-TW" sz="2400" dirty="0">
              <a:latin typeface="華康儷楷書" pitchFamily="65" charset="-120"/>
              <a:ea typeface="華康儷楷書" pitchFamily="65" charset="-120"/>
            </a:endParaRPr>
          </a:p>
          <a:p>
            <a:r>
              <a:rPr lang="zh-TW" altLang="en-US" sz="2800" dirty="0" smtClean="0">
                <a:latin typeface="華康儷楷書" pitchFamily="65" charset="-120"/>
                <a:ea typeface="華康儷楷書" pitchFamily="65" charset="-120"/>
              </a:rPr>
              <a:t>符合两项之一：</a:t>
            </a:r>
          </a:p>
          <a:p>
            <a:pPr lvl="1"/>
            <a:r>
              <a:rPr lang="zh-TW" altLang="en-US" sz="2400" dirty="0" smtClean="0">
                <a:latin typeface="華康儷楷書" pitchFamily="65" charset="-120"/>
                <a:ea typeface="華康儷楷書" pitchFamily="65" charset="-120"/>
              </a:rPr>
              <a:t>显著痛苦，超过预期的一般反应</a:t>
            </a:r>
          </a:p>
          <a:p>
            <a:pPr lvl="1"/>
            <a:r>
              <a:rPr lang="zh-TW" altLang="en-US" sz="2400" dirty="0" smtClean="0">
                <a:latin typeface="華康儷楷書" pitchFamily="65" charset="-120"/>
                <a:ea typeface="華康儷楷書" pitchFamily="65" charset="-120"/>
              </a:rPr>
              <a:t>社会</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职业</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学业</a:t>
            </a:r>
            <a:r>
              <a:rPr lang="en-US" altLang="zh-TW" sz="2400" dirty="0" smtClean="0">
                <a:latin typeface="華康儷楷書" pitchFamily="65" charset="-120"/>
                <a:ea typeface="華康儷楷書" pitchFamily="65" charset="-120"/>
              </a:rPr>
              <a:t>)</a:t>
            </a:r>
            <a:r>
              <a:rPr lang="zh-TW" altLang="en-US" sz="2400" dirty="0" smtClean="0">
                <a:latin typeface="華康儷楷書" pitchFamily="65" charset="-120"/>
                <a:ea typeface="華康儷楷書" pitchFamily="65" charset="-120"/>
              </a:rPr>
              <a:t>功能重大损害　</a:t>
            </a:r>
          </a:p>
          <a:p>
            <a:endParaRPr lang="zh-TW" altLang="en-US" sz="2800" dirty="0">
              <a:latin typeface="華康儷楷書" pitchFamily="65" charset="-120"/>
              <a:ea typeface="華康儷楷書" pitchFamily="65" charset="-120"/>
            </a:endParaRPr>
          </a:p>
          <a:p>
            <a:endParaRPr lang="zh-TW" altLang="en-US" sz="2800" dirty="0">
              <a:latin typeface="華康儷楷書" pitchFamily="65" charset="-120"/>
              <a:ea typeface="華康儷楷書" pitchFamily="65" charset="-120"/>
            </a:endParaRPr>
          </a:p>
          <a:p>
            <a:endParaRPr lang="en-US" altLang="zh-TW" sz="2800" dirty="0">
              <a:latin typeface="華康儷楷書" pitchFamily="65" charset="-120"/>
              <a:ea typeface="華康儷楷書" pitchFamily="65" charset="-120"/>
            </a:endParaRPr>
          </a:p>
        </p:txBody>
      </p:sp>
      <p:pic>
        <p:nvPicPr>
          <p:cNvPr id="189444" name="Picture 4" descr="副本 (2) 來自 amstrong"/>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6096000" y="3352800"/>
            <a:ext cx="2411413" cy="2362200"/>
          </a:xfrm>
        </p:spPr>
      </p:pic>
      <p:sp>
        <p:nvSpPr>
          <p:cNvPr id="189445" name="Rectangle 5"/>
          <p:cNvSpPr>
            <a:spLocks noChangeArrowheads="1"/>
          </p:cNvSpPr>
          <p:nvPr/>
        </p:nvSpPr>
        <p:spPr bwMode="auto">
          <a:xfrm>
            <a:off x="6516688" y="6021388"/>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dirty="0" smtClean="0"/>
              <a:t>（黄龙杰制作）</a:t>
            </a: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ltLang="zh-TW" dirty="0"/>
              <a:t> </a:t>
            </a:r>
            <a:r>
              <a:rPr lang="zh-TW" altLang="en-US" sz="3200" b="1" dirty="0">
                <a:latin typeface="標楷體" pitchFamily="65" charset="-120"/>
                <a:ea typeface="標楷體" pitchFamily="65" charset="-120"/>
              </a:rPr>
              <a:t>情感性疾患</a:t>
            </a:r>
            <a:r>
              <a:rPr lang="en-US" altLang="zh-TW" sz="3200" dirty="0">
                <a:latin typeface="標楷體" pitchFamily="65" charset="-120"/>
                <a:ea typeface="標楷體" pitchFamily="65" charset="-120"/>
              </a:rPr>
              <a:t>(Mood Disorders)</a:t>
            </a:r>
            <a:r>
              <a:rPr lang="en-US" altLang="zh-TW" sz="3200" b="1" dirty="0">
                <a:latin typeface="標楷體" pitchFamily="65" charset="-120"/>
                <a:ea typeface="標楷體" pitchFamily="65" charset="-120"/>
              </a:rPr>
              <a:t> </a:t>
            </a:r>
            <a:br>
              <a:rPr lang="en-US" altLang="zh-TW" sz="3200" b="1" dirty="0">
                <a:latin typeface="標楷體" pitchFamily="65" charset="-120"/>
                <a:ea typeface="標楷體" pitchFamily="65" charset="-120"/>
              </a:rPr>
            </a:br>
            <a:r>
              <a:rPr lang="en-US" altLang="zh-TW" sz="3200" b="1" dirty="0">
                <a:latin typeface="標楷體" pitchFamily="65" charset="-120"/>
                <a:ea typeface="標楷體" pitchFamily="65" charset="-120"/>
              </a:rPr>
              <a:t>       </a:t>
            </a:r>
            <a:r>
              <a:rPr lang="zh-TW" altLang="en-US" sz="3200" b="1" dirty="0" smtClean="0">
                <a:latin typeface="標楷體" pitchFamily="65" charset="-120"/>
                <a:ea typeface="標楷體" pitchFamily="65" charset="-120"/>
              </a:rPr>
              <a:t>之</a:t>
            </a:r>
            <a:r>
              <a:rPr lang="zh-TW" altLang="en-US" sz="4800" b="1" dirty="0" smtClean="0">
                <a:latin typeface="標楷體" pitchFamily="65" charset="-120"/>
                <a:ea typeface="標楷體" pitchFamily="65" charset="-120"/>
              </a:rPr>
              <a:t>重郁症</a:t>
            </a:r>
            <a:r>
              <a:rPr lang="en-US" altLang="zh-TW" sz="2800" b="1" dirty="0" smtClean="0">
                <a:latin typeface="標楷體" pitchFamily="65" charset="-120"/>
                <a:ea typeface="標楷體" pitchFamily="65" charset="-120"/>
              </a:rPr>
              <a:t>(</a:t>
            </a:r>
            <a:r>
              <a:rPr lang="en-US" altLang="zh-TW" sz="2800" b="1" dirty="0">
                <a:latin typeface="標楷體" pitchFamily="65" charset="-120"/>
                <a:ea typeface="標楷體" pitchFamily="65" charset="-120"/>
              </a:rPr>
              <a:t>Major Depression)</a:t>
            </a:r>
            <a:br>
              <a:rPr lang="en-US" altLang="zh-TW" sz="2800" b="1" dirty="0">
                <a:latin typeface="標楷體" pitchFamily="65" charset="-120"/>
                <a:ea typeface="標楷體" pitchFamily="65" charset="-120"/>
              </a:rPr>
            </a:br>
            <a:r>
              <a:rPr lang="en-US" altLang="zh-TW" sz="2800" b="1" dirty="0">
                <a:latin typeface="標楷體" pitchFamily="65" charset="-120"/>
                <a:ea typeface="標楷體" pitchFamily="65" charset="-120"/>
              </a:rPr>
              <a:t> </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Ｎ</a:t>
            </a:r>
            <a:r>
              <a:rPr lang="en-US" altLang="zh-TW" sz="2000" b="1" dirty="0">
                <a:latin typeface="標楷體" pitchFamily="65" charset="-120"/>
                <a:ea typeface="標楷體" pitchFamily="65" charset="-120"/>
              </a:rPr>
              <a:t>&gt;=5)  </a:t>
            </a:r>
            <a:r>
              <a:rPr lang="zh-TW" altLang="en-US" sz="2000" b="1" dirty="0" smtClean="0">
                <a:latin typeface="標楷體" pitchFamily="65" charset="-120"/>
                <a:ea typeface="標楷體" pitchFamily="65" charset="-120"/>
              </a:rPr>
              <a:t>两周以上      </a:t>
            </a:r>
            <a:r>
              <a:rPr lang="zh-TW" altLang="en-US" sz="1800" dirty="0" smtClean="0">
                <a:solidFill>
                  <a:schemeClr val="tx1"/>
                </a:solidFill>
              </a:rPr>
              <a:t>（黄龙杰编译）</a:t>
            </a:r>
            <a:r>
              <a:rPr lang="zh-TW" altLang="en-US" sz="1800" b="1" dirty="0" smtClean="0">
                <a:solidFill>
                  <a:schemeClr val="accent2"/>
                </a:solidFill>
                <a:latin typeface="華康儷楷書" pitchFamily="65" charset="-120"/>
                <a:ea typeface="華康儷楷書" pitchFamily="65" charset="-120"/>
              </a:rPr>
              <a:t> </a:t>
            </a:r>
            <a:endParaRPr lang="zh-TW" altLang="en-US" sz="1800" b="1" dirty="0">
              <a:solidFill>
                <a:schemeClr val="accent2"/>
              </a:solidFill>
              <a:latin typeface="華康儷楷書" pitchFamily="65" charset="-120"/>
              <a:ea typeface="華康儷楷書" pitchFamily="65" charset="-120"/>
            </a:endParaRPr>
          </a:p>
        </p:txBody>
      </p:sp>
      <p:sp>
        <p:nvSpPr>
          <p:cNvPr id="164867" name="Rectangle 3"/>
          <p:cNvSpPr>
            <a:spLocks noGrp="1" noChangeArrowheads="1"/>
          </p:cNvSpPr>
          <p:nvPr>
            <p:ph type="body" sz="half" idx="1"/>
          </p:nvPr>
        </p:nvSpPr>
        <p:spPr>
          <a:xfrm>
            <a:off x="1143000" y="2057400"/>
            <a:ext cx="4456113" cy="4114800"/>
          </a:xfrm>
        </p:spPr>
        <p:txBody>
          <a:bodyPr/>
          <a:lstStyle/>
          <a:p>
            <a:pPr>
              <a:lnSpc>
                <a:spcPct val="80000"/>
              </a:lnSpc>
              <a:buFontTx/>
              <a:buNone/>
            </a:pPr>
            <a:r>
              <a:rPr lang="zh-TW" altLang="en-US" sz="2400" dirty="0"/>
              <a:t>　   </a:t>
            </a:r>
            <a:r>
              <a:rPr lang="zh-TW" altLang="en-US" sz="2400" dirty="0" smtClean="0">
                <a:latin typeface="華康儷楷書" pitchFamily="65" charset="-120"/>
                <a:ea typeface="華康儷楷書" pitchFamily="65" charset="-120"/>
              </a:rPr>
              <a:t>食欲或体重变化</a:t>
            </a:r>
          </a:p>
          <a:p>
            <a:pPr>
              <a:lnSpc>
                <a:spcPct val="80000"/>
              </a:lnSpc>
              <a:buFontTx/>
              <a:buNone/>
            </a:pPr>
            <a:r>
              <a:rPr lang="zh-TW" altLang="en-US" sz="2400" dirty="0" smtClean="0">
                <a:latin typeface="華康儷楷書" pitchFamily="65" charset="-120"/>
                <a:ea typeface="華康儷楷書" pitchFamily="65" charset="-120"/>
              </a:rPr>
              <a:t>    </a:t>
            </a:r>
            <a:r>
              <a:rPr lang="zh-TW" altLang="en-US" sz="2400" dirty="0">
                <a:latin typeface="華康儷楷書" pitchFamily="65" charset="-120"/>
                <a:ea typeface="華康儷楷書" pitchFamily="65" charset="-120"/>
              </a:rPr>
              <a:t>失眠或嗜睡</a:t>
            </a:r>
          </a:p>
          <a:p>
            <a:pPr>
              <a:lnSpc>
                <a:spcPct val="80000"/>
              </a:lnSpc>
              <a:buFontTx/>
              <a:buNone/>
            </a:pPr>
            <a:r>
              <a:rPr lang="zh-TW" altLang="en-US" sz="2400" dirty="0">
                <a:latin typeface="華康儷楷書" pitchFamily="65" charset="-120"/>
                <a:ea typeface="華康儷楷書" pitchFamily="65" charset="-120"/>
              </a:rPr>
              <a:t>    疲累＼失去活力</a:t>
            </a:r>
          </a:p>
          <a:p>
            <a:pPr>
              <a:lnSpc>
                <a:spcPct val="80000"/>
              </a:lnSpc>
              <a:buFontTx/>
              <a:buNone/>
            </a:pPr>
            <a:endParaRPr lang="zh-TW" altLang="en-US" sz="2400" b="1" dirty="0">
              <a:latin typeface="華康儷楷書" pitchFamily="65" charset="-120"/>
              <a:ea typeface="華康儷楷書" pitchFamily="65" charset="-120"/>
            </a:endParaRPr>
          </a:p>
          <a:p>
            <a:pPr>
              <a:lnSpc>
                <a:spcPct val="80000"/>
              </a:lnSpc>
              <a:buFontTx/>
              <a:buNone/>
            </a:pPr>
            <a:r>
              <a:rPr lang="zh-TW" altLang="en-US" sz="2400" b="1" dirty="0" smtClean="0">
                <a:latin typeface="華康儷楷書" pitchFamily="65" charset="-120"/>
                <a:ea typeface="華康儷楷書" pitchFamily="65" charset="-120"/>
              </a:rPr>
              <a:t>    忧郁心情</a:t>
            </a:r>
          </a:p>
          <a:p>
            <a:pPr>
              <a:lnSpc>
                <a:spcPct val="80000"/>
              </a:lnSpc>
              <a:buFontTx/>
              <a:buNone/>
            </a:pPr>
            <a:r>
              <a:rPr lang="zh-TW" altLang="en-US" sz="2400" dirty="0" smtClean="0">
                <a:latin typeface="華康儷楷書" pitchFamily="65" charset="-120"/>
                <a:ea typeface="華康儷楷書" pitchFamily="65" charset="-120"/>
              </a:rPr>
              <a:t>    无价值感或罪恶感</a:t>
            </a:r>
          </a:p>
          <a:p>
            <a:pPr>
              <a:lnSpc>
                <a:spcPct val="80000"/>
              </a:lnSpc>
              <a:buFontTx/>
              <a:buNone/>
            </a:pPr>
            <a:r>
              <a:rPr lang="zh-TW" altLang="en-US" sz="2400" dirty="0" smtClean="0">
                <a:latin typeface="華康儷楷書" pitchFamily="65" charset="-120"/>
                <a:ea typeface="華康儷楷書" pitchFamily="65" charset="-120"/>
              </a:rPr>
              <a:t>    思考＼专注力减退</a:t>
            </a:r>
          </a:p>
          <a:p>
            <a:pPr>
              <a:lnSpc>
                <a:spcPct val="80000"/>
              </a:lnSpc>
              <a:buFontTx/>
              <a:buNone/>
            </a:pPr>
            <a:endParaRPr lang="zh-TW" altLang="en-US" sz="2400" dirty="0">
              <a:latin typeface="華康儷楷書" pitchFamily="65" charset="-120"/>
              <a:ea typeface="華康儷楷書" pitchFamily="65" charset="-120"/>
            </a:endParaRPr>
          </a:p>
          <a:p>
            <a:pPr>
              <a:lnSpc>
                <a:spcPct val="80000"/>
              </a:lnSpc>
              <a:buFontTx/>
              <a:buNone/>
            </a:pPr>
            <a:r>
              <a:rPr lang="zh-TW" altLang="en-US" sz="2400" dirty="0" smtClean="0">
                <a:latin typeface="華康儷楷書" pitchFamily="65" charset="-120"/>
                <a:ea typeface="華康儷楷書" pitchFamily="65" charset="-120"/>
              </a:rPr>
              <a:t>    自杀意念＼尝试＼计划</a:t>
            </a:r>
          </a:p>
          <a:p>
            <a:pPr>
              <a:lnSpc>
                <a:spcPct val="80000"/>
              </a:lnSpc>
              <a:buFontTx/>
              <a:buNone/>
            </a:pPr>
            <a:r>
              <a:rPr lang="zh-TW" altLang="en-US" sz="2400" b="1" dirty="0" smtClean="0">
                <a:latin typeface="華康儷楷書" pitchFamily="65" charset="-120"/>
                <a:ea typeface="華康儷楷書" pitchFamily="65" charset="-120"/>
              </a:rPr>
              <a:t>    失去兴趣或喜乐</a:t>
            </a:r>
          </a:p>
          <a:p>
            <a:pPr>
              <a:lnSpc>
                <a:spcPct val="80000"/>
              </a:lnSpc>
              <a:buFontTx/>
              <a:buNone/>
            </a:pPr>
            <a:r>
              <a:rPr lang="zh-TW" altLang="en-US" sz="2400" dirty="0" smtClean="0">
                <a:latin typeface="華康儷楷書" pitchFamily="65" charset="-120"/>
                <a:ea typeface="華康儷楷書" pitchFamily="65" charset="-120"/>
              </a:rPr>
              <a:t>    行为激动或迟滞</a:t>
            </a:r>
          </a:p>
          <a:p>
            <a:pPr lvl="1">
              <a:lnSpc>
                <a:spcPct val="80000"/>
              </a:lnSpc>
            </a:pPr>
            <a:endParaRPr lang="zh-TW" altLang="en-US" sz="2000" dirty="0">
              <a:latin typeface="華康儷楷書" pitchFamily="65" charset="-120"/>
              <a:ea typeface="華康儷楷書" pitchFamily="65" charset="-120"/>
            </a:endParaRPr>
          </a:p>
          <a:p>
            <a:pPr>
              <a:lnSpc>
                <a:spcPct val="80000"/>
              </a:lnSpc>
            </a:pPr>
            <a:endParaRPr lang="zh-TW" altLang="en-US" sz="2400" dirty="0"/>
          </a:p>
          <a:p>
            <a:pPr>
              <a:lnSpc>
                <a:spcPct val="80000"/>
              </a:lnSpc>
            </a:pPr>
            <a:endParaRPr lang="en-US" altLang="zh-TW" sz="2400" dirty="0"/>
          </a:p>
        </p:txBody>
      </p:sp>
      <p:sp>
        <p:nvSpPr>
          <p:cNvPr id="164868" name="Rectangle 4"/>
          <p:cNvSpPr>
            <a:spLocks noGrp="1" noChangeArrowheads="1"/>
          </p:cNvSpPr>
          <p:nvPr>
            <p:ph type="body" sz="half" idx="2"/>
          </p:nvPr>
        </p:nvSpPr>
        <p:spPr>
          <a:xfrm>
            <a:off x="4652963" y="1600200"/>
            <a:ext cx="4033837" cy="4525963"/>
          </a:xfrm>
        </p:spPr>
        <p:txBody>
          <a:bodyPr/>
          <a:lstStyle/>
          <a:p>
            <a:pPr lvl="1">
              <a:lnSpc>
                <a:spcPct val="80000"/>
              </a:lnSpc>
            </a:pPr>
            <a:endParaRPr lang="en-US" altLang="zh-TW" sz="2000" dirty="0"/>
          </a:p>
          <a:p>
            <a:pPr>
              <a:lnSpc>
                <a:spcPct val="80000"/>
              </a:lnSpc>
            </a:pPr>
            <a:endParaRPr lang="en-US" altLang="zh-TW" sz="2400" dirty="0"/>
          </a:p>
          <a:p>
            <a:pPr>
              <a:lnSpc>
                <a:spcPct val="80000"/>
              </a:lnSpc>
            </a:pPr>
            <a:endParaRPr lang="en-US" altLang="zh-TW" sz="2400" dirty="0"/>
          </a:p>
        </p:txBody>
      </p:sp>
      <p:pic>
        <p:nvPicPr>
          <p:cNvPr id="164869" name="Picture 5" descr="PE0256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886200"/>
            <a:ext cx="22098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blinds(vertical)">
                                      <p:cBhvr>
                                        <p:cTn id="7" dur="500"/>
                                        <p:tgtEl>
                                          <p:spTgt spid="164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4867">
                                            <p:txEl>
                                              <p:pRg st="0" end="0"/>
                                            </p:txEl>
                                          </p:spTgt>
                                        </p:tgtEl>
                                        <p:attrNameLst>
                                          <p:attrName>style.visibility</p:attrName>
                                        </p:attrNameLst>
                                      </p:cBhvr>
                                      <p:to>
                                        <p:strVal val="visible"/>
                                      </p:to>
                                    </p:set>
                                    <p:anim calcmode="lin" valueType="num">
                                      <p:cBhvr additive="base">
                                        <p:cTn id="12" dur="500" fill="hold"/>
                                        <p:tgtEl>
                                          <p:spTgt spid="16486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4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4867">
                                            <p:txEl>
                                              <p:pRg st="1" end="1"/>
                                            </p:txEl>
                                          </p:spTgt>
                                        </p:tgtEl>
                                        <p:attrNameLst>
                                          <p:attrName>style.visibility</p:attrName>
                                        </p:attrNameLst>
                                      </p:cBhvr>
                                      <p:to>
                                        <p:strVal val="visible"/>
                                      </p:to>
                                    </p:set>
                                    <p:anim calcmode="lin" valueType="num">
                                      <p:cBhvr additive="base">
                                        <p:cTn id="18" dur="500" fill="hold"/>
                                        <p:tgtEl>
                                          <p:spTgt spid="1648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4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4867">
                                            <p:txEl>
                                              <p:pRg st="2" end="2"/>
                                            </p:txEl>
                                          </p:spTgt>
                                        </p:tgtEl>
                                        <p:attrNameLst>
                                          <p:attrName>style.visibility</p:attrName>
                                        </p:attrNameLst>
                                      </p:cBhvr>
                                      <p:to>
                                        <p:strVal val="visible"/>
                                      </p:to>
                                    </p:set>
                                    <p:anim calcmode="lin" valueType="num">
                                      <p:cBhvr additive="base">
                                        <p:cTn id="24" dur="500" fill="hold"/>
                                        <p:tgtEl>
                                          <p:spTgt spid="16486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64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64867">
                                            <p:txEl>
                                              <p:pRg st="4" end="4"/>
                                            </p:txEl>
                                          </p:spTgt>
                                        </p:tgtEl>
                                        <p:attrNameLst>
                                          <p:attrName>style.visibility</p:attrName>
                                        </p:attrNameLst>
                                      </p:cBhvr>
                                      <p:to>
                                        <p:strVal val="visible"/>
                                      </p:to>
                                    </p:set>
                                    <p:anim calcmode="lin" valueType="num">
                                      <p:cBhvr additive="base">
                                        <p:cTn id="30" dur="5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48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4867">
                                            <p:txEl>
                                              <p:pRg st="5" end="5"/>
                                            </p:txEl>
                                          </p:spTgt>
                                        </p:tgtEl>
                                        <p:attrNameLst>
                                          <p:attrName>style.visibility</p:attrName>
                                        </p:attrNameLst>
                                      </p:cBhvr>
                                      <p:to>
                                        <p:strVal val="visible"/>
                                      </p:to>
                                    </p:set>
                                    <p:anim calcmode="lin" valueType="num">
                                      <p:cBhvr additive="base">
                                        <p:cTn id="36" dur="500" fill="hold"/>
                                        <p:tgtEl>
                                          <p:spTgt spid="16486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48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4867">
                                            <p:txEl>
                                              <p:pRg st="6" end="6"/>
                                            </p:txEl>
                                          </p:spTgt>
                                        </p:tgtEl>
                                        <p:attrNameLst>
                                          <p:attrName>style.visibility</p:attrName>
                                        </p:attrNameLst>
                                      </p:cBhvr>
                                      <p:to>
                                        <p:strVal val="visible"/>
                                      </p:to>
                                    </p:set>
                                    <p:anim calcmode="lin" valueType="num">
                                      <p:cBhvr additive="base">
                                        <p:cTn id="42" dur="500" fill="hold"/>
                                        <p:tgtEl>
                                          <p:spTgt spid="16486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4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4867">
                                            <p:txEl>
                                              <p:pRg st="8" end="8"/>
                                            </p:txEl>
                                          </p:spTgt>
                                        </p:tgtEl>
                                        <p:attrNameLst>
                                          <p:attrName>style.visibility</p:attrName>
                                        </p:attrNameLst>
                                      </p:cBhvr>
                                      <p:to>
                                        <p:strVal val="visible"/>
                                      </p:to>
                                    </p:set>
                                    <p:anim calcmode="lin" valueType="num">
                                      <p:cBhvr additive="base">
                                        <p:cTn id="48" dur="500" fill="hold"/>
                                        <p:tgtEl>
                                          <p:spTgt spid="164867">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48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4867">
                                            <p:txEl>
                                              <p:pRg st="9" end="9"/>
                                            </p:txEl>
                                          </p:spTgt>
                                        </p:tgtEl>
                                        <p:attrNameLst>
                                          <p:attrName>style.visibility</p:attrName>
                                        </p:attrNameLst>
                                      </p:cBhvr>
                                      <p:to>
                                        <p:strVal val="visible"/>
                                      </p:to>
                                    </p:set>
                                    <p:anim calcmode="lin" valueType="num">
                                      <p:cBhvr additive="base">
                                        <p:cTn id="54" dur="500" fill="hold"/>
                                        <p:tgtEl>
                                          <p:spTgt spid="164867">
                                            <p:txEl>
                                              <p:pRg st="9" end="9"/>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486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4867">
                                            <p:txEl>
                                              <p:pRg st="10" end="10"/>
                                            </p:txEl>
                                          </p:spTgt>
                                        </p:tgtEl>
                                        <p:attrNameLst>
                                          <p:attrName>style.visibility</p:attrName>
                                        </p:attrNameLst>
                                      </p:cBhvr>
                                      <p:to>
                                        <p:strVal val="visible"/>
                                      </p:to>
                                    </p:set>
                                    <p:anim calcmode="lin" valueType="num">
                                      <p:cBhvr additive="base">
                                        <p:cTn id="60" dur="500" fill="hold"/>
                                        <p:tgtEl>
                                          <p:spTgt spid="164867">
                                            <p:txEl>
                                              <p:pRg st="10" end="1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48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1" nodeType="clickEffect">
                                  <p:stCondLst>
                                    <p:cond delay="0"/>
                                  </p:stCondLst>
                                  <p:childTnLst>
                                    <p:set>
                                      <p:cBhvr>
                                        <p:cTn id="65" dur="1" fill="hold">
                                          <p:stCondLst>
                                            <p:cond delay="0"/>
                                          </p:stCondLst>
                                        </p:cTn>
                                        <p:tgtEl>
                                          <p:spTgt spid="164867">
                                            <p:txEl>
                                              <p:pRg st="0" end="0"/>
                                            </p:txEl>
                                          </p:spTgt>
                                        </p:tgtEl>
                                        <p:attrNameLst>
                                          <p:attrName>style.visibility</p:attrName>
                                        </p:attrNameLst>
                                      </p:cBhvr>
                                      <p:to>
                                        <p:strVal val="visible"/>
                                      </p:to>
                                    </p:set>
                                    <p:animEffect transition="in" filter="blinds(horizontal)">
                                      <p:cBhvr>
                                        <p:cTn id="66" dur="500"/>
                                        <p:tgtEl>
                                          <p:spTgt spid="164867">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1" nodeType="clickEffect">
                                  <p:stCondLst>
                                    <p:cond delay="0"/>
                                  </p:stCondLst>
                                  <p:childTnLst>
                                    <p:set>
                                      <p:cBhvr>
                                        <p:cTn id="70" dur="1" fill="hold">
                                          <p:stCondLst>
                                            <p:cond delay="0"/>
                                          </p:stCondLst>
                                        </p:cTn>
                                        <p:tgtEl>
                                          <p:spTgt spid="164867">
                                            <p:txEl>
                                              <p:pRg st="1" end="1"/>
                                            </p:txEl>
                                          </p:spTgt>
                                        </p:tgtEl>
                                        <p:attrNameLst>
                                          <p:attrName>style.visibility</p:attrName>
                                        </p:attrNameLst>
                                      </p:cBhvr>
                                      <p:to>
                                        <p:strVal val="visible"/>
                                      </p:to>
                                    </p:set>
                                    <p:animEffect transition="in" filter="blinds(horizontal)">
                                      <p:cBhvr>
                                        <p:cTn id="71" dur="500"/>
                                        <p:tgtEl>
                                          <p:spTgt spid="164867">
                                            <p:txEl>
                                              <p:pRg st="1" end="1"/>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1" nodeType="clickEffect">
                                  <p:stCondLst>
                                    <p:cond delay="0"/>
                                  </p:stCondLst>
                                  <p:childTnLst>
                                    <p:set>
                                      <p:cBhvr>
                                        <p:cTn id="75" dur="1" fill="hold">
                                          <p:stCondLst>
                                            <p:cond delay="0"/>
                                          </p:stCondLst>
                                        </p:cTn>
                                        <p:tgtEl>
                                          <p:spTgt spid="164867">
                                            <p:txEl>
                                              <p:pRg st="2" end="2"/>
                                            </p:txEl>
                                          </p:spTgt>
                                        </p:tgtEl>
                                        <p:attrNameLst>
                                          <p:attrName>style.visibility</p:attrName>
                                        </p:attrNameLst>
                                      </p:cBhvr>
                                      <p:to>
                                        <p:strVal val="visible"/>
                                      </p:to>
                                    </p:set>
                                    <p:animEffect transition="in" filter="blinds(horizontal)">
                                      <p:cBhvr>
                                        <p:cTn id="76" dur="500"/>
                                        <p:tgtEl>
                                          <p:spTgt spid="164867">
                                            <p:txEl>
                                              <p:pRg st="2" end="2"/>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1" nodeType="clickEffect">
                                  <p:stCondLst>
                                    <p:cond delay="0"/>
                                  </p:stCondLst>
                                  <p:childTnLst>
                                    <p:set>
                                      <p:cBhvr>
                                        <p:cTn id="80" dur="1" fill="hold">
                                          <p:stCondLst>
                                            <p:cond delay="0"/>
                                          </p:stCondLst>
                                        </p:cTn>
                                        <p:tgtEl>
                                          <p:spTgt spid="164867">
                                            <p:txEl>
                                              <p:pRg st="4" end="4"/>
                                            </p:txEl>
                                          </p:spTgt>
                                        </p:tgtEl>
                                        <p:attrNameLst>
                                          <p:attrName>style.visibility</p:attrName>
                                        </p:attrNameLst>
                                      </p:cBhvr>
                                      <p:to>
                                        <p:strVal val="visible"/>
                                      </p:to>
                                    </p:set>
                                    <p:animEffect transition="in" filter="blinds(horizontal)">
                                      <p:cBhvr>
                                        <p:cTn id="81" dur="500"/>
                                        <p:tgtEl>
                                          <p:spTgt spid="164867">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1" nodeType="clickEffect">
                                  <p:stCondLst>
                                    <p:cond delay="0"/>
                                  </p:stCondLst>
                                  <p:childTnLst>
                                    <p:set>
                                      <p:cBhvr>
                                        <p:cTn id="85" dur="1" fill="hold">
                                          <p:stCondLst>
                                            <p:cond delay="0"/>
                                          </p:stCondLst>
                                        </p:cTn>
                                        <p:tgtEl>
                                          <p:spTgt spid="164867">
                                            <p:txEl>
                                              <p:pRg st="5" end="5"/>
                                            </p:txEl>
                                          </p:spTgt>
                                        </p:tgtEl>
                                        <p:attrNameLst>
                                          <p:attrName>style.visibility</p:attrName>
                                        </p:attrNameLst>
                                      </p:cBhvr>
                                      <p:to>
                                        <p:strVal val="visible"/>
                                      </p:to>
                                    </p:set>
                                    <p:animEffect transition="in" filter="blinds(horizontal)">
                                      <p:cBhvr>
                                        <p:cTn id="86" dur="500"/>
                                        <p:tgtEl>
                                          <p:spTgt spid="164867">
                                            <p:txEl>
                                              <p:pRg st="5" end="5"/>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1" nodeType="clickEffect">
                                  <p:stCondLst>
                                    <p:cond delay="0"/>
                                  </p:stCondLst>
                                  <p:childTnLst>
                                    <p:set>
                                      <p:cBhvr>
                                        <p:cTn id="90" dur="1" fill="hold">
                                          <p:stCondLst>
                                            <p:cond delay="0"/>
                                          </p:stCondLst>
                                        </p:cTn>
                                        <p:tgtEl>
                                          <p:spTgt spid="164867">
                                            <p:txEl>
                                              <p:pRg st="6" end="6"/>
                                            </p:txEl>
                                          </p:spTgt>
                                        </p:tgtEl>
                                        <p:attrNameLst>
                                          <p:attrName>style.visibility</p:attrName>
                                        </p:attrNameLst>
                                      </p:cBhvr>
                                      <p:to>
                                        <p:strVal val="visible"/>
                                      </p:to>
                                    </p:set>
                                    <p:animEffect transition="in" filter="blinds(horizontal)">
                                      <p:cBhvr>
                                        <p:cTn id="91" dur="500"/>
                                        <p:tgtEl>
                                          <p:spTgt spid="164867">
                                            <p:txEl>
                                              <p:pRg st="6" end="6"/>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1" nodeType="clickEffect">
                                  <p:stCondLst>
                                    <p:cond delay="0"/>
                                  </p:stCondLst>
                                  <p:childTnLst>
                                    <p:set>
                                      <p:cBhvr>
                                        <p:cTn id="95" dur="1" fill="hold">
                                          <p:stCondLst>
                                            <p:cond delay="0"/>
                                          </p:stCondLst>
                                        </p:cTn>
                                        <p:tgtEl>
                                          <p:spTgt spid="164867">
                                            <p:txEl>
                                              <p:pRg st="8" end="8"/>
                                            </p:txEl>
                                          </p:spTgt>
                                        </p:tgtEl>
                                        <p:attrNameLst>
                                          <p:attrName>style.visibility</p:attrName>
                                        </p:attrNameLst>
                                      </p:cBhvr>
                                      <p:to>
                                        <p:strVal val="visible"/>
                                      </p:to>
                                    </p:set>
                                    <p:animEffect transition="in" filter="blinds(horizontal)">
                                      <p:cBhvr>
                                        <p:cTn id="96" dur="500"/>
                                        <p:tgtEl>
                                          <p:spTgt spid="164867">
                                            <p:txEl>
                                              <p:pRg st="8" end="8"/>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1" nodeType="clickEffect">
                                  <p:stCondLst>
                                    <p:cond delay="0"/>
                                  </p:stCondLst>
                                  <p:childTnLst>
                                    <p:set>
                                      <p:cBhvr>
                                        <p:cTn id="100" dur="1" fill="hold">
                                          <p:stCondLst>
                                            <p:cond delay="0"/>
                                          </p:stCondLst>
                                        </p:cTn>
                                        <p:tgtEl>
                                          <p:spTgt spid="164867">
                                            <p:txEl>
                                              <p:pRg st="9" end="9"/>
                                            </p:txEl>
                                          </p:spTgt>
                                        </p:tgtEl>
                                        <p:attrNameLst>
                                          <p:attrName>style.visibility</p:attrName>
                                        </p:attrNameLst>
                                      </p:cBhvr>
                                      <p:to>
                                        <p:strVal val="visible"/>
                                      </p:to>
                                    </p:set>
                                    <p:animEffect transition="in" filter="blinds(horizontal)">
                                      <p:cBhvr>
                                        <p:cTn id="101" dur="500"/>
                                        <p:tgtEl>
                                          <p:spTgt spid="164867">
                                            <p:txEl>
                                              <p:pRg st="9" end="9"/>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1" nodeType="clickEffect">
                                  <p:stCondLst>
                                    <p:cond delay="0"/>
                                  </p:stCondLst>
                                  <p:childTnLst>
                                    <p:set>
                                      <p:cBhvr>
                                        <p:cTn id="105" dur="1" fill="hold">
                                          <p:stCondLst>
                                            <p:cond delay="0"/>
                                          </p:stCondLst>
                                        </p:cTn>
                                        <p:tgtEl>
                                          <p:spTgt spid="164867">
                                            <p:txEl>
                                              <p:pRg st="10" end="10"/>
                                            </p:txEl>
                                          </p:spTgt>
                                        </p:tgtEl>
                                        <p:attrNameLst>
                                          <p:attrName>style.visibility</p:attrName>
                                        </p:attrNameLst>
                                      </p:cBhvr>
                                      <p:to>
                                        <p:strVal val="visible"/>
                                      </p:to>
                                    </p:set>
                                    <p:animEffect transition="in" filter="blinds(horizontal)">
                                      <p:cBhvr>
                                        <p:cTn id="106" dur="500"/>
                                        <p:tgtEl>
                                          <p:spTgt spid="164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164867" grpI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Oval 2"/>
          <p:cNvSpPr>
            <a:spLocks noChangeArrowheads="1"/>
          </p:cNvSpPr>
          <p:nvPr/>
        </p:nvSpPr>
        <p:spPr bwMode="auto">
          <a:xfrm>
            <a:off x="1258888" y="1412875"/>
            <a:ext cx="3657600" cy="39624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65891" name="Oval 3"/>
          <p:cNvSpPr>
            <a:spLocks noChangeArrowheads="1"/>
          </p:cNvSpPr>
          <p:nvPr/>
        </p:nvSpPr>
        <p:spPr bwMode="auto">
          <a:xfrm>
            <a:off x="3200400" y="762000"/>
            <a:ext cx="3733800" cy="3657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65892" name="Oval 4"/>
          <p:cNvSpPr>
            <a:spLocks noChangeArrowheads="1"/>
          </p:cNvSpPr>
          <p:nvPr/>
        </p:nvSpPr>
        <p:spPr bwMode="auto">
          <a:xfrm>
            <a:off x="3779838" y="2852738"/>
            <a:ext cx="2665412" cy="252095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65893" name="Text Box 5"/>
          <p:cNvSpPr txBox="1">
            <a:spLocks noChangeArrowheads="1"/>
          </p:cNvSpPr>
          <p:nvPr/>
        </p:nvSpPr>
        <p:spPr bwMode="auto">
          <a:xfrm>
            <a:off x="5791200" y="9144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HK" altLang="zh-HK" sz="2400">
              <a:latin typeface="Times New Roman" pitchFamily="18" charset="0"/>
            </a:endParaRPr>
          </a:p>
        </p:txBody>
      </p:sp>
      <p:sp>
        <p:nvSpPr>
          <p:cNvPr id="165894" name="Text Box 6"/>
          <p:cNvSpPr txBox="1">
            <a:spLocks noChangeArrowheads="1"/>
          </p:cNvSpPr>
          <p:nvPr/>
        </p:nvSpPr>
        <p:spPr bwMode="auto">
          <a:xfrm>
            <a:off x="4787900" y="762000"/>
            <a:ext cx="43561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a:solidFill>
                  <a:schemeClr val="tx1"/>
                </a:solidFill>
                <a:latin typeface="Arial" charset="0"/>
                <a:ea typeface="新細明體" pitchFamily="18" charset="-120"/>
              </a:defRPr>
            </a:lvl1pPr>
            <a:lvl2pPr marL="914400" indent="-457200">
              <a:defRPr kumimoji="1">
                <a:solidFill>
                  <a:schemeClr val="tx1"/>
                </a:solidFill>
                <a:latin typeface="Arial" charset="0"/>
                <a:ea typeface="新細明體" pitchFamily="18" charset="-120"/>
              </a:defRPr>
            </a:lvl2pPr>
            <a:lvl3pPr marL="1371600" indent="-457200">
              <a:defRPr kumimoji="1">
                <a:solidFill>
                  <a:schemeClr val="tx1"/>
                </a:solidFill>
                <a:latin typeface="Arial" charset="0"/>
                <a:ea typeface="新細明體" pitchFamily="18" charset="-120"/>
              </a:defRPr>
            </a:lvl3pPr>
            <a:lvl4pPr marL="1828800" indent="-457200">
              <a:defRPr kumimoji="1">
                <a:solidFill>
                  <a:schemeClr val="tx1"/>
                </a:solidFill>
                <a:latin typeface="Arial" charset="0"/>
                <a:ea typeface="新細明體" pitchFamily="18" charset="-120"/>
              </a:defRPr>
            </a:lvl4pPr>
            <a:lvl5pPr marL="2286000" indent="-457200">
              <a:defRPr kumimoji="1">
                <a:solidFill>
                  <a:schemeClr val="tx1"/>
                </a:solidFill>
                <a:latin typeface="Arial" charset="0"/>
                <a:ea typeface="新細明體" pitchFamily="18" charset="-120"/>
              </a:defRPr>
            </a:lvl5pPr>
            <a:lvl6pPr marL="2743200" indent="-457200" fontAlgn="base">
              <a:spcBef>
                <a:spcPct val="0"/>
              </a:spcBef>
              <a:spcAft>
                <a:spcPct val="0"/>
              </a:spcAft>
              <a:defRPr kumimoji="1">
                <a:solidFill>
                  <a:schemeClr val="tx1"/>
                </a:solidFill>
                <a:latin typeface="Arial" charset="0"/>
                <a:ea typeface="新細明體" pitchFamily="18" charset="-120"/>
              </a:defRPr>
            </a:lvl6pPr>
            <a:lvl7pPr marL="3200400" indent="-457200" fontAlgn="base">
              <a:spcBef>
                <a:spcPct val="0"/>
              </a:spcBef>
              <a:spcAft>
                <a:spcPct val="0"/>
              </a:spcAft>
              <a:defRPr kumimoji="1">
                <a:solidFill>
                  <a:schemeClr val="tx1"/>
                </a:solidFill>
                <a:latin typeface="Arial" charset="0"/>
                <a:ea typeface="新細明體" pitchFamily="18" charset="-120"/>
              </a:defRPr>
            </a:lvl7pPr>
            <a:lvl8pPr marL="3657600" indent="-457200" fontAlgn="base">
              <a:spcBef>
                <a:spcPct val="0"/>
              </a:spcBef>
              <a:spcAft>
                <a:spcPct val="0"/>
              </a:spcAft>
              <a:defRPr kumimoji="1">
                <a:solidFill>
                  <a:schemeClr val="tx1"/>
                </a:solidFill>
                <a:latin typeface="Arial" charset="0"/>
                <a:ea typeface="新細明體" pitchFamily="18" charset="-120"/>
              </a:defRPr>
            </a:lvl8pPr>
            <a:lvl9pPr marL="4114800" indent="-457200" fontAlgn="base">
              <a:spcBef>
                <a:spcPct val="0"/>
              </a:spcBef>
              <a:spcAft>
                <a:spcPct val="0"/>
              </a:spcAft>
              <a:defRPr kumimoji="1">
                <a:solidFill>
                  <a:schemeClr val="tx1"/>
                </a:solidFill>
                <a:latin typeface="Arial" charset="0"/>
                <a:ea typeface="新細明體" pitchFamily="18" charset="-120"/>
              </a:defRPr>
            </a:lvl9pPr>
          </a:lstStyle>
          <a:p>
            <a:r>
              <a:rPr lang="zh-TW" altLang="en-US" sz="2400" dirty="0">
                <a:latin typeface="Times New Roman" pitchFamily="18" charset="0"/>
              </a:rPr>
              <a:t>生活事件 </a:t>
            </a:r>
            <a:r>
              <a:rPr lang="en-US" altLang="zh-TW" sz="2400" dirty="0">
                <a:latin typeface="Times New Roman" pitchFamily="18" charset="0"/>
              </a:rPr>
              <a:t>(</a:t>
            </a:r>
            <a:r>
              <a:rPr lang="zh-TW" altLang="en-US" sz="2400" dirty="0">
                <a:latin typeface="Times New Roman" pitchFamily="18" charset="0"/>
              </a:rPr>
              <a:t>失落</a:t>
            </a:r>
            <a:r>
              <a:rPr lang="en-US" altLang="zh-TW" sz="2400" dirty="0">
                <a:latin typeface="Times New Roman" pitchFamily="18" charset="0"/>
              </a:rPr>
              <a:t>)  </a:t>
            </a:r>
            <a:r>
              <a:rPr lang="en-US" altLang="zh-TW" sz="2000" dirty="0">
                <a:latin typeface="Times New Roman" pitchFamily="18" charset="0"/>
              </a:rPr>
              <a:t>84</a:t>
            </a:r>
            <a:r>
              <a:rPr lang="zh-TW" altLang="en-US" sz="2000" dirty="0">
                <a:latin typeface="Times New Roman" pitchFamily="18" charset="0"/>
              </a:rPr>
              <a:t>％</a:t>
            </a:r>
          </a:p>
          <a:p>
            <a:pPr>
              <a:buFontTx/>
              <a:buChar char="•"/>
            </a:pPr>
            <a:r>
              <a:rPr lang="zh-TW" altLang="en-US" sz="2000" dirty="0" smtClean="0">
                <a:latin typeface="華康標楷體" pitchFamily="65" charset="-120"/>
                <a:ea typeface="華康標楷體" pitchFamily="65" charset="-120"/>
              </a:rPr>
              <a:t>珍惜的愿望</a:t>
            </a:r>
            <a:r>
              <a:rPr lang="en-US" altLang="zh-TW" sz="2000" dirty="0" smtClean="0">
                <a:latin typeface="華康標楷體" pitchFamily="65" charset="-120"/>
                <a:ea typeface="華康標楷體" pitchFamily="65" charset="-120"/>
              </a:rPr>
              <a:t>(</a:t>
            </a:r>
            <a:r>
              <a:rPr lang="zh-TW" altLang="en-US" sz="2000" dirty="0">
                <a:latin typeface="華康標楷體" pitchFamily="65" charset="-120"/>
                <a:ea typeface="華康標楷體" pitchFamily="65" charset="-120"/>
              </a:rPr>
              <a:t>被外遇或劈腿</a:t>
            </a:r>
            <a:r>
              <a:rPr lang="en-US" altLang="zh-TW" sz="2000" dirty="0">
                <a:latin typeface="華康標楷體" pitchFamily="65" charset="-120"/>
                <a:ea typeface="華康標楷體" pitchFamily="65" charset="-120"/>
              </a:rPr>
              <a:t>)60</a:t>
            </a:r>
            <a:r>
              <a:rPr lang="zh-TW" altLang="en-US" sz="2000" dirty="0">
                <a:latin typeface="華康標楷體" pitchFamily="65" charset="-120"/>
                <a:ea typeface="華康標楷體" pitchFamily="65" charset="-120"/>
              </a:rPr>
              <a:t>％</a:t>
            </a:r>
          </a:p>
          <a:p>
            <a:pPr>
              <a:buFontTx/>
              <a:buChar char="•"/>
            </a:pPr>
            <a:r>
              <a:rPr lang="zh-TW" altLang="en-US" sz="2000" dirty="0">
                <a:latin typeface="華康標楷體" pitchFamily="65" charset="-120"/>
                <a:ea typeface="華康標楷體" pitchFamily="65" charset="-120"/>
              </a:rPr>
              <a:t>健康</a:t>
            </a:r>
            <a:r>
              <a:rPr lang="en-US" altLang="zh-TW" sz="2000" dirty="0" smtClean="0">
                <a:latin typeface="華康標楷體" pitchFamily="65" charset="-120"/>
                <a:ea typeface="華康標楷體" pitchFamily="65" charset="-120"/>
              </a:rPr>
              <a:t>(</a:t>
            </a:r>
            <a:r>
              <a:rPr lang="zh-TW" altLang="en-US" sz="2000" dirty="0" smtClean="0">
                <a:latin typeface="華康標楷體" pitchFamily="65" charset="-120"/>
                <a:ea typeface="華康標楷體" pitchFamily="65" charset="-120"/>
              </a:rPr>
              <a:t>绝症</a:t>
            </a:r>
            <a:r>
              <a:rPr lang="zh-TW" altLang="en-US" sz="2400" dirty="0" smtClean="0">
                <a:latin typeface="華康標楷體" pitchFamily="65" charset="-120"/>
                <a:ea typeface="華康標楷體" pitchFamily="65" charset="-120"/>
              </a:rPr>
              <a:t>、</a:t>
            </a:r>
            <a:r>
              <a:rPr lang="zh-TW" altLang="en-US" sz="2000" dirty="0" smtClean="0">
                <a:latin typeface="華康標楷體" pitchFamily="65" charset="-120"/>
                <a:ea typeface="華康標楷體" pitchFamily="65" charset="-120"/>
              </a:rPr>
              <a:t>久病、残障</a:t>
            </a:r>
            <a:r>
              <a:rPr lang="en-US" altLang="zh-TW" sz="2000" dirty="0" smtClean="0">
                <a:latin typeface="華康標楷體" pitchFamily="65" charset="-120"/>
                <a:ea typeface="華康標楷體" pitchFamily="65" charset="-120"/>
              </a:rPr>
              <a:t>)</a:t>
            </a:r>
            <a:endParaRPr lang="en-US" altLang="zh-TW" sz="2000" dirty="0">
              <a:latin typeface="華康標楷體" pitchFamily="65" charset="-120"/>
              <a:ea typeface="華康標楷體" pitchFamily="65" charset="-120"/>
            </a:endParaRPr>
          </a:p>
          <a:p>
            <a:pPr>
              <a:buFontTx/>
              <a:buChar char="•"/>
            </a:pPr>
            <a:r>
              <a:rPr lang="zh-TW" altLang="en-US" sz="2000" dirty="0" smtClean="0">
                <a:latin typeface="華康標楷體" pitchFamily="65" charset="-120"/>
                <a:ea typeface="華康標楷體" pitchFamily="65" charset="-120"/>
              </a:rPr>
              <a:t>财产或工作</a:t>
            </a:r>
          </a:p>
          <a:p>
            <a:pPr>
              <a:buFontTx/>
              <a:buChar char="•"/>
            </a:pPr>
            <a:r>
              <a:rPr kumimoji="0" lang="zh-TW" altLang="en-US" sz="2000" dirty="0" smtClean="0">
                <a:latin typeface="華康標楷體" pitchFamily="65" charset="-120"/>
                <a:ea typeface="華康標楷體" pitchFamily="65" charset="-120"/>
              </a:rPr>
              <a:t>人际</a:t>
            </a:r>
            <a:r>
              <a:rPr kumimoji="0" lang="en-US" altLang="zh-TW" sz="2000" dirty="0" smtClean="0">
                <a:latin typeface="華康標楷體" pitchFamily="65" charset="-120"/>
                <a:ea typeface="華康標楷體" pitchFamily="65" charset="-120"/>
              </a:rPr>
              <a:t>(</a:t>
            </a:r>
            <a:r>
              <a:rPr kumimoji="0" lang="zh-TW" altLang="en-US" sz="2000" dirty="0" smtClean="0">
                <a:latin typeface="華康標楷體" pitchFamily="65" charset="-120"/>
                <a:ea typeface="華康標楷體" pitchFamily="65" charset="-120"/>
              </a:rPr>
              <a:t>亲友的生离死别</a:t>
            </a:r>
            <a:r>
              <a:rPr kumimoji="0" lang="en-US" altLang="zh-TW" sz="2000" dirty="0" smtClean="0">
                <a:latin typeface="華康標楷體" pitchFamily="65" charset="-120"/>
                <a:ea typeface="華康標楷體" pitchFamily="65" charset="-120"/>
              </a:rPr>
              <a:t>)</a:t>
            </a:r>
            <a:endParaRPr lang="en-US" altLang="zh-TW" sz="2400" dirty="0">
              <a:latin typeface="Times New Roman" pitchFamily="18" charset="0"/>
            </a:endParaRPr>
          </a:p>
        </p:txBody>
      </p:sp>
      <p:sp>
        <p:nvSpPr>
          <p:cNvPr id="165895" name="Text Box 7"/>
          <p:cNvSpPr txBox="1">
            <a:spLocks noChangeArrowheads="1"/>
          </p:cNvSpPr>
          <p:nvPr/>
        </p:nvSpPr>
        <p:spPr bwMode="auto">
          <a:xfrm>
            <a:off x="6443663" y="4149725"/>
            <a:ext cx="17287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4000" b="1" dirty="0" smtClean="0">
                <a:solidFill>
                  <a:srgbClr val="CC0000"/>
                </a:solidFill>
                <a:latin typeface="Times New Roman" pitchFamily="18" charset="0"/>
                <a:ea typeface="華康鐵線龍門W3" pitchFamily="65" charset="-120"/>
              </a:rPr>
              <a:t>自杀</a:t>
            </a:r>
          </a:p>
          <a:p>
            <a:pPr>
              <a:spcBef>
                <a:spcPct val="50000"/>
              </a:spcBef>
            </a:pPr>
            <a:endParaRPr lang="en-US" altLang="zh-TW" sz="2400" dirty="0">
              <a:latin typeface="Times New Roman" pitchFamily="18" charset="0"/>
            </a:endParaRPr>
          </a:p>
        </p:txBody>
      </p:sp>
      <p:sp>
        <p:nvSpPr>
          <p:cNvPr id="165896" name="Text Box 8"/>
          <p:cNvSpPr txBox="1">
            <a:spLocks noChangeArrowheads="1"/>
          </p:cNvSpPr>
          <p:nvPr/>
        </p:nvSpPr>
        <p:spPr bwMode="auto">
          <a:xfrm>
            <a:off x="179388" y="3505200"/>
            <a:ext cx="151288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dirty="0" smtClean="0">
                <a:latin typeface="Times New Roman" pitchFamily="18" charset="0"/>
              </a:rPr>
              <a:t>重郁症</a:t>
            </a:r>
          </a:p>
          <a:p>
            <a:pPr>
              <a:spcBef>
                <a:spcPct val="50000"/>
              </a:spcBef>
            </a:pPr>
            <a:r>
              <a:rPr lang="en-US" altLang="zh-TW" sz="2400" dirty="0" smtClean="0">
                <a:latin typeface="Times New Roman" pitchFamily="18" charset="0"/>
              </a:rPr>
              <a:t>87</a:t>
            </a:r>
            <a:r>
              <a:rPr lang="zh-TW" altLang="en-US" sz="2400" dirty="0">
                <a:latin typeface="Times New Roman" pitchFamily="18" charset="0"/>
              </a:rPr>
              <a:t>％</a:t>
            </a:r>
          </a:p>
          <a:p>
            <a:pPr>
              <a:spcBef>
                <a:spcPct val="50000"/>
              </a:spcBef>
            </a:pPr>
            <a:endParaRPr lang="zh-TW" altLang="en-US" sz="2400" dirty="0">
              <a:latin typeface="Times New Roman" pitchFamily="18" charset="0"/>
            </a:endParaRPr>
          </a:p>
          <a:p>
            <a:pPr>
              <a:spcBef>
                <a:spcPct val="50000"/>
              </a:spcBef>
            </a:pPr>
            <a:endParaRPr lang="en-US" altLang="zh-TW" sz="2400" dirty="0">
              <a:latin typeface="Times New Roman" pitchFamily="18" charset="0"/>
            </a:endParaRPr>
          </a:p>
        </p:txBody>
      </p:sp>
      <p:sp>
        <p:nvSpPr>
          <p:cNvPr id="165897" name="Oval 9"/>
          <p:cNvSpPr>
            <a:spLocks noChangeArrowheads="1"/>
          </p:cNvSpPr>
          <p:nvPr/>
        </p:nvSpPr>
        <p:spPr bwMode="auto">
          <a:xfrm>
            <a:off x="2916238" y="4292600"/>
            <a:ext cx="1798637" cy="15113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65898" name="Text Box 10"/>
          <p:cNvSpPr txBox="1">
            <a:spLocks noChangeArrowheads="1"/>
          </p:cNvSpPr>
          <p:nvPr/>
        </p:nvSpPr>
        <p:spPr bwMode="auto">
          <a:xfrm>
            <a:off x="2411413" y="5734050"/>
            <a:ext cx="20891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400" dirty="0">
                <a:latin typeface="Times New Roman" pitchFamily="18" charset="0"/>
              </a:rPr>
              <a:t>   </a:t>
            </a:r>
            <a:r>
              <a:rPr lang="zh-TW" altLang="en-US" sz="2400" dirty="0" smtClean="0">
                <a:latin typeface="Times New Roman" pitchFamily="18" charset="0"/>
              </a:rPr>
              <a:t>酒瘾</a:t>
            </a:r>
            <a:r>
              <a:rPr lang="en-US" altLang="zh-TW" sz="2400" dirty="0" smtClean="0">
                <a:latin typeface="Times New Roman" pitchFamily="18" charset="0"/>
              </a:rPr>
              <a:t>/</a:t>
            </a:r>
            <a:r>
              <a:rPr lang="zh-TW" altLang="en-US" sz="2400" dirty="0" smtClean="0">
                <a:latin typeface="Times New Roman" pitchFamily="18" charset="0"/>
              </a:rPr>
              <a:t>药瘾</a:t>
            </a:r>
          </a:p>
          <a:p>
            <a:pPr>
              <a:spcBef>
                <a:spcPct val="50000"/>
              </a:spcBef>
            </a:pPr>
            <a:r>
              <a:rPr lang="zh-TW" altLang="en-US" sz="2400" dirty="0" smtClean="0">
                <a:latin typeface="Times New Roman" pitchFamily="18" charset="0"/>
              </a:rPr>
              <a:t>     </a:t>
            </a:r>
            <a:r>
              <a:rPr lang="en-US" altLang="zh-TW" sz="2400" dirty="0">
                <a:latin typeface="Times New Roman" pitchFamily="18" charset="0"/>
              </a:rPr>
              <a:t>44</a:t>
            </a:r>
            <a:r>
              <a:rPr lang="zh-TW" altLang="en-US" sz="2400" dirty="0">
                <a:latin typeface="Times New Roman" pitchFamily="18" charset="0"/>
              </a:rPr>
              <a:t>％</a:t>
            </a:r>
          </a:p>
          <a:p>
            <a:pPr>
              <a:spcBef>
                <a:spcPct val="50000"/>
              </a:spcBef>
            </a:pPr>
            <a:endParaRPr lang="en-US" altLang="zh-TW" sz="2400" dirty="0">
              <a:latin typeface="Times New Roman" pitchFamily="18" charset="0"/>
            </a:endParaRPr>
          </a:p>
        </p:txBody>
      </p:sp>
      <p:sp>
        <p:nvSpPr>
          <p:cNvPr id="165899" name="Oval 11"/>
          <p:cNvSpPr>
            <a:spLocks noChangeArrowheads="1"/>
          </p:cNvSpPr>
          <p:nvPr/>
        </p:nvSpPr>
        <p:spPr bwMode="auto">
          <a:xfrm>
            <a:off x="3132138" y="3429000"/>
            <a:ext cx="1655762" cy="1296988"/>
          </a:xfrm>
          <a:prstGeom prst="ellipse">
            <a:avLst/>
          </a:prstGeom>
          <a:solidFill>
            <a:srgbClr val="3333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sp>
        <p:nvSpPr>
          <p:cNvPr id="165900" name="Text Box 12"/>
          <p:cNvSpPr txBox="1">
            <a:spLocks noChangeArrowheads="1"/>
          </p:cNvSpPr>
          <p:nvPr/>
        </p:nvSpPr>
        <p:spPr bwMode="auto">
          <a:xfrm>
            <a:off x="3132138" y="2636838"/>
            <a:ext cx="187166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000" b="1" dirty="0" smtClean="0">
                <a:latin typeface="Times New Roman" pitchFamily="18" charset="0"/>
              </a:rPr>
              <a:t>情绪不稳型</a:t>
            </a:r>
          </a:p>
          <a:p>
            <a:pPr>
              <a:spcBef>
                <a:spcPct val="50000"/>
              </a:spcBef>
            </a:pPr>
            <a:r>
              <a:rPr lang="zh-TW" altLang="en-US" sz="2000" b="1" dirty="0" smtClean="0">
                <a:latin typeface="Times New Roman" pitchFamily="18" charset="0"/>
              </a:rPr>
              <a:t>人格障碍  </a:t>
            </a:r>
            <a:r>
              <a:rPr lang="en-US" altLang="zh-TW" sz="2000" b="1" dirty="0" smtClean="0">
                <a:latin typeface="Times New Roman" pitchFamily="18" charset="0"/>
              </a:rPr>
              <a:t>41</a:t>
            </a:r>
            <a:r>
              <a:rPr lang="zh-TW" altLang="en-US" sz="2000" b="1" dirty="0">
                <a:latin typeface="Times New Roman" pitchFamily="18" charset="0"/>
              </a:rPr>
              <a:t>％</a:t>
            </a:r>
          </a:p>
        </p:txBody>
      </p:sp>
      <p:sp>
        <p:nvSpPr>
          <p:cNvPr id="165901" name="Text Box 13"/>
          <p:cNvSpPr txBox="1">
            <a:spLocks noChangeArrowheads="1"/>
          </p:cNvSpPr>
          <p:nvPr/>
        </p:nvSpPr>
        <p:spPr bwMode="auto">
          <a:xfrm>
            <a:off x="539750" y="549275"/>
            <a:ext cx="251936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dirty="0" smtClean="0">
                <a:latin typeface="華康儷楷書" pitchFamily="65" charset="-120"/>
                <a:ea typeface="華康儷楷書" pitchFamily="65" charset="-120"/>
              </a:rPr>
              <a:t>自杀的相关条件</a:t>
            </a:r>
          </a:p>
          <a:p>
            <a:pPr>
              <a:spcBef>
                <a:spcPct val="50000"/>
              </a:spcBef>
            </a:pPr>
            <a:r>
              <a:rPr lang="zh-TW" altLang="en-US" b="1" dirty="0" smtClean="0">
                <a:latin typeface="華康儷楷書" pitchFamily="65" charset="-120"/>
                <a:ea typeface="華康儷楷書" pitchFamily="65" charset="-120"/>
              </a:rPr>
              <a:t>（郑泰安</a:t>
            </a:r>
            <a:r>
              <a:rPr lang="en-US" altLang="zh-TW" b="1" dirty="0" smtClean="0">
                <a:latin typeface="華康儷楷書" pitchFamily="65" charset="-120"/>
                <a:ea typeface="華康儷楷書" pitchFamily="65" charset="-120"/>
              </a:rPr>
              <a:t>, </a:t>
            </a:r>
            <a:r>
              <a:rPr lang="en-US" altLang="zh-TW" b="1" dirty="0">
                <a:latin typeface="華康儷楷書" pitchFamily="65" charset="-120"/>
                <a:ea typeface="華康儷楷書" pitchFamily="65" charset="-120"/>
              </a:rPr>
              <a:t>2003</a:t>
            </a:r>
            <a:r>
              <a:rPr lang="zh-TW" altLang="en-US" b="1" dirty="0">
                <a:latin typeface="華康儷楷書" pitchFamily="65" charset="-120"/>
                <a:ea typeface="華康儷楷書" pitchFamily="65" charset="-120"/>
              </a:rPr>
              <a:t>）</a:t>
            </a:r>
          </a:p>
          <a:p>
            <a:pPr>
              <a:spcBef>
                <a:spcPct val="50000"/>
              </a:spcBef>
            </a:pPr>
            <a:r>
              <a:rPr lang="zh-TW" altLang="en-US" sz="1400" dirty="0" smtClean="0"/>
              <a:t> （黄龙杰制作）</a:t>
            </a:r>
            <a:endParaRPr lang="zh-TW" altLang="en-US" sz="1400" b="1" dirty="0">
              <a:latin typeface="華康儷楷書" pitchFamily="65" charset="-120"/>
              <a:ea typeface="華康儷楷書" pitchFamily="65" charset="-120"/>
            </a:endParaRPr>
          </a:p>
          <a:p>
            <a:pPr>
              <a:spcBef>
                <a:spcPct val="50000"/>
              </a:spcBef>
            </a:pPr>
            <a:endParaRPr lang="en-US" altLang="zh-TW" sz="2400" b="1" dirty="0">
              <a:latin typeface="華康儷楷書" pitchFamily="65" charset="-120"/>
              <a:ea typeface="華康儷楷書" pitchFamily="65"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68313" y="0"/>
            <a:ext cx="8229600" cy="1143000"/>
          </a:xfrm>
        </p:spPr>
        <p:txBody>
          <a:bodyPr/>
          <a:lstStyle/>
          <a:p>
            <a:r>
              <a:rPr lang="zh-TW" altLang="en-US" sz="3600" b="1" dirty="0" smtClean="0">
                <a:solidFill>
                  <a:schemeClr val="tx1"/>
                </a:solidFill>
                <a:ea typeface="標楷體" pitchFamily="65" charset="-120"/>
              </a:rPr>
              <a:t>简式健康量表</a:t>
            </a:r>
            <a:br>
              <a:rPr lang="zh-TW" altLang="en-US" sz="3600" b="1" dirty="0" smtClean="0">
                <a:solidFill>
                  <a:schemeClr val="tx1"/>
                </a:solidFill>
                <a:ea typeface="標楷體" pitchFamily="65" charset="-120"/>
              </a:rPr>
            </a:br>
            <a:r>
              <a:rPr lang="en-US" altLang="zh-TW" sz="2000" dirty="0" smtClean="0">
                <a:solidFill>
                  <a:schemeClr val="tx1"/>
                </a:solidFill>
                <a:ea typeface="標楷體" pitchFamily="65" charset="-120"/>
              </a:rPr>
              <a:t>(</a:t>
            </a:r>
            <a:r>
              <a:rPr lang="zh-TW" altLang="en-US" sz="2000" dirty="0" smtClean="0">
                <a:solidFill>
                  <a:schemeClr val="tx1"/>
                </a:solidFill>
                <a:ea typeface="標楷體" pitchFamily="65" charset="-120"/>
              </a:rPr>
              <a:t>卫生署自杀防治中心 李明滨</a:t>
            </a:r>
            <a:r>
              <a:rPr lang="en-US" altLang="zh-TW" sz="2000" dirty="0" smtClean="0">
                <a:solidFill>
                  <a:schemeClr val="tx1"/>
                </a:solidFill>
                <a:ea typeface="標楷體" pitchFamily="65" charset="-120"/>
              </a:rPr>
              <a:t>)</a:t>
            </a:r>
            <a:endParaRPr lang="en-US" altLang="zh-TW" sz="2000" dirty="0">
              <a:solidFill>
                <a:schemeClr val="tx1"/>
              </a:solidFill>
              <a:ea typeface="標楷體" pitchFamily="65" charset="-120"/>
            </a:endParaRPr>
          </a:p>
        </p:txBody>
      </p:sp>
      <p:sp>
        <p:nvSpPr>
          <p:cNvPr id="171011" name="Rectangle 3"/>
          <p:cNvSpPr>
            <a:spLocks noGrp="1" noChangeArrowheads="1"/>
          </p:cNvSpPr>
          <p:nvPr>
            <p:ph type="body" idx="1"/>
          </p:nvPr>
        </p:nvSpPr>
        <p:spPr/>
        <p:txBody>
          <a:bodyPr/>
          <a:lstStyle/>
          <a:p>
            <a:endParaRPr lang="zh-HK" altLang="zh-HK"/>
          </a:p>
        </p:txBody>
      </p:sp>
      <p:pic>
        <p:nvPicPr>
          <p:cNvPr id="171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125538"/>
            <a:ext cx="9180513" cy="5183187"/>
          </a:xfrm>
          <a:prstGeom prst="rect">
            <a:avLst/>
          </a:prstGeom>
          <a:noFill/>
          <a:extLst>
            <a:ext uri="{909E8E84-426E-40DD-AFC4-6F175D3DCCD1}">
              <a14:hiddenFill xmlns:a14="http://schemas.microsoft.com/office/drawing/2010/main">
                <a:solidFill>
                  <a:srgbClr val="FFFFFF"/>
                </a:solidFill>
              </a14:hiddenFill>
            </a:ext>
          </a:extLst>
        </p:spPr>
      </p:pic>
      <p:sp>
        <p:nvSpPr>
          <p:cNvPr id="171013" name="Rectangle 5"/>
          <p:cNvSpPr>
            <a:spLocks noChangeArrowheads="1"/>
          </p:cNvSpPr>
          <p:nvPr/>
        </p:nvSpPr>
        <p:spPr bwMode="auto">
          <a:xfrm>
            <a:off x="3924300" y="3284538"/>
            <a:ext cx="2376488" cy="360362"/>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p>
        </p:txBody>
      </p:sp>
      <p:pic>
        <p:nvPicPr>
          <p:cNvPr id="171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5607050"/>
            <a:ext cx="4537075" cy="301625"/>
          </a:xfrm>
          <a:prstGeom prst="rect">
            <a:avLst/>
          </a:prstGeom>
          <a:noFill/>
          <a:extLst>
            <a:ext uri="{909E8E84-426E-40DD-AFC4-6F175D3DCCD1}">
              <a14:hiddenFill xmlns:a14="http://schemas.microsoft.com/office/drawing/2010/main">
                <a:solidFill>
                  <a:srgbClr val="FFFFFF"/>
                </a:solidFill>
              </a14:hiddenFill>
            </a:ext>
          </a:extLst>
        </p:spPr>
      </p:pic>
      <p:pic>
        <p:nvPicPr>
          <p:cNvPr id="1710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4508500"/>
            <a:ext cx="4321175" cy="222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68313" y="260350"/>
            <a:ext cx="8229600" cy="1081088"/>
          </a:xfrm>
        </p:spPr>
        <p:txBody>
          <a:bodyPr/>
          <a:lstStyle/>
          <a:p>
            <a:r>
              <a:rPr lang="zh-TW" altLang="en-US" b="1" dirty="0" smtClean="0">
                <a:latin typeface="標楷體" pitchFamily="65" charset="-120"/>
                <a:ea typeface="標楷體" pitchFamily="65" charset="-120"/>
              </a:rPr>
              <a:t>分数说明</a:t>
            </a:r>
            <a:br>
              <a:rPr lang="zh-TW" altLang="en-US" b="1" dirty="0" smtClean="0">
                <a:latin typeface="標楷體" pitchFamily="65" charset="-120"/>
                <a:ea typeface="標楷體" pitchFamily="65" charset="-120"/>
              </a:rPr>
            </a:br>
            <a:r>
              <a:rPr lang="en-US" altLang="zh-TW" sz="1800" dirty="0" smtClean="0">
                <a:solidFill>
                  <a:schemeClr val="tx1"/>
                </a:solidFill>
                <a:ea typeface="標楷體" pitchFamily="65" charset="-120"/>
              </a:rPr>
              <a:t>(</a:t>
            </a:r>
            <a:r>
              <a:rPr lang="zh-TW" altLang="en-US" sz="1800" dirty="0" smtClean="0">
                <a:solidFill>
                  <a:schemeClr val="tx1"/>
                </a:solidFill>
                <a:ea typeface="標楷體" pitchFamily="65" charset="-120"/>
              </a:rPr>
              <a:t>卫生署自杀防治中心 李明滨</a:t>
            </a:r>
            <a:r>
              <a:rPr lang="en-US" altLang="zh-TW" sz="1800" dirty="0" smtClean="0">
                <a:solidFill>
                  <a:schemeClr val="tx1"/>
                </a:solidFill>
                <a:ea typeface="標楷體" pitchFamily="65" charset="-120"/>
              </a:rPr>
              <a:t>)</a:t>
            </a:r>
            <a:endParaRPr lang="en-US" altLang="zh-TW" sz="1800" dirty="0">
              <a:solidFill>
                <a:schemeClr val="tx1"/>
              </a:solidFill>
              <a:ea typeface="標楷體" pitchFamily="65" charset="-120"/>
            </a:endParaRPr>
          </a:p>
        </p:txBody>
      </p:sp>
      <p:sp>
        <p:nvSpPr>
          <p:cNvPr id="172035" name="Rectangle 3"/>
          <p:cNvSpPr>
            <a:spLocks noGrp="1" noChangeArrowheads="1"/>
          </p:cNvSpPr>
          <p:nvPr>
            <p:ph type="body" idx="1"/>
          </p:nvPr>
        </p:nvSpPr>
        <p:spPr>
          <a:xfrm>
            <a:off x="468313" y="1268413"/>
            <a:ext cx="8229600" cy="4392612"/>
          </a:xfrm>
          <a:noFill/>
          <a:ln/>
        </p:spPr>
        <p:txBody>
          <a:bodyPr/>
          <a:lstStyle/>
          <a:p>
            <a:pPr marL="609600" indent="-609600"/>
            <a:r>
              <a:rPr lang="en-US" altLang="zh-TW" sz="2400" b="1" dirty="0">
                <a:latin typeface="標楷體" pitchFamily="65" charset="-120"/>
                <a:ea typeface="標楷體" pitchFamily="65" charset="-120"/>
              </a:rPr>
              <a:t>1</a:t>
            </a:r>
            <a:r>
              <a:rPr lang="zh-TW" altLang="en-US" sz="2400" b="1" dirty="0">
                <a:latin typeface="標楷體" pitchFamily="65" charset="-120"/>
                <a:ea typeface="標楷體" pitchFamily="65" charset="-120"/>
              </a:rPr>
              <a:t>至</a:t>
            </a:r>
            <a:r>
              <a:rPr lang="en-US" altLang="zh-TW" sz="2400" b="1" dirty="0" smtClean="0">
                <a:latin typeface="標楷體" pitchFamily="65" charset="-120"/>
                <a:ea typeface="標楷體" pitchFamily="65" charset="-120"/>
              </a:rPr>
              <a:t>5</a:t>
            </a:r>
            <a:r>
              <a:rPr lang="zh-TW" altLang="en-US" sz="2400" b="1" dirty="0" smtClean="0">
                <a:latin typeface="標楷體" pitchFamily="65" charset="-120"/>
                <a:ea typeface="標楷體" pitchFamily="65" charset="-120"/>
              </a:rPr>
              <a:t>题之总分：</a:t>
            </a:r>
          </a:p>
          <a:p>
            <a:pPr marL="990600" lvl="1" indent="-533400"/>
            <a:r>
              <a:rPr lang="en-US" altLang="zh-TW" sz="2400" dirty="0" smtClean="0">
                <a:latin typeface="標楷體" pitchFamily="65" charset="-120"/>
                <a:ea typeface="標楷體" pitchFamily="65" charset="-120"/>
              </a:rPr>
              <a:t>0-5</a:t>
            </a:r>
            <a:r>
              <a:rPr lang="zh-TW" altLang="en-US" sz="2400" dirty="0" smtClean="0">
                <a:latin typeface="標楷體" pitchFamily="65" charset="-120"/>
                <a:ea typeface="標楷體" pitchFamily="65" charset="-120"/>
              </a:rPr>
              <a:t>分： 身心适应状况良好。</a:t>
            </a:r>
          </a:p>
          <a:p>
            <a:pPr marL="990600" lvl="1" indent="-533400"/>
            <a:r>
              <a:rPr lang="en-US" altLang="zh-TW" sz="2400" dirty="0" smtClean="0">
                <a:latin typeface="標楷體" pitchFamily="65" charset="-120"/>
                <a:ea typeface="標楷體" pitchFamily="65" charset="-120"/>
              </a:rPr>
              <a:t>6-9</a:t>
            </a:r>
            <a:r>
              <a:rPr lang="zh-TW" altLang="en-US" sz="2400" dirty="0">
                <a:latin typeface="標楷體" pitchFamily="65" charset="-120"/>
                <a:ea typeface="標楷體" pitchFamily="65" charset="-120"/>
              </a:rPr>
              <a:t>分： </a:t>
            </a:r>
            <a:r>
              <a:rPr lang="zh-TW" altLang="en-US" sz="2400" dirty="0" smtClean="0">
                <a:solidFill>
                  <a:srgbClr val="FF3399"/>
                </a:solidFill>
                <a:latin typeface="標楷體" pitchFamily="65" charset="-120"/>
                <a:ea typeface="標楷體" pitchFamily="65" charset="-120"/>
              </a:rPr>
              <a:t>轻度</a:t>
            </a:r>
            <a:r>
              <a:rPr lang="zh-TW" altLang="en-US" sz="2400" dirty="0" smtClean="0">
                <a:latin typeface="標楷體" pitchFamily="65" charset="-120"/>
                <a:ea typeface="標楷體" pitchFamily="65" charset="-120"/>
              </a:rPr>
              <a:t>情绪困扰，建议找家人或朋友谈</a:t>
            </a:r>
          </a:p>
          <a:p>
            <a:pPr marL="990600" lvl="1" indent="-533400">
              <a:buFontTx/>
              <a:buNone/>
            </a:pPr>
            <a:r>
              <a:rPr lang="zh-TW" altLang="en-US" sz="2400" dirty="0" smtClean="0">
                <a:latin typeface="標楷體" pitchFamily="65" charset="-120"/>
                <a:ea typeface="標楷體" pitchFamily="65" charset="-120"/>
              </a:rPr>
              <a:t>           谈，抒发情绪。</a:t>
            </a:r>
          </a:p>
          <a:p>
            <a:pPr marL="990600" lvl="1" indent="-533400"/>
            <a:r>
              <a:rPr lang="en-US" altLang="zh-TW" sz="2400" dirty="0" smtClean="0">
                <a:latin typeface="標楷體" pitchFamily="65" charset="-120"/>
                <a:ea typeface="標楷體" pitchFamily="65" charset="-120"/>
              </a:rPr>
              <a:t>10-14</a:t>
            </a:r>
            <a:r>
              <a:rPr lang="zh-TW" altLang="en-US" sz="2400" dirty="0">
                <a:latin typeface="標楷體" pitchFamily="65" charset="-120"/>
                <a:ea typeface="標楷體" pitchFamily="65" charset="-120"/>
              </a:rPr>
              <a:t>分：</a:t>
            </a:r>
            <a:r>
              <a:rPr lang="zh-TW" altLang="en-US" sz="2400" dirty="0" smtClean="0">
                <a:solidFill>
                  <a:srgbClr val="FF3399"/>
                </a:solidFill>
                <a:latin typeface="標楷體" pitchFamily="65" charset="-120"/>
                <a:ea typeface="標楷體" pitchFamily="65" charset="-120"/>
              </a:rPr>
              <a:t>中度</a:t>
            </a:r>
            <a:r>
              <a:rPr lang="zh-TW" altLang="en-US" sz="2400" dirty="0" smtClean="0">
                <a:latin typeface="標楷體" pitchFamily="65" charset="-120"/>
                <a:ea typeface="標楷體" pitchFamily="65" charset="-120"/>
              </a:rPr>
              <a:t>情绪困扰，建议寻求心理咨商或</a:t>
            </a:r>
          </a:p>
          <a:p>
            <a:pPr marL="990600" lvl="1" indent="-533400">
              <a:buFontTx/>
              <a:buNone/>
            </a:pPr>
            <a:r>
              <a:rPr lang="zh-TW" altLang="en-US" sz="2400" dirty="0" smtClean="0">
                <a:latin typeface="標楷體" pitchFamily="65" charset="-120"/>
                <a:ea typeface="標楷體" pitchFamily="65" charset="-120"/>
              </a:rPr>
              <a:t>            接受专业咨询。</a:t>
            </a:r>
          </a:p>
          <a:p>
            <a:pPr marL="990600" lvl="1" indent="-533400"/>
            <a:r>
              <a:rPr lang="en-US" altLang="zh-TW" sz="2400" dirty="0" smtClean="0">
                <a:latin typeface="標楷體" pitchFamily="65" charset="-120"/>
                <a:ea typeface="標楷體" pitchFamily="65" charset="-120"/>
              </a:rPr>
              <a:t>15</a:t>
            </a:r>
            <a:r>
              <a:rPr lang="zh-TW" altLang="en-US" sz="2400" dirty="0">
                <a:latin typeface="標楷體" pitchFamily="65" charset="-120"/>
                <a:ea typeface="標楷體" pitchFamily="65" charset="-120"/>
              </a:rPr>
              <a:t>分以上：</a:t>
            </a:r>
            <a:r>
              <a:rPr lang="zh-TW" altLang="en-US" sz="2400" dirty="0">
                <a:solidFill>
                  <a:srgbClr val="FF3399"/>
                </a:solidFill>
                <a:latin typeface="標楷體" pitchFamily="65" charset="-120"/>
                <a:ea typeface="標楷體" pitchFamily="65" charset="-120"/>
              </a:rPr>
              <a:t>重</a:t>
            </a:r>
            <a:r>
              <a:rPr lang="zh-TW" altLang="en-US" sz="2400" dirty="0" smtClean="0">
                <a:solidFill>
                  <a:srgbClr val="FF3399"/>
                </a:solidFill>
                <a:latin typeface="標楷體" pitchFamily="65" charset="-120"/>
                <a:ea typeface="標楷體" pitchFamily="65" charset="-120"/>
              </a:rPr>
              <a:t>度</a:t>
            </a:r>
            <a:r>
              <a:rPr lang="zh-TW" altLang="en-US" sz="2400" dirty="0" smtClean="0">
                <a:latin typeface="標楷體" pitchFamily="65" charset="-120"/>
                <a:ea typeface="標楷體" pitchFamily="65" charset="-120"/>
              </a:rPr>
              <a:t>情绪困扰，需高关怀，建议寻求</a:t>
            </a:r>
          </a:p>
          <a:p>
            <a:pPr marL="990600" lvl="1" indent="-533400">
              <a:buFontTx/>
              <a:buNone/>
            </a:pPr>
            <a:r>
              <a:rPr lang="zh-TW" altLang="en-US" sz="2400" dirty="0" smtClean="0">
                <a:latin typeface="標楷體" pitchFamily="65" charset="-120"/>
                <a:ea typeface="標楷體" pitchFamily="65" charset="-120"/>
              </a:rPr>
              <a:t>            专业辅导或精神科治疗。</a:t>
            </a:r>
            <a:endParaRPr lang="zh-TW" altLang="en-US" sz="2400" dirty="0">
              <a:latin typeface="標楷體" pitchFamily="65" charset="-120"/>
              <a:ea typeface="標楷體" pitchFamily="65" charset="-120"/>
            </a:endParaRPr>
          </a:p>
        </p:txBody>
      </p:sp>
      <p:sp>
        <p:nvSpPr>
          <p:cNvPr id="172036" name="Rectangle 4"/>
          <p:cNvSpPr>
            <a:spLocks noChangeArrowheads="1"/>
          </p:cNvSpPr>
          <p:nvPr/>
        </p:nvSpPr>
        <p:spPr bwMode="auto">
          <a:xfrm>
            <a:off x="539750" y="4868863"/>
            <a:ext cx="7920038"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FontTx/>
              <a:buChar char="•"/>
            </a:pPr>
            <a:r>
              <a:rPr lang="en-US" altLang="zh-TW" sz="2400" dirty="0">
                <a:latin typeface="Tahoma" pitchFamily="34" charset="0"/>
              </a:rPr>
              <a:t>    </a:t>
            </a:r>
            <a:r>
              <a:rPr lang="zh-TW" altLang="en-US" sz="2400" b="1" dirty="0" smtClean="0">
                <a:latin typeface="Tahoma" pitchFamily="34" charset="0"/>
                <a:ea typeface="標楷體" pitchFamily="65" charset="-120"/>
              </a:rPr>
              <a:t>第六题（有无自杀意念）单项评分：</a:t>
            </a:r>
          </a:p>
          <a:p>
            <a:pPr>
              <a:lnSpc>
                <a:spcPct val="120000"/>
              </a:lnSpc>
            </a:pPr>
            <a:r>
              <a:rPr lang="zh-TW" altLang="en-US" sz="2400" dirty="0" smtClean="0">
                <a:latin typeface="標楷體" pitchFamily="65" charset="-120"/>
                <a:ea typeface="標楷體" pitchFamily="65" charset="-120"/>
              </a:rPr>
              <a:t>   本题为</a:t>
            </a:r>
            <a:r>
              <a:rPr lang="zh-TW" altLang="en-US" sz="2400" b="1" dirty="0" smtClean="0">
                <a:latin typeface="標楷體" pitchFamily="65" charset="-120"/>
                <a:ea typeface="標楷體" pitchFamily="65" charset="-120"/>
              </a:rPr>
              <a:t>附加题</a:t>
            </a:r>
            <a:r>
              <a:rPr lang="zh-TW" altLang="en-US" sz="2400" dirty="0" smtClean="0">
                <a:latin typeface="標楷體" pitchFamily="65" charset="-120"/>
                <a:ea typeface="標楷體" pitchFamily="65" charset="-120"/>
              </a:rPr>
              <a:t>，本题评分为</a:t>
            </a:r>
            <a:r>
              <a:rPr lang="en-US" altLang="zh-TW" sz="2400" dirty="0" smtClean="0">
                <a:solidFill>
                  <a:srgbClr val="FF3399"/>
                </a:solidFill>
                <a:latin typeface="標楷體" pitchFamily="65" charset="-120"/>
                <a:ea typeface="標楷體" pitchFamily="65" charset="-120"/>
              </a:rPr>
              <a:t>2</a:t>
            </a:r>
            <a:r>
              <a:rPr lang="zh-TW" altLang="en-US" sz="2400" dirty="0" smtClean="0">
                <a:solidFill>
                  <a:srgbClr val="FF3399"/>
                </a:solidFill>
                <a:latin typeface="標楷體" pitchFamily="65" charset="-120"/>
                <a:ea typeface="標楷體" pitchFamily="65" charset="-120"/>
              </a:rPr>
              <a:t>分</a:t>
            </a:r>
            <a:r>
              <a:rPr lang="zh-TW" altLang="en-US" sz="2400" dirty="0" smtClean="0">
                <a:latin typeface="標楷體" pitchFamily="65" charset="-120"/>
                <a:ea typeface="標楷體" pitchFamily="65" charset="-120"/>
              </a:rPr>
              <a:t>以上（中等程度）时，  </a:t>
            </a:r>
          </a:p>
          <a:p>
            <a:pPr>
              <a:lnSpc>
                <a:spcPct val="120000"/>
              </a:lnSpc>
            </a:pPr>
            <a:r>
              <a:rPr lang="zh-TW" altLang="en-US" sz="2400" dirty="0" smtClean="0">
                <a:latin typeface="標楷體" pitchFamily="65" charset="-120"/>
                <a:ea typeface="標楷體" pitchFamily="65" charset="-120"/>
              </a:rPr>
              <a:t>   即建议寻求专业辅导或精神科治疗。</a:t>
            </a:r>
            <a:endParaRPr lang="zh-TW" altLang="en-US" sz="2400" dirty="0">
              <a:latin typeface="標楷體" pitchFamily="65" charset="-120"/>
              <a:ea typeface="標楷體" pitchFamily="65" charset="-120"/>
            </a:endParaRPr>
          </a:p>
        </p:txBody>
      </p:sp>
      <p:pic>
        <p:nvPicPr>
          <p:cNvPr id="1720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0" y="0"/>
            <a:ext cx="2155825" cy="22050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zh-TW" altLang="en-US" sz="4000" dirty="0" smtClean="0">
                <a:ea typeface="華康儷楷書(P)" pitchFamily="66" charset="-120"/>
              </a:rPr>
              <a:t>筛检高危险群的测验</a:t>
            </a:r>
            <a:r>
              <a:rPr lang="zh-TW" altLang="en-US" sz="4000" b="1" dirty="0">
                <a:solidFill>
                  <a:schemeClr val="tx1"/>
                </a:solidFill>
              </a:rPr>
              <a:t/>
            </a:r>
            <a:br>
              <a:rPr lang="zh-TW" altLang="en-US" sz="4000" b="1" dirty="0">
                <a:solidFill>
                  <a:schemeClr val="tx1"/>
                </a:solidFill>
              </a:rPr>
            </a:br>
            <a:r>
              <a:rPr lang="zh-TW" altLang="en-US" sz="4000" dirty="0">
                <a:solidFill>
                  <a:schemeClr val="tx1"/>
                </a:solidFill>
              </a:rPr>
              <a:t> </a:t>
            </a:r>
            <a:r>
              <a:rPr lang="zh-TW" altLang="en-US" sz="1600" dirty="0" smtClean="0">
                <a:solidFill>
                  <a:schemeClr val="tx1"/>
                </a:solidFill>
              </a:rPr>
              <a:t>（黄龙杰制作）</a:t>
            </a:r>
            <a:r>
              <a:rPr lang="zh-TW" altLang="en-US" sz="1600" b="1" dirty="0">
                <a:solidFill>
                  <a:schemeClr val="tx1"/>
                </a:solidFill>
              </a:rPr>
              <a:t/>
            </a:r>
            <a:br>
              <a:rPr lang="zh-TW" altLang="en-US" sz="1600" b="1" dirty="0">
                <a:solidFill>
                  <a:schemeClr val="tx1"/>
                </a:solidFill>
              </a:rPr>
            </a:br>
            <a:endParaRPr lang="zh-TW" altLang="en-US" sz="1600" b="1" dirty="0">
              <a:solidFill>
                <a:schemeClr val="tx1"/>
              </a:solidFill>
            </a:endParaRPr>
          </a:p>
        </p:txBody>
      </p:sp>
      <p:sp>
        <p:nvSpPr>
          <p:cNvPr id="173059" name="Rectangle 3"/>
          <p:cNvSpPr>
            <a:spLocks noGrp="1" noChangeArrowheads="1"/>
          </p:cNvSpPr>
          <p:nvPr>
            <p:ph type="body" idx="1"/>
          </p:nvPr>
        </p:nvSpPr>
        <p:spPr/>
        <p:txBody>
          <a:bodyPr/>
          <a:lstStyle/>
          <a:p>
            <a:endParaRPr lang="en-US" altLang="zh-TW" b="1" dirty="0">
              <a:ea typeface="華康鐵線龍門W3(P)" pitchFamily="66" charset="-120"/>
            </a:endParaRPr>
          </a:p>
          <a:p>
            <a:r>
              <a:rPr lang="en-US" altLang="en-US" b="1" dirty="0" err="1" smtClean="0">
                <a:ea typeface="華康標楷體" pitchFamily="65" charset="-120"/>
              </a:rPr>
              <a:t>董氏基金会</a:t>
            </a:r>
            <a:endParaRPr lang="zh-TW" altLang="en-US" b="1" dirty="0">
              <a:ea typeface="華康標楷體" pitchFamily="65" charset="-120"/>
            </a:endParaRPr>
          </a:p>
          <a:p>
            <a:pPr lvl="1"/>
            <a:r>
              <a:rPr lang="zh-TW" altLang="en-US" dirty="0" smtClean="0">
                <a:ea typeface="華康儷楷書(P)" pitchFamily="66" charset="-120"/>
              </a:rPr>
              <a:t>青少年忧郁情绪自我检视表</a:t>
            </a:r>
            <a:r>
              <a:rPr lang="en-US" altLang="zh-TW" sz="2400" u="sng" dirty="0" smtClean="0">
                <a:hlinkClick r:id="rId2"/>
              </a:rPr>
              <a:t>http</a:t>
            </a:r>
            <a:r>
              <a:rPr lang="en-US" altLang="zh-TW" sz="2400" u="sng" dirty="0">
                <a:hlinkClick r:id="rId2"/>
              </a:rPr>
              <a:t>://psyche.jtf.org.tw/melancholia/overblue.asp</a:t>
            </a:r>
            <a:endParaRPr lang="en-US" altLang="zh-TW" sz="2400" u="sng" dirty="0"/>
          </a:p>
          <a:p>
            <a:endParaRPr lang="en-US" altLang="zh-TW" sz="2800" u="sng" dirty="0"/>
          </a:p>
          <a:p>
            <a:r>
              <a:rPr lang="zh-TW" altLang="en-US" sz="2800" u="sng" dirty="0" smtClean="0"/>
              <a:t>赖氏人格测验</a:t>
            </a:r>
          </a:p>
          <a:p>
            <a:r>
              <a:rPr lang="zh-TW" altLang="en-US" sz="2800" u="sng" dirty="0" smtClean="0"/>
              <a:t>基本人格测验</a:t>
            </a:r>
            <a:endParaRPr lang="zh-TW" altLang="en-US" sz="2800" u="sng" dirty="0"/>
          </a:p>
        </p:txBody>
      </p:sp>
      <p:pic>
        <p:nvPicPr>
          <p:cNvPr id="173060" name="Picture 4" descr="MCj00889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4724400"/>
            <a:ext cx="1428750" cy="1793875"/>
          </a:xfrm>
          <a:prstGeom prst="rect">
            <a:avLst/>
          </a:prstGeom>
          <a:noFill/>
          <a:extLst>
            <a:ext uri="{909E8E84-426E-40DD-AFC4-6F175D3DCCD1}">
              <a14:hiddenFill xmlns:a14="http://schemas.microsoft.com/office/drawing/2010/main">
                <a:solidFill>
                  <a:srgbClr val="FFFFFF"/>
                </a:solidFill>
              </a14:hiddenFill>
            </a:ext>
          </a:extLst>
        </p:spPr>
      </p:pic>
      <p:pic>
        <p:nvPicPr>
          <p:cNvPr id="173061" name="Picture 5" descr="MCj035513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0200" y="4652963"/>
            <a:ext cx="1233488" cy="1811337"/>
          </a:xfrm>
          <a:prstGeom prst="rect">
            <a:avLst/>
          </a:prstGeom>
          <a:noFill/>
          <a:extLst>
            <a:ext uri="{909E8E84-426E-40DD-AFC4-6F175D3DCCD1}">
              <a14:hiddenFill xmlns:a14="http://schemas.microsoft.com/office/drawing/2010/main">
                <a:solidFill>
                  <a:srgbClr val="FFFFFF"/>
                </a:solidFill>
              </a14:hiddenFill>
            </a:ext>
          </a:extLst>
        </p:spPr>
      </p:pic>
      <p:pic>
        <p:nvPicPr>
          <p:cNvPr id="173062" name="Picture 6" descr="MCj03343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1916113"/>
            <a:ext cx="862013" cy="1023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8313" y="333375"/>
            <a:ext cx="8229600" cy="1223963"/>
          </a:xfrm>
        </p:spPr>
        <p:txBody>
          <a:bodyPr/>
          <a:lstStyle/>
          <a:p>
            <a:r>
              <a:rPr lang="zh-TW" altLang="en-US" sz="4000" b="1" dirty="0" smtClean="0">
                <a:solidFill>
                  <a:schemeClr val="tx1"/>
                </a:solidFill>
                <a:latin typeface="Times New Roman" pitchFamily="18" charset="0"/>
                <a:ea typeface="標楷體" pitchFamily="65" charset="-120"/>
              </a:rPr>
              <a:t>自杀防治守门人 </a:t>
            </a:r>
            <a:r>
              <a:rPr lang="en-US" altLang="zh-TW" sz="4000" b="1" dirty="0" smtClean="0">
                <a:solidFill>
                  <a:srgbClr val="0000CC"/>
                </a:solidFill>
                <a:latin typeface="Times New Roman" pitchFamily="18" charset="0"/>
                <a:ea typeface="標楷體" pitchFamily="65" charset="-120"/>
              </a:rPr>
              <a:t>1 </a:t>
            </a:r>
            <a:r>
              <a:rPr lang="en-US" altLang="zh-TW" sz="4000" b="1" dirty="0">
                <a:solidFill>
                  <a:srgbClr val="FF6600"/>
                </a:solidFill>
                <a:latin typeface="Times New Roman" pitchFamily="18" charset="0"/>
                <a:ea typeface="標楷體" pitchFamily="65" charset="-120"/>
              </a:rPr>
              <a:t>2 </a:t>
            </a:r>
            <a:r>
              <a:rPr lang="en-US" altLang="zh-TW" sz="4000" b="1" dirty="0">
                <a:solidFill>
                  <a:srgbClr val="D60093"/>
                </a:solidFill>
                <a:latin typeface="Times New Roman" pitchFamily="18" charset="0"/>
                <a:ea typeface="標楷體" pitchFamily="65" charset="-120"/>
              </a:rPr>
              <a:t>3 </a:t>
            </a:r>
            <a:r>
              <a:rPr lang="zh-TW" altLang="en-US" sz="4000" b="1" dirty="0" smtClean="0">
                <a:solidFill>
                  <a:schemeClr val="tx1"/>
                </a:solidFill>
                <a:latin typeface="Times New Roman" pitchFamily="18" charset="0"/>
                <a:ea typeface="標楷體" pitchFamily="65" charset="-120"/>
              </a:rPr>
              <a:t>步骤</a:t>
            </a:r>
            <a:br>
              <a:rPr lang="zh-TW" altLang="en-US" sz="4000" b="1" dirty="0" smtClean="0">
                <a:solidFill>
                  <a:schemeClr val="tx1"/>
                </a:solidFill>
                <a:latin typeface="Times New Roman" pitchFamily="18" charset="0"/>
                <a:ea typeface="標楷體" pitchFamily="65" charset="-120"/>
              </a:rPr>
            </a:br>
            <a:r>
              <a:rPr lang="zh-TW" altLang="en-US" sz="4000" b="1" dirty="0" smtClean="0">
                <a:solidFill>
                  <a:schemeClr val="tx1"/>
                </a:solidFill>
                <a:latin typeface="Times New Roman" pitchFamily="18" charset="0"/>
                <a:ea typeface="標楷體" pitchFamily="65" charset="-120"/>
              </a:rPr>
              <a:t> </a:t>
            </a:r>
            <a:r>
              <a:rPr lang="en-US" altLang="zh-TW" sz="2000" dirty="0" smtClean="0">
                <a:solidFill>
                  <a:schemeClr val="tx1"/>
                </a:solidFill>
                <a:ea typeface="標楷體" pitchFamily="65" charset="-120"/>
              </a:rPr>
              <a:t>(</a:t>
            </a:r>
            <a:r>
              <a:rPr lang="zh-TW" altLang="en-US" sz="2000" dirty="0" smtClean="0">
                <a:solidFill>
                  <a:schemeClr val="tx1"/>
                </a:solidFill>
                <a:ea typeface="標楷體" pitchFamily="65" charset="-120"/>
              </a:rPr>
              <a:t>卫生署自杀防治中心  宜兰县卫生局</a:t>
            </a:r>
            <a:r>
              <a:rPr lang="en-US" altLang="zh-TW" sz="2000" dirty="0" smtClean="0">
                <a:solidFill>
                  <a:schemeClr val="tx1"/>
                </a:solidFill>
                <a:ea typeface="標楷體" pitchFamily="65" charset="-120"/>
              </a:rPr>
              <a:t>)</a:t>
            </a:r>
            <a:endParaRPr lang="en-US" altLang="zh-TW" sz="2000" dirty="0">
              <a:solidFill>
                <a:schemeClr val="tx1"/>
              </a:solidFill>
              <a:ea typeface="標楷體" pitchFamily="65" charset="-120"/>
            </a:endParaRPr>
          </a:p>
        </p:txBody>
      </p:sp>
      <p:grpSp>
        <p:nvGrpSpPr>
          <p:cNvPr id="174083" name="Group 3"/>
          <p:cNvGrpSpPr>
            <a:grpSpLocks/>
          </p:cNvGrpSpPr>
          <p:nvPr/>
        </p:nvGrpSpPr>
        <p:grpSpPr bwMode="auto">
          <a:xfrm>
            <a:off x="539750" y="2206625"/>
            <a:ext cx="2368550" cy="1008063"/>
            <a:chOff x="647" y="3107"/>
            <a:chExt cx="1452" cy="635"/>
          </a:xfrm>
        </p:grpSpPr>
        <p:sp>
          <p:nvSpPr>
            <p:cNvPr id="174084" name="Oval 4"/>
            <p:cNvSpPr>
              <a:spLocks noChangeArrowheads="1"/>
            </p:cNvSpPr>
            <p:nvPr/>
          </p:nvSpPr>
          <p:spPr bwMode="auto">
            <a:xfrm rot="-1095454">
              <a:off x="647" y="3107"/>
              <a:ext cx="1452" cy="63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HK" altLang="zh-HK">
                <a:ea typeface="華康中黑體" pitchFamily="49" charset="-120"/>
              </a:endParaRPr>
            </a:p>
          </p:txBody>
        </p:sp>
        <p:sp>
          <p:nvSpPr>
            <p:cNvPr id="174085" name="Text Box 5"/>
            <p:cNvSpPr txBox="1">
              <a:spLocks noChangeArrowheads="1"/>
            </p:cNvSpPr>
            <p:nvPr/>
          </p:nvSpPr>
          <p:spPr bwMode="auto">
            <a:xfrm>
              <a:off x="975" y="3113"/>
              <a:ext cx="69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4800" b="1" i="1" dirty="0" smtClean="0">
                  <a:solidFill>
                    <a:schemeClr val="bg1"/>
                  </a:solidFill>
                  <a:ea typeface="華康中黑體" pitchFamily="49" charset="-120"/>
                </a:rPr>
                <a:t>1</a:t>
              </a:r>
              <a:r>
                <a:rPr lang="zh-TW" altLang="en-US" sz="4800" b="1" i="1" dirty="0" smtClean="0">
                  <a:solidFill>
                    <a:schemeClr val="bg1"/>
                  </a:solidFill>
                  <a:ea typeface="華康中黑體" pitchFamily="49" charset="-120"/>
                </a:rPr>
                <a:t>问</a:t>
              </a:r>
              <a:endParaRPr lang="zh-TW" altLang="en-US" sz="4800" b="1" i="1" dirty="0">
                <a:solidFill>
                  <a:schemeClr val="bg1"/>
                </a:solidFill>
                <a:ea typeface="華康中黑體" pitchFamily="49" charset="-120"/>
              </a:endParaRPr>
            </a:p>
          </p:txBody>
        </p:sp>
      </p:grpSp>
      <p:grpSp>
        <p:nvGrpSpPr>
          <p:cNvPr id="174086" name="Group 6"/>
          <p:cNvGrpSpPr>
            <a:grpSpLocks/>
          </p:cNvGrpSpPr>
          <p:nvPr/>
        </p:nvGrpSpPr>
        <p:grpSpPr bwMode="auto">
          <a:xfrm>
            <a:off x="539750" y="3430588"/>
            <a:ext cx="2368550" cy="1008062"/>
            <a:chOff x="647" y="3107"/>
            <a:chExt cx="1452" cy="635"/>
          </a:xfrm>
        </p:grpSpPr>
        <p:sp>
          <p:nvSpPr>
            <p:cNvPr id="174087" name="Oval 7"/>
            <p:cNvSpPr>
              <a:spLocks noChangeArrowheads="1"/>
            </p:cNvSpPr>
            <p:nvPr/>
          </p:nvSpPr>
          <p:spPr bwMode="auto">
            <a:xfrm rot="-1095454">
              <a:off x="647" y="3107"/>
              <a:ext cx="1452" cy="63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HK" altLang="zh-HK">
                <a:ea typeface="華康中黑體" pitchFamily="49" charset="-120"/>
              </a:endParaRPr>
            </a:p>
          </p:txBody>
        </p:sp>
        <p:sp>
          <p:nvSpPr>
            <p:cNvPr id="174088" name="Text Box 8"/>
            <p:cNvSpPr txBox="1">
              <a:spLocks noChangeArrowheads="1"/>
            </p:cNvSpPr>
            <p:nvPr/>
          </p:nvSpPr>
          <p:spPr bwMode="auto">
            <a:xfrm>
              <a:off x="975" y="3113"/>
              <a:ext cx="695"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4800" b="1" i="1" dirty="0" smtClean="0">
                  <a:solidFill>
                    <a:schemeClr val="bg1"/>
                  </a:solidFill>
                  <a:ea typeface="華康中黑體" pitchFamily="49" charset="-120"/>
                </a:rPr>
                <a:t>2</a:t>
              </a:r>
              <a:r>
                <a:rPr lang="zh-TW" altLang="en-US" sz="4800" b="1" i="1" dirty="0" smtClean="0">
                  <a:solidFill>
                    <a:schemeClr val="bg1"/>
                  </a:solidFill>
                  <a:ea typeface="華康中黑體" pitchFamily="49" charset="-120"/>
                </a:rPr>
                <a:t>应</a:t>
              </a:r>
              <a:endParaRPr lang="zh-TW" altLang="en-US" sz="4800" b="1" i="1" dirty="0">
                <a:solidFill>
                  <a:schemeClr val="bg1"/>
                </a:solidFill>
                <a:ea typeface="華康中黑體" pitchFamily="49" charset="-120"/>
              </a:endParaRPr>
            </a:p>
          </p:txBody>
        </p:sp>
      </p:grpSp>
      <p:grpSp>
        <p:nvGrpSpPr>
          <p:cNvPr id="174089" name="Group 9"/>
          <p:cNvGrpSpPr>
            <a:grpSpLocks/>
          </p:cNvGrpSpPr>
          <p:nvPr/>
        </p:nvGrpSpPr>
        <p:grpSpPr bwMode="auto">
          <a:xfrm>
            <a:off x="539750" y="4725988"/>
            <a:ext cx="2368550" cy="1008062"/>
            <a:chOff x="3606" y="3022"/>
            <a:chExt cx="1452" cy="635"/>
          </a:xfrm>
        </p:grpSpPr>
        <p:sp>
          <p:nvSpPr>
            <p:cNvPr id="174090" name="Oval 10"/>
            <p:cNvSpPr>
              <a:spLocks noChangeArrowheads="1"/>
            </p:cNvSpPr>
            <p:nvPr/>
          </p:nvSpPr>
          <p:spPr bwMode="auto">
            <a:xfrm rot="-1095454">
              <a:off x="3606" y="3022"/>
              <a:ext cx="1452" cy="635"/>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HK" altLang="zh-HK">
                <a:ea typeface="華康中黑體" pitchFamily="49" charset="-120"/>
              </a:endParaRPr>
            </a:p>
          </p:txBody>
        </p:sp>
        <p:sp>
          <p:nvSpPr>
            <p:cNvPr id="174091" name="Text Box 11"/>
            <p:cNvSpPr txBox="1">
              <a:spLocks noChangeArrowheads="1"/>
            </p:cNvSpPr>
            <p:nvPr/>
          </p:nvSpPr>
          <p:spPr bwMode="auto">
            <a:xfrm>
              <a:off x="3833" y="3028"/>
              <a:ext cx="106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4800" b="1" i="1" dirty="0" smtClean="0">
                  <a:solidFill>
                    <a:schemeClr val="bg1"/>
                  </a:solidFill>
                  <a:ea typeface="華康中黑體" pitchFamily="49" charset="-120"/>
                </a:rPr>
                <a:t>3</a:t>
              </a:r>
              <a:r>
                <a:rPr lang="zh-TW" altLang="en-US" sz="4800" b="1" i="1" dirty="0" smtClean="0">
                  <a:solidFill>
                    <a:schemeClr val="bg1"/>
                  </a:solidFill>
                  <a:ea typeface="華康中黑體" pitchFamily="49" charset="-120"/>
                </a:rPr>
                <a:t>转介</a:t>
              </a:r>
              <a:endParaRPr lang="zh-TW" altLang="en-US" sz="4800" b="1" i="1" dirty="0">
                <a:solidFill>
                  <a:schemeClr val="bg1"/>
                </a:solidFill>
                <a:ea typeface="華康中黑體" pitchFamily="49" charset="-120"/>
              </a:endParaRPr>
            </a:p>
          </p:txBody>
        </p:sp>
      </p:grpSp>
      <p:sp>
        <p:nvSpPr>
          <p:cNvPr id="174092" name="Rectangle 12"/>
          <p:cNvSpPr>
            <a:spLocks noChangeArrowheads="1"/>
          </p:cNvSpPr>
          <p:nvPr/>
        </p:nvSpPr>
        <p:spPr bwMode="auto">
          <a:xfrm>
            <a:off x="3097213" y="2100263"/>
            <a:ext cx="6227762"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har char="•"/>
              <a:defRPr kumimoji="1" sz="3200">
                <a:solidFill>
                  <a:schemeClr val="tx1"/>
                </a:solidFill>
                <a:latin typeface="Arial" charset="0"/>
                <a:ea typeface="新細明體" pitchFamily="18" charset="-120"/>
              </a:defRPr>
            </a:lvl1pPr>
            <a:lvl2pPr marL="990600" indent="-533400">
              <a:spcBef>
                <a:spcPct val="20000"/>
              </a:spcBef>
              <a:buChar char="–"/>
              <a:defRPr kumimoji="1" sz="2800">
                <a:solidFill>
                  <a:schemeClr val="tx1"/>
                </a:solidFill>
                <a:latin typeface="Arial" charset="0"/>
                <a:ea typeface="新細明體" pitchFamily="18" charset="-120"/>
              </a:defRPr>
            </a:lvl2pPr>
            <a:lvl3pPr marL="1371600" indent="-457200">
              <a:spcBef>
                <a:spcPct val="20000"/>
              </a:spcBef>
              <a:buChar char="•"/>
              <a:defRPr kumimoji="1" sz="2400">
                <a:solidFill>
                  <a:schemeClr val="tx1"/>
                </a:solidFill>
                <a:latin typeface="Arial" charset="0"/>
                <a:ea typeface="新細明體" pitchFamily="18" charset="-120"/>
              </a:defRPr>
            </a:lvl3pPr>
            <a:lvl4pPr marL="1752600" indent="-381000">
              <a:spcBef>
                <a:spcPct val="20000"/>
              </a:spcBef>
              <a:buChar char="–"/>
              <a:defRPr kumimoji="1" sz="2000">
                <a:solidFill>
                  <a:schemeClr val="tx1"/>
                </a:solidFill>
                <a:latin typeface="Arial" charset="0"/>
                <a:ea typeface="新細明體" pitchFamily="18" charset="-120"/>
              </a:defRPr>
            </a:lvl4pPr>
            <a:lvl5pPr marL="2209800" indent="-381000">
              <a:spcBef>
                <a:spcPct val="20000"/>
              </a:spcBef>
              <a:buChar char="»"/>
              <a:defRPr kumimoji="1" sz="2000">
                <a:solidFill>
                  <a:schemeClr val="tx1"/>
                </a:solidFill>
                <a:latin typeface="Arial" charset="0"/>
                <a:ea typeface="新細明體" pitchFamily="18" charset="-120"/>
              </a:defRPr>
            </a:lvl5pPr>
            <a:lvl6pPr marL="2667000" indent="-381000" fontAlgn="base">
              <a:spcBef>
                <a:spcPct val="20000"/>
              </a:spcBef>
              <a:spcAft>
                <a:spcPct val="0"/>
              </a:spcAft>
              <a:buChar char="»"/>
              <a:defRPr kumimoji="1" sz="2000">
                <a:solidFill>
                  <a:schemeClr val="tx1"/>
                </a:solidFill>
                <a:latin typeface="Arial" charset="0"/>
                <a:ea typeface="新細明體" pitchFamily="18" charset="-120"/>
              </a:defRPr>
            </a:lvl6pPr>
            <a:lvl7pPr marL="3124200" indent="-381000" fontAlgn="base">
              <a:spcBef>
                <a:spcPct val="20000"/>
              </a:spcBef>
              <a:spcAft>
                <a:spcPct val="0"/>
              </a:spcAft>
              <a:buChar char="»"/>
              <a:defRPr kumimoji="1" sz="2000">
                <a:solidFill>
                  <a:schemeClr val="tx1"/>
                </a:solidFill>
                <a:latin typeface="Arial" charset="0"/>
                <a:ea typeface="新細明體" pitchFamily="18" charset="-120"/>
              </a:defRPr>
            </a:lvl7pPr>
            <a:lvl8pPr marL="3581400" indent="-381000" fontAlgn="base">
              <a:spcBef>
                <a:spcPct val="20000"/>
              </a:spcBef>
              <a:spcAft>
                <a:spcPct val="0"/>
              </a:spcAft>
              <a:buChar char="»"/>
              <a:defRPr kumimoji="1" sz="2000">
                <a:solidFill>
                  <a:schemeClr val="tx1"/>
                </a:solidFill>
                <a:latin typeface="Arial" charset="0"/>
                <a:ea typeface="新細明體" pitchFamily="18" charset="-120"/>
              </a:defRPr>
            </a:lvl8pPr>
            <a:lvl9pPr marL="4038600" indent="-381000" fontAlgn="base">
              <a:spcBef>
                <a:spcPct val="20000"/>
              </a:spcBef>
              <a:spcAft>
                <a:spcPct val="0"/>
              </a:spcAft>
              <a:buChar char="»"/>
              <a:defRPr kumimoji="1" sz="2000">
                <a:solidFill>
                  <a:schemeClr val="tx1"/>
                </a:solidFill>
                <a:latin typeface="Arial" charset="0"/>
                <a:ea typeface="新細明體" pitchFamily="18" charset="-120"/>
              </a:defRPr>
            </a:lvl9pPr>
          </a:lstStyle>
          <a:p>
            <a:pPr>
              <a:lnSpc>
                <a:spcPct val="125000"/>
              </a:lnSpc>
            </a:pPr>
            <a:r>
              <a:rPr lang="zh-TW" altLang="en-US" sz="4000" dirty="0" smtClean="0">
                <a:latin typeface="標楷體" pitchFamily="65" charset="-120"/>
                <a:ea typeface="標楷體" pitchFamily="65" charset="-120"/>
              </a:rPr>
              <a:t>主动关怀与积极倾听</a:t>
            </a:r>
          </a:p>
          <a:p>
            <a:pPr>
              <a:lnSpc>
                <a:spcPct val="125000"/>
              </a:lnSpc>
            </a:pPr>
            <a:endParaRPr lang="zh-TW" altLang="en-US" sz="1400" dirty="0">
              <a:latin typeface="標楷體" pitchFamily="65" charset="-120"/>
              <a:ea typeface="標楷體" pitchFamily="65" charset="-120"/>
            </a:endParaRPr>
          </a:p>
          <a:p>
            <a:pPr>
              <a:lnSpc>
                <a:spcPct val="125000"/>
              </a:lnSpc>
            </a:pPr>
            <a:r>
              <a:rPr lang="zh-TW" altLang="en-US" sz="4000" dirty="0" smtClean="0">
                <a:latin typeface="標楷體" pitchFamily="65" charset="-120"/>
                <a:ea typeface="標楷體" pitchFamily="65" charset="-120"/>
              </a:rPr>
              <a:t>适当回应与支持陪伴</a:t>
            </a:r>
          </a:p>
          <a:p>
            <a:pPr>
              <a:lnSpc>
                <a:spcPct val="125000"/>
              </a:lnSpc>
            </a:pPr>
            <a:endParaRPr lang="zh-TW" altLang="en-US" sz="1400" dirty="0">
              <a:latin typeface="標楷體" pitchFamily="65" charset="-120"/>
              <a:ea typeface="標楷體" pitchFamily="65" charset="-120"/>
            </a:endParaRPr>
          </a:p>
          <a:p>
            <a:pPr>
              <a:lnSpc>
                <a:spcPct val="125000"/>
              </a:lnSpc>
            </a:pPr>
            <a:r>
              <a:rPr lang="zh-TW" altLang="en-US" sz="4000" dirty="0" smtClean="0">
                <a:latin typeface="標楷體" pitchFamily="65" charset="-120"/>
                <a:ea typeface="標楷體" pitchFamily="65" charset="-120"/>
              </a:rPr>
              <a:t>资源转介与持续关怀</a:t>
            </a:r>
            <a:endParaRPr lang="zh-TW" altLang="en-US" sz="2800" dirty="0">
              <a:solidFill>
                <a:srgbClr val="D60093"/>
              </a:solidFill>
              <a:latin typeface="Comic Sans MS" pitchFamily="66" charset="0"/>
              <a:ea typeface="標楷體" pitchFamily="65"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50825" y="274638"/>
            <a:ext cx="8642350" cy="1570037"/>
          </a:xfrm>
        </p:spPr>
        <p:txBody>
          <a:bodyPr/>
          <a:lstStyle/>
          <a:p>
            <a:r>
              <a:rPr lang="zh-TW" altLang="en-US" sz="5400" dirty="0" smtClean="0"/>
              <a:t>危机</a:t>
            </a:r>
            <a:r>
              <a:rPr lang="zh-TW" altLang="en-US" sz="4000" dirty="0" smtClean="0"/>
              <a:t>（</a:t>
            </a:r>
            <a:r>
              <a:rPr lang="en-US" altLang="zh-TW" sz="4000" dirty="0"/>
              <a:t>Crisis</a:t>
            </a:r>
            <a:r>
              <a:rPr lang="zh-TW" altLang="en-US" sz="4000" dirty="0"/>
              <a:t>）</a:t>
            </a:r>
            <a:r>
              <a:rPr lang="en-US" altLang="zh-TW" sz="2400" dirty="0" smtClean="0"/>
              <a:t>(</a:t>
            </a:r>
            <a:r>
              <a:rPr lang="zh-TW" altLang="en-US" sz="1800" dirty="0" smtClean="0"/>
              <a:t>黄龙杰制作</a:t>
            </a:r>
            <a:r>
              <a:rPr lang="en-US" altLang="zh-TW" sz="2000" dirty="0" smtClean="0"/>
              <a:t>)</a:t>
            </a:r>
            <a:r>
              <a:rPr lang="en-US" altLang="zh-TW" sz="3600" dirty="0"/>
              <a:t/>
            </a:r>
            <a:br>
              <a:rPr lang="en-US" altLang="zh-TW" sz="3600" dirty="0"/>
            </a:br>
            <a:r>
              <a:rPr lang="en-US" altLang="zh-TW" sz="1050" dirty="0"/>
              <a:t>(</a:t>
            </a:r>
            <a:r>
              <a:rPr lang="en-US" altLang="zh-TW" sz="2000" dirty="0"/>
              <a:t>Heller, Price, </a:t>
            </a:r>
            <a:r>
              <a:rPr lang="en-US" altLang="zh-TW" sz="2000" dirty="0" err="1"/>
              <a:t>Reinharz</a:t>
            </a:r>
            <a:r>
              <a:rPr lang="en-US" altLang="zh-TW" sz="2000" dirty="0"/>
              <a:t>, </a:t>
            </a:r>
            <a:r>
              <a:rPr lang="en-US" altLang="zh-TW" sz="2000" dirty="0" err="1"/>
              <a:t>Riger</a:t>
            </a:r>
            <a:r>
              <a:rPr lang="en-US" altLang="zh-TW" sz="2000" dirty="0"/>
              <a:t>, </a:t>
            </a:r>
            <a:r>
              <a:rPr lang="en-US" altLang="zh-TW" sz="2000" dirty="0" err="1"/>
              <a:t>Wandersman</a:t>
            </a:r>
            <a:r>
              <a:rPr lang="en-US" altLang="zh-TW" sz="2000" dirty="0"/>
              <a:t> &amp; </a:t>
            </a:r>
            <a:r>
              <a:rPr lang="en-US" altLang="zh-TW" sz="2000" dirty="0" err="1"/>
              <a:t>D’Aunno</a:t>
            </a:r>
            <a:r>
              <a:rPr lang="en-US" altLang="zh-TW" sz="2000" dirty="0"/>
              <a:t>, 1984</a:t>
            </a:r>
            <a:r>
              <a:rPr lang="zh-TW" altLang="en-US" sz="2000" dirty="0"/>
              <a:t>；</a:t>
            </a:r>
            <a:r>
              <a:rPr lang="en-US" altLang="zh-TW" sz="2000" dirty="0" err="1"/>
              <a:t>Hershenson</a:t>
            </a:r>
            <a:r>
              <a:rPr lang="en-US" altLang="zh-TW" sz="2000" dirty="0"/>
              <a:t>, Power &amp; Waldo, 2003</a:t>
            </a:r>
            <a:r>
              <a:rPr lang="zh-TW" altLang="en-US" sz="2000" dirty="0"/>
              <a:t>； </a:t>
            </a:r>
            <a:r>
              <a:rPr lang="en-US" altLang="zh-TW" sz="2000" dirty="0" err="1"/>
              <a:t>Kanel</a:t>
            </a:r>
            <a:r>
              <a:rPr lang="en-US" altLang="zh-TW" sz="2000" dirty="0"/>
              <a:t>, 2003</a:t>
            </a:r>
            <a:r>
              <a:rPr lang="zh-TW" altLang="en-US" sz="2000" dirty="0"/>
              <a:t>； </a:t>
            </a:r>
            <a:r>
              <a:rPr lang="en-US" altLang="zh-TW" sz="2000" dirty="0"/>
              <a:t>James &amp; Gilliland, 2004</a:t>
            </a:r>
            <a:r>
              <a:rPr lang="zh-TW" altLang="en-US" sz="2000" dirty="0"/>
              <a:t>；</a:t>
            </a:r>
            <a:r>
              <a:rPr lang="en-US" altLang="zh-TW" sz="2000" dirty="0"/>
              <a:t>Myer &amp; James, </a:t>
            </a:r>
            <a:r>
              <a:rPr lang="en-US" altLang="zh-TW" sz="2000" dirty="0" smtClean="0"/>
              <a:t>2005</a:t>
            </a:r>
            <a:r>
              <a:rPr lang="zh-TW" altLang="en-US" sz="2000" dirty="0" smtClean="0"/>
              <a:t>；陈嘉凤，民</a:t>
            </a:r>
            <a:r>
              <a:rPr lang="en-US" altLang="zh-TW" sz="2000" dirty="0" smtClean="0"/>
              <a:t>93</a:t>
            </a:r>
            <a:r>
              <a:rPr lang="en-US" altLang="zh-TW" sz="2000" dirty="0"/>
              <a:t>)</a:t>
            </a:r>
            <a:r>
              <a:rPr lang="zh-TW" altLang="en-US" sz="2000" dirty="0"/>
              <a:t>。</a:t>
            </a:r>
            <a:br>
              <a:rPr lang="zh-TW" altLang="en-US" sz="2000" dirty="0"/>
            </a:br>
            <a:endParaRPr lang="zh-TW" altLang="en-US" sz="2000" dirty="0"/>
          </a:p>
        </p:txBody>
      </p:sp>
      <p:sp>
        <p:nvSpPr>
          <p:cNvPr id="117763" name="Rectangle 3"/>
          <p:cNvSpPr>
            <a:spLocks noGrp="1" noChangeArrowheads="1"/>
          </p:cNvSpPr>
          <p:nvPr>
            <p:ph type="body" idx="1"/>
          </p:nvPr>
        </p:nvSpPr>
        <p:spPr>
          <a:xfrm>
            <a:off x="468313" y="1989138"/>
            <a:ext cx="8229600" cy="4525962"/>
          </a:xfrm>
        </p:spPr>
        <p:txBody>
          <a:bodyPr/>
          <a:lstStyle/>
          <a:p>
            <a:pPr>
              <a:lnSpc>
                <a:spcPct val="80000"/>
              </a:lnSpc>
            </a:pPr>
            <a:endParaRPr lang="en-US" altLang="zh-TW" sz="2000" dirty="0"/>
          </a:p>
          <a:p>
            <a:pPr>
              <a:lnSpc>
                <a:spcPct val="80000"/>
              </a:lnSpc>
            </a:pPr>
            <a:r>
              <a:rPr lang="zh-TW" altLang="en-US" sz="3600" b="1" dirty="0" smtClean="0">
                <a:latin typeface="華康儷楷書" pitchFamily="65" charset="-120"/>
                <a:ea typeface="華康儷楷書" pitchFamily="65" charset="-120"/>
              </a:rPr>
              <a:t>危机</a:t>
            </a:r>
            <a:r>
              <a:rPr lang="zh-TW" altLang="en-US" dirty="0" smtClean="0">
                <a:latin typeface="華康儷楷書" pitchFamily="65" charset="-120"/>
                <a:ea typeface="華康儷楷書" pitchFamily="65" charset="-120"/>
              </a:rPr>
              <a:t>是</a:t>
            </a:r>
            <a:r>
              <a:rPr lang="en-US" altLang="zh-TW" dirty="0" smtClean="0">
                <a:latin typeface="華康儷楷書" pitchFamily="65" charset="-120"/>
                <a:ea typeface="華康儷楷書" pitchFamily="65" charset="-120"/>
              </a:rPr>
              <a:t>〝</a:t>
            </a:r>
            <a:r>
              <a:rPr lang="zh-TW" altLang="en-US" dirty="0" smtClean="0">
                <a:latin typeface="華康儷楷書" pitchFamily="65" charset="-120"/>
                <a:ea typeface="華康儷楷書" pitchFamily="65" charset="-120"/>
              </a:rPr>
              <a:t>个人在面对一个既无法逃脱，且利用现有的问题解决资源又无法解决危急事件时所经验的一段短暂心理不平衡</a:t>
            </a:r>
            <a:r>
              <a:rPr lang="en-US" altLang="zh-TW" dirty="0" smtClean="0">
                <a:latin typeface="華康儷楷書" pitchFamily="65" charset="-120"/>
                <a:ea typeface="華康儷楷書" pitchFamily="65" charset="-120"/>
              </a:rPr>
              <a:t>(</a:t>
            </a:r>
            <a:r>
              <a:rPr lang="en-US" altLang="zh-TW" dirty="0">
                <a:latin typeface="華康儷楷書" pitchFamily="65" charset="-120"/>
                <a:ea typeface="華康儷楷書" pitchFamily="65" charset="-120"/>
              </a:rPr>
              <a:t>disequilibrium</a:t>
            </a:r>
            <a:r>
              <a:rPr lang="en-US" altLang="zh-TW" dirty="0" smtClean="0">
                <a:latin typeface="華康儷楷書" pitchFamily="65" charset="-120"/>
                <a:ea typeface="華康儷楷書" pitchFamily="65" charset="-120"/>
              </a:rPr>
              <a:t>)</a:t>
            </a:r>
            <a:r>
              <a:rPr lang="zh-TW" altLang="en-US" dirty="0" smtClean="0">
                <a:latin typeface="華康儷楷書" pitchFamily="65" charset="-120"/>
                <a:ea typeface="華康儷楷書" pitchFamily="65" charset="-120"/>
              </a:rPr>
              <a:t>时期</a:t>
            </a:r>
            <a:r>
              <a:rPr lang="en-US" altLang="zh-TW" dirty="0" smtClean="0">
                <a:latin typeface="華康儷楷書" pitchFamily="65" charset="-120"/>
                <a:ea typeface="華康儷楷書" pitchFamily="65" charset="-120"/>
              </a:rPr>
              <a:t>〞</a:t>
            </a:r>
            <a:endParaRPr lang="en-US" altLang="zh-TW" dirty="0">
              <a:latin typeface="華康儷楷書" pitchFamily="65" charset="-120"/>
              <a:ea typeface="華康儷楷書" pitchFamily="65" charset="-120"/>
            </a:endParaRPr>
          </a:p>
          <a:p>
            <a:pPr>
              <a:lnSpc>
                <a:spcPct val="80000"/>
              </a:lnSpc>
            </a:pPr>
            <a:endParaRPr lang="en-US" altLang="zh-TW" dirty="0">
              <a:latin typeface="華康儷楷書" pitchFamily="65" charset="-120"/>
              <a:ea typeface="華康儷楷書" pitchFamily="65" charset="-120"/>
            </a:endParaRPr>
          </a:p>
          <a:p>
            <a:pPr>
              <a:lnSpc>
                <a:spcPct val="80000"/>
              </a:lnSpc>
            </a:pPr>
            <a:r>
              <a:rPr lang="zh-TW" altLang="en-US" sz="3600" b="1" dirty="0" smtClean="0">
                <a:latin typeface="華康儷楷書" pitchFamily="65" charset="-120"/>
                <a:ea typeface="華康儷楷書" pitchFamily="65" charset="-120"/>
              </a:rPr>
              <a:t>危机</a:t>
            </a:r>
            <a:r>
              <a:rPr lang="zh-TW" altLang="en-US" dirty="0" smtClean="0">
                <a:latin typeface="華康儷楷書" pitchFamily="65" charset="-120"/>
                <a:ea typeface="華康儷楷書" pitchFamily="65" charset="-120"/>
              </a:rPr>
              <a:t>在中文里的意思是危险</a:t>
            </a:r>
            <a:r>
              <a:rPr lang="en-US" altLang="zh-TW" dirty="0" smtClean="0">
                <a:latin typeface="華康儷楷書" pitchFamily="65" charset="-120"/>
                <a:ea typeface="華康儷楷書" pitchFamily="65" charset="-120"/>
              </a:rPr>
              <a:t>(</a:t>
            </a:r>
            <a:r>
              <a:rPr lang="en-US" altLang="zh-TW" dirty="0">
                <a:latin typeface="華康儷楷書" pitchFamily="65" charset="-120"/>
                <a:ea typeface="華康儷楷書" pitchFamily="65" charset="-120"/>
              </a:rPr>
              <a:t>Danger)</a:t>
            </a:r>
          </a:p>
          <a:p>
            <a:pPr>
              <a:lnSpc>
                <a:spcPct val="80000"/>
              </a:lnSpc>
            </a:pPr>
            <a:r>
              <a:rPr lang="zh-TW" altLang="en-US" dirty="0" smtClean="0">
                <a:latin typeface="華康儷楷書" pitchFamily="65" charset="-120"/>
                <a:ea typeface="華康儷楷書" pitchFamily="65" charset="-120"/>
              </a:rPr>
              <a:t>与机会</a:t>
            </a:r>
            <a:r>
              <a:rPr lang="en-US" altLang="zh-TW" dirty="0" smtClean="0">
                <a:latin typeface="華康儷楷書" pitchFamily="65" charset="-120"/>
                <a:ea typeface="華康儷楷書" pitchFamily="65" charset="-120"/>
              </a:rPr>
              <a:t>(</a:t>
            </a:r>
            <a:r>
              <a:rPr lang="en-US" altLang="zh-TW" dirty="0">
                <a:latin typeface="華康儷楷書" pitchFamily="65" charset="-120"/>
                <a:ea typeface="華康儷楷書" pitchFamily="65" charset="-120"/>
              </a:rPr>
              <a:t>Opportunity)</a:t>
            </a:r>
            <a:r>
              <a:rPr lang="zh-TW" altLang="en-US" dirty="0">
                <a:latin typeface="華康儷楷書" pitchFamily="65" charset="-120"/>
                <a:ea typeface="華康儷楷書" pitchFamily="65" charset="-120"/>
              </a:rPr>
              <a:t>。</a:t>
            </a:r>
          </a:p>
          <a:p>
            <a:pPr>
              <a:lnSpc>
                <a:spcPct val="80000"/>
              </a:lnSpc>
            </a:pPr>
            <a:endParaRPr lang="zh-TW" altLang="en-US" sz="2000" dirty="0">
              <a:latin typeface="華康儷楷書" pitchFamily="65" charset="-120"/>
              <a:ea typeface="華康儷楷書" pitchFamily="65" charset="-120"/>
            </a:endParaRPr>
          </a:p>
          <a:p>
            <a:pPr>
              <a:lnSpc>
                <a:spcPct val="80000"/>
              </a:lnSpc>
            </a:pPr>
            <a:endParaRPr lang="zh-TW" altLang="en-US" sz="1100" dirty="0">
              <a:latin typeface="華康儷楷書" pitchFamily="65" charset="-120"/>
              <a:ea typeface="華康儷楷書" pitchFamily="65" charset="-120"/>
            </a:endParaRPr>
          </a:p>
          <a:p>
            <a:pPr>
              <a:lnSpc>
                <a:spcPct val="80000"/>
              </a:lnSpc>
            </a:pPr>
            <a:r>
              <a:rPr lang="zh-TW" altLang="en-US" sz="2000" dirty="0">
                <a:latin typeface="華康儷楷書" pitchFamily="65" charset="-120"/>
                <a:ea typeface="華康儷楷書" pitchFamily="65" charset="-120"/>
              </a:rPr>
              <a:t>引自</a:t>
            </a:r>
            <a:r>
              <a:rPr lang="zh-TW" altLang="en-US" sz="2000" dirty="0" smtClean="0"/>
              <a:t>「</a:t>
            </a:r>
            <a:r>
              <a:rPr lang="zh-TW" altLang="en-US" sz="2000" dirty="0" smtClean="0">
                <a:latin typeface="華康儷楷書" pitchFamily="65" charset="-120"/>
                <a:ea typeface="華康儷楷書" pitchFamily="65" charset="-120"/>
              </a:rPr>
              <a:t>危机处置之理论与实务：以第一现场相关处置为例</a:t>
            </a:r>
            <a:r>
              <a:rPr lang="zh-TW" altLang="en-US" sz="2000" dirty="0" smtClean="0"/>
              <a:t>」</a:t>
            </a:r>
            <a:endParaRPr lang="zh-TW" altLang="en-US" sz="2000" dirty="0"/>
          </a:p>
          <a:p>
            <a:pPr>
              <a:lnSpc>
                <a:spcPct val="80000"/>
              </a:lnSpc>
            </a:pPr>
            <a:r>
              <a:rPr lang="en-US" altLang="zh-TW" sz="1800" dirty="0" smtClean="0">
                <a:latin typeface="華康儷楷書" pitchFamily="65" charset="-120"/>
                <a:ea typeface="華康儷楷書" pitchFamily="65" charset="-120"/>
              </a:rPr>
              <a:t>(</a:t>
            </a:r>
            <a:r>
              <a:rPr lang="zh-TW" altLang="en-US" sz="1800" dirty="0" smtClean="0">
                <a:latin typeface="華康儷楷書" pitchFamily="65" charset="-120"/>
                <a:ea typeface="華康儷楷書" pitchFamily="65" charset="-120"/>
              </a:rPr>
              <a:t>陈嘉凤</a:t>
            </a:r>
            <a:r>
              <a:rPr lang="en-US" altLang="zh-TW" sz="1800" dirty="0" smtClean="0">
                <a:latin typeface="華康儷楷書" pitchFamily="65" charset="-120"/>
                <a:ea typeface="華康儷楷書" pitchFamily="65" charset="-120"/>
              </a:rPr>
              <a:t>1</a:t>
            </a:r>
            <a:r>
              <a:rPr lang="zh-TW" altLang="en-US" sz="1800" dirty="0">
                <a:latin typeface="華康儷楷書" pitchFamily="65" charset="-120"/>
                <a:ea typeface="華康儷楷書" pitchFamily="65" charset="-120"/>
              </a:rPr>
              <a:t>、周才忠</a:t>
            </a:r>
            <a:r>
              <a:rPr lang="en-US" altLang="zh-TW" sz="1800" dirty="0" smtClean="0">
                <a:latin typeface="華康儷楷書" pitchFamily="65" charset="-120"/>
                <a:ea typeface="華康儷楷書" pitchFamily="65" charset="-120"/>
              </a:rPr>
              <a:t>2</a:t>
            </a:r>
            <a:r>
              <a:rPr lang="zh-TW" altLang="en-US" sz="1800" dirty="0" smtClean="0">
                <a:latin typeface="華康儷楷書" pitchFamily="65" charset="-120"/>
                <a:ea typeface="華康儷楷書" pitchFamily="65" charset="-120"/>
              </a:rPr>
              <a:t>、赖念华</a:t>
            </a:r>
            <a:r>
              <a:rPr lang="en-US" altLang="zh-TW" sz="1800" dirty="0" smtClean="0">
                <a:latin typeface="華康儷楷書" pitchFamily="65" charset="-120"/>
                <a:ea typeface="華康儷楷書" pitchFamily="65" charset="-120"/>
              </a:rPr>
              <a:t>3</a:t>
            </a:r>
            <a:r>
              <a:rPr lang="zh-TW" altLang="en-US" sz="1800" dirty="0" smtClean="0">
                <a:latin typeface="華康儷楷書" pitchFamily="65" charset="-120"/>
                <a:ea typeface="華康儷楷書" pitchFamily="65" charset="-120"/>
              </a:rPr>
              <a:t>、钱静怡</a:t>
            </a:r>
            <a:r>
              <a:rPr lang="en-US" altLang="zh-TW" sz="1800" dirty="0" smtClean="0">
                <a:latin typeface="華康儷楷書" pitchFamily="65" charset="-120"/>
                <a:ea typeface="華康儷楷書" pitchFamily="65" charset="-120"/>
              </a:rPr>
              <a:t>4</a:t>
            </a:r>
            <a:r>
              <a:rPr lang="zh-TW" altLang="en-US" sz="1800" dirty="0">
                <a:latin typeface="華康儷楷書" pitchFamily="65" charset="-120"/>
                <a:ea typeface="華康儷楷書" pitchFamily="65" charset="-120"/>
              </a:rPr>
              <a:t>、利美萱</a:t>
            </a:r>
            <a:r>
              <a:rPr lang="en-US" altLang="zh-TW" sz="1800" dirty="0">
                <a:latin typeface="華康儷楷書" pitchFamily="65" charset="-120"/>
                <a:ea typeface="華康儷楷書" pitchFamily="65" charset="-120"/>
              </a:rPr>
              <a:t>5) </a:t>
            </a:r>
          </a:p>
          <a:p>
            <a:pPr>
              <a:lnSpc>
                <a:spcPct val="80000"/>
              </a:lnSpc>
              <a:buFontTx/>
              <a:buNone/>
            </a:pPr>
            <a:r>
              <a:rPr lang="en-US" altLang="zh-TW" dirty="0"/>
              <a:t> </a:t>
            </a:r>
          </a:p>
          <a:p>
            <a:pPr>
              <a:lnSpc>
                <a:spcPct val="80000"/>
              </a:lnSpc>
              <a:buFontTx/>
              <a:buNone/>
            </a:pPr>
            <a:endParaRPr lang="en-US" altLang="zh-TW" sz="1800" dirty="0">
              <a:latin typeface="華康儷楷書" pitchFamily="65" charset="-120"/>
              <a:ea typeface="華康儷楷書" pitchFamily="65" charset="-120"/>
            </a:endParaRPr>
          </a:p>
          <a:p>
            <a:pPr>
              <a:lnSpc>
                <a:spcPct val="80000"/>
              </a:lnSpc>
              <a:buFontTx/>
              <a:buNone/>
            </a:pPr>
            <a:r>
              <a:rPr lang="en-US" altLang="zh-TW" sz="2000" dirty="0"/>
              <a:t> </a:t>
            </a:r>
          </a:p>
        </p:txBody>
      </p:sp>
      <p:pic>
        <p:nvPicPr>
          <p:cNvPr id="117764" name="Picture 4" descr="MCj032419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3716338"/>
            <a:ext cx="2089150" cy="2405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zh-TW" altLang="en-US" dirty="0" smtClean="0"/>
              <a:t>「</a:t>
            </a:r>
            <a:r>
              <a:rPr lang="zh-TW" altLang="en-US" sz="3200" dirty="0" smtClean="0"/>
              <a:t>自杀之前，</a:t>
            </a:r>
            <a:r>
              <a:rPr lang="zh-TW" altLang="en-US" dirty="0" smtClean="0"/>
              <a:t>鬼门关有三关」</a:t>
            </a:r>
            <a:r>
              <a:rPr lang="zh-TW" altLang="en-US" sz="1800" dirty="0" smtClean="0">
                <a:solidFill>
                  <a:schemeClr val="tx1"/>
                </a:solidFill>
              </a:rPr>
              <a:t>（黄龙杰）</a:t>
            </a:r>
            <a:r>
              <a:rPr lang="zh-TW" altLang="en-US" sz="1800" b="1" dirty="0">
                <a:solidFill>
                  <a:schemeClr val="tx1"/>
                </a:solidFill>
              </a:rPr>
              <a:t/>
            </a:r>
            <a:br>
              <a:rPr lang="zh-TW" altLang="en-US" sz="1800" b="1" dirty="0">
                <a:solidFill>
                  <a:schemeClr val="tx1"/>
                </a:solidFill>
              </a:rPr>
            </a:br>
            <a:endParaRPr lang="zh-TW" altLang="en-US" sz="1800" b="1" dirty="0">
              <a:solidFill>
                <a:schemeClr val="tx1"/>
              </a:solidFill>
            </a:endParaRPr>
          </a:p>
        </p:txBody>
      </p:sp>
      <p:sp>
        <p:nvSpPr>
          <p:cNvPr id="175107" name="Rectangle 3"/>
          <p:cNvSpPr>
            <a:spLocks noGrp="1" noChangeArrowheads="1"/>
          </p:cNvSpPr>
          <p:nvPr>
            <p:ph type="body" idx="1"/>
          </p:nvPr>
        </p:nvSpPr>
        <p:spPr/>
        <p:txBody>
          <a:bodyPr/>
          <a:lstStyle/>
          <a:p>
            <a:r>
              <a:rPr lang="zh-TW" altLang="en-US" sz="2800" dirty="0" smtClean="0"/>
              <a:t>而在前两关，旁人都还有机会「临检」，把他拦下来。</a:t>
            </a:r>
          </a:p>
          <a:p>
            <a:endParaRPr lang="zh-TW" altLang="en-US" sz="2800" dirty="0"/>
          </a:p>
          <a:p>
            <a:r>
              <a:rPr lang="zh-TW" altLang="en-US" sz="2800" dirty="0" smtClean="0"/>
              <a:t>第一关是「自杀意念」</a:t>
            </a:r>
          </a:p>
          <a:p>
            <a:endParaRPr lang="zh-TW" altLang="en-US" sz="2800" dirty="0"/>
          </a:p>
          <a:p>
            <a:r>
              <a:rPr lang="zh-TW" altLang="en-US" sz="2800" dirty="0" smtClean="0"/>
              <a:t>第二关是「自杀计</a:t>
            </a:r>
            <a:r>
              <a:rPr lang="zh-TW" altLang="en-US" sz="2800" dirty="0" smtClean="0">
                <a:effectLst>
                  <a:outerShdw blurRad="38100" dist="38100" dir="2700000" algn="tl">
                    <a:srgbClr val="C0C0C0"/>
                  </a:outerShdw>
                </a:effectLst>
              </a:rPr>
              <a:t>划</a:t>
            </a:r>
            <a:r>
              <a:rPr lang="zh-TW" altLang="en-US" sz="2800" dirty="0" smtClean="0"/>
              <a:t>」 </a:t>
            </a:r>
            <a:endParaRPr lang="zh-TW" altLang="en-US" sz="2800" dirty="0"/>
          </a:p>
          <a:p>
            <a:endParaRPr lang="zh-TW" altLang="en-US" sz="2800" dirty="0"/>
          </a:p>
          <a:p>
            <a:r>
              <a:rPr lang="zh-TW" altLang="en-US" sz="2800" dirty="0" smtClean="0"/>
              <a:t>第三关是「自杀行动」 </a:t>
            </a:r>
          </a:p>
          <a:p>
            <a:endParaRPr lang="zh-TW" altLang="en-US" sz="2800" dirty="0"/>
          </a:p>
          <a:p>
            <a:endParaRPr lang="en-US" altLang="zh-TW" dirty="0"/>
          </a:p>
        </p:txBody>
      </p:sp>
      <p:pic>
        <p:nvPicPr>
          <p:cNvPr id="175108" name="Picture 4" descr="MCj023217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3644900"/>
            <a:ext cx="1868488" cy="1773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404813"/>
            <a:ext cx="7772400" cy="1079500"/>
          </a:xfrm>
        </p:spPr>
        <p:txBody>
          <a:bodyPr/>
          <a:lstStyle/>
          <a:p>
            <a:r>
              <a:rPr lang="zh-TW" altLang="en-US" sz="3200" dirty="0"/>
              <a:t>一旦</a:t>
            </a:r>
            <a:r>
              <a:rPr lang="zh-TW" altLang="zh-TW" sz="3200" dirty="0" smtClean="0"/>
              <a:t>，</a:t>
            </a:r>
            <a:r>
              <a:rPr lang="zh-TW" altLang="en-US" sz="3200" dirty="0" smtClean="0"/>
              <a:t>发现</a:t>
            </a:r>
            <a:r>
              <a:rPr lang="zh-TW" altLang="en-US" dirty="0" smtClean="0"/>
              <a:t>他</a:t>
            </a:r>
            <a:r>
              <a:rPr lang="en-US" altLang="zh-TW" dirty="0"/>
              <a:t>(</a:t>
            </a:r>
            <a:r>
              <a:rPr lang="zh-TW" altLang="en-US" dirty="0"/>
              <a:t>她</a:t>
            </a:r>
            <a:r>
              <a:rPr lang="en-US" altLang="zh-TW" dirty="0" smtClean="0"/>
              <a:t>)</a:t>
            </a:r>
            <a:r>
              <a:rPr lang="zh-TW" altLang="en-US" dirty="0" smtClean="0"/>
              <a:t>想自杀</a:t>
            </a:r>
            <a:r>
              <a:rPr lang="en-US" altLang="zh-TW" dirty="0" smtClean="0"/>
              <a:t>…</a:t>
            </a:r>
            <a:endParaRPr lang="en-US" altLang="zh-TW" dirty="0"/>
          </a:p>
        </p:txBody>
      </p:sp>
      <p:sp>
        <p:nvSpPr>
          <p:cNvPr id="176131" name="Rectangle 3"/>
          <p:cNvSpPr>
            <a:spLocks noGrp="1" noChangeArrowheads="1"/>
          </p:cNvSpPr>
          <p:nvPr>
            <p:ph type="body" sz="half" idx="1"/>
          </p:nvPr>
        </p:nvSpPr>
        <p:spPr>
          <a:xfrm>
            <a:off x="457200" y="1600200"/>
            <a:ext cx="4033838" cy="4525963"/>
          </a:xfrm>
        </p:spPr>
        <p:txBody>
          <a:bodyPr/>
          <a:lstStyle/>
          <a:p>
            <a:endParaRPr lang="en-US" altLang="zh-TW" dirty="0"/>
          </a:p>
          <a:p>
            <a:r>
              <a:rPr lang="zh-TW" altLang="en-US" dirty="0"/>
              <a:t>找人商量</a:t>
            </a:r>
          </a:p>
          <a:p>
            <a:r>
              <a:rPr lang="zh-TW" altLang="en-US" dirty="0" smtClean="0"/>
              <a:t>尽量不让他独处</a:t>
            </a:r>
          </a:p>
          <a:p>
            <a:r>
              <a:rPr lang="zh-TW" altLang="en-US" dirty="0" smtClean="0"/>
              <a:t>通知</a:t>
            </a:r>
            <a:r>
              <a:rPr lang="zh-TW" altLang="en-US" dirty="0"/>
              <a:t>他</a:t>
            </a:r>
            <a:r>
              <a:rPr lang="en-US" altLang="zh-TW" dirty="0"/>
              <a:t>(</a:t>
            </a:r>
            <a:r>
              <a:rPr lang="zh-TW" altLang="en-US" dirty="0"/>
              <a:t>她</a:t>
            </a:r>
            <a:r>
              <a:rPr lang="en-US" altLang="zh-TW" dirty="0" smtClean="0"/>
              <a:t>)</a:t>
            </a:r>
            <a:r>
              <a:rPr lang="zh-TW" altLang="en-US" dirty="0" smtClean="0"/>
              <a:t>家人、师长、朋友</a:t>
            </a:r>
          </a:p>
          <a:p>
            <a:r>
              <a:rPr lang="zh-TW" altLang="en-US" dirty="0" smtClean="0"/>
              <a:t>必要时住院治疗</a:t>
            </a:r>
            <a:endParaRPr kumimoji="0" lang="zh-TW" altLang="en-US" dirty="0"/>
          </a:p>
          <a:p>
            <a:endParaRPr lang="zh-TW" altLang="en-US" dirty="0"/>
          </a:p>
          <a:p>
            <a:pPr lvl="1"/>
            <a:endParaRPr lang="zh-TW" altLang="en-US" dirty="0"/>
          </a:p>
          <a:p>
            <a:pPr lvl="1"/>
            <a:r>
              <a:rPr lang="zh-TW" altLang="en-US" sz="1600" dirty="0" smtClean="0"/>
              <a:t>（黄龙杰）</a:t>
            </a:r>
          </a:p>
          <a:p>
            <a:endParaRPr lang="en-US" altLang="zh-TW" sz="1800" dirty="0"/>
          </a:p>
        </p:txBody>
      </p:sp>
      <p:sp>
        <p:nvSpPr>
          <p:cNvPr id="176132" name="Rectangle 4"/>
          <p:cNvSpPr>
            <a:spLocks noGrp="1" noChangeArrowheads="1"/>
          </p:cNvSpPr>
          <p:nvPr>
            <p:ph type="body" sz="half" idx="2"/>
          </p:nvPr>
        </p:nvSpPr>
        <p:spPr>
          <a:xfrm>
            <a:off x="4652963" y="1600200"/>
            <a:ext cx="4033837" cy="4525963"/>
          </a:xfrm>
        </p:spPr>
        <p:txBody>
          <a:bodyPr/>
          <a:lstStyle/>
          <a:p>
            <a:endParaRPr lang="zh-HK" altLang="zh-HK"/>
          </a:p>
        </p:txBody>
      </p:sp>
      <p:graphicFrame>
        <p:nvGraphicFramePr>
          <p:cNvPr id="2" name="資料庫圖表 1"/>
          <p:cNvGraphicFramePr/>
          <p:nvPr/>
        </p:nvGraphicFramePr>
        <p:xfrm>
          <a:off x="4716463" y="2636838"/>
          <a:ext cx="3311525" cy="280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6146" name="Text Box 18"/>
          <p:cNvSpPr txBox="1">
            <a:spLocks noChangeArrowheads="1"/>
          </p:cNvSpPr>
          <p:nvPr/>
        </p:nvSpPr>
        <p:spPr bwMode="auto">
          <a:xfrm>
            <a:off x="6156325" y="3716338"/>
            <a:ext cx="43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dirty="0" smtClean="0"/>
              <a:t>学生</a:t>
            </a:r>
            <a:endParaRPr lang="zh-TW"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8" name="Object 2"/>
          <p:cNvGraphicFramePr>
            <a:graphicFrameLocks noChangeAspect="1"/>
          </p:cNvGraphicFramePr>
          <p:nvPr>
            <p:ph/>
          </p:nvPr>
        </p:nvGraphicFramePr>
        <p:xfrm>
          <a:off x="4273550" y="2998788"/>
          <a:ext cx="600075" cy="403225"/>
        </p:xfrm>
        <a:graphic>
          <a:graphicData uri="http://schemas.openxmlformats.org/presentationml/2006/ole">
            <mc:AlternateContent xmlns:mc="http://schemas.openxmlformats.org/markup-compatibility/2006">
              <mc:Choice xmlns:v="urn:schemas-microsoft-com:vml" Requires="v">
                <p:oleObj spid="_x0000_s188457" name="圖片" r:id="rId3" imgW="2743200" imgH="1828800" progId="Word.Picture.8">
                  <p:embed/>
                </p:oleObj>
              </mc:Choice>
              <mc:Fallback>
                <p:oleObj name="圖片" r:id="rId3" imgW="2743200" imgH="182880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550" y="2998788"/>
                        <a:ext cx="600075"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8419" name="Rectangle 3"/>
          <p:cNvSpPr>
            <a:spLocks noChangeArrowheads="1"/>
          </p:cNvSpPr>
          <p:nvPr/>
        </p:nvSpPr>
        <p:spPr bwMode="auto">
          <a:xfrm>
            <a:off x="2411413" y="188913"/>
            <a:ext cx="47625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sz="2200" dirty="0" smtClean="0">
                <a:latin typeface="標楷體" pitchFamily="65" charset="-120"/>
                <a:ea typeface="標楷體" pitchFamily="65" charset="-120"/>
              </a:rPr>
              <a:t>不 自 杀 约 定 书</a:t>
            </a:r>
            <a:r>
              <a:rPr lang="zh-TW" altLang="en-US" sz="1300" dirty="0" smtClean="0">
                <a:latin typeface="標楷體" pitchFamily="65" charset="-120"/>
                <a:ea typeface="標楷體" pitchFamily="65" charset="-120"/>
              </a:rPr>
              <a:t>  </a:t>
            </a:r>
            <a:r>
              <a:rPr lang="zh-TW" altLang="en-US" sz="1200" dirty="0" smtClean="0">
                <a:latin typeface="標楷體" pitchFamily="65" charset="-120"/>
                <a:ea typeface="標楷體" pitchFamily="65" charset="-120"/>
              </a:rPr>
              <a:t>  </a:t>
            </a:r>
            <a:r>
              <a:rPr lang="zh-TW" altLang="en-US" sz="1200" dirty="0">
                <a:latin typeface="標楷體" pitchFamily="65" charset="-120"/>
                <a:ea typeface="標楷體" pitchFamily="65" charset="-120"/>
              </a:rPr>
              <a:t>填表日期</a:t>
            </a:r>
            <a:r>
              <a:rPr lang="en-US" altLang="zh-TW" sz="1200" dirty="0">
                <a:latin typeface="標楷體" pitchFamily="65" charset="-120"/>
                <a:ea typeface="標楷體" pitchFamily="65" charset="-120"/>
              </a:rPr>
              <a:t>:   </a:t>
            </a:r>
            <a:r>
              <a:rPr lang="zh-TW" altLang="en-US" sz="1200" dirty="0">
                <a:latin typeface="標楷體" pitchFamily="65" charset="-120"/>
                <a:ea typeface="標楷體" pitchFamily="65" charset="-120"/>
              </a:rPr>
              <a:t>年  月  日</a:t>
            </a:r>
            <a:endParaRPr lang="zh-TW" altLang="en-US" sz="2400" dirty="0">
              <a:latin typeface="Times New Roman" pitchFamily="18" charset="0"/>
            </a:endParaRPr>
          </a:p>
        </p:txBody>
      </p:sp>
      <p:graphicFrame>
        <p:nvGraphicFramePr>
          <p:cNvPr id="188420" name="Group 4"/>
          <p:cNvGraphicFramePr>
            <a:graphicFrameLocks noGrp="1"/>
          </p:cNvGraphicFramePr>
          <p:nvPr/>
        </p:nvGraphicFramePr>
        <p:xfrm>
          <a:off x="1331913" y="765175"/>
          <a:ext cx="7200900" cy="5832475"/>
        </p:xfrm>
        <a:graphic>
          <a:graphicData uri="http://schemas.openxmlformats.org/drawingml/2006/table">
            <a:tbl>
              <a:tblPr/>
              <a:tblGrid>
                <a:gridCol w="609600"/>
                <a:gridCol w="850900"/>
                <a:gridCol w="500062"/>
                <a:gridCol w="474663"/>
                <a:gridCol w="487362"/>
                <a:gridCol w="487363"/>
                <a:gridCol w="365125"/>
                <a:gridCol w="638175"/>
                <a:gridCol w="581025"/>
                <a:gridCol w="492125"/>
                <a:gridCol w="1714500"/>
              </a:tblGrid>
              <a:tr h="574675">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姓名</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HK" altLang="zh-HK" sz="2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性别</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HK" altLang="zh-HK" sz="2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年龄</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HK" altLang="zh-HK" sz="2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生日</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年  月  日</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HK" altLang="en-US"/>
                    </a:p>
                  </a:txBody>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系所</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HK" altLang="zh-HK" sz="2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学号</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HK" altLang="zh-HK" sz="2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电 话</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公：</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宅：</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大哥大：</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住 址</a:t>
                      </a:r>
                      <a:endParaRPr kumimoji="1" lang="zh-TW" altLang="en-US" sz="24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a:spcBef>
                          <a:spcPct val="20000"/>
                        </a:spcBef>
                        <a:defRPr kumimoji="1" sz="2800">
                          <a:solidFill>
                            <a:schemeClr val="tx1"/>
                          </a:solidFill>
                          <a:latin typeface="Arial" charset="0"/>
                          <a:ea typeface="新細明體" pitchFamily="18" charset="-120"/>
                        </a:defRPr>
                      </a:lvl1pPr>
                      <a:lvl2pPr>
                        <a:spcBef>
                          <a:spcPct val="20000"/>
                        </a:spcBef>
                        <a:defRPr kumimoji="1" sz="2400">
                          <a:solidFill>
                            <a:schemeClr val="tx1"/>
                          </a:solidFill>
                          <a:latin typeface="Arial" charset="0"/>
                          <a:ea typeface="新細明體" pitchFamily="18" charset="-120"/>
                        </a:defRPr>
                      </a:lvl2pPr>
                      <a:lvl3pPr>
                        <a:spcBef>
                          <a:spcPct val="20000"/>
                        </a:spcBef>
                        <a:defRPr kumimoji="1" sz="2000">
                          <a:solidFill>
                            <a:schemeClr val="tx1"/>
                          </a:solidFill>
                          <a:latin typeface="Arial" charset="0"/>
                          <a:ea typeface="新細明體" pitchFamily="18" charset="-120"/>
                        </a:defRPr>
                      </a:lvl3pPr>
                      <a:lvl4pPr>
                        <a:spcBef>
                          <a:spcPct val="20000"/>
                        </a:spcBef>
                        <a:defRPr kumimoji="1">
                          <a:solidFill>
                            <a:schemeClr val="tx1"/>
                          </a:solidFill>
                          <a:latin typeface="Arial" charset="0"/>
                          <a:ea typeface="新細明體" pitchFamily="18" charset="-120"/>
                        </a:defRPr>
                      </a:lvl4pPr>
                      <a:lvl5pPr>
                        <a:spcBef>
                          <a:spcPct val="20000"/>
                        </a:spcBef>
                        <a:defRPr kumimoji="1">
                          <a:solidFill>
                            <a:schemeClr val="tx1"/>
                          </a:solidFill>
                          <a:latin typeface="Arial" charset="0"/>
                          <a:ea typeface="新細明體" pitchFamily="18" charset="-120"/>
                        </a:defRPr>
                      </a:lvl5pPr>
                      <a:lvl6pPr fontAlgn="base">
                        <a:spcBef>
                          <a:spcPct val="20000"/>
                        </a:spcBef>
                        <a:spcAft>
                          <a:spcPct val="0"/>
                        </a:spcAft>
                        <a:defRPr kumimoji="1">
                          <a:solidFill>
                            <a:schemeClr val="tx1"/>
                          </a:solidFill>
                          <a:latin typeface="Arial" charset="0"/>
                          <a:ea typeface="新細明體" pitchFamily="18" charset="-120"/>
                        </a:defRPr>
                      </a:lvl6pPr>
                      <a:lvl7pPr fontAlgn="base">
                        <a:spcBef>
                          <a:spcPct val="20000"/>
                        </a:spcBef>
                        <a:spcAft>
                          <a:spcPct val="0"/>
                        </a:spcAft>
                        <a:defRPr kumimoji="1">
                          <a:solidFill>
                            <a:schemeClr val="tx1"/>
                          </a:solidFill>
                          <a:latin typeface="Arial" charset="0"/>
                          <a:ea typeface="新細明體" pitchFamily="18" charset="-120"/>
                        </a:defRPr>
                      </a:lvl7pPr>
                      <a:lvl8pPr fontAlgn="base">
                        <a:spcBef>
                          <a:spcPct val="20000"/>
                        </a:spcBef>
                        <a:spcAft>
                          <a:spcPct val="0"/>
                        </a:spcAft>
                        <a:defRPr kumimoji="1">
                          <a:solidFill>
                            <a:schemeClr val="tx1"/>
                          </a:solidFill>
                          <a:latin typeface="Arial" charset="0"/>
                          <a:ea typeface="新細明體" pitchFamily="18" charset="-120"/>
                        </a:defRPr>
                      </a:lvl8pPr>
                      <a:lvl9pPr fontAlgn="base">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HK" altLang="zh-HK" sz="2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HK" altLang="en-US"/>
                    </a:p>
                  </a:txBody>
                  <a:tcPr/>
                </a:tc>
                <a:tc hMerge="1">
                  <a:txBody>
                    <a:bodyPr/>
                    <a:lstStyle/>
                    <a:p>
                      <a:endParaRPr lang="zh-HK" altLang="en-US"/>
                    </a:p>
                  </a:txBody>
                  <a:tcPr/>
                </a:tc>
              </a:tr>
              <a:tr h="4448175">
                <a:tc gridSpan="11">
                  <a:txBody>
                    <a:bodyPr/>
                    <a:lstStyle>
                      <a:lvl1pPr indent="203200">
                        <a:spcBef>
                          <a:spcPct val="20000"/>
                        </a:spcBef>
                        <a:tabLst>
                          <a:tab pos="508000" algn="l"/>
                        </a:tabLst>
                        <a:defRPr kumimoji="1" sz="2800">
                          <a:solidFill>
                            <a:schemeClr val="tx1"/>
                          </a:solidFill>
                          <a:latin typeface="Arial" charset="0"/>
                          <a:ea typeface="新細明體" pitchFamily="18" charset="-120"/>
                        </a:defRPr>
                      </a:lvl1pPr>
                      <a:lvl2pPr>
                        <a:spcBef>
                          <a:spcPct val="20000"/>
                        </a:spcBef>
                        <a:tabLst>
                          <a:tab pos="508000" algn="l"/>
                        </a:tabLst>
                        <a:defRPr kumimoji="1" sz="2400">
                          <a:solidFill>
                            <a:schemeClr val="tx1"/>
                          </a:solidFill>
                          <a:latin typeface="Arial" charset="0"/>
                          <a:ea typeface="新細明體" pitchFamily="18" charset="-120"/>
                        </a:defRPr>
                      </a:lvl2pPr>
                      <a:lvl3pPr>
                        <a:spcBef>
                          <a:spcPct val="20000"/>
                        </a:spcBef>
                        <a:tabLst>
                          <a:tab pos="508000" algn="l"/>
                        </a:tabLst>
                        <a:defRPr kumimoji="1" sz="2000">
                          <a:solidFill>
                            <a:schemeClr val="tx1"/>
                          </a:solidFill>
                          <a:latin typeface="Arial" charset="0"/>
                          <a:ea typeface="新細明體" pitchFamily="18" charset="-120"/>
                        </a:defRPr>
                      </a:lvl3pPr>
                      <a:lvl4pPr>
                        <a:spcBef>
                          <a:spcPct val="20000"/>
                        </a:spcBef>
                        <a:tabLst>
                          <a:tab pos="508000" algn="l"/>
                        </a:tabLst>
                        <a:defRPr kumimoji="1">
                          <a:solidFill>
                            <a:schemeClr val="tx1"/>
                          </a:solidFill>
                          <a:latin typeface="Arial" charset="0"/>
                          <a:ea typeface="新細明體" pitchFamily="18" charset="-120"/>
                        </a:defRPr>
                      </a:lvl4pPr>
                      <a:lvl5pPr>
                        <a:spcBef>
                          <a:spcPct val="20000"/>
                        </a:spcBef>
                        <a:tabLst>
                          <a:tab pos="508000" algn="l"/>
                        </a:tabLst>
                        <a:defRPr kumimoji="1">
                          <a:solidFill>
                            <a:schemeClr val="tx1"/>
                          </a:solidFill>
                          <a:latin typeface="Arial" charset="0"/>
                          <a:ea typeface="新細明體" pitchFamily="18" charset="-120"/>
                        </a:defRPr>
                      </a:lvl5pPr>
                      <a:lvl6pPr fontAlgn="base">
                        <a:spcBef>
                          <a:spcPct val="20000"/>
                        </a:spcBef>
                        <a:spcAft>
                          <a:spcPct val="0"/>
                        </a:spcAft>
                        <a:tabLst>
                          <a:tab pos="508000" algn="l"/>
                        </a:tabLst>
                        <a:defRPr kumimoji="1">
                          <a:solidFill>
                            <a:schemeClr val="tx1"/>
                          </a:solidFill>
                          <a:latin typeface="Arial" charset="0"/>
                          <a:ea typeface="新細明體" pitchFamily="18" charset="-120"/>
                        </a:defRPr>
                      </a:lvl6pPr>
                      <a:lvl7pPr fontAlgn="base">
                        <a:spcBef>
                          <a:spcPct val="20000"/>
                        </a:spcBef>
                        <a:spcAft>
                          <a:spcPct val="0"/>
                        </a:spcAft>
                        <a:tabLst>
                          <a:tab pos="508000" algn="l"/>
                        </a:tabLst>
                        <a:defRPr kumimoji="1">
                          <a:solidFill>
                            <a:schemeClr val="tx1"/>
                          </a:solidFill>
                          <a:latin typeface="Arial" charset="0"/>
                          <a:ea typeface="新細明體" pitchFamily="18" charset="-120"/>
                        </a:defRPr>
                      </a:lvl7pPr>
                      <a:lvl8pPr fontAlgn="base">
                        <a:spcBef>
                          <a:spcPct val="20000"/>
                        </a:spcBef>
                        <a:spcAft>
                          <a:spcPct val="0"/>
                        </a:spcAft>
                        <a:tabLst>
                          <a:tab pos="508000" algn="l"/>
                        </a:tabLst>
                        <a:defRPr kumimoji="1">
                          <a:solidFill>
                            <a:schemeClr val="tx1"/>
                          </a:solidFill>
                          <a:latin typeface="Arial" charset="0"/>
                          <a:ea typeface="新細明體" pitchFamily="18" charset="-120"/>
                        </a:defRPr>
                      </a:lvl8pPr>
                      <a:lvl9pPr fontAlgn="base">
                        <a:spcBef>
                          <a:spcPct val="20000"/>
                        </a:spcBef>
                        <a:spcAft>
                          <a:spcPct val="0"/>
                        </a:spcAft>
                        <a:tabLst>
                          <a:tab pos="508000" algn="l"/>
                        </a:tabLst>
                        <a:defRPr kumimoji="1">
                          <a:solidFill>
                            <a:schemeClr val="tx1"/>
                          </a:solidFill>
                          <a:latin typeface="Arial" charset="0"/>
                          <a:ea typeface="新細明體" pitchFamily="18" charset="-120"/>
                        </a:defRPr>
                      </a:lvl9pPr>
                    </a:lstStyle>
                    <a:p>
                      <a:pPr marL="0" marR="0" lvl="0" indent="203200" algn="l" defTabSz="914400" rtl="0" eaLnBrk="1" fontAlgn="base" latinLnBrk="0" hangingPunct="1">
                        <a:lnSpc>
                          <a:spcPct val="100000"/>
                        </a:lnSpc>
                        <a:spcBef>
                          <a:spcPct val="0"/>
                        </a:spcBef>
                        <a:spcAft>
                          <a:spcPct val="0"/>
                        </a:spcAft>
                        <a:buClrTx/>
                        <a:buSzTx/>
                        <a:buFontTx/>
                        <a:buNone/>
                        <a:tabLst>
                          <a:tab pos="508000" algn="l"/>
                        </a:tabLst>
                      </a:pPr>
                      <a:r>
                        <a:rPr kumimoji="1" lang="en-US" altLang="zh-TW"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我与辅导老师约定，自</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至</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不管在任何情况下，我不做出伤害或危害自己生命的行为，而如果我发现自己情绪低落，难以控制自杀念头、冲动或行为时，我会打电话给辅导老师、家人、朋友或师长讨论寻求协助，帮助自己度过难关。若都找不到人时，我也会打电话到校安中心的</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24</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小时专线</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(06-2757575-55555)</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请求协助。紧急时可以协助我的辅导老师、家人或师友的姓名与联络方式如下： </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 typeface="Wingdings" pitchFamily="2" charset="2"/>
                        <a:buChar char=""/>
                        <a:tabLst>
                          <a:tab pos="508000" algn="l"/>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若我想自我伤害，我会先联络</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1" lang="en-US" altLang="zh-TW"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关系</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电话</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a:t>
                      </a:r>
                      <a:r>
                        <a:rPr kumimoji="1" lang="en-US" altLang="zh-TW"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关系</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电话</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 typeface="Wingdings" pitchFamily="2" charset="2"/>
                        <a:buChar char=""/>
                        <a:tabLst>
                          <a:tab pos="508000" algn="l"/>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而辅导老师必要时可以紧急联络的人是：</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a:t>
                      </a:r>
                      <a:r>
                        <a:rPr kumimoji="1" lang="en-US" altLang="zh-TW"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关系</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电话</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2.</a:t>
                      </a:r>
                      <a:r>
                        <a:rPr kumimoji="1" lang="en-US" altLang="zh-TW"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关系</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电话</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en-US" alt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补充事项：</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立约人： </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联络电话：</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辅导老师：</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联络电话：</a:t>
                      </a:r>
                      <a:r>
                        <a:rPr kumimoji="1" lang="zh-TW" altLang="en-US" sz="1600" b="0" i="0" u="sng"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203200" algn="l" defTabSz="914400" rtl="0" eaLnBrk="0" fontAlgn="base" latinLnBrk="0" hangingPunct="0">
                        <a:lnSpc>
                          <a:spcPct val="100000"/>
                        </a:lnSpc>
                        <a:spcBef>
                          <a:spcPct val="0"/>
                        </a:spcBef>
                        <a:spcAft>
                          <a:spcPct val="0"/>
                        </a:spcAft>
                        <a:buClrTx/>
                        <a:buSzTx/>
                        <a:buFontTx/>
                        <a:buNone/>
                        <a:tabLst>
                          <a:tab pos="508000" algn="l"/>
                        </a:tabLst>
                      </a:pPr>
                      <a:r>
                        <a:rPr kumimoji="1" lang="zh-TW" altLang="en-US" sz="14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a:t>
                      </a:r>
                      <a:r>
                        <a:rPr kumimoji="1" lang="zh-TW" altLang="en-US"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 立约时间：民国    年   月   日   时   分</a:t>
                      </a:r>
                    </a:p>
                  </a:txBody>
                  <a:tcPr horzOverflow="overflow">
                    <a:lnL w="635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c hMerge="1">
                  <a:txBody>
                    <a:bodyPr/>
                    <a:lstStyle/>
                    <a:p>
                      <a:endParaRPr lang="zh-HK" altLang="en-US"/>
                    </a:p>
                  </a:txBody>
                  <a:tcPr/>
                </a:tc>
              </a:tr>
            </a:tbl>
          </a:graphicData>
        </a:graphic>
      </p:graphicFrame>
      <p:sp>
        <p:nvSpPr>
          <p:cNvPr id="188454" name="Rectangle 38"/>
          <p:cNvSpPr>
            <a:spLocks noChangeArrowheads="1"/>
          </p:cNvSpPr>
          <p:nvPr/>
        </p:nvSpPr>
        <p:spPr bwMode="auto">
          <a:xfrm>
            <a:off x="0" y="652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tabLst>
                <a:tab pos="1738313" algn="l"/>
              </a:tabLst>
              <a:defRPr kumimoji="1">
                <a:solidFill>
                  <a:schemeClr val="tx1"/>
                </a:solidFill>
                <a:latin typeface="Arial" charset="0"/>
                <a:ea typeface="新細明體" pitchFamily="18" charset="-120"/>
              </a:defRPr>
            </a:lvl1pPr>
            <a:lvl2pPr>
              <a:tabLst>
                <a:tab pos="1738313" algn="l"/>
              </a:tabLst>
              <a:defRPr kumimoji="1">
                <a:solidFill>
                  <a:schemeClr val="tx1"/>
                </a:solidFill>
                <a:latin typeface="Arial" charset="0"/>
                <a:ea typeface="新細明體" pitchFamily="18" charset="-120"/>
              </a:defRPr>
            </a:lvl2pPr>
            <a:lvl3pPr>
              <a:tabLst>
                <a:tab pos="1738313" algn="l"/>
              </a:tabLst>
              <a:defRPr kumimoji="1">
                <a:solidFill>
                  <a:schemeClr val="tx1"/>
                </a:solidFill>
                <a:latin typeface="Arial" charset="0"/>
                <a:ea typeface="新細明體" pitchFamily="18" charset="-120"/>
              </a:defRPr>
            </a:lvl3pPr>
            <a:lvl4pPr>
              <a:tabLst>
                <a:tab pos="1738313" algn="l"/>
              </a:tabLst>
              <a:defRPr kumimoji="1">
                <a:solidFill>
                  <a:schemeClr val="tx1"/>
                </a:solidFill>
                <a:latin typeface="Arial" charset="0"/>
                <a:ea typeface="新細明體" pitchFamily="18" charset="-120"/>
              </a:defRPr>
            </a:lvl4pPr>
            <a:lvl5pPr>
              <a:tabLst>
                <a:tab pos="1738313" algn="l"/>
              </a:tabLst>
              <a:defRPr kumimoji="1">
                <a:solidFill>
                  <a:schemeClr val="tx1"/>
                </a:solidFill>
                <a:latin typeface="Arial" charset="0"/>
                <a:ea typeface="新細明體" pitchFamily="18" charset="-120"/>
              </a:defRPr>
            </a:lvl5pPr>
            <a:lvl6pPr fontAlgn="base">
              <a:spcBef>
                <a:spcPct val="0"/>
              </a:spcBef>
              <a:spcAft>
                <a:spcPct val="0"/>
              </a:spcAft>
              <a:tabLst>
                <a:tab pos="1738313" algn="l"/>
              </a:tabLst>
              <a:defRPr kumimoji="1">
                <a:solidFill>
                  <a:schemeClr val="tx1"/>
                </a:solidFill>
                <a:latin typeface="Arial" charset="0"/>
                <a:ea typeface="新細明體" pitchFamily="18" charset="-120"/>
              </a:defRPr>
            </a:lvl6pPr>
            <a:lvl7pPr fontAlgn="base">
              <a:spcBef>
                <a:spcPct val="0"/>
              </a:spcBef>
              <a:spcAft>
                <a:spcPct val="0"/>
              </a:spcAft>
              <a:tabLst>
                <a:tab pos="1738313" algn="l"/>
              </a:tabLst>
              <a:defRPr kumimoji="1">
                <a:solidFill>
                  <a:schemeClr val="tx1"/>
                </a:solidFill>
                <a:latin typeface="Arial" charset="0"/>
                <a:ea typeface="新細明體" pitchFamily="18" charset="-120"/>
              </a:defRPr>
            </a:lvl7pPr>
            <a:lvl8pPr fontAlgn="base">
              <a:spcBef>
                <a:spcPct val="0"/>
              </a:spcBef>
              <a:spcAft>
                <a:spcPct val="0"/>
              </a:spcAft>
              <a:tabLst>
                <a:tab pos="1738313" algn="l"/>
              </a:tabLst>
              <a:defRPr kumimoji="1">
                <a:solidFill>
                  <a:schemeClr val="tx1"/>
                </a:solidFill>
                <a:latin typeface="Arial" charset="0"/>
                <a:ea typeface="新細明體" pitchFamily="18" charset="-120"/>
              </a:defRPr>
            </a:lvl8pPr>
            <a:lvl9pPr fontAlgn="base">
              <a:spcBef>
                <a:spcPct val="0"/>
              </a:spcBef>
              <a:spcAft>
                <a:spcPct val="0"/>
              </a:spcAft>
              <a:tabLst>
                <a:tab pos="1738313" algn="l"/>
              </a:tabLst>
              <a:defRPr kumimoji="1">
                <a:solidFill>
                  <a:schemeClr val="tx1"/>
                </a:solidFill>
                <a:latin typeface="Arial" charset="0"/>
                <a:ea typeface="新細明體" pitchFamily="18" charset="-120"/>
              </a:defRPr>
            </a:lvl9pPr>
          </a:lstStyle>
          <a:p>
            <a:endParaRPr lang="zh-HK" altLang="zh-HK" sz="2400">
              <a:latin typeface="Times New Roman" pitchFamily="18" charset="0"/>
            </a:endParaRPr>
          </a:p>
        </p:txBody>
      </p:sp>
      <p:sp>
        <p:nvSpPr>
          <p:cNvPr id="188455" name="Rectangle 39"/>
          <p:cNvSpPr>
            <a:spLocks noChangeArrowheads="1"/>
          </p:cNvSpPr>
          <p:nvPr/>
        </p:nvSpPr>
        <p:spPr bwMode="auto">
          <a:xfrm>
            <a:off x="3910013" y="3200400"/>
            <a:ext cx="1327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TW" sz="2400" dirty="0">
                <a:latin typeface="Times New Roman" pitchFamily="18" charset="0"/>
              </a:rPr>
              <a:t>               </a:t>
            </a:r>
          </a:p>
        </p:txBody>
      </p:sp>
      <p:sp>
        <p:nvSpPr>
          <p:cNvPr id="188456" name="Text Box 40"/>
          <p:cNvSpPr txBox="1">
            <a:spLocks noChangeArrowheads="1"/>
          </p:cNvSpPr>
          <p:nvPr/>
        </p:nvSpPr>
        <p:spPr bwMode="auto">
          <a:xfrm>
            <a:off x="525145" y="3284538"/>
            <a:ext cx="492443"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sz="2000" b="1" dirty="0" smtClean="0">
                <a:latin typeface="Times New Roman" pitchFamily="18" charset="0"/>
                <a:ea typeface="華康儷楷書" pitchFamily="65" charset="-120"/>
              </a:rPr>
              <a:t>引自柯慧贞教授讲稿</a:t>
            </a:r>
            <a:endParaRPr lang="zh-TW" altLang="en-US" sz="2000" b="1" dirty="0">
              <a:latin typeface="Times New Roman" pitchFamily="18" charset="0"/>
              <a:ea typeface="華康儷楷書" pitchFamily="65" charset="-12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333375"/>
            <a:ext cx="7772400" cy="1419225"/>
          </a:xfrm>
        </p:spPr>
        <p:txBody>
          <a:bodyPr/>
          <a:lstStyle/>
          <a:p>
            <a:r>
              <a:rPr lang="zh-TW" altLang="en-US" sz="3600" b="1" dirty="0" smtClean="0">
                <a:latin typeface="華康儷楷書" pitchFamily="65" charset="-120"/>
                <a:ea typeface="華康儷楷書" pitchFamily="65" charset="-120"/>
              </a:rPr>
              <a:t>小区心理学</a:t>
            </a:r>
            <a:r>
              <a:rPr lang="zh-TW" altLang="zh-TW" sz="4800" b="1" dirty="0" smtClean="0">
                <a:latin typeface="華康儷楷書" pitchFamily="65" charset="-120"/>
                <a:ea typeface="華康儷楷書" pitchFamily="65" charset="-120"/>
              </a:rPr>
              <a:t>：</a:t>
            </a:r>
            <a:r>
              <a:rPr lang="zh-TW" altLang="en-US" sz="4800" b="1" dirty="0">
                <a:latin typeface="華康儷楷書" pitchFamily="65" charset="-120"/>
                <a:ea typeface="華康儷楷書" pitchFamily="65" charset="-120"/>
              </a:rPr>
              <a:t/>
            </a:r>
            <a:br>
              <a:rPr lang="zh-TW" altLang="en-US" sz="4800" b="1" dirty="0">
                <a:latin typeface="華康儷楷書" pitchFamily="65" charset="-120"/>
                <a:ea typeface="華康儷楷書" pitchFamily="65" charset="-120"/>
              </a:rPr>
            </a:br>
            <a:r>
              <a:rPr lang="zh-TW" altLang="en-US" sz="3200" dirty="0" smtClean="0">
                <a:latin typeface="華康儷楷書" pitchFamily="65" charset="-120"/>
                <a:ea typeface="華康儷楷書" pitchFamily="65" charset="-120"/>
              </a:rPr>
              <a:t>都很稳 </a:t>
            </a:r>
            <a:r>
              <a:rPr lang="en-US" altLang="zh-TW" sz="2000" dirty="0" smtClean="0">
                <a:latin typeface="華康儷楷書" pitchFamily="65" charset="-120"/>
                <a:ea typeface="華康儷楷書" pitchFamily="65" charset="-120"/>
              </a:rPr>
              <a:t>(</a:t>
            </a:r>
            <a:r>
              <a:rPr lang="en-US" altLang="zh-TW" sz="2000" dirty="0">
                <a:latin typeface="華康儷楷書" pitchFamily="65" charset="-120"/>
                <a:ea typeface="華康儷楷書" pitchFamily="65" charset="-120"/>
              </a:rPr>
              <a:t>B.S.Dohrenwend,1978)</a:t>
            </a:r>
            <a:r>
              <a:rPr lang="en-US" altLang="zh-TW" sz="3200" dirty="0">
                <a:latin typeface="華康儷楷書" pitchFamily="65" charset="-120"/>
                <a:ea typeface="華康儷楷書" pitchFamily="65" charset="-120"/>
              </a:rPr>
              <a:t> </a:t>
            </a:r>
            <a:r>
              <a:rPr lang="zh-TW" altLang="en-US" sz="3200" dirty="0" smtClean="0">
                <a:latin typeface="華康儷楷書" pitchFamily="65" charset="-120"/>
                <a:ea typeface="華康儷楷書" pitchFamily="65" charset="-120"/>
              </a:rPr>
              <a:t>模式</a:t>
            </a:r>
            <a:r>
              <a:rPr lang="zh-TW" altLang="en-US" sz="1600" dirty="0" smtClean="0">
                <a:solidFill>
                  <a:schemeClr val="tx1"/>
                </a:solidFill>
              </a:rPr>
              <a:t>（黄龙杰编译）</a:t>
            </a:r>
            <a:r>
              <a:rPr lang="zh-TW" altLang="en-US" sz="1600" b="1" dirty="0">
                <a:solidFill>
                  <a:schemeClr val="tx1"/>
                </a:solidFill>
              </a:rPr>
              <a:t/>
            </a:r>
            <a:br>
              <a:rPr lang="zh-TW" altLang="en-US" sz="1600" b="1" dirty="0">
                <a:solidFill>
                  <a:schemeClr val="tx1"/>
                </a:solidFill>
              </a:rPr>
            </a:br>
            <a:r>
              <a:rPr lang="zh-TW" altLang="en-US" sz="3600" dirty="0"/>
              <a:t>  </a:t>
            </a:r>
            <a:endParaRPr lang="zh-TW" altLang="zh-TW" sz="3600" dirty="0"/>
          </a:p>
        </p:txBody>
      </p:sp>
      <p:graphicFrame>
        <p:nvGraphicFramePr>
          <p:cNvPr id="177155" name="Object 3"/>
          <p:cNvGraphicFramePr>
            <a:graphicFrameLocks noChangeAspect="1"/>
          </p:cNvGraphicFramePr>
          <p:nvPr>
            <p:ph type="dgm" idx="1"/>
          </p:nvPr>
        </p:nvGraphicFramePr>
        <p:xfrm>
          <a:off x="7938" y="1720850"/>
          <a:ext cx="9126537" cy="4627563"/>
        </p:xfrm>
        <a:graphic>
          <a:graphicData uri="http://schemas.openxmlformats.org/presentationml/2006/ole">
            <mc:AlternateContent xmlns:mc="http://schemas.openxmlformats.org/markup-compatibility/2006">
              <mc:Choice xmlns:v="urn:schemas-microsoft-com:vml" Requires="v">
                <p:oleObj spid="_x0000_s177156" name="MS 組織圖" r:id="rId5" imgW="7727760" imgH="3917880" progId="OrgPlusWOPX.4">
                  <p:embed followColorScheme="full"/>
                </p:oleObj>
              </mc:Choice>
              <mc:Fallback>
                <p:oleObj name="MS 組織圖" r:id="rId5" imgW="7727760" imgH="3917880" progId="OrgPlusWOPX.4">
                  <p:embed followColorScheme="full"/>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8" y="1720850"/>
                        <a:ext cx="9126537" cy="462756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77155"/>
                                        </p:tgtEl>
                                        <p:attrNameLst>
                                          <p:attrName>style.visibility</p:attrName>
                                        </p:attrNameLst>
                                      </p:cBhvr>
                                      <p:to>
                                        <p:strVal val="visible"/>
                                      </p:to>
                                    </p:set>
                                    <p:animEffect transition="in" filter="box(out)">
                                      <p:cBhvr>
                                        <p:cTn id="7" dur="500"/>
                                        <p:tgtEl>
                                          <p:spTgt spid="177155"/>
                                        </p:tgtEl>
                                      </p:cBhvr>
                                    </p:animEffect>
                                  </p:childTnLst>
                                  <p:subTnLst>
                                    <p:audio>
                                      <p:cMediaNode>
                                        <p:cTn display="0" masterRel="sameClick">
                                          <p:stCondLst>
                                            <p:cond evt="begin" delay="0">
                                              <p:tn val="5"/>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404813"/>
            <a:ext cx="7631113" cy="936625"/>
          </a:xfrm>
        </p:spPr>
        <p:txBody>
          <a:bodyPr/>
          <a:lstStyle/>
          <a:p>
            <a:r>
              <a:rPr lang="en-US" altLang="zh-TW" sz="3600" b="1" dirty="0">
                <a:solidFill>
                  <a:schemeClr val="accent2"/>
                </a:solidFill>
                <a:latin typeface="華康儷楷書" pitchFamily="65" charset="-120"/>
                <a:ea typeface="華康儷楷書" pitchFamily="65" charset="-120"/>
              </a:rPr>
              <a:t/>
            </a:r>
            <a:br>
              <a:rPr lang="en-US" altLang="zh-TW" sz="3600" b="1" dirty="0">
                <a:solidFill>
                  <a:schemeClr val="accent2"/>
                </a:solidFill>
                <a:latin typeface="華康儷楷書" pitchFamily="65" charset="-120"/>
                <a:ea typeface="華康儷楷書" pitchFamily="65" charset="-120"/>
              </a:rPr>
            </a:br>
            <a:r>
              <a:rPr lang="zh-TW" altLang="en-US" sz="3200" b="1" dirty="0" smtClean="0">
                <a:solidFill>
                  <a:schemeClr val="accent2"/>
                </a:solidFill>
                <a:latin typeface="華康儷楷書" pitchFamily="65" charset="-120"/>
                <a:ea typeface="華康儷楷書" pitchFamily="65" charset="-120"/>
              </a:rPr>
              <a:t>第一级</a:t>
            </a:r>
            <a:r>
              <a:rPr lang="en-US" altLang="zh-TW" sz="2400" b="1" dirty="0" smtClean="0">
                <a:solidFill>
                  <a:schemeClr val="accent2"/>
                </a:solidFill>
                <a:latin typeface="華康儷楷書" pitchFamily="65" charset="-120"/>
                <a:ea typeface="華康儷楷書" pitchFamily="65" charset="-120"/>
              </a:rPr>
              <a:t>(</a:t>
            </a:r>
            <a:r>
              <a:rPr lang="en-US" altLang="zh-TW" sz="2400" b="1" dirty="0">
                <a:solidFill>
                  <a:schemeClr val="accent2"/>
                </a:solidFill>
                <a:latin typeface="華康儷楷書" pitchFamily="65" charset="-120"/>
                <a:ea typeface="華康儷楷書" pitchFamily="65" charset="-120"/>
              </a:rPr>
              <a:t>first-order</a:t>
            </a:r>
            <a:r>
              <a:rPr lang="en-US" altLang="zh-TW" sz="2400" b="1" dirty="0" smtClean="0">
                <a:solidFill>
                  <a:schemeClr val="accent2"/>
                </a:solidFill>
                <a:latin typeface="華康儷楷書" pitchFamily="65" charset="-120"/>
                <a:ea typeface="華康儷楷書" pitchFamily="65" charset="-120"/>
              </a:rPr>
              <a:t>)</a:t>
            </a:r>
            <a:r>
              <a:rPr lang="zh-TW" altLang="en-US" sz="3200" b="1" dirty="0" smtClean="0">
                <a:solidFill>
                  <a:schemeClr val="accent2"/>
                </a:solidFill>
                <a:latin typeface="華康儷楷書" pitchFamily="65" charset="-120"/>
                <a:ea typeface="華康儷楷書" pitchFamily="65" charset="-120"/>
              </a:rPr>
              <a:t>危机介入</a:t>
            </a:r>
            <a:br>
              <a:rPr lang="zh-TW" altLang="en-US" sz="3200" b="1" dirty="0" smtClean="0">
                <a:solidFill>
                  <a:schemeClr val="accent2"/>
                </a:solidFill>
                <a:latin typeface="華康儷楷書" pitchFamily="65" charset="-120"/>
                <a:ea typeface="華康儷楷書" pitchFamily="65" charset="-120"/>
              </a:rPr>
            </a:br>
            <a:r>
              <a:rPr lang="zh-TW" altLang="en-US" sz="3600" b="1" dirty="0" smtClean="0">
                <a:solidFill>
                  <a:schemeClr val="accent2"/>
                </a:solidFill>
                <a:latin typeface="華康儷楷書" pitchFamily="65" charset="-120"/>
                <a:ea typeface="華康儷楷書" pitchFamily="65" charset="-120"/>
              </a:rPr>
              <a:t>「心理急救」的目标</a:t>
            </a:r>
            <a:r>
              <a:rPr lang="zh-TW" altLang="en-US" sz="3200" b="1" dirty="0" smtClean="0">
                <a:solidFill>
                  <a:schemeClr val="accent2"/>
                </a:solidFill>
                <a:latin typeface="華康儷楷書" pitchFamily="65" charset="-120"/>
                <a:ea typeface="華康儷楷書" pitchFamily="65" charset="-120"/>
              </a:rPr>
              <a:t> </a:t>
            </a:r>
            <a:r>
              <a:rPr lang="zh-TW" altLang="en-US" sz="4000" b="1" dirty="0">
                <a:solidFill>
                  <a:schemeClr val="accent2"/>
                </a:solidFill>
                <a:latin typeface="華康儷楷書" pitchFamily="65" charset="-120"/>
                <a:ea typeface="華康儷楷書" pitchFamily="65" charset="-120"/>
              </a:rPr>
              <a:t/>
            </a:r>
            <a:br>
              <a:rPr lang="zh-TW" altLang="en-US" sz="4000" b="1" dirty="0">
                <a:solidFill>
                  <a:schemeClr val="accent2"/>
                </a:solidFill>
                <a:latin typeface="華康儷楷書" pitchFamily="65" charset="-120"/>
                <a:ea typeface="華康儷楷書" pitchFamily="65" charset="-120"/>
              </a:rPr>
            </a:br>
            <a:r>
              <a:rPr lang="zh-TW" altLang="en-US" sz="4000" b="1" dirty="0">
                <a:solidFill>
                  <a:schemeClr val="accent2"/>
                </a:solidFill>
                <a:latin typeface="華康儷楷書" pitchFamily="65" charset="-120"/>
                <a:ea typeface="華康儷楷書" pitchFamily="65" charset="-120"/>
              </a:rPr>
              <a:t> </a:t>
            </a:r>
            <a:r>
              <a:rPr lang="en-US" altLang="zh-TW" sz="2400" dirty="0"/>
              <a:t>(Slaikeu,K.A.1990) </a:t>
            </a:r>
            <a:r>
              <a:rPr lang="zh-TW" altLang="en-US" sz="1600" dirty="0" smtClean="0">
                <a:solidFill>
                  <a:schemeClr val="tx1"/>
                </a:solidFill>
              </a:rPr>
              <a:t>（黄龙杰编译）</a:t>
            </a:r>
            <a:r>
              <a:rPr lang="zh-TW" altLang="en-US" sz="1600" b="1" dirty="0">
                <a:solidFill>
                  <a:schemeClr val="tx1"/>
                </a:solidFill>
              </a:rPr>
              <a:t/>
            </a:r>
            <a:br>
              <a:rPr lang="zh-TW" altLang="en-US" sz="1600" b="1" dirty="0">
                <a:solidFill>
                  <a:schemeClr val="tx1"/>
                </a:solidFill>
              </a:rPr>
            </a:br>
            <a:endParaRPr lang="zh-TW" altLang="en-US" sz="1600" b="1" dirty="0">
              <a:solidFill>
                <a:schemeClr val="tx1"/>
              </a:solidFill>
            </a:endParaRPr>
          </a:p>
        </p:txBody>
      </p:sp>
      <p:sp>
        <p:nvSpPr>
          <p:cNvPr id="182275" name="Rectangle 3"/>
          <p:cNvSpPr>
            <a:spLocks noGrp="1" noChangeArrowheads="1"/>
          </p:cNvSpPr>
          <p:nvPr>
            <p:ph type="body" sz="half" idx="1"/>
          </p:nvPr>
        </p:nvSpPr>
        <p:spPr>
          <a:xfrm>
            <a:off x="457200" y="1600200"/>
            <a:ext cx="4343400" cy="4525963"/>
          </a:xfrm>
        </p:spPr>
        <p:txBody>
          <a:bodyPr/>
          <a:lstStyle/>
          <a:p>
            <a:pPr>
              <a:lnSpc>
                <a:spcPct val="90000"/>
              </a:lnSpc>
            </a:pPr>
            <a:endParaRPr lang="en-US" altLang="zh-TW" sz="2400" dirty="0">
              <a:latin typeface="新細明體" pitchFamily="18" charset="-120"/>
            </a:endParaRPr>
          </a:p>
          <a:p>
            <a:pPr>
              <a:lnSpc>
                <a:spcPct val="90000"/>
              </a:lnSpc>
            </a:pPr>
            <a:r>
              <a:rPr lang="zh-TW" altLang="en-US" sz="2400" b="1" dirty="0" smtClean="0">
                <a:latin typeface="華康儷楷書" pitchFamily="65" charset="-120"/>
                <a:ea typeface="華康儷楷書" pitchFamily="65" charset="-120"/>
              </a:rPr>
              <a:t>目标 </a:t>
            </a:r>
            <a:r>
              <a:rPr lang="en-US" altLang="zh-TW" sz="2400" b="1" dirty="0" smtClean="0">
                <a:effectLst>
                  <a:outerShdw blurRad="38100" dist="38100" dir="2700000" algn="tl">
                    <a:srgbClr val="C0C0C0"/>
                  </a:outerShdw>
                </a:effectLst>
                <a:latin typeface="華康儷楷書" pitchFamily="65" charset="-120"/>
                <a:ea typeface="華康儷楷書" pitchFamily="65" charset="-120"/>
              </a:rPr>
              <a:t>1 </a:t>
            </a:r>
            <a:r>
              <a:rPr lang="zh-TW" altLang="en-US" sz="2400" b="1" dirty="0">
                <a:effectLst>
                  <a:outerShdw blurRad="38100" dist="38100" dir="2700000" algn="tl">
                    <a:srgbClr val="C0C0C0"/>
                  </a:outerShdw>
                </a:effectLst>
                <a:latin typeface="華康儷楷書" pitchFamily="65" charset="-120"/>
                <a:ea typeface="華康儷楷書" pitchFamily="65" charset="-120"/>
              </a:rPr>
              <a:t>：</a:t>
            </a:r>
            <a:r>
              <a:rPr lang="zh-TW" altLang="en-US" sz="2400" b="1" dirty="0">
                <a:latin typeface="華康儷楷書" pitchFamily="65" charset="-120"/>
                <a:ea typeface="華康儷楷書" pitchFamily="65" charset="-120"/>
              </a:rPr>
              <a:t>提供支持</a:t>
            </a:r>
          </a:p>
          <a:p>
            <a:pPr lvl="1">
              <a:lnSpc>
                <a:spcPct val="90000"/>
              </a:lnSpc>
            </a:pPr>
            <a:r>
              <a:rPr lang="zh-TW" altLang="en-US" sz="2000" dirty="0" smtClean="0">
                <a:latin typeface="新細明體" pitchFamily="18" charset="-120"/>
              </a:rPr>
              <a:t>容许当事人和我们讲话</a:t>
            </a:r>
          </a:p>
          <a:p>
            <a:pPr lvl="1">
              <a:lnSpc>
                <a:spcPct val="90000"/>
              </a:lnSpc>
            </a:pPr>
            <a:r>
              <a:rPr lang="zh-TW" altLang="en-US" sz="2000" dirty="0" smtClean="0">
                <a:latin typeface="新細明體" pitchFamily="18" charset="-120"/>
              </a:rPr>
              <a:t>表现温暖和关心</a:t>
            </a:r>
          </a:p>
          <a:p>
            <a:pPr lvl="1">
              <a:lnSpc>
                <a:spcPct val="90000"/>
              </a:lnSpc>
            </a:pPr>
            <a:r>
              <a:rPr lang="zh-TW" altLang="en-US" sz="2000" dirty="0" smtClean="0">
                <a:latin typeface="新細明體" pitchFamily="18" charset="-120"/>
              </a:rPr>
              <a:t>营造气氛</a:t>
            </a:r>
            <a:r>
              <a:rPr lang="zh-TW" altLang="en-US" dirty="0" smtClean="0"/>
              <a:t>，</a:t>
            </a:r>
            <a:r>
              <a:rPr lang="zh-TW" altLang="en-US" sz="2000" dirty="0" smtClean="0">
                <a:latin typeface="新細明體" pitchFamily="18" charset="-120"/>
              </a:rPr>
              <a:t>让害怕和气愤得以表达</a:t>
            </a:r>
          </a:p>
          <a:p>
            <a:pPr lvl="1">
              <a:lnSpc>
                <a:spcPct val="90000"/>
              </a:lnSpc>
            </a:pPr>
            <a:r>
              <a:rPr lang="zh-TW" altLang="en-US" sz="2000" dirty="0" smtClean="0">
                <a:latin typeface="新細明體" pitchFamily="18" charset="-120"/>
              </a:rPr>
              <a:t>强化当事人优点</a:t>
            </a:r>
            <a:endParaRPr lang="zh-TW" altLang="en-US" sz="2000" dirty="0">
              <a:latin typeface="新細明體" pitchFamily="18" charset="-120"/>
            </a:endParaRPr>
          </a:p>
          <a:p>
            <a:pPr lvl="1">
              <a:lnSpc>
                <a:spcPct val="90000"/>
              </a:lnSpc>
            </a:pPr>
            <a:endParaRPr lang="en-US" altLang="zh-TW" sz="2000" dirty="0">
              <a:latin typeface="新細明體" pitchFamily="18" charset="-120"/>
            </a:endParaRPr>
          </a:p>
        </p:txBody>
      </p:sp>
      <p:sp>
        <p:nvSpPr>
          <p:cNvPr id="182276" name="Rectangle 4"/>
          <p:cNvSpPr>
            <a:spLocks noGrp="1" noChangeArrowheads="1"/>
          </p:cNvSpPr>
          <p:nvPr>
            <p:ph type="body" sz="half" idx="2"/>
          </p:nvPr>
        </p:nvSpPr>
        <p:spPr>
          <a:xfrm>
            <a:off x="4652963" y="1989138"/>
            <a:ext cx="4033837" cy="4464050"/>
          </a:xfrm>
        </p:spPr>
        <p:txBody>
          <a:bodyPr/>
          <a:lstStyle/>
          <a:p>
            <a:endParaRPr lang="en-US" altLang="zh-TW" sz="2400" dirty="0">
              <a:latin typeface="新細明體" pitchFamily="18" charset="-120"/>
            </a:endParaRPr>
          </a:p>
          <a:p>
            <a:r>
              <a:rPr lang="zh-TW" altLang="en-US" sz="2400" b="1" dirty="0" smtClean="0">
                <a:latin typeface="華康儷楷書" pitchFamily="65" charset="-120"/>
                <a:ea typeface="華康儷楷書" pitchFamily="65" charset="-120"/>
              </a:rPr>
              <a:t>目标 </a:t>
            </a:r>
            <a:r>
              <a:rPr lang="en-US" altLang="zh-TW" sz="2400" b="1" dirty="0" smtClean="0">
                <a:effectLst>
                  <a:outerShdw blurRad="38100" dist="38100" dir="2700000" algn="tl">
                    <a:srgbClr val="C0C0C0"/>
                  </a:outerShdw>
                </a:effectLst>
                <a:latin typeface="華康儷楷書" pitchFamily="65" charset="-120"/>
                <a:ea typeface="華康儷楷書" pitchFamily="65" charset="-120"/>
              </a:rPr>
              <a:t>2 </a:t>
            </a:r>
            <a:r>
              <a:rPr lang="zh-TW" altLang="en-US" sz="2400" b="1" dirty="0">
                <a:effectLst>
                  <a:outerShdw blurRad="38100" dist="38100" dir="2700000" algn="tl">
                    <a:srgbClr val="C0C0C0"/>
                  </a:outerShdw>
                </a:effectLst>
                <a:latin typeface="華康儷楷書" pitchFamily="65" charset="-120"/>
                <a:ea typeface="華康儷楷書" pitchFamily="65" charset="-120"/>
              </a:rPr>
              <a:t>：</a:t>
            </a:r>
            <a:r>
              <a:rPr lang="zh-TW" altLang="en-US" sz="2400" b="1" dirty="0">
                <a:latin typeface="華康儷楷書" pitchFamily="65" charset="-120"/>
                <a:ea typeface="華康儷楷書" pitchFamily="65" charset="-120"/>
              </a:rPr>
              <a:t>降低致命性</a:t>
            </a:r>
          </a:p>
          <a:p>
            <a:pPr lvl="1"/>
            <a:r>
              <a:rPr lang="zh-TW" altLang="en-US" sz="2000" dirty="0"/>
              <a:t>挪走武器</a:t>
            </a:r>
          </a:p>
          <a:p>
            <a:pPr lvl="1"/>
            <a:r>
              <a:rPr lang="zh-TW" altLang="en-US" sz="2000" dirty="0" smtClean="0"/>
              <a:t>安排好友相陪几小时</a:t>
            </a:r>
          </a:p>
          <a:p>
            <a:pPr lvl="1"/>
            <a:r>
              <a:rPr lang="zh-TW" altLang="en-US" sz="2000" dirty="0" smtClean="0"/>
              <a:t>高压状况下陪她讲话</a:t>
            </a:r>
          </a:p>
          <a:p>
            <a:pPr lvl="1"/>
            <a:r>
              <a:rPr lang="zh-TW" altLang="en-US" sz="2000" dirty="0" smtClean="0"/>
              <a:t>紧急住院</a:t>
            </a:r>
            <a:endParaRPr lang="zh-TW" altLang="en-US" sz="2000" dirty="0"/>
          </a:p>
          <a:p>
            <a:endParaRPr lang="zh-TW" altLang="en-US" sz="2400" b="1" dirty="0">
              <a:effectLst>
                <a:outerShdw blurRad="38100" dist="38100" dir="2700000" algn="tl">
                  <a:srgbClr val="C0C0C0"/>
                </a:outerShdw>
              </a:effectLst>
              <a:latin typeface="新細明體" pitchFamily="18" charset="-120"/>
            </a:endParaRPr>
          </a:p>
          <a:p>
            <a:r>
              <a:rPr lang="zh-TW" altLang="en-US" sz="2400" b="1" dirty="0" smtClean="0">
                <a:latin typeface="華康儷楷書" pitchFamily="65" charset="-120"/>
                <a:ea typeface="華康儷楷書" pitchFamily="65" charset="-120"/>
              </a:rPr>
              <a:t>目标 </a:t>
            </a:r>
            <a:r>
              <a:rPr lang="en-US" altLang="zh-TW" sz="2400" b="1" dirty="0" smtClean="0">
                <a:effectLst>
                  <a:outerShdw blurRad="38100" dist="38100" dir="2700000" algn="tl">
                    <a:srgbClr val="C0C0C0"/>
                  </a:outerShdw>
                </a:effectLst>
                <a:latin typeface="華康儷楷書" pitchFamily="65" charset="-120"/>
                <a:ea typeface="華康儷楷書" pitchFamily="65" charset="-120"/>
              </a:rPr>
              <a:t>3 </a:t>
            </a:r>
            <a:r>
              <a:rPr lang="zh-TW" altLang="en-US" sz="2400" b="1" dirty="0" smtClean="0">
                <a:effectLst>
                  <a:outerShdw blurRad="38100" dist="38100" dir="2700000" algn="tl">
                    <a:srgbClr val="C0C0C0"/>
                  </a:outerShdw>
                </a:effectLst>
                <a:latin typeface="華康儷楷書" pitchFamily="65" charset="-120"/>
                <a:ea typeface="華康儷楷書" pitchFamily="65" charset="-120"/>
              </a:rPr>
              <a:t>：</a:t>
            </a:r>
            <a:r>
              <a:rPr lang="zh-TW" altLang="en-US" sz="2400" b="1" dirty="0" smtClean="0">
                <a:latin typeface="華康儷楷書" pitchFamily="65" charset="-120"/>
                <a:ea typeface="華康儷楷書" pitchFamily="65" charset="-120"/>
              </a:rPr>
              <a:t>联结资源</a:t>
            </a:r>
          </a:p>
          <a:p>
            <a:pPr lvl="1"/>
            <a:r>
              <a:rPr lang="zh-TW" altLang="en-US" sz="2000" dirty="0" smtClean="0">
                <a:latin typeface="新細明體" pitchFamily="18" charset="-120"/>
              </a:rPr>
              <a:t>短期咨商治疗</a:t>
            </a:r>
          </a:p>
          <a:p>
            <a:pPr lvl="1"/>
            <a:r>
              <a:rPr lang="zh-TW" altLang="en-US" sz="2000" dirty="0" smtClean="0">
                <a:latin typeface="新細明體" pitchFamily="18" charset="-120"/>
              </a:rPr>
              <a:t>法律协助</a:t>
            </a:r>
          </a:p>
          <a:p>
            <a:pPr lvl="1"/>
            <a:r>
              <a:rPr lang="zh-TW" altLang="en-US" sz="2000" dirty="0" smtClean="0">
                <a:latin typeface="新細明體" pitchFamily="18" charset="-120"/>
              </a:rPr>
              <a:t>社会服务机构  </a:t>
            </a:r>
            <a:endParaRPr lang="zh-TW" altLang="en-US" sz="2000" dirty="0">
              <a:latin typeface="新細明體" pitchFamily="18" charset="-120"/>
            </a:endParaRPr>
          </a:p>
          <a:p>
            <a:pPr lvl="2"/>
            <a:endParaRPr lang="en-US" altLang="zh-TW" sz="1800" dirty="0">
              <a:latin typeface="新細明體" pitchFamily="18" charset="-120"/>
            </a:endParaRPr>
          </a:p>
        </p:txBody>
      </p:sp>
      <p:pic>
        <p:nvPicPr>
          <p:cNvPr id="182277" name="Picture 5" descr="MCj009035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4868863"/>
            <a:ext cx="2149475" cy="1685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684213" y="1052513"/>
            <a:ext cx="7772400" cy="1143000"/>
          </a:xfrm>
        </p:spPr>
        <p:txBody>
          <a:bodyPr/>
          <a:lstStyle/>
          <a:p>
            <a:r>
              <a:rPr lang="zh-TW" altLang="en-US" sz="3600" b="1" dirty="0" smtClean="0">
                <a:solidFill>
                  <a:schemeClr val="accent2"/>
                </a:solidFill>
                <a:latin typeface="華康儷楷書" pitchFamily="65" charset="-120"/>
                <a:ea typeface="華康儷楷書" pitchFamily="65" charset="-120"/>
              </a:rPr>
              <a:t>第一级</a:t>
            </a:r>
            <a:r>
              <a:rPr lang="en-US" altLang="zh-TW" sz="2800" b="1" dirty="0" smtClean="0">
                <a:solidFill>
                  <a:schemeClr val="accent2"/>
                </a:solidFill>
                <a:latin typeface="華康儷楷書" pitchFamily="65" charset="-120"/>
                <a:ea typeface="華康儷楷書" pitchFamily="65" charset="-120"/>
              </a:rPr>
              <a:t>(</a:t>
            </a:r>
            <a:r>
              <a:rPr lang="en-US" altLang="zh-TW" sz="2800" b="1" dirty="0">
                <a:solidFill>
                  <a:schemeClr val="accent2"/>
                </a:solidFill>
                <a:latin typeface="華康儷楷書" pitchFamily="65" charset="-120"/>
                <a:ea typeface="華康儷楷書" pitchFamily="65" charset="-120"/>
              </a:rPr>
              <a:t>first-order</a:t>
            </a:r>
            <a:r>
              <a:rPr lang="en-US" altLang="zh-TW" sz="2800" b="1" dirty="0" smtClean="0">
                <a:solidFill>
                  <a:schemeClr val="accent2"/>
                </a:solidFill>
                <a:latin typeface="華康儷楷書" pitchFamily="65" charset="-120"/>
                <a:ea typeface="華康儷楷書" pitchFamily="65" charset="-120"/>
              </a:rPr>
              <a:t>)</a:t>
            </a:r>
            <a:r>
              <a:rPr lang="zh-TW" altLang="en-US" sz="3600" b="1" dirty="0" smtClean="0">
                <a:solidFill>
                  <a:schemeClr val="accent2"/>
                </a:solidFill>
                <a:latin typeface="華康儷楷書" pitchFamily="65" charset="-120"/>
                <a:ea typeface="華康儷楷書" pitchFamily="65" charset="-120"/>
              </a:rPr>
              <a:t>危机介入</a:t>
            </a:r>
            <a:r>
              <a:rPr lang="zh-TW" altLang="en-US" b="1" dirty="0">
                <a:solidFill>
                  <a:schemeClr val="accent2"/>
                </a:solidFill>
                <a:latin typeface="華康儷楷書" pitchFamily="65" charset="-120"/>
                <a:ea typeface="華康儷楷書" pitchFamily="65" charset="-120"/>
              </a:rPr>
              <a:t/>
            </a:r>
            <a:br>
              <a:rPr lang="zh-TW" altLang="en-US" b="1" dirty="0">
                <a:solidFill>
                  <a:schemeClr val="accent2"/>
                </a:solidFill>
                <a:latin typeface="華康儷楷書" pitchFamily="65" charset="-120"/>
                <a:ea typeface="華康儷楷書" pitchFamily="65" charset="-120"/>
              </a:rPr>
            </a:br>
            <a:r>
              <a:rPr lang="zh-TW" altLang="en-US" sz="2800" b="1" dirty="0" smtClean="0">
                <a:solidFill>
                  <a:schemeClr val="accent2"/>
                </a:solidFill>
                <a:latin typeface="華康儷楷書" pitchFamily="65" charset="-120"/>
                <a:ea typeface="華康儷楷書" pitchFamily="65" charset="-120"/>
              </a:rPr>
              <a:t>「心理急救」的五个步骤</a:t>
            </a:r>
            <a:br>
              <a:rPr lang="zh-TW" altLang="en-US" sz="2800" b="1" dirty="0" smtClean="0">
                <a:solidFill>
                  <a:schemeClr val="accent2"/>
                </a:solidFill>
                <a:latin typeface="華康儷楷書" pitchFamily="65" charset="-120"/>
                <a:ea typeface="華康儷楷書" pitchFamily="65" charset="-120"/>
              </a:rPr>
            </a:br>
            <a:r>
              <a:rPr lang="en-US" altLang="zh-TW" sz="1800" dirty="0" smtClean="0"/>
              <a:t>(</a:t>
            </a:r>
            <a:r>
              <a:rPr lang="en-US" altLang="zh-TW" sz="1800" dirty="0"/>
              <a:t>Slaikeu,K.A.1990)</a:t>
            </a:r>
            <a:r>
              <a:rPr lang="en-US" altLang="zh-TW" sz="4000" dirty="0">
                <a:ea typeface="標楷體" pitchFamily="65" charset="-120"/>
              </a:rPr>
              <a:t> </a:t>
            </a:r>
            <a:r>
              <a:rPr lang="zh-TW" altLang="en-US" sz="1600" dirty="0" smtClean="0">
                <a:solidFill>
                  <a:schemeClr val="tx1"/>
                </a:solidFill>
              </a:rPr>
              <a:t>（黄龙杰编译）</a:t>
            </a:r>
            <a:r>
              <a:rPr lang="zh-TW" altLang="en-US" sz="1600" b="1" dirty="0">
                <a:solidFill>
                  <a:schemeClr val="tx1"/>
                </a:solidFill>
              </a:rPr>
              <a:t/>
            </a:r>
            <a:br>
              <a:rPr lang="zh-TW" altLang="en-US" sz="1600" b="1" dirty="0">
                <a:solidFill>
                  <a:schemeClr val="tx1"/>
                </a:solidFill>
              </a:rPr>
            </a:br>
            <a:r>
              <a:rPr lang="zh-TW" altLang="en-US" sz="4000" dirty="0">
                <a:ea typeface="標楷體" pitchFamily="65" charset="-120"/>
              </a:rPr>
              <a:t/>
            </a:r>
            <a:br>
              <a:rPr lang="zh-TW" altLang="en-US" sz="4000" dirty="0">
                <a:ea typeface="標楷體" pitchFamily="65" charset="-120"/>
              </a:rPr>
            </a:br>
            <a:r>
              <a:rPr lang="zh-TW" altLang="en-US" sz="2800" b="1" dirty="0">
                <a:solidFill>
                  <a:schemeClr val="accent2"/>
                </a:solidFill>
                <a:latin typeface="華康儷楷書" pitchFamily="65" charset="-120"/>
                <a:ea typeface="華康儷楷書" pitchFamily="65" charset="-120"/>
              </a:rPr>
              <a:t/>
            </a:r>
            <a:br>
              <a:rPr lang="zh-TW" altLang="en-US" sz="2800" b="1" dirty="0">
                <a:solidFill>
                  <a:schemeClr val="accent2"/>
                </a:solidFill>
                <a:latin typeface="華康儷楷書" pitchFamily="65" charset="-120"/>
                <a:ea typeface="華康儷楷書" pitchFamily="65" charset="-120"/>
              </a:rPr>
            </a:br>
            <a:endParaRPr lang="zh-TW" altLang="en-US" sz="2800" b="1" dirty="0">
              <a:solidFill>
                <a:schemeClr val="accent2"/>
              </a:solidFill>
              <a:latin typeface="華康儷楷書" pitchFamily="65" charset="-120"/>
              <a:ea typeface="華康儷楷書" pitchFamily="65" charset="-120"/>
            </a:endParaRPr>
          </a:p>
        </p:txBody>
      </p:sp>
      <p:sp>
        <p:nvSpPr>
          <p:cNvPr id="183299" name="Rectangle 3"/>
          <p:cNvSpPr>
            <a:spLocks noGrp="1" noChangeArrowheads="1"/>
          </p:cNvSpPr>
          <p:nvPr>
            <p:ph type="body" idx="1"/>
          </p:nvPr>
        </p:nvSpPr>
        <p:spPr>
          <a:xfrm>
            <a:off x="1403350" y="1916113"/>
            <a:ext cx="7134225" cy="4176712"/>
          </a:xfrm>
        </p:spPr>
        <p:txBody>
          <a:bodyPr/>
          <a:lstStyle/>
          <a:p>
            <a:pPr>
              <a:lnSpc>
                <a:spcPct val="90000"/>
              </a:lnSpc>
            </a:pPr>
            <a:r>
              <a:rPr lang="zh-TW" altLang="en-US" sz="3600" b="1" dirty="0" smtClean="0">
                <a:latin typeface="標楷體" pitchFamily="65" charset="-120"/>
                <a:ea typeface="標楷體" pitchFamily="65" charset="-120"/>
              </a:rPr>
              <a:t>谈心</a:t>
            </a:r>
            <a:r>
              <a:rPr lang="en-US" altLang="zh-TW" b="1" dirty="0" smtClean="0">
                <a:latin typeface="標楷體" pitchFamily="65" charset="-120"/>
                <a:ea typeface="標楷體" pitchFamily="65" charset="-120"/>
              </a:rPr>
              <a:t>:</a:t>
            </a:r>
            <a:r>
              <a:rPr lang="en-US" altLang="zh-TW" dirty="0" smtClean="0"/>
              <a:t> </a:t>
            </a:r>
            <a:r>
              <a:rPr lang="en-US" altLang="zh-TW" sz="2400" dirty="0"/>
              <a:t>Making psychological contact</a:t>
            </a:r>
          </a:p>
          <a:p>
            <a:pPr>
              <a:lnSpc>
                <a:spcPct val="90000"/>
              </a:lnSpc>
            </a:pPr>
            <a:r>
              <a:rPr lang="zh-TW" altLang="en-US" sz="3600" b="1" dirty="0" smtClean="0">
                <a:ea typeface="標楷體" pitchFamily="65" charset="-120"/>
              </a:rPr>
              <a:t>评估</a:t>
            </a:r>
            <a:r>
              <a:rPr lang="en-US" altLang="zh-TW" b="1" dirty="0" smtClean="0">
                <a:latin typeface="標楷體" pitchFamily="65" charset="-120"/>
                <a:ea typeface="標楷體" pitchFamily="65" charset="-120"/>
              </a:rPr>
              <a:t>:</a:t>
            </a:r>
            <a:r>
              <a:rPr lang="en-US" altLang="zh-TW" dirty="0" smtClean="0"/>
              <a:t> </a:t>
            </a:r>
            <a:r>
              <a:rPr lang="en-US" altLang="zh-TW" sz="2400" dirty="0"/>
              <a:t>Exploring dimensions of the problem</a:t>
            </a:r>
          </a:p>
          <a:p>
            <a:pPr>
              <a:lnSpc>
                <a:spcPct val="90000"/>
              </a:lnSpc>
            </a:pPr>
            <a:r>
              <a:rPr lang="zh-TW" altLang="en-US" sz="3600" b="1" dirty="0">
                <a:latin typeface="標楷體" pitchFamily="65" charset="-120"/>
                <a:ea typeface="標楷體" pitchFamily="65" charset="-120"/>
              </a:rPr>
              <a:t>商量</a:t>
            </a:r>
            <a:r>
              <a:rPr lang="en-US" altLang="zh-TW" b="1" dirty="0">
                <a:latin typeface="標楷體" pitchFamily="65" charset="-120"/>
                <a:ea typeface="標楷體" pitchFamily="65" charset="-120"/>
              </a:rPr>
              <a:t>:</a:t>
            </a:r>
            <a:r>
              <a:rPr lang="en-US" altLang="zh-TW" dirty="0"/>
              <a:t> </a:t>
            </a:r>
            <a:r>
              <a:rPr lang="en-US" altLang="zh-TW" sz="2400" dirty="0"/>
              <a:t>Examining</a:t>
            </a:r>
            <a:r>
              <a:rPr lang="en-US" altLang="zh-TW" dirty="0"/>
              <a:t> </a:t>
            </a:r>
            <a:r>
              <a:rPr lang="en-US" altLang="zh-TW" sz="2400" dirty="0"/>
              <a:t>possible solutions</a:t>
            </a:r>
          </a:p>
          <a:p>
            <a:pPr>
              <a:lnSpc>
                <a:spcPct val="90000"/>
              </a:lnSpc>
            </a:pPr>
            <a:r>
              <a:rPr lang="zh-TW" altLang="en-US" sz="3600" b="1" dirty="0" smtClean="0">
                <a:latin typeface="標楷體" pitchFamily="65" charset="-120"/>
                <a:ea typeface="標楷體" pitchFamily="65" charset="-120"/>
              </a:rPr>
              <a:t>行动</a:t>
            </a:r>
            <a:r>
              <a:rPr lang="en-US" altLang="zh-TW" b="1" dirty="0" smtClean="0">
                <a:latin typeface="標楷體" pitchFamily="65" charset="-120"/>
                <a:ea typeface="標楷體" pitchFamily="65" charset="-120"/>
              </a:rPr>
              <a:t>:</a:t>
            </a:r>
            <a:r>
              <a:rPr lang="en-US" altLang="zh-TW" dirty="0" smtClean="0"/>
              <a:t> </a:t>
            </a:r>
            <a:r>
              <a:rPr lang="en-US" altLang="zh-TW" sz="2400" dirty="0"/>
              <a:t>Assisting in taking concrete action</a:t>
            </a:r>
          </a:p>
          <a:p>
            <a:pPr lvl="1">
              <a:lnSpc>
                <a:spcPct val="90000"/>
              </a:lnSpc>
            </a:pPr>
            <a:r>
              <a:rPr lang="zh-TW" altLang="en-US" b="1" dirty="0" smtClean="0">
                <a:ea typeface="標楷體" pitchFamily="65" charset="-120"/>
              </a:rPr>
              <a:t>辅助型</a:t>
            </a:r>
            <a:r>
              <a:rPr lang="en-US" altLang="zh-TW" b="1" dirty="0" smtClean="0">
                <a:ea typeface="標楷體" pitchFamily="65" charset="-120"/>
              </a:rPr>
              <a:t>:</a:t>
            </a:r>
            <a:r>
              <a:rPr lang="zh-TW" altLang="en-US" b="1" dirty="0">
                <a:ea typeface="標楷體" pitchFamily="65" charset="-120"/>
              </a:rPr>
              <a:t>「你自己做」</a:t>
            </a:r>
          </a:p>
          <a:p>
            <a:pPr lvl="1">
              <a:lnSpc>
                <a:spcPct val="90000"/>
              </a:lnSpc>
            </a:pPr>
            <a:r>
              <a:rPr lang="zh-TW" altLang="en-US" b="1" dirty="0" smtClean="0">
                <a:ea typeface="標楷體" pitchFamily="65" charset="-120"/>
              </a:rPr>
              <a:t>主导型</a:t>
            </a:r>
            <a:r>
              <a:rPr lang="en-US" altLang="zh-TW" b="1" dirty="0" smtClean="0">
                <a:ea typeface="標楷體" pitchFamily="65" charset="-120"/>
              </a:rPr>
              <a:t>:</a:t>
            </a:r>
            <a:r>
              <a:rPr lang="zh-TW" altLang="en-US" b="1" dirty="0" smtClean="0">
                <a:ea typeface="標楷體" pitchFamily="65" charset="-120"/>
              </a:rPr>
              <a:t>「我来帮你做」</a:t>
            </a:r>
          </a:p>
          <a:p>
            <a:pPr>
              <a:lnSpc>
                <a:spcPct val="90000"/>
              </a:lnSpc>
            </a:pPr>
            <a:r>
              <a:rPr lang="zh-TW" altLang="en-US" sz="3600" b="1" dirty="0" smtClean="0">
                <a:latin typeface="標楷體" pitchFamily="65" charset="-120"/>
                <a:ea typeface="標楷體" pitchFamily="65" charset="-120"/>
              </a:rPr>
              <a:t>追踪</a:t>
            </a:r>
            <a:r>
              <a:rPr lang="en-US" altLang="zh-TW" b="1" dirty="0" smtClean="0">
                <a:latin typeface="標楷體" pitchFamily="65" charset="-120"/>
                <a:ea typeface="標楷體" pitchFamily="65" charset="-120"/>
              </a:rPr>
              <a:t>:</a:t>
            </a:r>
            <a:r>
              <a:rPr lang="en-US" altLang="zh-TW" dirty="0" smtClean="0"/>
              <a:t> </a:t>
            </a:r>
            <a:r>
              <a:rPr lang="en-US" altLang="zh-TW" sz="2400" dirty="0"/>
              <a:t>Following up to check progress</a:t>
            </a:r>
          </a:p>
          <a:p>
            <a:pPr>
              <a:lnSpc>
                <a:spcPct val="90000"/>
              </a:lnSpc>
            </a:pPr>
            <a:endParaRPr lang="en-US" altLang="zh-TW"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4213" y="430213"/>
            <a:ext cx="7848600" cy="1127125"/>
          </a:xfrm>
        </p:spPr>
        <p:txBody>
          <a:bodyPr/>
          <a:lstStyle/>
          <a:p>
            <a:r>
              <a:rPr lang="zh-TW" altLang="en-US" dirty="0" smtClean="0">
                <a:solidFill>
                  <a:srgbClr val="CC0000"/>
                </a:solidFill>
                <a:effectLst>
                  <a:outerShdw blurRad="38100" dist="38100" dir="2700000" algn="tl">
                    <a:srgbClr val="C0C0C0"/>
                  </a:outerShdw>
                </a:effectLst>
                <a:ea typeface="華康儷楷書(P)" pitchFamily="66" charset="-120"/>
              </a:rPr>
              <a:t>危机评估</a:t>
            </a:r>
            <a:r>
              <a:rPr lang="zh-TW" altLang="en-US" sz="3600" dirty="0" smtClean="0">
                <a:effectLst>
                  <a:outerShdw blurRad="38100" dist="38100" dir="2700000" algn="tl">
                    <a:srgbClr val="C0C0C0"/>
                  </a:outerShdw>
                </a:effectLst>
              </a:rPr>
              <a:t>公式</a:t>
            </a:r>
            <a:r>
              <a:rPr lang="zh-TW" altLang="en-US" dirty="0" smtClean="0"/>
              <a:t> </a:t>
            </a:r>
            <a:r>
              <a:rPr lang="zh-TW" altLang="en-US" dirty="0"/>
              <a:t/>
            </a:r>
            <a:br>
              <a:rPr lang="zh-TW" altLang="en-US" dirty="0"/>
            </a:br>
            <a:r>
              <a:rPr lang="zh-TW" altLang="en-US" sz="2000" dirty="0">
                <a:latin typeface="華康鐵線龍門W3" pitchFamily="65" charset="-120"/>
                <a:ea typeface="華康鐵線龍門W3" pitchFamily="65" charset="-120"/>
              </a:rPr>
              <a:t>（ 整合</a:t>
            </a:r>
            <a:r>
              <a:rPr lang="zh-TW" altLang="en-US" sz="1800" u="sng" dirty="0">
                <a:latin typeface="華康鐵線龍門W3" pitchFamily="65" charset="-120"/>
                <a:ea typeface="華康鐵線龍門W3" pitchFamily="65" charset="-120"/>
              </a:rPr>
              <a:t>柯永河</a:t>
            </a:r>
            <a:r>
              <a:rPr lang="zh-TW" altLang="zh-TW" sz="1600" dirty="0" smtClean="0">
                <a:latin typeface="華康鐵線龍門W3" pitchFamily="65" charset="-120"/>
                <a:ea typeface="華康鐵線龍門W3" pitchFamily="65" charset="-120"/>
              </a:rPr>
              <a:t>「</a:t>
            </a:r>
            <a:r>
              <a:rPr lang="zh-TW" altLang="en-US" sz="1800" u="sng" dirty="0" smtClean="0">
                <a:effectLst>
                  <a:outerShdw blurRad="38100" dist="38100" dir="2700000" algn="tl">
                    <a:srgbClr val="C0C0C0"/>
                  </a:outerShdw>
                </a:effectLst>
                <a:latin typeface="華康鐵線龍門W3" pitchFamily="65" charset="-120"/>
                <a:ea typeface="華康鐵線龍門W3" pitchFamily="65" charset="-120"/>
              </a:rPr>
              <a:t>静态心理健康公式</a:t>
            </a:r>
            <a:r>
              <a:rPr lang="zh-TW" altLang="zh-TW" sz="2000" dirty="0" smtClean="0">
                <a:latin typeface="華康鐵線龍門W3" pitchFamily="65" charset="-120"/>
                <a:ea typeface="華康鐵線龍門W3" pitchFamily="65" charset="-120"/>
              </a:rPr>
              <a:t>」</a:t>
            </a:r>
            <a:r>
              <a:rPr lang="zh-TW" altLang="en-US" sz="2000" dirty="0">
                <a:latin typeface="華康鐵線龍門W3" pitchFamily="65" charset="-120"/>
                <a:ea typeface="華康鐵線龍門W3" pitchFamily="65" charset="-120"/>
              </a:rPr>
              <a:t/>
            </a:r>
            <a:br>
              <a:rPr lang="zh-TW" altLang="en-US" sz="2000" dirty="0">
                <a:latin typeface="華康鐵線龍門W3" pitchFamily="65" charset="-120"/>
                <a:ea typeface="華康鐵線龍門W3" pitchFamily="65" charset="-120"/>
              </a:rPr>
            </a:br>
            <a:r>
              <a:rPr lang="zh-TW" altLang="zh-TW" sz="2000" dirty="0" smtClean="0">
                <a:latin typeface="華康鐵線龍門W3" pitchFamily="65" charset="-120"/>
                <a:ea typeface="華康鐵線龍門W3" pitchFamily="65" charset="-120"/>
              </a:rPr>
              <a:t>与LAZARUS之BASIC模式</a:t>
            </a:r>
            <a:r>
              <a:rPr lang="zh-TW" altLang="zh-TW" sz="1800" dirty="0" smtClean="0"/>
              <a:t>，</a:t>
            </a:r>
            <a:r>
              <a:rPr lang="zh-TW" altLang="en-US" sz="1800" dirty="0" smtClean="0">
                <a:latin typeface="華康鐵線龍門W3" pitchFamily="65" charset="-120"/>
                <a:ea typeface="華康鐵線龍門W3" pitchFamily="65" charset="-120"/>
              </a:rPr>
              <a:t>黄龙杰</a:t>
            </a:r>
            <a:r>
              <a:rPr lang="en-US" altLang="zh-TW" sz="1800" dirty="0" smtClean="0">
                <a:latin typeface="華康鐵線龍門W3" pitchFamily="65" charset="-120"/>
                <a:ea typeface="華康鐵線龍門W3" pitchFamily="65" charset="-120"/>
              </a:rPr>
              <a:t>,</a:t>
            </a:r>
            <a:r>
              <a:rPr lang="en-US" altLang="zh-TW" sz="1800" dirty="0">
                <a:latin typeface="華康鐵線龍門W3" pitchFamily="65" charset="-120"/>
                <a:ea typeface="華康鐵線龍門W3" pitchFamily="65" charset="-120"/>
              </a:rPr>
              <a:t>2008 </a:t>
            </a:r>
            <a:r>
              <a:rPr lang="zh-TW" altLang="en-US" sz="2000" dirty="0">
                <a:latin typeface="華康鐵線龍門W3" pitchFamily="65" charset="-120"/>
                <a:ea typeface="華康鐵線龍門W3" pitchFamily="65" charset="-120"/>
              </a:rPr>
              <a:t>）</a:t>
            </a:r>
            <a:r>
              <a:rPr lang="zh-TW" altLang="en-US" sz="1800" u="sng" dirty="0">
                <a:effectLst>
                  <a:outerShdw blurRad="38100" dist="38100" dir="2700000" algn="tl">
                    <a:srgbClr val="C0C0C0"/>
                  </a:outerShdw>
                </a:effectLst>
                <a:latin typeface="華康鐵線龍門W3" pitchFamily="65" charset="-120"/>
                <a:ea typeface="華康鐵線龍門W3" pitchFamily="65" charset="-120"/>
              </a:rPr>
              <a:t/>
            </a:r>
            <a:br>
              <a:rPr lang="zh-TW" altLang="en-US" sz="1800" u="sng" dirty="0">
                <a:effectLst>
                  <a:outerShdw blurRad="38100" dist="38100" dir="2700000" algn="tl">
                    <a:srgbClr val="C0C0C0"/>
                  </a:outerShdw>
                </a:effectLst>
                <a:latin typeface="華康鐵線龍門W3" pitchFamily="65" charset="-120"/>
                <a:ea typeface="華康鐵線龍門W3" pitchFamily="65" charset="-120"/>
              </a:rPr>
            </a:br>
            <a:endParaRPr lang="zh-TW" altLang="zh-TW" sz="1800" u="sng" dirty="0">
              <a:effectLst>
                <a:outerShdw blurRad="38100" dist="38100" dir="2700000" algn="tl">
                  <a:srgbClr val="C0C0C0"/>
                </a:outerShdw>
              </a:effectLst>
              <a:latin typeface="華康鐵線龍門W3" pitchFamily="65" charset="-120"/>
              <a:ea typeface="華康鐵線龍門W3" pitchFamily="65" charset="-120"/>
            </a:endParaRPr>
          </a:p>
        </p:txBody>
      </p:sp>
      <p:sp>
        <p:nvSpPr>
          <p:cNvPr id="179203" name="Rectangle 3"/>
          <p:cNvSpPr>
            <a:spLocks noGrp="1" noChangeArrowheads="1"/>
          </p:cNvSpPr>
          <p:nvPr>
            <p:ph type="body" idx="1"/>
          </p:nvPr>
        </p:nvSpPr>
        <p:spPr>
          <a:xfrm>
            <a:off x="684213" y="2133600"/>
            <a:ext cx="7772400" cy="4103688"/>
          </a:xfrm>
        </p:spPr>
        <p:txBody>
          <a:bodyPr/>
          <a:lstStyle/>
          <a:p>
            <a:pPr>
              <a:lnSpc>
                <a:spcPct val="80000"/>
              </a:lnSpc>
            </a:pPr>
            <a:r>
              <a:rPr lang="en-US" altLang="zh-TW" sz="2000" dirty="0">
                <a:solidFill>
                  <a:srgbClr val="0000FF"/>
                </a:solidFill>
              </a:rPr>
              <a:t>                     </a:t>
            </a:r>
            <a:r>
              <a:rPr lang="zh-TW" altLang="en-US" sz="4800" b="1" dirty="0" smtClean="0">
                <a:ea typeface="華康儷楷書" pitchFamily="65" charset="-120"/>
              </a:rPr>
              <a:t>压力</a:t>
            </a:r>
            <a:r>
              <a:rPr lang="zh-TW" altLang="en-US" sz="4400" b="1" dirty="0" smtClean="0">
                <a:ea typeface="華康儷楷書" pitchFamily="65" charset="-120"/>
              </a:rPr>
              <a:t>源       </a:t>
            </a:r>
            <a:r>
              <a:rPr lang="en-US" altLang="zh-TW" sz="2000" b="1" dirty="0" smtClean="0">
                <a:solidFill>
                  <a:schemeClr val="accent2"/>
                </a:solidFill>
                <a:ea typeface="華康儷楷書" pitchFamily="65" charset="-120"/>
              </a:rPr>
              <a:t>B</a:t>
            </a:r>
            <a:r>
              <a:rPr lang="en-US" altLang="zh-TW" sz="2000" dirty="0" smtClean="0">
                <a:ea typeface="華康儷楷書" pitchFamily="65" charset="-120"/>
              </a:rPr>
              <a:t>ehavioral</a:t>
            </a:r>
            <a:r>
              <a:rPr lang="zh-TW" altLang="en-US" sz="2000" dirty="0" smtClean="0"/>
              <a:t>行为</a:t>
            </a:r>
            <a:r>
              <a:rPr lang="en-US" altLang="zh-TW" sz="2000" b="1" dirty="0" smtClean="0"/>
              <a:t>/  </a:t>
            </a:r>
            <a:endParaRPr lang="en-US" altLang="zh-TW" sz="2000" b="1" dirty="0"/>
          </a:p>
          <a:p>
            <a:pPr>
              <a:lnSpc>
                <a:spcPct val="80000"/>
              </a:lnSpc>
            </a:pPr>
            <a:r>
              <a:rPr lang="en-US" altLang="zh-TW" sz="2000" b="1" dirty="0"/>
              <a:t>                     </a:t>
            </a:r>
            <a:r>
              <a:rPr lang="zh-TW" altLang="en-US" sz="2000" b="1" dirty="0"/>
              <a:t>（主要</a:t>
            </a:r>
            <a:r>
              <a:rPr lang="zh-TW" altLang="en-US" sz="1800" b="1" dirty="0"/>
              <a:t> </a:t>
            </a:r>
            <a:r>
              <a:rPr lang="en-US" altLang="zh-TW" sz="2000" b="1" dirty="0"/>
              <a:t>/ </a:t>
            </a:r>
            <a:r>
              <a:rPr lang="zh-TW" altLang="en-US" sz="2000" dirty="0" smtClean="0"/>
              <a:t>后续</a:t>
            </a:r>
            <a:r>
              <a:rPr lang="zh-TW" altLang="en-US" sz="2000" b="1" dirty="0" smtClean="0"/>
              <a:t>）               </a:t>
            </a:r>
            <a:r>
              <a:rPr lang="en-US" altLang="zh-TW" sz="2000" b="1" dirty="0" smtClean="0">
                <a:solidFill>
                  <a:schemeClr val="accent2"/>
                </a:solidFill>
              </a:rPr>
              <a:t>A</a:t>
            </a:r>
            <a:r>
              <a:rPr lang="en-US" altLang="zh-TW" sz="2000" dirty="0" smtClean="0"/>
              <a:t>ffective</a:t>
            </a:r>
            <a:r>
              <a:rPr lang="zh-TW" altLang="en-US" sz="2000" dirty="0" smtClean="0"/>
              <a:t>情绪</a:t>
            </a:r>
            <a:r>
              <a:rPr lang="en-US" altLang="zh-TW" sz="2000" b="1" dirty="0" smtClean="0"/>
              <a:t>/</a:t>
            </a:r>
            <a:endParaRPr lang="en-US" altLang="zh-TW" sz="2000" dirty="0"/>
          </a:p>
          <a:p>
            <a:pPr>
              <a:lnSpc>
                <a:spcPct val="80000"/>
              </a:lnSpc>
            </a:pPr>
            <a:r>
              <a:rPr lang="en-US" altLang="zh-TW" sz="2000" dirty="0"/>
              <a:t>•-----------------------------------------------= </a:t>
            </a:r>
            <a:r>
              <a:rPr lang="en-US" altLang="zh-TW" sz="2000" b="1" dirty="0" smtClean="0">
                <a:solidFill>
                  <a:schemeClr val="accent2"/>
                </a:solidFill>
              </a:rPr>
              <a:t>S</a:t>
            </a:r>
            <a:r>
              <a:rPr lang="en-US" altLang="zh-TW" sz="2000" dirty="0" smtClean="0"/>
              <a:t>omatic</a:t>
            </a:r>
            <a:r>
              <a:rPr lang="zh-TW" altLang="en-US" sz="2000" dirty="0" smtClean="0"/>
              <a:t>身体</a:t>
            </a:r>
            <a:r>
              <a:rPr lang="en-US" altLang="zh-TW" sz="2000" b="1" dirty="0" smtClean="0"/>
              <a:t>/          </a:t>
            </a:r>
            <a:r>
              <a:rPr lang="zh-TW" altLang="en-US" sz="2400" b="1" dirty="0" smtClean="0">
                <a:ea typeface="華康儷楷書" pitchFamily="65" charset="-120"/>
              </a:rPr>
              <a:t>反应</a:t>
            </a:r>
            <a:r>
              <a:rPr lang="zh-TW" altLang="en-US" sz="2000" b="1" dirty="0" smtClean="0"/>
              <a:t>                                                                                      </a:t>
            </a:r>
            <a:r>
              <a:rPr lang="zh-TW" altLang="en-US" sz="2000" b="1" dirty="0"/>
              <a:t>	</a:t>
            </a:r>
            <a:r>
              <a:rPr lang="zh-TW" altLang="en-US" sz="2800" b="1" dirty="0" smtClean="0">
                <a:ea typeface="華康儷楷書" pitchFamily="65" charset="-120"/>
              </a:rPr>
              <a:t>个别特质</a:t>
            </a:r>
            <a:r>
              <a:rPr lang="zh-TW" altLang="en-US" sz="2800" dirty="0" smtClean="0">
                <a:ea typeface="華康儷楷書" pitchFamily="65" charset="-120"/>
              </a:rPr>
              <a:t>＋</a:t>
            </a:r>
            <a:r>
              <a:rPr lang="zh-TW" altLang="en-US" sz="2800" b="1" dirty="0" smtClean="0">
                <a:ea typeface="華康儷楷書" pitchFamily="65" charset="-120"/>
              </a:rPr>
              <a:t>外在资源     </a:t>
            </a:r>
            <a:r>
              <a:rPr lang="en-US" altLang="zh-TW" sz="2000" b="1" dirty="0" smtClean="0">
                <a:solidFill>
                  <a:schemeClr val="accent2"/>
                </a:solidFill>
              </a:rPr>
              <a:t>I</a:t>
            </a:r>
            <a:r>
              <a:rPr lang="en-US" altLang="zh-TW" sz="2000" dirty="0" smtClean="0"/>
              <a:t>nterpersonal</a:t>
            </a:r>
            <a:r>
              <a:rPr lang="zh-TW" altLang="en-US" sz="2000" dirty="0" smtClean="0"/>
              <a:t>人际</a:t>
            </a:r>
            <a:r>
              <a:rPr lang="en-US" altLang="zh-TW" sz="2000" b="1" dirty="0" smtClean="0"/>
              <a:t>/</a:t>
            </a:r>
            <a:endParaRPr lang="en-US" altLang="zh-TW" sz="2000" dirty="0"/>
          </a:p>
          <a:p>
            <a:pPr>
              <a:lnSpc>
                <a:spcPct val="80000"/>
              </a:lnSpc>
            </a:pPr>
            <a:r>
              <a:rPr lang="en-US" altLang="zh-TW" sz="1800" dirty="0"/>
              <a:t>             </a:t>
            </a:r>
            <a:r>
              <a:rPr lang="zh-TW" altLang="en-US" sz="1800" dirty="0" smtClean="0"/>
              <a:t>性别、年龄           亲戚、师友        </a:t>
            </a:r>
            <a:r>
              <a:rPr lang="en-US" altLang="zh-TW" sz="2000" b="1" dirty="0" smtClean="0">
                <a:solidFill>
                  <a:schemeClr val="accent2"/>
                </a:solidFill>
                <a:ea typeface="華康儷楷書" pitchFamily="65" charset="-120"/>
              </a:rPr>
              <a:t>C</a:t>
            </a:r>
            <a:r>
              <a:rPr lang="en-US" altLang="zh-TW" sz="2000" dirty="0" smtClean="0">
                <a:ea typeface="華康儷楷書" pitchFamily="65" charset="-120"/>
              </a:rPr>
              <a:t>ognitive</a:t>
            </a:r>
            <a:r>
              <a:rPr lang="zh-TW" altLang="en-US" sz="2000" dirty="0" smtClean="0"/>
              <a:t>认知</a:t>
            </a:r>
            <a:r>
              <a:rPr lang="en-US" altLang="zh-TW" sz="2000" b="1" dirty="0" smtClean="0"/>
              <a:t>/</a:t>
            </a:r>
            <a:endParaRPr lang="en-US" altLang="zh-TW" sz="1600" dirty="0"/>
          </a:p>
          <a:p>
            <a:pPr>
              <a:lnSpc>
                <a:spcPct val="80000"/>
              </a:lnSpc>
            </a:pPr>
            <a:r>
              <a:rPr lang="en-US" altLang="zh-TW" sz="1800" dirty="0"/>
              <a:t>             </a:t>
            </a:r>
            <a:r>
              <a:rPr lang="zh-TW" altLang="en-US" sz="1800" dirty="0"/>
              <a:t>性格、外表           家境</a:t>
            </a:r>
            <a:r>
              <a:rPr lang="zh-TW" altLang="en-US" sz="1800" dirty="0" smtClean="0"/>
              <a:t>、</a:t>
            </a:r>
            <a:r>
              <a:rPr lang="zh-TW" altLang="en-US" sz="1800" dirty="0" smtClean="0">
                <a:latin typeface="新細明體" pitchFamily="18" charset="-120"/>
              </a:rPr>
              <a:t>兴趣</a:t>
            </a:r>
            <a:endParaRPr lang="zh-TW" altLang="en-US" sz="1800" dirty="0"/>
          </a:p>
          <a:p>
            <a:pPr>
              <a:lnSpc>
                <a:spcPct val="80000"/>
              </a:lnSpc>
            </a:pPr>
            <a:r>
              <a:rPr lang="zh-TW" altLang="zh-TW" sz="1800" dirty="0"/>
              <a:t>             </a:t>
            </a:r>
            <a:r>
              <a:rPr lang="zh-TW" altLang="zh-TW" sz="1800" dirty="0" smtClean="0">
                <a:latin typeface="新細明體" pitchFamily="18" charset="-120"/>
              </a:rPr>
              <a:t>职务、学历            运动、宗教</a:t>
            </a:r>
            <a:endParaRPr lang="zh-TW" altLang="en-US" sz="2400" b="1" dirty="0">
              <a:latin typeface="新細明體" pitchFamily="18" charset="-120"/>
            </a:endParaRPr>
          </a:p>
          <a:p>
            <a:pPr>
              <a:lnSpc>
                <a:spcPct val="80000"/>
              </a:lnSpc>
            </a:pPr>
            <a:r>
              <a:rPr lang="zh-TW" altLang="en-US" sz="1800" dirty="0"/>
              <a:t>             </a:t>
            </a:r>
            <a:r>
              <a:rPr lang="zh-TW" altLang="en-US" sz="1800" dirty="0">
                <a:latin typeface="新細明體" pitchFamily="18" charset="-120"/>
              </a:rPr>
              <a:t>健康</a:t>
            </a:r>
            <a:r>
              <a:rPr lang="zh-TW" altLang="zh-TW" sz="1800" dirty="0">
                <a:latin typeface="新細明體" pitchFamily="18" charset="-120"/>
              </a:rPr>
              <a:t>、智能            </a:t>
            </a:r>
            <a:r>
              <a:rPr lang="zh-TW" altLang="en-US" sz="1800" dirty="0" smtClean="0">
                <a:latin typeface="新細明體" pitchFamily="18" charset="-120"/>
              </a:rPr>
              <a:t>治疗</a:t>
            </a:r>
            <a:r>
              <a:rPr lang="en-US" altLang="zh-TW" sz="1800" dirty="0" smtClean="0"/>
              <a:t>………</a:t>
            </a:r>
            <a:endParaRPr lang="en-US" altLang="zh-TW" sz="1800" dirty="0"/>
          </a:p>
          <a:p>
            <a:pPr>
              <a:lnSpc>
                <a:spcPct val="80000"/>
              </a:lnSpc>
            </a:pPr>
            <a:r>
              <a:rPr lang="en-US" altLang="zh-TW" sz="1800" dirty="0"/>
              <a:t>             </a:t>
            </a:r>
            <a:r>
              <a:rPr lang="zh-TW" altLang="en-US" sz="1800" dirty="0" smtClean="0"/>
              <a:t>抗压习性</a:t>
            </a:r>
            <a:r>
              <a:rPr lang="en-US" altLang="zh-TW" sz="1800" dirty="0" smtClean="0"/>
              <a:t>………</a:t>
            </a:r>
            <a:endParaRPr lang="en-US" altLang="zh-TW" sz="1800" dirty="0"/>
          </a:p>
          <a:p>
            <a:pPr>
              <a:lnSpc>
                <a:spcPct val="80000"/>
              </a:lnSpc>
            </a:pPr>
            <a:r>
              <a:rPr lang="en-US" altLang="zh-TW" sz="1800" dirty="0"/>
              <a:t>             </a:t>
            </a:r>
            <a:r>
              <a:rPr lang="en-US" altLang="zh-TW" sz="2400" b="1" dirty="0">
                <a:ea typeface="華康儷楷書" pitchFamily="65" charset="-120"/>
              </a:rPr>
              <a:t>                                            </a:t>
            </a:r>
            <a:r>
              <a:rPr lang="zh-TW" altLang="en-US" sz="2400" b="1" dirty="0" smtClean="0">
                <a:ea typeface="華康儷楷書" pitchFamily="65" charset="-120"/>
              </a:rPr>
              <a:t>诊断：</a:t>
            </a:r>
            <a:endParaRPr lang="zh-TW" altLang="en-US" sz="1600" dirty="0">
              <a:ea typeface="華康儷楷書" pitchFamily="65" charset="-120"/>
            </a:endParaRPr>
          </a:p>
          <a:p>
            <a:pPr>
              <a:lnSpc>
                <a:spcPct val="80000"/>
              </a:lnSpc>
            </a:pPr>
            <a:r>
              <a:rPr lang="zh-TW" altLang="en-US" sz="2400" b="1" dirty="0">
                <a:ea typeface="標楷體" pitchFamily="65" charset="-120"/>
              </a:rPr>
              <a:t>     </a:t>
            </a:r>
            <a:r>
              <a:rPr lang="zh-TW" altLang="en-US" sz="2400" b="1" u="sng" dirty="0">
                <a:ea typeface="標楷體" pitchFamily="65" charset="-120"/>
              </a:rPr>
              <a:t> </a:t>
            </a:r>
            <a:r>
              <a:rPr lang="zh-TW" altLang="en-US" sz="2400" b="1" dirty="0">
                <a:ea typeface="標楷體" pitchFamily="65" charset="-120"/>
              </a:rPr>
              <a:t>                                               </a:t>
            </a:r>
            <a:r>
              <a:rPr lang="zh-TW" altLang="en-US" sz="2400" b="1" u="sng" dirty="0">
                <a:ea typeface="標楷體" pitchFamily="65" charset="-120"/>
              </a:rPr>
              <a:t>致命性： </a:t>
            </a:r>
            <a:r>
              <a:rPr lang="zh-TW" altLang="en-US" sz="1800" u="sng" dirty="0">
                <a:ea typeface="標楷體" pitchFamily="65" charset="-120"/>
              </a:rPr>
              <a:t>低 </a:t>
            </a:r>
            <a:r>
              <a:rPr lang="en-US" altLang="zh-TW" sz="2000" u="sng" dirty="0">
                <a:ea typeface="標楷體" pitchFamily="65" charset="-120"/>
              </a:rPr>
              <a:t>/</a:t>
            </a:r>
            <a:r>
              <a:rPr lang="zh-TW" altLang="en-US" sz="2000" u="sng" dirty="0">
                <a:ea typeface="標楷體" pitchFamily="65" charset="-120"/>
              </a:rPr>
              <a:t>中</a:t>
            </a:r>
            <a:r>
              <a:rPr lang="en-US" altLang="zh-TW" sz="2400" u="sng" dirty="0">
                <a:ea typeface="標楷體" pitchFamily="65" charset="-120"/>
              </a:rPr>
              <a:t>/ </a:t>
            </a:r>
            <a:r>
              <a:rPr lang="zh-TW" altLang="en-US" sz="2400" u="sng" dirty="0">
                <a:ea typeface="標楷體" pitchFamily="65" charset="-120"/>
              </a:rPr>
              <a:t>高</a:t>
            </a:r>
            <a:r>
              <a:rPr lang="zh-TW" altLang="en-US" sz="2400" b="1" dirty="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zh-TW" altLang="en-US" sz="4000" b="1" dirty="0" smtClean="0">
                <a:ea typeface="華康儷楷書" pitchFamily="65" charset="-120"/>
              </a:rPr>
              <a:t>有关自杀防治</a:t>
            </a:r>
            <a:br>
              <a:rPr lang="zh-TW" altLang="en-US" sz="4000" b="1" dirty="0" smtClean="0">
                <a:ea typeface="華康儷楷書" pitchFamily="65" charset="-120"/>
              </a:rPr>
            </a:br>
            <a:r>
              <a:rPr lang="zh-TW" altLang="en-US" sz="2400" b="1" dirty="0" smtClean="0">
                <a:ea typeface="華康儷楷書" pitchFamily="65" charset="-120"/>
              </a:rPr>
              <a:t>当事人或家属可求助</a:t>
            </a:r>
            <a:r>
              <a:rPr lang="zh-TW" altLang="en-US" sz="2400" dirty="0">
                <a:ea typeface="華康儷楷書" pitchFamily="65" charset="-120"/>
              </a:rPr>
              <a:t/>
            </a:r>
            <a:br>
              <a:rPr lang="zh-TW" altLang="en-US" sz="2400" dirty="0">
                <a:ea typeface="華康儷楷書" pitchFamily="65" charset="-120"/>
              </a:rPr>
            </a:br>
            <a:endParaRPr lang="zh-TW" altLang="en-US" sz="2400" dirty="0">
              <a:ea typeface="華康儷楷書" pitchFamily="65" charset="-120"/>
            </a:endParaRPr>
          </a:p>
        </p:txBody>
      </p:sp>
      <p:sp>
        <p:nvSpPr>
          <p:cNvPr id="184323" name="Rectangle 3"/>
          <p:cNvSpPr>
            <a:spLocks noGrp="1" noChangeArrowheads="1"/>
          </p:cNvSpPr>
          <p:nvPr>
            <p:ph type="body" idx="1"/>
          </p:nvPr>
        </p:nvSpPr>
        <p:spPr/>
        <p:txBody>
          <a:bodyPr/>
          <a:lstStyle/>
          <a:p>
            <a:r>
              <a:rPr lang="zh-TW" altLang="en-US" sz="2800" dirty="0" smtClean="0">
                <a:latin typeface="華康儷楷書" pitchFamily="65" charset="-120"/>
                <a:ea typeface="華康儷楷書" pitchFamily="65" charset="-120"/>
              </a:rPr>
              <a:t>安心专线：</a:t>
            </a:r>
            <a:r>
              <a:rPr lang="en-US" altLang="zh-TW" sz="2800" dirty="0" smtClean="0">
                <a:latin typeface="華康儷楷書" pitchFamily="65" charset="-120"/>
                <a:ea typeface="華康儷楷書" pitchFamily="65" charset="-120"/>
              </a:rPr>
              <a:t>0800-788-995 </a:t>
            </a:r>
            <a:endParaRPr lang="en-US" altLang="zh-TW" sz="2800" dirty="0">
              <a:latin typeface="華康儷楷書" pitchFamily="65" charset="-120"/>
              <a:ea typeface="華康儷楷書" pitchFamily="65" charset="-120"/>
            </a:endParaRPr>
          </a:p>
          <a:p>
            <a:pPr lvl="1"/>
            <a:r>
              <a:rPr lang="zh-TW" altLang="en-US" sz="2400" dirty="0" smtClean="0">
                <a:latin typeface="華康儷楷書" pitchFamily="65" charset="-120"/>
                <a:ea typeface="華康儷楷書" pitchFamily="65" charset="-120"/>
              </a:rPr>
              <a:t>（「请帮帮、救救我」） </a:t>
            </a:r>
          </a:p>
          <a:p>
            <a:r>
              <a:rPr lang="zh-TW" altLang="en-US" sz="2800" dirty="0" smtClean="0">
                <a:latin typeface="華康儷楷書" pitchFamily="65" charset="-120"/>
                <a:ea typeface="華康儷楷書" pitchFamily="65" charset="-120"/>
              </a:rPr>
              <a:t>生命线</a:t>
            </a:r>
            <a:r>
              <a:rPr lang="en-US" altLang="zh-TW" sz="2800" dirty="0" smtClean="0">
                <a:latin typeface="華康儷楷書" pitchFamily="65" charset="-120"/>
                <a:ea typeface="華康儷楷書" pitchFamily="65" charset="-120"/>
              </a:rPr>
              <a:t>1995</a:t>
            </a:r>
            <a:r>
              <a:rPr lang="zh-TW" altLang="en-US" sz="2800" dirty="0" smtClean="0">
                <a:latin typeface="華康儷楷書" pitchFamily="65" charset="-120"/>
                <a:ea typeface="華康儷楷書" pitchFamily="65" charset="-120"/>
              </a:rPr>
              <a:t>（「要救救我」）专线</a:t>
            </a:r>
          </a:p>
          <a:p>
            <a:r>
              <a:rPr lang="zh-TW" altLang="en-US" sz="2800" dirty="0" smtClean="0">
                <a:latin typeface="華康儷楷書" pitchFamily="65" charset="-120"/>
                <a:ea typeface="華康儷楷書" pitchFamily="65" charset="-120"/>
              </a:rPr>
              <a:t>张老师</a:t>
            </a:r>
            <a:r>
              <a:rPr lang="en-US" altLang="zh-TW" sz="2800" dirty="0" smtClean="0">
                <a:latin typeface="華康儷楷書" pitchFamily="65" charset="-120"/>
                <a:ea typeface="華康儷楷書" pitchFamily="65" charset="-120"/>
              </a:rPr>
              <a:t>1980</a:t>
            </a:r>
            <a:r>
              <a:rPr lang="zh-TW" altLang="en-US" sz="2800" dirty="0" smtClean="0">
                <a:latin typeface="華康儷楷書" pitchFamily="65" charset="-120"/>
                <a:ea typeface="華康儷楷書" pitchFamily="65" charset="-120"/>
              </a:rPr>
              <a:t>（「依旧帮你」）专线</a:t>
            </a:r>
          </a:p>
          <a:p>
            <a:endParaRPr lang="zh-TW" altLang="en-US" sz="2800" dirty="0">
              <a:latin typeface="華康儷楷書" pitchFamily="65" charset="-120"/>
              <a:ea typeface="華康儷楷書" pitchFamily="65" charset="-120"/>
            </a:endParaRPr>
          </a:p>
          <a:p>
            <a:r>
              <a:rPr lang="zh-TW" altLang="en-US" sz="2800" dirty="0" smtClean="0">
                <a:latin typeface="華康儷楷書" pitchFamily="65" charset="-120"/>
                <a:ea typeface="華康儷楷書" pitchFamily="65" charset="-120"/>
              </a:rPr>
              <a:t>马偕纪念医院自杀防治中心</a:t>
            </a:r>
          </a:p>
          <a:p>
            <a:pPr lvl="1"/>
            <a:r>
              <a:rPr lang="zh-TW" altLang="en-US" sz="2400" dirty="0" smtClean="0">
                <a:latin typeface="華康儷楷書" pitchFamily="65" charset="-120"/>
                <a:ea typeface="華康儷楷書" pitchFamily="65" charset="-120"/>
              </a:rPr>
              <a:t>电话：</a:t>
            </a:r>
            <a:r>
              <a:rPr lang="en-US" altLang="zh-TW" sz="2400" dirty="0">
                <a:latin typeface="華康儷楷書" pitchFamily="65" charset="-120"/>
                <a:ea typeface="華康儷楷書" pitchFamily="65" charset="-120"/>
              </a:rPr>
              <a:t>〈02〉2543-3535 #3680-3    </a:t>
            </a:r>
          </a:p>
          <a:p>
            <a:pPr lvl="1"/>
            <a:r>
              <a:rPr lang="zh-TW" altLang="en-US" sz="2400" dirty="0" smtClean="0">
                <a:latin typeface="華康儷楷書" pitchFamily="65" charset="-120"/>
                <a:ea typeface="華康儷楷書" pitchFamily="65" charset="-120"/>
              </a:rPr>
              <a:t>传真：</a:t>
            </a:r>
            <a:r>
              <a:rPr lang="en-US" altLang="zh-TW" sz="2400" dirty="0" smtClean="0">
                <a:latin typeface="華康儷楷書" pitchFamily="65" charset="-120"/>
                <a:ea typeface="華康儷楷書" pitchFamily="65" charset="-120"/>
              </a:rPr>
              <a:t>02-2523-8325</a:t>
            </a:r>
            <a:endParaRPr lang="en-US" altLang="zh-TW" sz="2400" u="sng" dirty="0">
              <a:latin typeface="華康儷楷書" pitchFamily="65" charset="-120"/>
              <a:ea typeface="華康儷楷書" pitchFamily="65" charset="-120"/>
            </a:endParaRPr>
          </a:p>
          <a:p>
            <a:pPr lvl="1"/>
            <a:r>
              <a:rPr lang="en-US" altLang="zh-TW" sz="2400" u="sng" dirty="0">
                <a:latin typeface="華康儷楷書" pitchFamily="65" charset="-120"/>
                <a:ea typeface="華康儷楷書" pitchFamily="65" charset="-120"/>
              </a:rPr>
              <a:t>http://www.mmh.org.tw/taitam/sudc/index.htm</a:t>
            </a:r>
            <a:endParaRPr lang="en-US" altLang="zh-TW" sz="2400" b="1" dirty="0">
              <a:latin typeface="華康儷楷書" pitchFamily="65" charset="-120"/>
              <a:ea typeface="華康儷楷書" pitchFamily="65" charset="-12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304800"/>
            <a:ext cx="7772400" cy="1143000"/>
          </a:xfrm>
        </p:spPr>
        <p:txBody>
          <a:bodyPr/>
          <a:lstStyle/>
          <a:p>
            <a:r>
              <a:rPr lang="zh-TW" altLang="en-US" dirty="0" smtClean="0">
                <a:ea typeface="華康儷楷書" pitchFamily="65" charset="-120"/>
              </a:rPr>
              <a:t>延伸阅读</a:t>
            </a:r>
            <a:endParaRPr lang="zh-TW" altLang="en-US" dirty="0">
              <a:ea typeface="華康儷楷書" pitchFamily="65" charset="-120"/>
            </a:endParaRPr>
          </a:p>
        </p:txBody>
      </p:sp>
      <p:sp>
        <p:nvSpPr>
          <p:cNvPr id="144387" name="Rectangle 3"/>
          <p:cNvSpPr>
            <a:spLocks noGrp="1" noChangeArrowheads="1"/>
          </p:cNvSpPr>
          <p:nvPr>
            <p:ph type="body" sz="half" idx="1"/>
          </p:nvPr>
        </p:nvSpPr>
        <p:spPr>
          <a:xfrm>
            <a:off x="684213" y="1268413"/>
            <a:ext cx="4030662" cy="5029200"/>
          </a:xfrm>
        </p:spPr>
        <p:txBody>
          <a:bodyPr/>
          <a:lstStyle/>
          <a:p>
            <a:endParaRPr lang="en-US" altLang="zh-TW" b="1" u="sng" dirty="0">
              <a:solidFill>
                <a:schemeClr val="accent2"/>
              </a:solidFill>
              <a:effectLst>
                <a:outerShdw blurRad="38100" dist="38100" dir="2700000" algn="tl">
                  <a:srgbClr val="C0C0C0"/>
                </a:outerShdw>
              </a:effectLst>
              <a:latin typeface="標楷體" pitchFamily="65" charset="-120"/>
              <a:ea typeface="標楷體" pitchFamily="65" charset="-120"/>
            </a:endParaRPr>
          </a:p>
          <a:p>
            <a:endParaRPr lang="en-US" altLang="zh-TW" b="1" u="sng" dirty="0">
              <a:solidFill>
                <a:srgbClr val="FF0000"/>
              </a:solidFill>
              <a:effectLst>
                <a:outerShdw blurRad="38100" dist="38100" dir="2700000" algn="tl">
                  <a:srgbClr val="C0C0C0"/>
                </a:outerShdw>
              </a:effectLst>
              <a:latin typeface="標楷體" pitchFamily="65" charset="-120"/>
              <a:ea typeface="標楷體" pitchFamily="65" charset="-120"/>
            </a:endParaRPr>
          </a:p>
          <a:p>
            <a:r>
              <a:rPr lang="zh-TW" altLang="en-US" b="1" u="sng" dirty="0" smtClean="0">
                <a:solidFill>
                  <a:srgbClr val="0000FF"/>
                </a:solidFill>
                <a:effectLst>
                  <a:outerShdw blurRad="38100" dist="38100" dir="2700000" algn="tl">
                    <a:srgbClr val="C0C0C0"/>
                  </a:outerShdw>
                </a:effectLst>
                <a:latin typeface="華康儷楷書" pitchFamily="65" charset="-120"/>
                <a:ea typeface="華康儷楷書" pitchFamily="65" charset="-120"/>
              </a:rPr>
              <a:t>心理治疗室的诗篇</a:t>
            </a:r>
          </a:p>
          <a:p>
            <a:pPr lvl="1"/>
            <a:r>
              <a:rPr lang="zh-TW" altLang="en-US" dirty="0" smtClean="0">
                <a:latin typeface="華康儷楷書" pitchFamily="65" charset="-120"/>
                <a:ea typeface="華康儷楷書" pitchFamily="65" charset="-120"/>
              </a:rPr>
              <a:t>文学和</a:t>
            </a:r>
            <a:r>
              <a:rPr lang="zh-TW" altLang="en-US" dirty="0">
                <a:latin typeface="華康儷楷書" pitchFamily="65" charset="-120"/>
                <a:ea typeface="華康儷楷書" pitchFamily="65" charset="-120"/>
              </a:rPr>
              <a:t>精神健康</a:t>
            </a:r>
          </a:p>
          <a:p>
            <a:pPr lvl="1"/>
            <a:r>
              <a:rPr lang="zh-TW" altLang="en-US" dirty="0" smtClean="0">
                <a:latin typeface="華康儷楷書" pitchFamily="65" charset="-120"/>
                <a:ea typeface="華康儷楷書" pitchFamily="65" charset="-120"/>
              </a:rPr>
              <a:t>黄龙杰着</a:t>
            </a:r>
          </a:p>
          <a:p>
            <a:pPr lvl="1"/>
            <a:r>
              <a:rPr lang="en-US" altLang="zh-TW" dirty="0" smtClean="0">
                <a:latin typeface="華康儷楷書" pitchFamily="65" charset="-120"/>
                <a:ea typeface="華康儷楷書" pitchFamily="65" charset="-120"/>
              </a:rPr>
              <a:t>(</a:t>
            </a:r>
            <a:r>
              <a:rPr lang="zh-TW" altLang="en-US" dirty="0" smtClean="0">
                <a:latin typeface="華康儷楷書" pitchFamily="65" charset="-120"/>
                <a:ea typeface="華康儷楷書" pitchFamily="65" charset="-120"/>
              </a:rPr>
              <a:t>张老师文化出版</a:t>
            </a:r>
            <a:r>
              <a:rPr lang="en-US" altLang="zh-TW" dirty="0" smtClean="0">
                <a:latin typeface="華康儷楷書" pitchFamily="65" charset="-120"/>
                <a:ea typeface="華康儷楷書" pitchFamily="65" charset="-120"/>
              </a:rPr>
              <a:t>)</a:t>
            </a:r>
            <a:endParaRPr lang="en-US" altLang="zh-TW" dirty="0">
              <a:latin typeface="華康儷楷書" pitchFamily="65" charset="-120"/>
              <a:ea typeface="華康儷楷書" pitchFamily="65" charset="-120"/>
            </a:endParaRPr>
          </a:p>
          <a:p>
            <a:pPr lvl="1"/>
            <a:r>
              <a:rPr lang="en-US" altLang="zh-TW" sz="2000" b="1" dirty="0" smtClean="0">
                <a:latin typeface="華康儷楷書" pitchFamily="65" charset="-120"/>
                <a:ea typeface="華康儷楷書" pitchFamily="65" charset="-120"/>
              </a:rPr>
              <a:t>2004</a:t>
            </a:r>
            <a:r>
              <a:rPr lang="zh-TW" altLang="en-US" sz="2000" b="1" dirty="0" smtClean="0">
                <a:latin typeface="華康儷楷書" pitchFamily="65" charset="-120"/>
                <a:ea typeface="華康儷楷書" pitchFamily="65" charset="-120"/>
              </a:rPr>
              <a:t>健康好书推介奖</a:t>
            </a:r>
          </a:p>
          <a:p>
            <a:pPr lvl="1"/>
            <a:r>
              <a:rPr lang="en-US" altLang="zh-TW" sz="2000" b="1" dirty="0" smtClean="0">
                <a:latin typeface="華康儷楷書" pitchFamily="65" charset="-120"/>
                <a:ea typeface="華康儷楷書" pitchFamily="65" charset="-120"/>
              </a:rPr>
              <a:t>2005</a:t>
            </a:r>
            <a:r>
              <a:rPr lang="zh-TW" altLang="en-US" sz="2000" b="1" dirty="0" smtClean="0">
                <a:latin typeface="華康儷楷書" pitchFamily="65" charset="-120"/>
                <a:ea typeface="華康儷楷書" pitchFamily="65" charset="-120"/>
              </a:rPr>
              <a:t>金鼎奖入围</a:t>
            </a:r>
          </a:p>
          <a:p>
            <a:endParaRPr lang="en-US" altLang="zh-TW" b="1" u="sng" dirty="0">
              <a:solidFill>
                <a:srgbClr val="FF0000"/>
              </a:solidFill>
              <a:effectLst>
                <a:outerShdw blurRad="38100" dist="38100" dir="2700000" algn="tl">
                  <a:srgbClr val="C0C0C0"/>
                </a:outerShdw>
              </a:effectLst>
              <a:latin typeface="華康儷楷書" pitchFamily="65" charset="-120"/>
              <a:ea typeface="華康儷楷書" pitchFamily="65" charset="-120"/>
            </a:endParaRPr>
          </a:p>
        </p:txBody>
      </p:sp>
      <p:sp>
        <p:nvSpPr>
          <p:cNvPr id="144388" name="Rectangle 4"/>
          <p:cNvSpPr>
            <a:spLocks noGrp="1" noChangeArrowheads="1"/>
          </p:cNvSpPr>
          <p:nvPr>
            <p:ph type="body" sz="half" idx="2"/>
          </p:nvPr>
        </p:nvSpPr>
        <p:spPr>
          <a:xfrm>
            <a:off x="4427538" y="1484313"/>
            <a:ext cx="4030662" cy="5068887"/>
          </a:xfrm>
        </p:spPr>
        <p:txBody>
          <a:bodyPr/>
          <a:lstStyle/>
          <a:p>
            <a:endParaRPr lang="en-US" altLang="zh-TW" b="1" u="sng" dirty="0">
              <a:solidFill>
                <a:srgbClr val="FF0000"/>
              </a:solidFill>
              <a:effectLst>
                <a:outerShdw blurRad="38100" dist="38100" dir="2700000" algn="tl">
                  <a:srgbClr val="C0C0C0"/>
                </a:outerShdw>
              </a:effectLst>
              <a:latin typeface="標楷體" pitchFamily="65" charset="-120"/>
              <a:ea typeface="標楷體" pitchFamily="65" charset="-120"/>
            </a:endParaRPr>
          </a:p>
          <a:p>
            <a:endParaRPr lang="en-US" altLang="zh-TW" b="1" u="sng" dirty="0">
              <a:solidFill>
                <a:srgbClr val="FF0000"/>
              </a:solidFill>
              <a:effectLst>
                <a:outerShdw blurRad="38100" dist="38100" dir="2700000" algn="tl">
                  <a:srgbClr val="C0C0C0"/>
                </a:outerShdw>
              </a:effectLst>
              <a:latin typeface="標楷體" pitchFamily="65" charset="-120"/>
              <a:ea typeface="標楷體" pitchFamily="65" charset="-120"/>
            </a:endParaRPr>
          </a:p>
          <a:p>
            <a:r>
              <a:rPr lang="zh-TW" altLang="en-US" b="1" u="sng" dirty="0" smtClean="0">
                <a:solidFill>
                  <a:srgbClr val="FF0000"/>
                </a:solidFill>
                <a:effectLst>
                  <a:outerShdw blurRad="38100" dist="38100" dir="2700000" algn="tl">
                    <a:srgbClr val="C0C0C0"/>
                  </a:outerShdw>
                </a:effectLst>
                <a:latin typeface="華康儷楷書" pitchFamily="65" charset="-120"/>
                <a:ea typeface="華康儷楷書" pitchFamily="65" charset="-120"/>
              </a:rPr>
              <a:t>抢救心理创伤</a:t>
            </a:r>
          </a:p>
          <a:p>
            <a:pPr lvl="1"/>
            <a:r>
              <a:rPr lang="zh-TW" altLang="en-US" dirty="0" smtClean="0">
                <a:latin typeface="華康儷楷書" pitchFamily="65" charset="-120"/>
                <a:ea typeface="華康儷楷書" pitchFamily="65" charset="-120"/>
              </a:rPr>
              <a:t>从危机现场到心灵重建</a:t>
            </a:r>
          </a:p>
          <a:p>
            <a:pPr lvl="1"/>
            <a:r>
              <a:rPr lang="zh-TW" altLang="en-US" dirty="0" smtClean="0">
                <a:latin typeface="華康儷楷書" pitchFamily="65" charset="-120"/>
                <a:ea typeface="華康儷楷書" pitchFamily="65" charset="-120"/>
              </a:rPr>
              <a:t>黄龙杰着</a:t>
            </a:r>
            <a:endParaRPr lang="zh-TW" altLang="en-US" dirty="0">
              <a:latin typeface="華康儷楷書" pitchFamily="65" charset="-120"/>
              <a:ea typeface="華康儷楷書" pitchFamily="65" charset="-120"/>
            </a:endParaRPr>
          </a:p>
          <a:p>
            <a:pPr lvl="1"/>
            <a:r>
              <a:rPr lang="en-US" altLang="zh-TW" dirty="0" smtClean="0">
                <a:latin typeface="華康儷楷書" pitchFamily="65" charset="-120"/>
                <a:ea typeface="華康儷楷書" pitchFamily="65" charset="-120"/>
              </a:rPr>
              <a:t>(</a:t>
            </a:r>
            <a:r>
              <a:rPr lang="zh-TW" altLang="en-US" dirty="0" smtClean="0">
                <a:latin typeface="華康儷楷書" pitchFamily="65" charset="-120"/>
                <a:ea typeface="華康儷楷書" pitchFamily="65" charset="-120"/>
              </a:rPr>
              <a:t>张老师文化出版</a:t>
            </a:r>
            <a:r>
              <a:rPr lang="en-US" altLang="zh-TW" dirty="0" smtClean="0">
                <a:latin typeface="華康儷楷書" pitchFamily="65" charset="-120"/>
                <a:ea typeface="華康儷楷書" pitchFamily="65" charset="-120"/>
              </a:rPr>
              <a:t>)</a:t>
            </a:r>
            <a:endParaRPr lang="en-US" altLang="zh-TW" dirty="0">
              <a:latin typeface="華康儷楷書" pitchFamily="65" charset="-120"/>
              <a:ea typeface="華康儷楷書" pitchFamily="65" charset="-120"/>
            </a:endParaRPr>
          </a:p>
          <a:p>
            <a:pPr lvl="1"/>
            <a:r>
              <a:rPr lang="en-US" altLang="zh-TW" sz="2000" b="1" dirty="0">
                <a:latin typeface="華康儷楷書" pitchFamily="65" charset="-120"/>
                <a:ea typeface="華康儷楷書" pitchFamily="65" charset="-120"/>
              </a:rPr>
              <a:t>2008/4</a:t>
            </a:r>
            <a:endParaRPr lang="en-US" altLang="zh-TW" dirty="0">
              <a:latin typeface="華康儷楷書" pitchFamily="65" charset="-120"/>
              <a:ea typeface="華康儷楷書" pitchFamily="65" charset="-120"/>
            </a:endParaRPr>
          </a:p>
          <a:p>
            <a:endParaRPr lang="en-US" altLang="zh-TW" dirty="0">
              <a:latin typeface="華康儷楷書" pitchFamily="65" charset="-120"/>
              <a:ea typeface="華康儷楷書" pitchFamily="65" charset="-120"/>
            </a:endParaRPr>
          </a:p>
          <a:p>
            <a:endParaRPr lang="en-US" altLang="zh-TW" b="1" u="sng" dirty="0">
              <a:solidFill>
                <a:srgbClr val="FF0000"/>
              </a:solidFill>
              <a:effectLst>
                <a:outerShdw blurRad="38100" dist="38100" dir="2700000" algn="tl">
                  <a:srgbClr val="C0C0C0"/>
                </a:outerShdw>
              </a:effectLst>
              <a:latin typeface="標楷體" pitchFamily="65" charset="-120"/>
              <a:ea typeface="標楷體" pitchFamily="65" charset="-120"/>
            </a:endParaRPr>
          </a:p>
          <a:p>
            <a:pPr>
              <a:buFontTx/>
              <a:buNone/>
            </a:pPr>
            <a:endParaRPr lang="en-US" altLang="zh-TW" b="1" u="sng" dirty="0">
              <a:solidFill>
                <a:srgbClr val="FF0000"/>
              </a:solidFill>
              <a:effectLst>
                <a:outerShdw blurRad="38100" dist="38100" dir="2700000" algn="tl">
                  <a:srgbClr val="C0C0C0"/>
                </a:outerShdw>
              </a:effectLst>
              <a:latin typeface="標楷體" pitchFamily="65" charset="-120"/>
              <a:ea typeface="標楷體" pitchFamily="65" charset="-120"/>
            </a:endParaRPr>
          </a:p>
          <a:p>
            <a:pPr>
              <a:buFontTx/>
              <a:buNone/>
            </a:pPr>
            <a:endParaRPr lang="en-US" altLang="zh-TW" dirty="0">
              <a:latin typeface="標楷體" pitchFamily="65" charset="-120"/>
              <a:ea typeface="標楷體" pitchFamily="65" charset="-120"/>
            </a:endParaRPr>
          </a:p>
          <a:p>
            <a:pPr lvl="1">
              <a:buFontTx/>
              <a:buNone/>
            </a:pPr>
            <a:endParaRPr lang="en-US" altLang="zh-TW" dirty="0">
              <a:latin typeface="標楷體" pitchFamily="65" charset="-120"/>
              <a:ea typeface="標楷體" pitchFamily="65" charset="-120"/>
            </a:endParaRPr>
          </a:p>
          <a:p>
            <a:pPr lvl="1">
              <a:buFontTx/>
              <a:buNone/>
            </a:pPr>
            <a:endParaRPr lang="en-US" altLang="zh-TW" dirty="0">
              <a:latin typeface="標楷體" pitchFamily="65" charset="-120"/>
              <a:ea typeface="標楷體" pitchFamily="65" charset="-120"/>
            </a:endParaRPr>
          </a:p>
          <a:p>
            <a:pPr lvl="1">
              <a:buFontTx/>
              <a:buNone/>
            </a:pPr>
            <a:endParaRPr lang="en-US" altLang="zh-TW" dirty="0"/>
          </a:p>
          <a:p>
            <a:endParaRPr lang="en-US" altLang="zh-TW" dirty="0"/>
          </a:p>
        </p:txBody>
      </p:sp>
      <p:pic>
        <p:nvPicPr>
          <p:cNvPr id="144389" name="Picture 5" descr="MCj042475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175" y="5229225"/>
            <a:ext cx="1157288" cy="979488"/>
          </a:xfrm>
          <a:prstGeom prst="rect">
            <a:avLst/>
          </a:prstGeom>
          <a:noFill/>
          <a:extLst>
            <a:ext uri="{909E8E84-426E-40DD-AFC4-6F175D3DCCD1}">
              <a14:hiddenFill xmlns:a14="http://schemas.microsoft.com/office/drawing/2010/main">
                <a:solidFill>
                  <a:srgbClr val="FFFFFF"/>
                </a:solidFill>
              </a14:hiddenFill>
            </a:ext>
          </a:extLst>
        </p:spPr>
      </p:pic>
      <p:pic>
        <p:nvPicPr>
          <p:cNvPr id="144390" name="Picture 6" descr="MCj032599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836613"/>
            <a:ext cx="1052512"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7">
                                            <p:txEl>
                                              <p:pRg st="2" end="2"/>
                                            </p:txEl>
                                          </p:spTgt>
                                        </p:tgtEl>
                                        <p:attrNameLst>
                                          <p:attrName>style.visibility</p:attrName>
                                        </p:attrNameLst>
                                      </p:cBhvr>
                                      <p:to>
                                        <p:strVal val="visible"/>
                                      </p:to>
                                    </p:set>
                                    <p:animEffect transition="in" filter="blinds(horizontal)">
                                      <p:cBhvr>
                                        <p:cTn id="7" dur="500"/>
                                        <p:tgtEl>
                                          <p:spTgt spid="144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4387">
                                            <p:txEl>
                                              <p:pRg st="3" end="3"/>
                                            </p:txEl>
                                          </p:spTgt>
                                        </p:tgtEl>
                                        <p:attrNameLst>
                                          <p:attrName>style.visibility</p:attrName>
                                        </p:attrNameLst>
                                      </p:cBhvr>
                                      <p:to>
                                        <p:strVal val="visible"/>
                                      </p:to>
                                    </p:set>
                                    <p:animEffect transition="in" filter="blinds(horizontal)">
                                      <p:cBhvr>
                                        <p:cTn id="12" dur="500"/>
                                        <p:tgtEl>
                                          <p:spTgt spid="144387">
                                            <p:txEl>
                                              <p:pRg st="3" end="3"/>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4387">
                                            <p:txEl>
                                              <p:pRg st="4" end="4"/>
                                            </p:txEl>
                                          </p:spTgt>
                                        </p:tgtEl>
                                        <p:attrNameLst>
                                          <p:attrName>style.visibility</p:attrName>
                                        </p:attrNameLst>
                                      </p:cBhvr>
                                      <p:to>
                                        <p:strVal val="visible"/>
                                      </p:to>
                                    </p:set>
                                    <p:animEffect transition="in" filter="blinds(horizontal)">
                                      <p:cBhvr>
                                        <p:cTn id="15" dur="500"/>
                                        <p:tgtEl>
                                          <p:spTgt spid="144387">
                                            <p:txEl>
                                              <p:pRg st="4" end="4"/>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4387">
                                            <p:txEl>
                                              <p:pRg st="5" end="5"/>
                                            </p:txEl>
                                          </p:spTgt>
                                        </p:tgtEl>
                                        <p:attrNameLst>
                                          <p:attrName>style.visibility</p:attrName>
                                        </p:attrNameLst>
                                      </p:cBhvr>
                                      <p:to>
                                        <p:strVal val="visible"/>
                                      </p:to>
                                    </p:set>
                                    <p:animEffect transition="in" filter="blinds(horizontal)">
                                      <p:cBhvr>
                                        <p:cTn id="18" dur="500"/>
                                        <p:tgtEl>
                                          <p:spTgt spid="144387">
                                            <p:txEl>
                                              <p:pRg st="5" end="5"/>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4387">
                                            <p:txEl>
                                              <p:pRg st="6" end="6"/>
                                            </p:txEl>
                                          </p:spTgt>
                                        </p:tgtEl>
                                        <p:attrNameLst>
                                          <p:attrName>style.visibility</p:attrName>
                                        </p:attrNameLst>
                                      </p:cBhvr>
                                      <p:to>
                                        <p:strVal val="visible"/>
                                      </p:to>
                                    </p:set>
                                    <p:animEffect transition="in" filter="blinds(horizontal)">
                                      <p:cBhvr>
                                        <p:cTn id="21" dur="500"/>
                                        <p:tgtEl>
                                          <p:spTgt spid="144387">
                                            <p:txEl>
                                              <p:pRg st="6" end="6"/>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4387">
                                            <p:txEl>
                                              <p:pRg st="7" end="7"/>
                                            </p:txEl>
                                          </p:spTgt>
                                        </p:tgtEl>
                                        <p:attrNameLst>
                                          <p:attrName>style.visibility</p:attrName>
                                        </p:attrNameLst>
                                      </p:cBhvr>
                                      <p:to>
                                        <p:strVal val="visible"/>
                                      </p:to>
                                    </p:set>
                                    <p:animEffect transition="in" filter="blinds(horizontal)">
                                      <p:cBhvr>
                                        <p:cTn id="24" dur="500"/>
                                        <p:tgtEl>
                                          <p:spTgt spid="144387">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4388">
                                            <p:txEl>
                                              <p:pRg st="2" end="2"/>
                                            </p:txEl>
                                          </p:spTgt>
                                        </p:tgtEl>
                                        <p:attrNameLst>
                                          <p:attrName>style.visibility</p:attrName>
                                        </p:attrNameLst>
                                      </p:cBhvr>
                                      <p:to>
                                        <p:strVal val="visible"/>
                                      </p:to>
                                    </p:set>
                                    <p:animEffect transition="in" filter="box(in)">
                                      <p:cBhvr>
                                        <p:cTn id="29" dur="500"/>
                                        <p:tgtEl>
                                          <p:spTgt spid="14438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4388">
                                            <p:txEl>
                                              <p:pRg st="3" end="3"/>
                                            </p:txEl>
                                          </p:spTgt>
                                        </p:tgtEl>
                                        <p:attrNameLst>
                                          <p:attrName>style.visibility</p:attrName>
                                        </p:attrNameLst>
                                      </p:cBhvr>
                                      <p:to>
                                        <p:strVal val="visible"/>
                                      </p:to>
                                    </p:set>
                                    <p:animEffect transition="in" filter="box(in)">
                                      <p:cBhvr>
                                        <p:cTn id="34" dur="500"/>
                                        <p:tgtEl>
                                          <p:spTgt spid="14438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44388">
                                            <p:txEl>
                                              <p:pRg st="4" end="4"/>
                                            </p:txEl>
                                          </p:spTgt>
                                        </p:tgtEl>
                                        <p:attrNameLst>
                                          <p:attrName>style.visibility</p:attrName>
                                        </p:attrNameLst>
                                      </p:cBhvr>
                                      <p:to>
                                        <p:strVal val="visible"/>
                                      </p:to>
                                    </p:set>
                                    <p:animEffect transition="in" filter="box(in)">
                                      <p:cBhvr>
                                        <p:cTn id="39" dur="500"/>
                                        <p:tgtEl>
                                          <p:spTgt spid="144388">
                                            <p:txEl>
                                              <p:pRg st="4" end="4"/>
                                            </p:txEl>
                                          </p:spTgt>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44388">
                                            <p:txEl>
                                              <p:pRg st="5" end="5"/>
                                            </p:txEl>
                                          </p:spTgt>
                                        </p:tgtEl>
                                        <p:attrNameLst>
                                          <p:attrName>style.visibility</p:attrName>
                                        </p:attrNameLst>
                                      </p:cBhvr>
                                      <p:to>
                                        <p:strVal val="visible"/>
                                      </p:to>
                                    </p:set>
                                    <p:animEffect transition="in" filter="box(in)">
                                      <p:cBhvr>
                                        <p:cTn id="42" dur="500"/>
                                        <p:tgtEl>
                                          <p:spTgt spid="144388">
                                            <p:txEl>
                                              <p:pRg st="5" end="5"/>
                                            </p:txEl>
                                          </p:spTgt>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44388">
                                            <p:txEl>
                                              <p:pRg st="6" end="6"/>
                                            </p:txEl>
                                          </p:spTgt>
                                        </p:tgtEl>
                                        <p:attrNameLst>
                                          <p:attrName>style.visibility</p:attrName>
                                        </p:attrNameLst>
                                      </p:cBhvr>
                                      <p:to>
                                        <p:strVal val="visible"/>
                                      </p:to>
                                    </p:set>
                                    <p:animEffect transition="in" filter="box(in)">
                                      <p:cBhvr>
                                        <p:cTn id="45" dur="500"/>
                                        <p:tgtEl>
                                          <p:spTgt spid="14438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P spid="14438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l"/>
            <a:r>
              <a:rPr lang="en-US" altLang="zh-TW" b="1" dirty="0">
                <a:ea typeface="華康儷楷書" pitchFamily="65" charset="-120"/>
              </a:rPr>
              <a:t>                  </a:t>
            </a:r>
            <a:r>
              <a:rPr lang="zh-TW" altLang="en-US" sz="5400" b="1" dirty="0" smtClean="0">
                <a:ea typeface="華康儷楷書" pitchFamily="65" charset="-120"/>
              </a:rPr>
              <a:t>心得回顾</a:t>
            </a:r>
            <a:endParaRPr lang="zh-TW" altLang="en-US" sz="5400" b="1" dirty="0">
              <a:ea typeface="華康儷楷書" pitchFamily="65" charset="-120"/>
            </a:endParaRPr>
          </a:p>
        </p:txBody>
      </p:sp>
      <p:sp>
        <p:nvSpPr>
          <p:cNvPr id="192515" name="Rectangle 3"/>
          <p:cNvSpPr>
            <a:spLocks noGrp="1" noChangeArrowheads="1"/>
          </p:cNvSpPr>
          <p:nvPr>
            <p:ph type="body" idx="1"/>
          </p:nvPr>
        </p:nvSpPr>
        <p:spPr>
          <a:xfrm>
            <a:off x="457200" y="2795588"/>
            <a:ext cx="8229600" cy="3330575"/>
          </a:xfrm>
        </p:spPr>
        <p:txBody>
          <a:bodyPr/>
          <a:lstStyle/>
          <a:p>
            <a:pPr algn="ctr"/>
            <a:endParaRPr lang="en-US" altLang="zh-TW" dirty="0">
              <a:latin typeface="華康儷楷書" pitchFamily="65" charset="-120"/>
              <a:ea typeface="華康儷楷書" pitchFamily="65" charset="-120"/>
            </a:endParaRPr>
          </a:p>
          <a:p>
            <a:pPr algn="ctr"/>
            <a:endParaRPr lang="en-US" altLang="zh-TW" dirty="0">
              <a:latin typeface="華康儷楷書" pitchFamily="65" charset="-120"/>
              <a:ea typeface="華康儷楷書" pitchFamily="65" charset="-120"/>
            </a:endParaRPr>
          </a:p>
          <a:p>
            <a:pPr algn="ctr"/>
            <a:r>
              <a:rPr lang="zh-TW" altLang="en-US" dirty="0" smtClean="0">
                <a:latin typeface="華康儷楷書" pitchFamily="65" charset="-120"/>
                <a:ea typeface="華康儷楷書" pitchFamily="65" charset="-120"/>
              </a:rPr>
              <a:t>在今天的课程中</a:t>
            </a:r>
          </a:p>
          <a:p>
            <a:pPr algn="ctr"/>
            <a:r>
              <a:rPr lang="zh-TW" altLang="en-US" dirty="0" smtClean="0">
                <a:latin typeface="華康儷楷書" pitchFamily="65" charset="-120"/>
                <a:ea typeface="華康儷楷書" pitchFamily="65" charset="-120"/>
              </a:rPr>
              <a:t>我学到的最宝贵的事是</a:t>
            </a:r>
            <a:r>
              <a:rPr lang="zh-TW" altLang="en-US" sz="3600" dirty="0" smtClean="0">
                <a:latin typeface="華康儷楷書" pitchFamily="65" charset="-120"/>
                <a:ea typeface="華康儷楷書" pitchFamily="65" charset="-120"/>
              </a:rPr>
              <a:t>？ </a:t>
            </a:r>
            <a:endParaRPr lang="zh-TW" altLang="en-US" dirty="0">
              <a:latin typeface="華康儷楷書" pitchFamily="65" charset="-120"/>
              <a:ea typeface="華康儷楷書" pitchFamily="65" charset="-120"/>
            </a:endParaRPr>
          </a:p>
          <a:p>
            <a:pPr algn="ctr"/>
            <a:endParaRPr lang="en-US" altLang="zh-TW" dirty="0">
              <a:latin typeface="華康儷楷書" pitchFamily="65" charset="-120"/>
              <a:ea typeface="華康儷楷書" pitchFamily="65" charset="-120"/>
            </a:endParaRPr>
          </a:p>
        </p:txBody>
      </p:sp>
      <p:pic>
        <p:nvPicPr>
          <p:cNvPr id="192516" name="Picture 4" descr="MCj034531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2275" y="1916113"/>
            <a:ext cx="1851025" cy="1474787"/>
          </a:xfrm>
          <a:prstGeom prst="rect">
            <a:avLst/>
          </a:prstGeom>
          <a:noFill/>
          <a:extLst>
            <a:ext uri="{909E8E84-426E-40DD-AFC4-6F175D3DCCD1}">
              <a14:hiddenFill xmlns:a14="http://schemas.microsoft.com/office/drawing/2010/main">
                <a:solidFill>
                  <a:srgbClr val="FFFFFF"/>
                </a:solidFill>
              </a14:hiddenFill>
            </a:ext>
          </a:extLst>
        </p:spPr>
      </p:pic>
      <p:pic>
        <p:nvPicPr>
          <p:cNvPr id="192517" name="Picture 5" descr="MCj034321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525" y="2060575"/>
            <a:ext cx="155098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676400" y="381000"/>
            <a:ext cx="6096000" cy="1143000"/>
          </a:xfrm>
        </p:spPr>
        <p:txBody>
          <a:bodyPr/>
          <a:lstStyle/>
          <a:p>
            <a:r>
              <a:rPr lang="zh-TW" altLang="en-US" dirty="0" smtClean="0">
                <a:effectLst>
                  <a:outerShdw blurRad="38100" dist="38100" dir="2700000" algn="tl">
                    <a:srgbClr val="C0C0C0"/>
                  </a:outerShdw>
                </a:effectLst>
              </a:rPr>
              <a:t>压力调适公式</a:t>
            </a:r>
            <a:r>
              <a:rPr lang="zh-TW" altLang="en-US" dirty="0" smtClean="0"/>
              <a:t> </a:t>
            </a:r>
            <a:r>
              <a:rPr lang="en-US" altLang="zh-TW" sz="2400" dirty="0" smtClean="0"/>
              <a:t>(</a:t>
            </a:r>
            <a:r>
              <a:rPr lang="zh-TW" altLang="en-US" sz="2400" dirty="0" smtClean="0"/>
              <a:t>黄龙杰</a:t>
            </a:r>
            <a:r>
              <a:rPr lang="en-US" altLang="zh-TW" sz="2400" dirty="0" smtClean="0"/>
              <a:t>,</a:t>
            </a:r>
            <a:r>
              <a:rPr lang="en-US" altLang="zh-TW" sz="2400" dirty="0"/>
              <a:t>1999</a:t>
            </a:r>
            <a:r>
              <a:rPr lang="zh-TW" altLang="en-US" sz="2400" dirty="0"/>
              <a:t>）</a:t>
            </a:r>
            <a:endParaRPr lang="zh-TW" altLang="zh-TW" sz="2400" dirty="0"/>
          </a:p>
        </p:txBody>
      </p:sp>
      <p:sp>
        <p:nvSpPr>
          <p:cNvPr id="150531" name="Rectangle 3"/>
          <p:cNvSpPr>
            <a:spLocks noGrp="1" noChangeArrowheads="1"/>
          </p:cNvSpPr>
          <p:nvPr>
            <p:ph type="body" idx="1"/>
          </p:nvPr>
        </p:nvSpPr>
        <p:spPr/>
        <p:txBody>
          <a:bodyPr/>
          <a:lstStyle/>
          <a:p>
            <a:pPr>
              <a:lnSpc>
                <a:spcPct val="90000"/>
              </a:lnSpc>
            </a:pPr>
            <a:endParaRPr lang="en-US" altLang="zh-TW" sz="4400" dirty="0"/>
          </a:p>
          <a:p>
            <a:pPr>
              <a:lnSpc>
                <a:spcPct val="90000"/>
              </a:lnSpc>
            </a:pPr>
            <a:r>
              <a:rPr lang="en-US" altLang="zh-TW" sz="2400" dirty="0">
                <a:solidFill>
                  <a:srgbClr val="0000FF"/>
                </a:solidFill>
              </a:rPr>
              <a:t>                 </a:t>
            </a:r>
            <a:r>
              <a:rPr lang="zh-TW" altLang="en-US" sz="5400" b="1" dirty="0" smtClean="0">
                <a:ea typeface="SimHei" pitchFamily="2" charset="-122"/>
              </a:rPr>
              <a:t>压力</a:t>
            </a:r>
            <a:r>
              <a:rPr lang="zh-TW" altLang="en-US" sz="3600" b="1" dirty="0" smtClean="0"/>
              <a:t>源</a:t>
            </a:r>
            <a:r>
              <a:rPr lang="zh-TW" altLang="en-US" sz="1600" dirty="0" smtClean="0"/>
              <a:t> </a:t>
            </a:r>
            <a:r>
              <a:rPr lang="zh-TW" altLang="en-US" sz="2400" dirty="0" smtClean="0"/>
              <a:t> ／</a:t>
            </a:r>
            <a:r>
              <a:rPr lang="zh-TW" altLang="en-US" b="1" dirty="0" smtClean="0">
                <a:solidFill>
                  <a:srgbClr val="CC0000"/>
                </a:solidFill>
                <a:effectLst>
                  <a:outerShdw blurRad="38100" dist="38100" dir="2700000" algn="tl">
                    <a:srgbClr val="C0C0C0"/>
                  </a:outerShdw>
                </a:effectLst>
                <a:ea typeface="華康少女文字W5(P)" pitchFamily="2" charset="-120"/>
              </a:rPr>
              <a:t>主观</a:t>
            </a:r>
            <a:r>
              <a:rPr lang="zh-TW" altLang="en-US" sz="3600" b="1" dirty="0" smtClean="0"/>
              <a:t> </a:t>
            </a:r>
            <a:r>
              <a:rPr lang="zh-TW" altLang="en-US" sz="2400" b="1" dirty="0" smtClean="0"/>
              <a:t>         </a:t>
            </a:r>
            <a:r>
              <a:rPr lang="zh-TW" altLang="en-US" sz="2400" b="1" dirty="0">
                <a:solidFill>
                  <a:srgbClr val="CC0000"/>
                </a:solidFill>
              </a:rPr>
              <a:t>身</a:t>
            </a:r>
            <a:r>
              <a:rPr lang="en-US" altLang="zh-TW" sz="2400" b="1" dirty="0">
                <a:solidFill>
                  <a:srgbClr val="CC0000"/>
                </a:solidFill>
              </a:rPr>
              <a:t>/</a:t>
            </a:r>
            <a:endParaRPr lang="en-US" altLang="zh-TW" sz="2400" dirty="0">
              <a:solidFill>
                <a:srgbClr val="CC0000"/>
              </a:solidFill>
            </a:endParaRPr>
          </a:p>
          <a:p>
            <a:pPr>
              <a:lnSpc>
                <a:spcPct val="90000"/>
              </a:lnSpc>
            </a:pPr>
            <a:r>
              <a:rPr lang="en-US" altLang="zh-TW" sz="2400" dirty="0">
                <a:solidFill>
                  <a:srgbClr val="CC0000"/>
                </a:solidFill>
              </a:rPr>
              <a:t>•-----------------------------------------------=  </a:t>
            </a:r>
            <a:r>
              <a:rPr lang="zh-TW" altLang="en-US" sz="2400" b="1" dirty="0">
                <a:solidFill>
                  <a:srgbClr val="CC0000"/>
                </a:solidFill>
              </a:rPr>
              <a:t>心</a:t>
            </a:r>
            <a:r>
              <a:rPr lang="en-US" altLang="zh-TW" sz="2400" b="1" dirty="0" smtClean="0">
                <a:solidFill>
                  <a:srgbClr val="CC0000"/>
                </a:solidFill>
              </a:rPr>
              <a:t>/</a:t>
            </a:r>
            <a:r>
              <a:rPr lang="zh-TW" altLang="en-US" sz="2400" b="1" dirty="0" smtClean="0">
                <a:solidFill>
                  <a:srgbClr val="CC0000"/>
                </a:solidFill>
              </a:rPr>
              <a:t>反应</a:t>
            </a:r>
          </a:p>
          <a:p>
            <a:pPr>
              <a:lnSpc>
                <a:spcPct val="90000"/>
              </a:lnSpc>
              <a:buFontTx/>
              <a:buNone/>
            </a:pPr>
            <a:r>
              <a:rPr lang="zh-TW" altLang="en-US" sz="2400" b="1" dirty="0" smtClean="0">
                <a:solidFill>
                  <a:srgbClr val="CC0000"/>
                </a:solidFill>
              </a:rPr>
              <a:t>                                                                      </a:t>
            </a:r>
            <a:r>
              <a:rPr lang="zh-TW" altLang="en-US" sz="2400" b="1" dirty="0">
                <a:solidFill>
                  <a:srgbClr val="CC0000"/>
                </a:solidFill>
              </a:rPr>
              <a:t>行</a:t>
            </a:r>
            <a:r>
              <a:rPr lang="en-US" altLang="zh-TW" sz="2400" b="1" dirty="0">
                <a:solidFill>
                  <a:srgbClr val="CC0000"/>
                </a:solidFill>
              </a:rPr>
              <a:t>/</a:t>
            </a:r>
            <a:endParaRPr lang="en-US" altLang="zh-TW" sz="2400" dirty="0">
              <a:solidFill>
                <a:srgbClr val="CC0000"/>
              </a:solidFill>
            </a:endParaRPr>
          </a:p>
          <a:p>
            <a:pPr>
              <a:lnSpc>
                <a:spcPct val="90000"/>
              </a:lnSpc>
            </a:pPr>
            <a:r>
              <a:rPr lang="en-US" altLang="zh-TW" sz="2400" dirty="0"/>
              <a:t>•           </a:t>
            </a:r>
            <a:r>
              <a:rPr lang="zh-TW" altLang="en-US" b="1" dirty="0"/>
              <a:t>自助</a:t>
            </a:r>
            <a:r>
              <a:rPr lang="zh-TW" altLang="en-US" dirty="0"/>
              <a:t>＋</a:t>
            </a:r>
            <a:r>
              <a:rPr lang="zh-TW" altLang="en-US" b="1" dirty="0"/>
              <a:t>人助</a:t>
            </a:r>
            <a:r>
              <a:rPr lang="zh-TW" altLang="en-US" dirty="0"/>
              <a:t>＋ </a:t>
            </a:r>
            <a:r>
              <a:rPr lang="zh-TW" altLang="en-US" b="1" dirty="0"/>
              <a:t>天助</a:t>
            </a:r>
            <a:endParaRPr lang="zh-TW" altLang="en-US" dirty="0"/>
          </a:p>
          <a:p>
            <a:pPr>
              <a:lnSpc>
                <a:spcPct val="90000"/>
              </a:lnSpc>
            </a:pPr>
            <a:r>
              <a:rPr lang="zh-TW" altLang="en-US" sz="2400" b="1" dirty="0"/>
              <a:t>      </a:t>
            </a:r>
            <a:r>
              <a:rPr lang="en-US" altLang="zh-TW" sz="2400" dirty="0" smtClean="0"/>
              <a:t>(</a:t>
            </a:r>
            <a:r>
              <a:rPr lang="zh-TW" altLang="en-US" sz="2400" dirty="0" smtClean="0"/>
              <a:t>个人应变</a:t>
            </a:r>
            <a:r>
              <a:rPr lang="en-US" altLang="zh-TW" sz="2400" dirty="0" smtClean="0"/>
              <a:t>)</a:t>
            </a:r>
            <a:r>
              <a:rPr lang="en-US" altLang="zh-TW" sz="2400" b="1" dirty="0" smtClean="0"/>
              <a:t> </a:t>
            </a:r>
            <a:r>
              <a:rPr lang="en-US" altLang="zh-TW" sz="2400" dirty="0" smtClean="0"/>
              <a:t>(</a:t>
            </a:r>
            <a:r>
              <a:rPr lang="zh-TW" altLang="en-US" sz="2400" dirty="0" smtClean="0"/>
              <a:t>社会支持</a:t>
            </a:r>
            <a:r>
              <a:rPr lang="en-US" altLang="zh-TW" sz="2400" dirty="0" smtClean="0"/>
              <a:t>) </a:t>
            </a:r>
            <a:r>
              <a:rPr lang="en-US" altLang="zh-TW" sz="2400" dirty="0"/>
              <a:t>(</a:t>
            </a:r>
            <a:r>
              <a:rPr lang="zh-TW" altLang="en-US" sz="2400" dirty="0"/>
              <a:t>宗教信仰</a:t>
            </a:r>
            <a:r>
              <a:rPr lang="en-US" altLang="zh-TW" sz="2400" dirty="0"/>
              <a:t>)</a:t>
            </a:r>
          </a:p>
          <a:p>
            <a:pPr>
              <a:lnSpc>
                <a:spcPct val="90000"/>
              </a:lnSpc>
            </a:pPr>
            <a:endParaRPr lang="en-US" altLang="zh-TW" sz="2800" dirty="0"/>
          </a:p>
          <a:p>
            <a:pPr>
              <a:lnSpc>
                <a:spcPct val="90000"/>
              </a:lnSpc>
            </a:pPr>
            <a:r>
              <a:rPr lang="en-US" altLang="zh-TW" sz="2400" dirty="0"/>
              <a:t>      </a:t>
            </a:r>
            <a:r>
              <a:rPr lang="zh-TW" altLang="en-US" sz="2800" i="1" dirty="0" smtClean="0"/>
              <a:t>改编自</a:t>
            </a:r>
            <a:r>
              <a:rPr lang="zh-TW" altLang="en-US" sz="2800" i="1" u="sng" dirty="0" smtClean="0"/>
              <a:t>柯永河</a:t>
            </a:r>
            <a:r>
              <a:rPr lang="zh-TW" altLang="en-US" sz="2800" i="1" dirty="0"/>
              <a:t>教授之心理健康公式</a:t>
            </a:r>
          </a:p>
        </p:txBody>
      </p:sp>
      <p:pic>
        <p:nvPicPr>
          <p:cNvPr id="150532" name="Picture 4" descr="MCIN00585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1484313"/>
            <a:ext cx="838200" cy="950912"/>
          </a:xfrm>
          <a:prstGeom prst="rect">
            <a:avLst/>
          </a:prstGeom>
          <a:noFill/>
          <a:extLst>
            <a:ext uri="{909E8E84-426E-40DD-AFC4-6F175D3DCCD1}">
              <a14:hiddenFill xmlns:a14="http://schemas.microsoft.com/office/drawing/2010/main">
                <a:solidFill>
                  <a:srgbClr val="FFFFFF"/>
                </a:solidFill>
              </a14:hiddenFill>
            </a:ext>
          </a:extLst>
        </p:spPr>
      </p:pic>
      <p:pic>
        <p:nvPicPr>
          <p:cNvPr id="150533" name="Picture 5" descr="MCj023281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3213100"/>
            <a:ext cx="1223962" cy="1011238"/>
          </a:xfrm>
          <a:prstGeom prst="rect">
            <a:avLst/>
          </a:prstGeom>
          <a:noFill/>
          <a:extLst>
            <a:ext uri="{909E8E84-426E-40DD-AFC4-6F175D3DCCD1}">
              <a14:hiddenFill xmlns:a14="http://schemas.microsoft.com/office/drawing/2010/main">
                <a:solidFill>
                  <a:srgbClr val="FFFFFF"/>
                </a:solidFill>
              </a14:hiddenFill>
            </a:ext>
          </a:extLst>
        </p:spPr>
      </p:pic>
      <p:pic>
        <p:nvPicPr>
          <p:cNvPr id="150534" name="Picture 6" descr="MCj033473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263" y="1916113"/>
            <a:ext cx="768350" cy="81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143000" y="1447800"/>
            <a:ext cx="6773863" cy="846138"/>
          </a:xfrm>
        </p:spPr>
        <p:txBody>
          <a:bodyPr/>
          <a:lstStyle/>
          <a:p>
            <a:r>
              <a:rPr lang="zh-TW" altLang="en-US" b="1" dirty="0" smtClean="0"/>
              <a:t>短片赏析 </a:t>
            </a:r>
            <a:r>
              <a:rPr lang="en-US" altLang="zh-TW" b="1" dirty="0" smtClean="0"/>
              <a:t>/ </a:t>
            </a:r>
            <a:r>
              <a:rPr lang="zh-TW" altLang="en-US" b="1" dirty="0" smtClean="0"/>
              <a:t>讨论 </a:t>
            </a:r>
            <a:r>
              <a:rPr lang="en-US" altLang="zh-TW" sz="2000" b="1" dirty="0" smtClean="0"/>
              <a:t>ER</a:t>
            </a:r>
            <a:r>
              <a:rPr lang="en-US" altLang="zh-TW" b="1" dirty="0"/>
              <a:t/>
            </a:r>
            <a:br>
              <a:rPr lang="en-US" altLang="zh-TW" b="1" dirty="0"/>
            </a:br>
            <a:endParaRPr lang="en-US" altLang="zh-TW" b="1" dirty="0"/>
          </a:p>
        </p:txBody>
      </p:sp>
      <p:pic>
        <p:nvPicPr>
          <p:cNvPr id="122884" name="Picture 4" descr="MCj02826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175" y="2420938"/>
            <a:ext cx="3124200" cy="3311525"/>
          </a:xfrm>
          <a:prstGeom prst="rect">
            <a:avLst/>
          </a:prstGeom>
          <a:noFill/>
          <a:extLst>
            <a:ext uri="{909E8E84-426E-40DD-AFC4-6F175D3DCCD1}">
              <a14:hiddenFill xmlns:a14="http://schemas.microsoft.com/office/drawing/2010/main">
                <a:solidFill>
                  <a:srgbClr val="FFFFFF"/>
                </a:solidFill>
              </a14:hiddenFill>
            </a:ext>
          </a:extLst>
        </p:spPr>
      </p:pic>
      <p:pic>
        <p:nvPicPr>
          <p:cNvPr id="122885" name="Picture 5" descr="MMj02838100000[1]"/>
          <p:cNvPicPr>
            <a:picLocks noChangeAspect="1" noChangeArrowheads="1" noCrop="1"/>
          </p:cNvPicPr>
          <p:nvPr>
            <p:ph type="body" sz="half" idx="2"/>
          </p:nvPr>
        </p:nvPicPr>
        <p:blipFill>
          <a:blip r:embed="rId4">
            <a:extLst>
              <a:ext uri="{28A0092B-C50C-407E-A947-70E740481C1C}">
                <a14:useLocalDpi xmlns:a14="http://schemas.microsoft.com/office/drawing/2010/main" val="0"/>
              </a:ext>
            </a:extLst>
          </a:blip>
          <a:srcRect/>
          <a:stretch>
            <a:fillRect/>
          </a:stretch>
        </p:blipFill>
        <p:spPr>
          <a:xfrm>
            <a:off x="6021388" y="3667125"/>
            <a:ext cx="2209800" cy="2195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additive="base">
                                        <p:cTn id="7" dur="500" fill="hold"/>
                                        <p:tgtEl>
                                          <p:spTgt spid="122882"/>
                                        </p:tgtEl>
                                        <p:attrNameLst>
                                          <p:attrName>ppt_x</p:attrName>
                                        </p:attrNameLst>
                                      </p:cBhvr>
                                      <p:tavLst>
                                        <p:tav tm="0">
                                          <p:val>
                                            <p:strVal val="0-#ppt_w/2"/>
                                          </p:val>
                                        </p:tav>
                                        <p:tav tm="100000">
                                          <p:val>
                                            <p:strVal val="#ppt_x"/>
                                          </p:val>
                                        </p:tav>
                                      </p:tavLst>
                                    </p:anim>
                                    <p:anim calcmode="lin" valueType="num">
                                      <p:cBhvr additive="base">
                                        <p:cTn id="8" dur="500" fill="hold"/>
                                        <p:tgtEl>
                                          <p:spTgt spid="1228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274638"/>
            <a:ext cx="8291513" cy="1498600"/>
          </a:xfrm>
        </p:spPr>
        <p:txBody>
          <a:bodyPr/>
          <a:lstStyle/>
          <a:p>
            <a:r>
              <a:rPr lang="zh-TW" altLang="en-US" sz="4000" b="1" dirty="0">
                <a:ea typeface="華康儷楷書(P)" pitchFamily="66" charset="-120"/>
              </a:rPr>
              <a:t>介入</a:t>
            </a:r>
            <a:r>
              <a:rPr lang="zh-TW" altLang="en-US" sz="4000" b="1" dirty="0" smtClean="0"/>
              <a:t>：</a:t>
            </a:r>
            <a:r>
              <a:rPr lang="zh-TW" altLang="en-US" sz="4000" b="1" u="sng" dirty="0" smtClean="0">
                <a:ea typeface="華康儷楷書(P)" pitchFamily="66" charset="-120"/>
              </a:rPr>
              <a:t>个别咨询</a:t>
            </a:r>
            <a:br>
              <a:rPr lang="zh-TW" altLang="en-US" sz="4000" b="1" u="sng" dirty="0" smtClean="0">
                <a:ea typeface="華康儷楷書(P)" pitchFamily="66" charset="-120"/>
              </a:rPr>
            </a:br>
            <a:r>
              <a:rPr lang="zh-TW" altLang="en-US" sz="1600" dirty="0" smtClean="0"/>
              <a:t>（黄龙杰制作）</a:t>
            </a:r>
            <a:r>
              <a:rPr lang="zh-TW" altLang="en-US" sz="2400" dirty="0" smtClean="0"/>
              <a:t> </a:t>
            </a:r>
            <a:r>
              <a:rPr lang="zh-TW" altLang="en-US" sz="3600" dirty="0"/>
              <a:t/>
            </a:r>
            <a:br>
              <a:rPr lang="zh-TW" altLang="en-US" sz="3600" dirty="0"/>
            </a:br>
            <a:endParaRPr lang="zh-TW" altLang="en-US" sz="3600" dirty="0"/>
          </a:p>
        </p:txBody>
      </p:sp>
      <p:sp>
        <p:nvSpPr>
          <p:cNvPr id="140291" name="Rectangle 3"/>
          <p:cNvSpPr>
            <a:spLocks noGrp="1" noChangeArrowheads="1"/>
          </p:cNvSpPr>
          <p:nvPr>
            <p:ph type="body" idx="1"/>
          </p:nvPr>
        </p:nvSpPr>
        <p:spPr/>
        <p:txBody>
          <a:bodyPr/>
          <a:lstStyle/>
          <a:p>
            <a:endParaRPr lang="zh-HK" altLang="zh-HK"/>
          </a:p>
        </p:txBody>
      </p:sp>
      <p:pic>
        <p:nvPicPr>
          <p:cNvPr id="140292" name="Picture 4" descr="MMj0234764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5229225"/>
            <a:ext cx="1295400" cy="790575"/>
          </a:xfrm>
          <a:prstGeom prst="rect">
            <a:avLst/>
          </a:prstGeom>
          <a:noFill/>
          <a:extLst>
            <a:ext uri="{909E8E84-426E-40DD-AFC4-6F175D3DCCD1}">
              <a14:hiddenFill xmlns:a14="http://schemas.microsoft.com/office/drawing/2010/main">
                <a:solidFill>
                  <a:srgbClr val="FFFFFF"/>
                </a:solidFill>
              </a14:hiddenFill>
            </a:ext>
          </a:extLst>
        </p:spPr>
      </p:pic>
      <p:pic>
        <p:nvPicPr>
          <p:cNvPr id="140293" name="Picture 5" descr="MCj035540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636838"/>
            <a:ext cx="1908175" cy="1741487"/>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MCBD06809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63" y="2708275"/>
            <a:ext cx="1458912" cy="1820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150938" y="617538"/>
            <a:ext cx="7793037" cy="1287462"/>
          </a:xfrm>
        </p:spPr>
        <p:txBody>
          <a:bodyPr/>
          <a:lstStyle/>
          <a:p>
            <a:r>
              <a:rPr lang="en-US" altLang="zh-TW" b="1" dirty="0">
                <a:solidFill>
                  <a:srgbClr val="0000FF"/>
                </a:solidFill>
                <a:effectLst>
                  <a:outerShdw blurRad="38100" dist="38100" dir="2700000" algn="tl">
                    <a:srgbClr val="C0C0C0"/>
                  </a:outerShdw>
                </a:effectLst>
              </a:rPr>
              <a:t>I</a:t>
            </a:r>
            <a:r>
              <a:rPr lang="en-US" altLang="zh-TW" b="1" dirty="0">
                <a:effectLst>
                  <a:outerShdw blurRad="38100" dist="38100" dir="2700000" algn="tl">
                    <a:srgbClr val="C0C0C0"/>
                  </a:outerShdw>
                </a:effectLst>
              </a:rPr>
              <a:t> - </a:t>
            </a:r>
            <a:r>
              <a:rPr lang="en-US" altLang="zh-TW" b="1" i="1" dirty="0">
                <a:effectLst>
                  <a:outerShdw blurRad="38100" dist="38100" dir="2700000" algn="tl">
                    <a:srgbClr val="C0C0C0"/>
                  </a:outerShdw>
                </a:effectLst>
              </a:rPr>
              <a:t>L </a:t>
            </a:r>
            <a:r>
              <a:rPr lang="en-US" altLang="zh-TW" b="1" i="1" dirty="0">
                <a:solidFill>
                  <a:srgbClr val="CC0000"/>
                </a:solidFill>
                <a:effectLst>
                  <a:outerShdw blurRad="38100" dist="38100" dir="2700000" algn="tl">
                    <a:srgbClr val="C0C0C0"/>
                  </a:outerShdw>
                </a:effectLst>
              </a:rPr>
              <a:t>E</a:t>
            </a:r>
            <a:r>
              <a:rPr lang="en-US" altLang="zh-TW" b="1" i="1" dirty="0">
                <a:effectLst>
                  <a:outerShdw blurRad="38100" dist="38100" dir="2700000" algn="tl">
                    <a:srgbClr val="C0C0C0"/>
                  </a:outerShdw>
                </a:effectLst>
              </a:rPr>
              <a:t> A</a:t>
            </a:r>
            <a:r>
              <a:rPr lang="en-US" altLang="zh-TW" b="1" i="1" dirty="0">
                <a:solidFill>
                  <a:srgbClr val="CC0000"/>
                </a:solidFill>
                <a:effectLst>
                  <a:outerShdw blurRad="38100" dist="38100" dir="2700000" algn="tl">
                    <a:srgbClr val="C0C0C0"/>
                  </a:outerShdw>
                </a:effectLst>
              </a:rPr>
              <a:t> D</a:t>
            </a:r>
            <a:r>
              <a:rPr lang="en-US" altLang="zh-TW" b="1" dirty="0">
                <a:effectLst>
                  <a:outerShdw blurRad="38100" dist="38100" dir="2700000" algn="tl">
                    <a:srgbClr val="C0C0C0"/>
                  </a:outerShdw>
                </a:effectLst>
              </a:rPr>
              <a:t> </a:t>
            </a:r>
            <a:r>
              <a:rPr lang="zh-TW" altLang="en-US" b="1" dirty="0">
                <a:effectLst>
                  <a:outerShdw blurRad="38100" dist="38100" dir="2700000" algn="tl">
                    <a:srgbClr val="C0C0C0"/>
                  </a:outerShdw>
                </a:effectLst>
              </a:rPr>
              <a:t>模式</a:t>
            </a:r>
            <a:r>
              <a:rPr lang="zh-TW" altLang="en-US" dirty="0"/>
              <a:t/>
            </a:r>
            <a:br>
              <a:rPr lang="zh-TW" altLang="en-US" dirty="0"/>
            </a:br>
            <a:r>
              <a:rPr lang="en-US" altLang="zh-TW" sz="2800" b="1" dirty="0" smtClean="0"/>
              <a:t>(</a:t>
            </a:r>
            <a:r>
              <a:rPr lang="zh-TW" altLang="en-US" sz="2800" b="1" dirty="0" smtClean="0">
                <a:ea typeface="華康標楷體" pitchFamily="65" charset="-120"/>
              </a:rPr>
              <a:t>改编自 </a:t>
            </a:r>
            <a:r>
              <a:rPr lang="en-US" altLang="zh-TW" sz="2800" dirty="0" smtClean="0">
                <a:latin typeface="華康標楷體" pitchFamily="65" charset="-120"/>
                <a:ea typeface="華康標楷體" pitchFamily="65" charset="-120"/>
              </a:rPr>
              <a:t>AQ</a:t>
            </a:r>
            <a:r>
              <a:rPr lang="zh-TW" altLang="en-US" sz="2800" dirty="0" smtClean="0">
                <a:latin typeface="華康標楷體" pitchFamily="65" charset="-120"/>
                <a:ea typeface="華康標楷體" pitchFamily="65" charset="-120"/>
              </a:rPr>
              <a:t>逆境商数</a:t>
            </a:r>
            <a:r>
              <a:rPr lang="en-US" altLang="zh-TW" sz="2800" dirty="0" smtClean="0">
                <a:latin typeface="華康標楷體" pitchFamily="65" charset="-120"/>
                <a:ea typeface="華康標楷體" pitchFamily="65" charset="-120"/>
              </a:rPr>
              <a:t>,</a:t>
            </a:r>
            <a:r>
              <a:rPr lang="en-US" altLang="zh-TW" sz="1800" dirty="0">
                <a:latin typeface="華康標楷體" pitchFamily="65" charset="-120"/>
                <a:ea typeface="華康標楷體" pitchFamily="65" charset="-120"/>
              </a:rPr>
              <a:t>Paul G. Stoltz</a:t>
            </a:r>
            <a:r>
              <a:rPr lang="en-US" altLang="zh-TW" sz="2800" dirty="0">
                <a:latin typeface="華康標楷體" pitchFamily="65" charset="-120"/>
                <a:ea typeface="華康標楷體" pitchFamily="65" charset="-120"/>
              </a:rPr>
              <a:t> </a:t>
            </a:r>
            <a:r>
              <a:rPr lang="zh-TW" altLang="en-US" sz="1400" dirty="0" smtClean="0"/>
              <a:t>（黄龙杰编译）</a:t>
            </a:r>
            <a:r>
              <a:rPr lang="zh-TW" altLang="en-US" sz="4000" dirty="0" smtClean="0">
                <a:ea typeface="華康儷楷書" pitchFamily="65" charset="-120"/>
              </a:rPr>
              <a:t> </a:t>
            </a:r>
            <a:r>
              <a:rPr lang="en-US" altLang="zh-TW" sz="2800" b="1" dirty="0"/>
              <a:t>)</a:t>
            </a:r>
            <a:br>
              <a:rPr lang="en-US" altLang="zh-TW" sz="2800" b="1" dirty="0"/>
            </a:br>
            <a:endParaRPr lang="en-US" altLang="zh-TW" sz="2800" b="1" dirty="0"/>
          </a:p>
        </p:txBody>
      </p:sp>
      <p:sp>
        <p:nvSpPr>
          <p:cNvPr id="124931" name="Rectangle 3"/>
          <p:cNvSpPr>
            <a:spLocks noGrp="1" noChangeArrowheads="1"/>
          </p:cNvSpPr>
          <p:nvPr>
            <p:ph type="body" sz="half" idx="1"/>
          </p:nvPr>
        </p:nvSpPr>
        <p:spPr>
          <a:xfrm>
            <a:off x="1116013" y="2393950"/>
            <a:ext cx="4337050" cy="3625850"/>
          </a:xfrm>
        </p:spPr>
        <p:txBody>
          <a:bodyPr/>
          <a:lstStyle/>
          <a:p>
            <a:r>
              <a:rPr lang="en-US" altLang="zh-TW" sz="2400" dirty="0">
                <a:solidFill>
                  <a:srgbClr val="0000FF"/>
                </a:solidFill>
              </a:rPr>
              <a:t>(Ice-breaking)  </a:t>
            </a:r>
            <a:r>
              <a:rPr lang="en-US" altLang="zh-TW" dirty="0">
                <a:latin typeface="華康標楷體" pitchFamily="65" charset="-120"/>
                <a:ea typeface="華康標楷體" pitchFamily="65" charset="-120"/>
              </a:rPr>
              <a:t>        	</a:t>
            </a:r>
            <a:endParaRPr lang="en-US" altLang="zh-TW" sz="3200" dirty="0">
              <a:ea typeface="華康標楷體" pitchFamily="65" charset="-120"/>
            </a:endParaRPr>
          </a:p>
          <a:p>
            <a:r>
              <a:rPr lang="en-US" altLang="zh-TW" sz="3200" dirty="0"/>
              <a:t>Listen: </a:t>
            </a:r>
            <a:r>
              <a:rPr lang="zh-TW" altLang="en-US" sz="3200" dirty="0" smtClean="0">
                <a:ea typeface="華康標楷體" pitchFamily="65" charset="-120"/>
              </a:rPr>
              <a:t>聆</a:t>
            </a:r>
            <a:r>
              <a:rPr lang="zh-TW" altLang="en-US" sz="3200" dirty="0" smtClean="0">
                <a:solidFill>
                  <a:srgbClr val="000099"/>
                </a:solidFill>
                <a:ea typeface="華康標楷體" pitchFamily="65" charset="-120"/>
              </a:rPr>
              <a:t>听</a:t>
            </a:r>
          </a:p>
          <a:p>
            <a:r>
              <a:rPr lang="en-US" altLang="zh-TW" sz="3200" dirty="0" smtClean="0">
                <a:solidFill>
                  <a:srgbClr val="CC0000"/>
                </a:solidFill>
              </a:rPr>
              <a:t>Explore</a:t>
            </a:r>
            <a:r>
              <a:rPr lang="en-US" altLang="zh-TW" sz="3200" dirty="0"/>
              <a:t>:</a:t>
            </a:r>
            <a:r>
              <a:rPr lang="zh-TW" altLang="en-US" sz="3200" dirty="0" smtClean="0">
                <a:ea typeface="華康標楷體" pitchFamily="65" charset="-120"/>
              </a:rPr>
              <a:t>探</a:t>
            </a:r>
            <a:r>
              <a:rPr lang="zh-TW" altLang="en-US" sz="3200" dirty="0" smtClean="0">
                <a:solidFill>
                  <a:srgbClr val="000099"/>
                </a:solidFill>
                <a:ea typeface="華康標楷體" pitchFamily="65" charset="-120"/>
              </a:rPr>
              <a:t>问</a:t>
            </a:r>
          </a:p>
          <a:p>
            <a:r>
              <a:rPr lang="en-US" altLang="zh-TW" sz="3200" dirty="0" smtClean="0"/>
              <a:t>Analyze</a:t>
            </a:r>
            <a:r>
              <a:rPr lang="en-US" altLang="zh-TW" sz="3200" dirty="0"/>
              <a:t>:</a:t>
            </a:r>
            <a:r>
              <a:rPr lang="zh-TW" altLang="en-US" sz="3200" dirty="0">
                <a:ea typeface="華康標楷體" pitchFamily="65" charset="-120"/>
              </a:rPr>
              <a:t>分</a:t>
            </a:r>
            <a:r>
              <a:rPr lang="zh-TW" altLang="en-US" sz="3200" dirty="0">
                <a:solidFill>
                  <a:srgbClr val="000099"/>
                </a:solidFill>
                <a:ea typeface="華康標楷體" pitchFamily="65" charset="-120"/>
              </a:rPr>
              <a:t>析</a:t>
            </a:r>
          </a:p>
          <a:p>
            <a:r>
              <a:rPr lang="en-US" altLang="zh-TW" sz="3200" dirty="0">
                <a:solidFill>
                  <a:srgbClr val="CC0000"/>
                </a:solidFill>
              </a:rPr>
              <a:t>Do</a:t>
            </a:r>
            <a:r>
              <a:rPr lang="en-US" altLang="zh-TW" sz="3200" dirty="0"/>
              <a:t>: </a:t>
            </a:r>
            <a:r>
              <a:rPr lang="zh-TW" altLang="en-US" sz="3200" dirty="0" smtClean="0">
                <a:ea typeface="華康標楷體" pitchFamily="65" charset="-120"/>
              </a:rPr>
              <a:t>行</a:t>
            </a:r>
            <a:r>
              <a:rPr lang="zh-TW" altLang="en-US" sz="3200" dirty="0" smtClean="0">
                <a:solidFill>
                  <a:srgbClr val="000099"/>
                </a:solidFill>
                <a:ea typeface="華康標楷體" pitchFamily="65" charset="-120"/>
              </a:rPr>
              <a:t>动</a:t>
            </a:r>
          </a:p>
          <a:p>
            <a:endParaRPr lang="zh-TW" altLang="en-US" sz="3200" dirty="0"/>
          </a:p>
          <a:p>
            <a:endParaRPr lang="en-US" altLang="zh-TW" sz="3200" dirty="0"/>
          </a:p>
        </p:txBody>
      </p:sp>
      <p:sp>
        <p:nvSpPr>
          <p:cNvPr id="124932" name="Rectangle 4"/>
          <p:cNvSpPr>
            <a:spLocks noGrp="1" noChangeArrowheads="1"/>
          </p:cNvSpPr>
          <p:nvPr>
            <p:ph type="body" sz="half" idx="2"/>
          </p:nvPr>
        </p:nvSpPr>
        <p:spPr>
          <a:xfrm>
            <a:off x="4652963" y="1979613"/>
            <a:ext cx="4033837" cy="3854450"/>
          </a:xfrm>
        </p:spPr>
        <p:txBody>
          <a:bodyPr/>
          <a:lstStyle/>
          <a:p>
            <a:pPr>
              <a:lnSpc>
                <a:spcPct val="90000"/>
              </a:lnSpc>
            </a:pPr>
            <a:endParaRPr lang="zh-HK" altLang="zh-HK" sz="3600"/>
          </a:p>
        </p:txBody>
      </p:sp>
      <p:pic>
        <p:nvPicPr>
          <p:cNvPr id="124933" name="Picture 5" descr="SOCWR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63" y="3500438"/>
            <a:ext cx="224155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box(out)">
                                      <p:cBhvr>
                                        <p:cTn id="7" dur="500"/>
                                        <p:tgtEl>
                                          <p:spTgt spid="12493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24932">
                                            <p:txEl>
                                              <p:pRg st="0" end="0"/>
                                            </p:txEl>
                                          </p:spTgt>
                                        </p:tgtEl>
                                        <p:attrNameLst>
                                          <p:attrName>style.visibility</p:attrName>
                                        </p:attrNameLst>
                                      </p:cBhvr>
                                      <p:to>
                                        <p:strVal val="visible"/>
                                      </p:to>
                                    </p:set>
                                    <p:animEffect transition="in" filter="blinds(horizontal)">
                                      <p:cBhvr>
                                        <p:cTn id="12" dur="500"/>
                                        <p:tgtEl>
                                          <p:spTgt spid="12493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24931">
                                            <p:txEl>
                                              <p:pRg st="0" end="0"/>
                                            </p:txEl>
                                          </p:spTgt>
                                        </p:tgtEl>
                                        <p:attrNameLst>
                                          <p:attrName>style.visibility</p:attrName>
                                        </p:attrNameLst>
                                      </p:cBhvr>
                                      <p:to>
                                        <p:strVal val="visible"/>
                                      </p:to>
                                    </p:set>
                                    <p:animEffect transition="in" filter="barn(outVertical)">
                                      <p:cBhvr>
                                        <p:cTn id="17" dur="2000"/>
                                        <p:tgtEl>
                                          <p:spTgt spid="12493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124931">
                                            <p:txEl>
                                              <p:pRg st="1" end="1"/>
                                            </p:txEl>
                                          </p:spTgt>
                                        </p:tgtEl>
                                        <p:attrNameLst>
                                          <p:attrName>style.visibility</p:attrName>
                                        </p:attrNameLst>
                                      </p:cBhvr>
                                      <p:to>
                                        <p:strVal val="visible"/>
                                      </p:to>
                                    </p:set>
                                    <p:animEffect transition="in" filter="barn(outHorizontal)">
                                      <p:cBhvr>
                                        <p:cTn id="22" dur="500"/>
                                        <p:tgtEl>
                                          <p:spTgt spid="124931">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124931">
                                            <p:txEl>
                                              <p:pRg st="2" end="2"/>
                                            </p:txEl>
                                          </p:spTgt>
                                        </p:tgtEl>
                                        <p:attrNameLst>
                                          <p:attrName>style.visibility</p:attrName>
                                        </p:attrNameLst>
                                      </p:cBhvr>
                                      <p:to>
                                        <p:strVal val="visible"/>
                                      </p:to>
                                    </p:set>
                                    <p:animEffect transition="in" filter="barn(outHorizontal)">
                                      <p:cBhvr>
                                        <p:cTn id="27" dur="500"/>
                                        <p:tgtEl>
                                          <p:spTgt spid="124931">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124931">
                                            <p:txEl>
                                              <p:pRg st="3" end="3"/>
                                            </p:txEl>
                                          </p:spTgt>
                                        </p:tgtEl>
                                        <p:attrNameLst>
                                          <p:attrName>style.visibility</p:attrName>
                                        </p:attrNameLst>
                                      </p:cBhvr>
                                      <p:to>
                                        <p:strVal val="visible"/>
                                      </p:to>
                                    </p:set>
                                    <p:animEffect transition="in" filter="barn(outHorizontal)">
                                      <p:cBhvr>
                                        <p:cTn id="32" dur="500"/>
                                        <p:tgtEl>
                                          <p:spTgt spid="124931">
                                            <p:txEl>
                                              <p:pRg st="3" end="3"/>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124931">
                                            <p:txEl>
                                              <p:pRg st="4" end="4"/>
                                            </p:txEl>
                                          </p:spTgt>
                                        </p:tgtEl>
                                        <p:attrNameLst>
                                          <p:attrName>style.visibility</p:attrName>
                                        </p:attrNameLst>
                                      </p:cBhvr>
                                      <p:to>
                                        <p:strVal val="visible"/>
                                      </p:to>
                                    </p:set>
                                    <p:animEffect transition="in" filter="barn(outHorizontal)">
                                      <p:cBhvr>
                                        <p:cTn id="37" dur="500"/>
                                        <p:tgtEl>
                                          <p:spTgt spid="124931">
                                            <p:txEl>
                                              <p:pRg st="4" end="4"/>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P spid="124932" grpId="0" build="p" autoUpdateAnimBg="0"/>
    </p:bld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3291</Words>
  <Application>Microsoft Office PowerPoint</Application>
  <PresentationFormat>如螢幕大小 (4:3)</PresentationFormat>
  <Paragraphs>477</Paragraphs>
  <Slides>59</Slides>
  <Notes>23</Notes>
  <HiddenSlides>0</HiddenSlides>
  <MMClips>0</MMClips>
  <ScaleCrop>false</ScaleCrop>
  <HeadingPairs>
    <vt:vector size="8" baseType="variant">
      <vt:variant>
        <vt:lpstr>使用字型</vt:lpstr>
      </vt:variant>
      <vt:variant>
        <vt:i4>19</vt:i4>
      </vt:variant>
      <vt:variant>
        <vt:lpstr>佈景主題</vt:lpstr>
      </vt:variant>
      <vt:variant>
        <vt:i4>1</vt:i4>
      </vt:variant>
      <vt:variant>
        <vt:lpstr>內嵌 OLE 伺服程式</vt:lpstr>
      </vt:variant>
      <vt:variant>
        <vt:i4>3</vt:i4>
      </vt:variant>
      <vt:variant>
        <vt:lpstr>投影片標題</vt:lpstr>
      </vt:variant>
      <vt:variant>
        <vt:i4>59</vt:i4>
      </vt:variant>
    </vt:vector>
  </HeadingPairs>
  <TitlesOfParts>
    <vt:vector size="82" baseType="lpstr">
      <vt:lpstr>Arial</vt:lpstr>
      <vt:lpstr>新細明體</vt:lpstr>
      <vt:lpstr>標楷體</vt:lpstr>
      <vt:lpstr>Times New Roman</vt:lpstr>
      <vt:lpstr>華康儷楷書</vt:lpstr>
      <vt:lpstr>華康儷楷書(P)</vt:lpstr>
      <vt:lpstr>華康鐵線龍門W3</vt:lpstr>
      <vt:lpstr>細明體</vt:lpstr>
      <vt:lpstr>華康標楷體</vt:lpstr>
      <vt:lpstr>SimHei</vt:lpstr>
      <vt:lpstr>華康少女文字W5(P)</vt:lpstr>
      <vt:lpstr>Arial Unicode MS</vt:lpstr>
      <vt:lpstr>Arial Black</vt:lpstr>
      <vt:lpstr>Stencil</vt:lpstr>
      <vt:lpstr>Tahoma</vt:lpstr>
      <vt:lpstr>華康鐵線龍門W3(P)</vt:lpstr>
      <vt:lpstr>華康中黑體</vt:lpstr>
      <vt:lpstr>Comic Sans MS</vt:lpstr>
      <vt:lpstr>Wingdings</vt:lpstr>
      <vt:lpstr>預設簡報設計</vt:lpstr>
      <vt:lpstr>MS 組織圖 2.0</vt:lpstr>
      <vt:lpstr>Microsoft Clip Gallery</vt:lpstr>
      <vt:lpstr>Microsoft Word 圖片</vt:lpstr>
      <vt:lpstr>PowerPoint 簡報</vt:lpstr>
      <vt:lpstr>  抢救心理创伤   ~ 校园危机事件处遇</vt:lpstr>
      <vt:lpstr> 压力：令人生病？ 还是成长？  (Dohrenwend,1978) (黄龙杰制作)  </vt:lpstr>
      <vt:lpstr>危机时刻 引自「危机处置之理论与实务：以第一现场相关处置为例」 (陈嘉凤1、周才忠2、赖念华3、钱静怡4、利美萱5) (黄龙杰制作)   </vt:lpstr>
      <vt:lpstr>危机（Crisis）(黄龙杰制作) (Heller, Price, Reinharz, Riger, Wandersman &amp; D’Aunno, 1984；Hershenson, Power &amp; Waldo, 2003； Kanel, 2003； James &amp; Gilliland, 2004；Myer &amp; James, 2005；陈嘉凤，民93)。 </vt:lpstr>
      <vt:lpstr>压力调适公式 (黄龙杰,1999）</vt:lpstr>
      <vt:lpstr>短片赏析 / 讨论 ER </vt:lpstr>
      <vt:lpstr>介入：个别咨询 （黄龙杰制作）  </vt:lpstr>
      <vt:lpstr>I - L E A D 模式 (改编自 AQ逆境商数,Paul G. Stoltz （黄龙杰编译） ) </vt:lpstr>
      <vt:lpstr>     安抚家属的 5T   (John Merritt) (黄龙杰编译) </vt:lpstr>
      <vt:lpstr>重大意外（危机事故）后的压力反应 (Critical Incident Stress Reactions （黄龙杰编译）)</vt:lpstr>
      <vt:lpstr>重大意外（危机事故）后的压力反应 (Critical Incident Stress Reactions （黄龙杰编译）)</vt:lpstr>
      <vt:lpstr>对灾难的压力反应是------  (National Institute of Mental Health, NIMH,黄龙杰编译)</vt:lpstr>
      <vt:lpstr>替代性的心理创伤 (黄龙杰编译) </vt:lpstr>
      <vt:lpstr>此刻有你真好 (Kolf J.C., 1999 刘育林译) (黄龙杰制作) </vt:lpstr>
      <vt:lpstr>多元化的危机介入方式（黄龙杰）  (以校园为例)</vt:lpstr>
      <vt:lpstr>介入：座谈(团体) （黄龙杰制作）  </vt:lpstr>
      <vt:lpstr>安心座谈/减压团体：Debriefing　　                  (美国红十字会) （黄龙杰编译） </vt:lpstr>
      <vt:lpstr>debriefing：A&amp;C 语言模式（黄龙杰） </vt:lpstr>
      <vt:lpstr> 短片赏析</vt:lpstr>
      <vt:lpstr>事后：辅导老师自己的debriefing （黄龙杰制作）   </vt:lpstr>
      <vt:lpstr>校园创伤事件的种类（黄龙杰）</vt:lpstr>
      <vt:lpstr>他的选择…</vt:lpstr>
      <vt:lpstr>PowerPoint 簡報</vt:lpstr>
      <vt:lpstr>危机辅导的可能对象 （以校园为例）</vt:lpstr>
      <vt:lpstr>介入：演说(简报)  （黄龙杰制作）     </vt:lpstr>
      <vt:lpstr>  心理创伤经验  (T. Elliot,1999) （黄龙杰编译）</vt:lpstr>
      <vt:lpstr>创伤后压力反应 (Post-traumatic Stress Reactions, PTSR （黄龙杰编译）)</vt:lpstr>
      <vt:lpstr>    PTSR 第一组反应（黄龙杰编译）</vt:lpstr>
      <vt:lpstr> PTSR 第二组反应（黄龙杰编译）</vt:lpstr>
      <vt:lpstr> PTSR 第三组反应（黄龙杰编译）</vt:lpstr>
      <vt:lpstr>情绪调适：CDEF  （黄龙杰, 2000）</vt:lpstr>
      <vt:lpstr>小区心理学：   都很稳 (B.S.Dohrenwend,1978) 模式 黄龙杰编译</vt:lpstr>
      <vt:lpstr>介入：传单/书信 （黄龙杰制作）  </vt:lpstr>
      <vt:lpstr>给家长的一封信 ~还子可能有的反应</vt:lpstr>
      <vt:lpstr>介入：班级辅导 （黄龙杰制作）  </vt:lpstr>
      <vt:lpstr>介入：家庭访视 （黄龙杰制作）  </vt:lpstr>
      <vt:lpstr>PowerPoint 簡報</vt:lpstr>
      <vt:lpstr>  悼念 (grief) 的五项任务 (ＷilliamＷorden,1991) （黄龙杰编译）</vt:lpstr>
      <vt:lpstr>PowerPoint 簡報</vt:lpstr>
      <vt:lpstr>图2-1 二级预防处理流程图 （参考资料「教育部校园自我伤害防治手册」，赖念华主编） </vt:lpstr>
      <vt:lpstr>精神疾病 (mental illness) （黄龙杰编译） </vt:lpstr>
      <vt:lpstr> 适应性疾患    (Adjustment Disorder) （黄龙杰编译）  </vt:lpstr>
      <vt:lpstr> 情感性疾患(Mood Disorders)         之重郁症(Major Depression)  (Ｎ&gt;=5)  两周以上      （黄龙杰编译） </vt:lpstr>
      <vt:lpstr>PowerPoint 簡報</vt:lpstr>
      <vt:lpstr>简式健康量表 (卫生署自杀防治中心 李明滨)</vt:lpstr>
      <vt:lpstr>分数说明 (卫生署自杀防治中心 李明滨)</vt:lpstr>
      <vt:lpstr>筛检高危险群的测验  （黄龙杰制作） </vt:lpstr>
      <vt:lpstr>自杀防治守门人 1 2 3 步骤  (卫生署自杀防治中心  宜兰县卫生局)</vt:lpstr>
      <vt:lpstr>「自杀之前，鬼门关有三关」（黄龙杰） </vt:lpstr>
      <vt:lpstr>一旦，发现他(她)想自杀…</vt:lpstr>
      <vt:lpstr>PowerPoint 簡報</vt:lpstr>
      <vt:lpstr>小区心理学： 都很稳 (B.S.Dohrenwend,1978) 模式（黄龙杰编译）   </vt:lpstr>
      <vt:lpstr> 第一级(first-order)危机介入 「心理急救」的目标   (Slaikeu,K.A.1990) （黄龙杰编译） </vt:lpstr>
      <vt:lpstr>第一级(first-order)危机介入 「心理急救」的五个步骤 (Slaikeu,K.A.1990) （黄龙杰编译）   </vt:lpstr>
      <vt:lpstr>危机评估公式  （ 整合柯永河「静态心理健康公式」 与LAZARUS之BASIC模式，黄龙杰,2008 ） </vt:lpstr>
      <vt:lpstr>有关自杀防治 当事人或家属可求助 </vt:lpstr>
      <vt:lpstr>延伸阅读</vt:lpstr>
      <vt:lpstr>                  心得回顾</vt:lpstr>
    </vt:vector>
  </TitlesOfParts>
  <Company>OEM Preinstallation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校園危機事件處理</dc:title>
  <dc:creator>Owner</dc:creator>
  <cp:lastModifiedBy>Yipsir</cp:lastModifiedBy>
  <cp:revision>16</cp:revision>
  <dcterms:created xsi:type="dcterms:W3CDTF">2008-05-07T14:52:21Z</dcterms:created>
  <dcterms:modified xsi:type="dcterms:W3CDTF">2017-05-07T06:00:34Z</dcterms:modified>
</cp:coreProperties>
</file>