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F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2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FA8D43-EFC9-40E4-90EC-58874B4EA9D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311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BE9FF-2682-4945-8E7D-87787D2C2043}" type="slidenum">
              <a:rPr lang="en-US" altLang="zh-TW"/>
              <a:pPr/>
              <a:t>1</a:t>
            </a:fld>
            <a:endParaRPr lang="en-US" altLang="zh-TW" dirty="0"/>
          </a:p>
        </p:txBody>
      </p:sp>
      <p:sp>
        <p:nvSpPr>
          <p:cNvPr id="81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HK" altLang="zh-HK"/>
          </a:p>
        </p:txBody>
      </p:sp>
      <p:sp>
        <p:nvSpPr>
          <p:cNvPr id="8196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/>
            <a:fld id="{95CDBB3E-2524-48F6-AD19-A1CF5E0D90B4}" type="slidenum">
              <a:rPr kumimoji="0" lang="en-US" altLang="zh-TW" sz="1200">
                <a:latin typeface="Calibri" pitchFamily="34" charset="0"/>
              </a:rPr>
              <a:pPr algn="r"/>
              <a:t>1</a:t>
            </a:fld>
            <a:endParaRPr kumimoji="0" lang="en-US" altLang="zh-TW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0B482-E656-4041-8E93-92973A54A61D}" type="slidenum">
              <a:rPr lang="en-US" altLang="zh-TW"/>
              <a:pPr/>
              <a:t>2</a:t>
            </a:fld>
            <a:endParaRPr lang="en-US" altLang="zh-TW" dirty="0"/>
          </a:p>
        </p:txBody>
      </p:sp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HK" altLang="zh-HK"/>
          </a:p>
        </p:txBody>
      </p:sp>
      <p:sp>
        <p:nvSpPr>
          <p:cNvPr id="38916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5E76B82-B38D-421B-BB8B-E38743DE8333}" type="slidenum">
              <a:rPr kumimoji="0" lang="zh-TW" altLang="en-US" sz="1200">
                <a:latin typeface="+mn-lt"/>
                <a:ea typeface="+mn-ea"/>
              </a:rPr>
              <a:pPr algn="r">
                <a:defRPr/>
              </a:pPr>
              <a:t>2</a:t>
            </a:fld>
            <a:endParaRPr kumimoji="0" lang="zh-TW" altLang="en-US" sz="1200" dirty="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5BEAD-2258-4D62-BD00-118E8BC54792}" type="slidenum">
              <a:rPr lang="en-US" altLang="zh-TW"/>
              <a:pPr/>
              <a:t>3</a:t>
            </a:fld>
            <a:endParaRPr lang="en-US" altLang="zh-TW" dirty="0"/>
          </a:p>
        </p:txBody>
      </p:sp>
      <p:sp>
        <p:nvSpPr>
          <p:cNvPr id="153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36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HK" altLang="zh-HK"/>
          </a:p>
        </p:txBody>
      </p:sp>
      <p:sp>
        <p:nvSpPr>
          <p:cNvPr id="38916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BC25666-2937-4E75-A2ED-6289D7CC8CCC}" type="slidenum">
              <a:rPr kumimoji="0" lang="zh-TW" altLang="en-US" sz="1200">
                <a:latin typeface="+mn-lt"/>
                <a:ea typeface="+mn-ea"/>
              </a:rPr>
              <a:pPr algn="r">
                <a:defRPr/>
              </a:pPr>
              <a:t>3</a:t>
            </a:fld>
            <a:endParaRPr kumimoji="0" lang="zh-TW" altLang="en-US" sz="1200" dirty="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14A57-A40B-4505-AC9C-D1C0C0F8FBBF}" type="slidenum">
              <a:rPr lang="en-US" altLang="zh-TW"/>
              <a:pPr/>
              <a:t>4</a:t>
            </a:fld>
            <a:endParaRPr lang="en-US" altLang="zh-TW" dirty="0"/>
          </a:p>
        </p:txBody>
      </p:sp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HK" altLang="zh-HK"/>
          </a:p>
        </p:txBody>
      </p:sp>
      <p:sp>
        <p:nvSpPr>
          <p:cNvPr id="38916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0CDD3E2-D522-43FF-9350-F601AED7CFC1}" type="slidenum">
              <a:rPr kumimoji="0" lang="zh-TW" altLang="en-US" sz="1200">
                <a:latin typeface="+mn-lt"/>
                <a:ea typeface="+mn-ea"/>
              </a:rPr>
              <a:pPr algn="r">
                <a:defRPr/>
              </a:pPr>
              <a:t>4</a:t>
            </a:fld>
            <a:endParaRPr kumimoji="0" lang="zh-TW" altLang="en-US" sz="1200" dirty="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25E56-87BD-4DA9-9209-D7B31F5A1C3D}" type="slidenum">
              <a:rPr lang="en-US" altLang="zh-TW"/>
              <a:pPr/>
              <a:t>6</a:t>
            </a:fld>
            <a:endParaRPr lang="en-US" altLang="zh-TW" dirty="0"/>
          </a:p>
        </p:txBody>
      </p:sp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HK" altLang="zh-HK"/>
          </a:p>
        </p:txBody>
      </p:sp>
      <p:sp>
        <p:nvSpPr>
          <p:cNvPr id="38916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D96F4F6-1422-4ED1-AB10-A625FC1309FD}" type="slidenum">
              <a:rPr kumimoji="0" lang="zh-TW" altLang="en-US" sz="1200">
                <a:latin typeface="+mn-lt"/>
                <a:ea typeface="+mn-ea"/>
              </a:rPr>
              <a:pPr algn="r">
                <a:defRPr/>
              </a:pPr>
              <a:t>6</a:t>
            </a:fld>
            <a:endParaRPr kumimoji="0" lang="zh-TW" altLang="en-US" sz="1200" dirty="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759104-0632-4E3C-B2A1-FF7FE5B7BFF0}" type="slidenum">
              <a:rPr lang="en-US" altLang="zh-TW"/>
              <a:pPr/>
              <a:t>7</a:t>
            </a:fld>
            <a:endParaRPr lang="en-US" altLang="zh-TW" dirty="0"/>
          </a:p>
        </p:txBody>
      </p:sp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6627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HK" altLang="zh-HK"/>
          </a:p>
        </p:txBody>
      </p:sp>
      <p:sp>
        <p:nvSpPr>
          <p:cNvPr id="38916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034519B-0B4B-41EF-88A7-593DF74BE8A1}" type="slidenum">
              <a:rPr kumimoji="0" lang="zh-TW" altLang="en-US" sz="1200">
                <a:latin typeface="+mn-lt"/>
                <a:ea typeface="+mn-ea"/>
              </a:rPr>
              <a:pPr algn="r">
                <a:defRPr/>
              </a:pPr>
              <a:t>7</a:t>
            </a:fld>
            <a:endParaRPr kumimoji="0" lang="zh-TW" altLang="en-US" sz="1200" dirty="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CAF46-5EB9-49FD-824E-9C9C0FFB6C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56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A15AD-B8B4-4F91-916B-A42AE19264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330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85961-DE4B-4C3B-9611-D88EE2FC901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256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BE53A-4823-4AE6-BC3E-A5FD71F4B36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0009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C039B-7063-4D7E-8E05-91D5C088CE6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9735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7B882-5451-42B0-806E-A387492695B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8718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E5F1C-E34C-4D60-A468-B28077AF20C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2074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22158-0096-4FF3-8A59-F1FDE723847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7195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F816C-18C1-433D-A8D2-ED5E28BFF1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5932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88391-6B7C-488F-805F-9327E2F8253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9045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75A80-4F57-4A13-8229-C4B592A9B32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751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FAD92-B262-47E6-BA3D-FCF36D881D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1480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C540C-0BE3-42DB-98D4-EBF453CA906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351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90FEB-7837-4536-9420-BCA39ADB0C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312556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D20F4-F3A7-413B-B8AB-88C7A58EFA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970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8BD2D-F23D-4445-AC97-091368BC210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13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8AC7C-FBB4-49F6-936D-53E37891BB3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284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74CA3-4D0D-4F08-A4D5-0F6260FD31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528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2CD7-367B-49A1-8813-09E9C41A1F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69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C950B-BD30-49E9-81FE-E3CB0EF5FCD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61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D8B9E-4A38-4DCF-8DBB-5020849D4A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966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22167-582A-480E-8D00-57F00F1F9FE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521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圖片 6" descr="U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圖片 7" descr="U1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9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1AA0CB-9F18-40C9-BC6E-44357AC54D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091102-950F-4F23-8F8C-8435D6CBB96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ctrTitle" idx="4294967295"/>
          </p:nvPr>
        </p:nvSpPr>
        <p:spPr>
          <a:xfrm>
            <a:off x="4211638" y="1196975"/>
            <a:ext cx="4932362" cy="1470025"/>
          </a:xfrm>
          <a:solidFill>
            <a:srgbClr val="FFFF99"/>
          </a:solidFill>
        </p:spPr>
        <p:txBody>
          <a:bodyPr/>
          <a:lstStyle/>
          <a:p>
            <a:r>
              <a:rPr lang="en-US" altLang="zh-TW" sz="36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校园危机处理</a:t>
            </a:r>
            <a:r>
              <a:rPr lang="en-US" altLang="zh-TW" sz="3600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--</a:t>
            </a:r>
            <a:r>
              <a:rPr lang="en-US" altLang="zh-TW" sz="36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媒体沟通与应对</a:t>
            </a:r>
            <a:endParaRPr lang="zh-TW" altLang="en-US" sz="3600" dirty="0">
              <a:solidFill>
                <a:srgbClr val="000066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5516563"/>
            <a:ext cx="6156325" cy="83099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主讲人：台北市立建国高级中学</a:t>
            </a:r>
            <a:b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                学务主任 文士豪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72" name="標題 1"/>
          <p:cNvSpPr>
            <a:spLocks/>
          </p:cNvSpPr>
          <p:nvPr/>
        </p:nvSpPr>
        <p:spPr bwMode="auto">
          <a:xfrm>
            <a:off x="609600" y="4572000"/>
            <a:ext cx="1660525" cy="3825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/>
            <a:endParaRPr lang="zh-HK" altLang="zh-HK" sz="3600">
              <a:solidFill>
                <a:srgbClr val="000066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4392613" cy="316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/>
          </p:cNvSpPr>
          <p:nvPr/>
        </p:nvSpPr>
        <p:spPr bwMode="auto">
          <a:xfrm>
            <a:off x="4427538" y="620713"/>
            <a:ext cx="3419475" cy="4318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endParaRPr lang="zh-HK" altLang="zh-HK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  <p:sp>
        <p:nvSpPr>
          <p:cNvPr id="3" name="標題 1"/>
          <p:cNvSpPr>
            <a:spLocks noGrp="1"/>
          </p:cNvSpPr>
          <p:nvPr>
            <p:ph type="title" idx="4294967295"/>
          </p:nvPr>
        </p:nvSpPr>
        <p:spPr>
          <a:xfrm>
            <a:off x="755650" y="333375"/>
            <a:ext cx="6624638" cy="576263"/>
          </a:xfrm>
          <a:solidFill>
            <a:schemeClr val="tx1"/>
          </a:solidFill>
        </p:spPr>
        <p:txBody>
          <a:bodyPr/>
          <a:lstStyle/>
          <a:p>
            <a:r>
              <a:rPr lang="zh-TW" altLang="en-US" sz="3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一、校园危机随时存在</a:t>
            </a:r>
            <a:endParaRPr lang="zh-TW" altLang="en-US" sz="30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2" name="內容版面配置區 2"/>
          <p:cNvSpPr>
            <a:spLocks/>
          </p:cNvSpPr>
          <p:nvPr/>
        </p:nvSpPr>
        <p:spPr bwMode="auto">
          <a:xfrm>
            <a:off x="395288" y="1484313"/>
            <a:ext cx="8362950" cy="72072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800" dirty="0">
                <a:ea typeface="標楷體" pitchFamily="65" charset="-120"/>
              </a:rPr>
              <a:t>                       </a:t>
            </a:r>
            <a:r>
              <a:rPr lang="zh-TW" altLang="en-US" sz="2800" dirty="0" smtClean="0">
                <a:ea typeface="標楷體" pitchFamily="65" charset="-120"/>
              </a:rPr>
              <a:t>平时学校可以这么做！</a:t>
            </a:r>
          </a:p>
          <a:p>
            <a:pPr>
              <a:buFontTx/>
              <a:buNone/>
            </a:pPr>
            <a:endParaRPr lang="en-US" altLang="zh-TW" sz="2800" dirty="0">
              <a:ea typeface="標楷體" pitchFamily="65" charset="-12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11188" y="2420938"/>
            <a:ext cx="8064500" cy="3416320"/>
          </a:xfrm>
          <a:prstGeom prst="rect">
            <a:avLst/>
          </a:prstGeom>
          <a:solidFill>
            <a:srgbClr val="D0EAE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、学校全体人员平时就要有</a:t>
            </a:r>
            <a:r>
              <a:rPr lang="zh-TW" altLang="en-US" sz="27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危机意识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7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7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7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成立危机小组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，由学务主任担任总干事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或是执</a:t>
            </a:r>
            <a:br>
              <a:rPr lang="zh-TW" altLang="en-US" sz="27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  行秘书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，教务主任担任发言人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或是秘书、学务</a:t>
            </a:r>
            <a:br>
              <a:rPr lang="zh-TW" altLang="en-US" sz="27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  主任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，若处理不当还有校长予以善后。 </a:t>
            </a:r>
          </a:p>
          <a:p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7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设立发言人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，熟悉采访学校路线之记者，建立友</a:t>
            </a:r>
            <a:br>
              <a:rPr lang="zh-TW" altLang="en-US" sz="27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  好关系。</a:t>
            </a:r>
          </a:p>
          <a:p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7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平时搜集案例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，并印成危机处理手册，以为借镜</a:t>
            </a:r>
            <a:br>
              <a:rPr lang="zh-TW" altLang="en-US" sz="27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  ，并沙盘推演本身面临时的对策。</a:t>
            </a:r>
            <a:endParaRPr lang="zh-TW" altLang="en-US" sz="27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/>
          </p:cNvSpPr>
          <p:nvPr/>
        </p:nvSpPr>
        <p:spPr bwMode="auto">
          <a:xfrm>
            <a:off x="4427538" y="620713"/>
            <a:ext cx="3419475" cy="4318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endParaRPr lang="zh-HK" altLang="zh-HK" sz="3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</p:txBody>
      </p:sp>
      <p:sp>
        <p:nvSpPr>
          <p:cNvPr id="3" name="標題 1"/>
          <p:cNvSpPr>
            <a:spLocks noGrp="1"/>
          </p:cNvSpPr>
          <p:nvPr>
            <p:ph type="title" idx="4294967295"/>
          </p:nvPr>
        </p:nvSpPr>
        <p:spPr>
          <a:xfrm>
            <a:off x="755650" y="333375"/>
            <a:ext cx="6624638" cy="576263"/>
          </a:xfrm>
          <a:solidFill>
            <a:schemeClr val="tx1"/>
          </a:solidFill>
        </p:spPr>
        <p:txBody>
          <a:bodyPr/>
          <a:lstStyle/>
          <a:p>
            <a:r>
              <a:rPr lang="zh-TW" altLang="en-US" sz="3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二、校园危机发生时！</a:t>
            </a:r>
            <a:endParaRPr lang="zh-TW" altLang="en-US" sz="30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340" name="內容版面配置區 2"/>
          <p:cNvSpPr>
            <a:spLocks/>
          </p:cNvSpPr>
          <p:nvPr/>
        </p:nvSpPr>
        <p:spPr bwMode="auto">
          <a:xfrm>
            <a:off x="395288" y="1700213"/>
            <a:ext cx="8362950" cy="72072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800" dirty="0">
                <a:ea typeface="標楷體" pitchFamily="65" charset="-120"/>
              </a:rPr>
              <a:t>                       </a:t>
            </a:r>
            <a:r>
              <a:rPr lang="zh-TW" altLang="en-US" sz="2800" dirty="0" smtClean="0">
                <a:ea typeface="標楷體" pitchFamily="65" charset="-120"/>
              </a:rPr>
              <a:t>先了解消息的来源！</a:t>
            </a:r>
          </a:p>
          <a:p>
            <a:pPr>
              <a:buFontTx/>
              <a:buNone/>
            </a:pPr>
            <a:endParaRPr lang="en-US" altLang="zh-TW" sz="2800" dirty="0">
              <a:ea typeface="標楷體" pitchFamily="65" charset="-12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39750" y="3213100"/>
            <a:ext cx="8064500" cy="1338828"/>
          </a:xfrm>
          <a:prstGeom prst="rect">
            <a:avLst/>
          </a:prstGeom>
          <a:solidFill>
            <a:srgbClr val="D0EAE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700" dirty="0">
                <a:latin typeface="標楷體" pitchFamily="65" charset="-120"/>
                <a:ea typeface="標楷體" pitchFamily="65" charset="-120"/>
              </a:rPr>
              <a:t>         1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媒体  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主动 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学生告知</a:t>
            </a:r>
            <a:br>
              <a:rPr lang="zh-TW" altLang="en-US" sz="27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7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          </a:t>
            </a:r>
            <a:r>
              <a:rPr lang="zh-TW" altLang="en-US" sz="27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一定要确认消息的正确性</a:t>
            </a:r>
            <a:endParaRPr lang="zh-TW" altLang="en-US" sz="27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1692275" y="3284538"/>
            <a:ext cx="360363" cy="287337"/>
          </a:xfrm>
          <a:prstGeom prst="star5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350" y="4879975"/>
            <a:ext cx="3168650" cy="197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258888" y="404813"/>
            <a:ext cx="6624637" cy="576262"/>
          </a:xfrm>
          <a:solidFill>
            <a:schemeClr val="tx1"/>
          </a:solidFill>
        </p:spPr>
        <p:txBody>
          <a:bodyPr/>
          <a:lstStyle/>
          <a:p>
            <a:r>
              <a:rPr lang="zh-TW" altLang="en-US" sz="3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二、校园危机发生时！</a:t>
            </a:r>
            <a:endParaRPr lang="zh-TW" altLang="en-US" sz="30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388" name="內容版面配置區 2"/>
          <p:cNvSpPr>
            <a:spLocks/>
          </p:cNvSpPr>
          <p:nvPr/>
        </p:nvSpPr>
        <p:spPr bwMode="auto">
          <a:xfrm>
            <a:off x="395288" y="1268413"/>
            <a:ext cx="8362950" cy="503237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800" dirty="0">
                <a:ea typeface="標楷體" pitchFamily="65" charset="-120"/>
              </a:rPr>
              <a:t>                                 </a:t>
            </a:r>
            <a:r>
              <a:rPr lang="zh-TW" altLang="en-US" sz="2800" dirty="0" smtClean="0">
                <a:ea typeface="標楷體" pitchFamily="65" charset="-120"/>
              </a:rPr>
              <a:t>处理流程</a:t>
            </a:r>
          </a:p>
          <a:p>
            <a:pPr>
              <a:buFontTx/>
              <a:buNone/>
            </a:pPr>
            <a:endParaRPr lang="en-US" altLang="zh-TW" sz="2800" dirty="0">
              <a:ea typeface="標楷體" pitchFamily="65" charset="-120"/>
            </a:endParaRPr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44675"/>
            <a:ext cx="856932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90600"/>
            <a:ext cx="8812213" cy="598488"/>
          </a:xfrm>
          <a:solidFill>
            <a:schemeClr val="tx1"/>
          </a:solidFill>
        </p:spPr>
        <p:txBody>
          <a:bodyPr/>
          <a:lstStyle/>
          <a:p>
            <a:endParaRPr lang="zh-HK" altLang="zh-HK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71800" y="1557338"/>
            <a:ext cx="5992813" cy="4568825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7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媒体的提问</a:t>
            </a:r>
            <a:br>
              <a:rPr lang="zh-TW" altLang="en-US" sz="27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27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媒体会去跟拍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以及跑马灯？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27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700" dirty="0">
                <a:latin typeface="標楷體" pitchFamily="65" charset="-120"/>
                <a:ea typeface="標楷體" pitchFamily="65" charset="-120"/>
              </a:rPr>
            </a:br>
            <a:endParaRPr lang="en-US" altLang="zh-TW" sz="27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7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面对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6~8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台的摄录照相机、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多支麦克风，以及来自四面八方的声音，</a:t>
            </a:r>
            <a:r>
              <a:rPr lang="zh-TW" altLang="en-US" sz="27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尤其是尖锐性的问题，你必须心平气和的理性响应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700" dirty="0">
                <a:latin typeface="標楷體" pitchFamily="65" charset="-120"/>
                <a:ea typeface="標楷體" pitchFamily="65" charset="-120"/>
              </a:rPr>
            </a:br>
            <a:endParaRPr lang="zh-TW" altLang="en-US" sz="27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7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不作不必要之响应，但要与媒体保持良好之关系。</a:t>
            </a:r>
            <a:r>
              <a:rPr lang="zh-TW" altLang="en-US" sz="2300" dirty="0">
                <a:latin typeface="華康行書體" pitchFamily="49" charset="-120"/>
                <a:ea typeface="華康行書體" pitchFamily="49" charset="-120"/>
              </a:rPr>
              <a:t/>
            </a:r>
            <a:br>
              <a:rPr lang="zh-TW" altLang="en-US" sz="2300" dirty="0">
                <a:latin typeface="華康行書體" pitchFamily="49" charset="-120"/>
                <a:ea typeface="華康行書體" pitchFamily="49" charset="-120"/>
              </a:rPr>
            </a:br>
            <a:endParaRPr lang="zh-TW" altLang="en-US" sz="2100" dirty="0">
              <a:latin typeface="華康行書體" pitchFamily="49" charset="-120"/>
              <a:ea typeface="華康行書體" pitchFamily="49" charset="-12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6096000"/>
            <a:ext cx="8785225" cy="414338"/>
          </a:xfrm>
          <a:solidFill>
            <a:schemeClr val="tx1"/>
          </a:solidFill>
        </p:spPr>
        <p:txBody>
          <a:bodyPr/>
          <a:lstStyle/>
          <a:p>
            <a:endParaRPr lang="zh-HK" altLang="zh-HK" sz="200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81000" y="533400"/>
            <a:ext cx="6226175" cy="66675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b="1" dirty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b="1" dirty="0" smtClean="0">
                <a:solidFill>
                  <a:srgbClr val="660066"/>
                </a:solidFill>
                <a:latin typeface="標楷體" pitchFamily="65" charset="-120"/>
                <a:ea typeface="標楷體" pitchFamily="65" charset="-120"/>
              </a:rPr>
              <a:t>在处理过程中要注意：</a:t>
            </a:r>
            <a:endParaRPr lang="zh-TW" altLang="en-US" b="1" dirty="0">
              <a:solidFill>
                <a:srgbClr val="660066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2514600" cy="185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116013" y="260350"/>
            <a:ext cx="6624637" cy="576263"/>
          </a:xfrm>
          <a:solidFill>
            <a:schemeClr val="tx1"/>
          </a:solidFill>
        </p:spPr>
        <p:txBody>
          <a:bodyPr/>
          <a:lstStyle/>
          <a:p>
            <a:r>
              <a:rPr lang="zh-TW" altLang="en-US" sz="3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三、与媒体沟通的艺术</a:t>
            </a:r>
            <a:endParaRPr lang="zh-TW" altLang="en-US" sz="30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532" name="內容版面配置區 2"/>
          <p:cNvSpPr>
            <a:spLocks/>
          </p:cNvSpPr>
          <p:nvPr/>
        </p:nvSpPr>
        <p:spPr bwMode="auto">
          <a:xfrm>
            <a:off x="395288" y="1052513"/>
            <a:ext cx="8362950" cy="576262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800" dirty="0">
                <a:solidFill>
                  <a:srgbClr val="FF0000"/>
                </a:solidFill>
                <a:ea typeface="標楷體" pitchFamily="65" charset="-120"/>
              </a:rPr>
              <a:t>                       </a:t>
            </a:r>
            <a:r>
              <a:rPr lang="zh-TW" altLang="en-US" sz="2800" dirty="0" smtClean="0">
                <a:solidFill>
                  <a:srgbClr val="FF0000"/>
                </a:solidFill>
                <a:ea typeface="標楷體" pitchFamily="65" charset="-120"/>
              </a:rPr>
              <a:t>面对媒体的四项原则</a:t>
            </a:r>
          </a:p>
          <a:p>
            <a:pPr>
              <a:buFontTx/>
              <a:buNone/>
            </a:pPr>
            <a:endParaRPr lang="en-US" altLang="zh-TW" sz="2800" dirty="0">
              <a:ea typeface="標楷體" pitchFamily="65" charset="-120"/>
            </a:endParaRPr>
          </a:p>
        </p:txBody>
      </p:sp>
      <p:grpSp>
        <p:nvGrpSpPr>
          <p:cNvPr id="22536" name="Group 8"/>
          <p:cNvGrpSpPr>
            <a:grpSpLocks/>
          </p:cNvGrpSpPr>
          <p:nvPr/>
        </p:nvGrpSpPr>
        <p:grpSpPr bwMode="auto">
          <a:xfrm>
            <a:off x="468313" y="1916113"/>
            <a:ext cx="8348662" cy="4595812"/>
            <a:chOff x="250" y="710"/>
            <a:chExt cx="5259" cy="3167"/>
          </a:xfrm>
        </p:grpSpPr>
        <p:pic>
          <p:nvPicPr>
            <p:cNvPr id="22537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710"/>
              <a:ext cx="5260" cy="3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250" y="710"/>
              <a:ext cx="5260" cy="3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/>
            </a:p>
          </p:txBody>
        </p:sp>
      </p:grpSp>
      <p:sp>
        <p:nvSpPr>
          <p:cNvPr id="22539" name="內容版面配置區 2"/>
          <p:cNvSpPr>
            <a:spLocks/>
          </p:cNvSpPr>
          <p:nvPr/>
        </p:nvSpPr>
        <p:spPr bwMode="auto">
          <a:xfrm>
            <a:off x="3419475" y="6381750"/>
            <a:ext cx="5473700" cy="476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Clr>
                <a:srgbClr val="D9D9D9"/>
              </a:buClr>
              <a:buFont typeface="微軟正黑體" pitchFamily="32" charset="0"/>
              <a:buNone/>
            </a:pPr>
            <a:r>
              <a:rPr kumimoji="0" lang="zh-TW" altLang="en-GB" sz="2000" dirty="0" smtClean="0">
                <a:latin typeface="標楷體" pitchFamily="65" charset="-120"/>
                <a:ea typeface="標楷體" pitchFamily="65" charset="-120"/>
              </a:rPr>
              <a:t>       引用于：世新大学 口语传播系 游梓翔</a:t>
            </a:r>
          </a:p>
          <a:p>
            <a:pPr algn="ctr">
              <a:spcBef>
                <a:spcPct val="0"/>
              </a:spcBef>
              <a:buClr>
                <a:srgbClr val="D9D9D9"/>
              </a:buClr>
              <a:buFont typeface="微軟正黑體" pitchFamily="32" charset="0"/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2124075" y="260350"/>
            <a:ext cx="6624638" cy="576263"/>
          </a:xfrm>
          <a:solidFill>
            <a:schemeClr val="tx1"/>
          </a:solidFill>
        </p:spPr>
        <p:txBody>
          <a:bodyPr/>
          <a:lstStyle/>
          <a:p>
            <a:r>
              <a:rPr lang="zh-TW" altLang="en-US" sz="3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三、与媒体沟通的艺术</a:t>
            </a:r>
            <a:endParaRPr lang="zh-TW" altLang="en-US" sz="30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603" name="內容版面配置區 2"/>
          <p:cNvSpPr>
            <a:spLocks/>
          </p:cNvSpPr>
          <p:nvPr/>
        </p:nvSpPr>
        <p:spPr bwMode="auto">
          <a:xfrm>
            <a:off x="2627313" y="1052513"/>
            <a:ext cx="6130925" cy="576262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2800" dirty="0">
                <a:solidFill>
                  <a:srgbClr val="FF0000"/>
                </a:solidFill>
                <a:ea typeface="標楷體" pitchFamily="65" charset="-120"/>
              </a:rPr>
              <a:t>              </a:t>
            </a:r>
            <a:r>
              <a:rPr lang="zh-TW" altLang="en-US" sz="2800" dirty="0" smtClean="0">
                <a:solidFill>
                  <a:srgbClr val="FF0000"/>
                </a:solidFill>
                <a:ea typeface="標楷體" pitchFamily="65" charset="-120"/>
              </a:rPr>
              <a:t>接受媒体访问时</a:t>
            </a:r>
            <a:r>
              <a:rPr lang="en-US" altLang="zh-TW" sz="2800" dirty="0" smtClean="0">
                <a:solidFill>
                  <a:srgbClr val="FF0000"/>
                </a:solidFill>
                <a:ea typeface="標楷體" pitchFamily="65" charset="-120"/>
              </a:rPr>
              <a:t>…</a:t>
            </a:r>
            <a:endParaRPr lang="en-US" altLang="zh-TW" sz="2800" dirty="0">
              <a:solidFill>
                <a:srgbClr val="FF0000"/>
              </a:solidFill>
              <a:ea typeface="標楷體" pitchFamily="65" charset="-120"/>
            </a:endParaRPr>
          </a:p>
          <a:p>
            <a:pPr>
              <a:buFontTx/>
              <a:buNone/>
            </a:pPr>
            <a:endParaRPr lang="en-US" altLang="zh-TW" sz="2800" dirty="0">
              <a:ea typeface="標楷體" pitchFamily="65" charset="-120"/>
            </a:endParaRPr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4149725"/>
            <a:ext cx="1763713" cy="270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763713" y="1804988"/>
            <a:ext cx="7380287" cy="544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选择适合的场地（考虑噪音、活动、背景）</a:t>
            </a:r>
          </a:p>
          <a:p>
            <a:pPr>
              <a:spcBef>
                <a:spcPct val="50000"/>
              </a:spcBef>
            </a:pP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注意自己的仪容、务必以诚恳的态度从容应对</a:t>
            </a:r>
            <a:br>
              <a:rPr lang="zh-TW" altLang="en-US" sz="2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  ，给观众好的印象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亲切、诚恳、表情？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，切</a:t>
            </a:r>
            <a:br>
              <a:rPr lang="zh-TW" altLang="en-US" sz="2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  勿愤怒或是带有情绪性或攻击他人。</a:t>
            </a:r>
          </a:p>
          <a:p>
            <a:pPr>
              <a:spcBef>
                <a:spcPct val="50000"/>
              </a:spcBef>
            </a:pP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谈话简洁，前后一致而诚实，陈述要有真凭实</a:t>
            </a:r>
            <a:br>
              <a:rPr lang="zh-TW" altLang="en-US" sz="2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  据。可事先准备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秒的论述，来为你的访</a:t>
            </a:r>
            <a:br>
              <a:rPr lang="zh-TW" altLang="en-US" sz="2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  问做总结。</a:t>
            </a:r>
            <a:br>
              <a:rPr lang="zh-TW" altLang="en-US" sz="2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6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如果你犯了错误，切记要要求暂停并重来。</a:t>
            </a:r>
            <a:br>
              <a:rPr lang="zh-TW" altLang="en-US" sz="2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kumimoji="0" lang="zh-TW" altLang="en-GB" sz="2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如要补充资料，要先了解记者截稿期限，并</a:t>
            </a:r>
            <a:br>
              <a:rPr kumimoji="0" lang="zh-TW" altLang="en-GB" sz="2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en-GB" sz="2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掌握时效。</a:t>
            </a:r>
          </a:p>
          <a:p>
            <a:pPr>
              <a:spcBef>
                <a:spcPct val="50000"/>
              </a:spcBef>
            </a:pP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A5002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en-US" altLang="zh-TW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720725"/>
          </a:xfrm>
        </p:spPr>
        <p:txBody>
          <a:bodyPr/>
          <a:lstStyle/>
          <a:p>
            <a:r>
              <a:rPr lang="en-US" altLang="zh-TW" sz="3300" b="1" dirty="0">
                <a:solidFill>
                  <a:srgbClr val="FFFF9F"/>
                </a:solidFill>
                <a:ea typeface="華康新綜藝體(P)" pitchFamily="1" charset="-120"/>
              </a:rPr>
              <a:t/>
            </a:r>
            <a:br>
              <a:rPr lang="en-US" altLang="zh-TW" sz="3300" b="1" dirty="0">
                <a:solidFill>
                  <a:srgbClr val="FFFF9F"/>
                </a:solidFill>
                <a:ea typeface="華康新綜藝體(P)" pitchFamily="1" charset="-120"/>
              </a:rPr>
            </a:br>
            <a:r>
              <a:rPr lang="en-US" altLang="zh-TW" sz="3300" b="1" dirty="0">
                <a:solidFill>
                  <a:srgbClr val="FFFF9F"/>
                </a:solidFill>
                <a:ea typeface="華康新綜藝體(P)" pitchFamily="1" charset="-120"/>
              </a:rPr>
              <a:t> </a:t>
            </a:r>
            <a:r>
              <a:rPr lang="zh-TW" altLang="en-US" sz="3300" b="1" dirty="0" smtClean="0">
                <a:solidFill>
                  <a:schemeClr val="bg1"/>
                </a:solidFill>
                <a:ea typeface="標楷體" pitchFamily="65" charset="-120"/>
              </a:rPr>
              <a:t>四、校园危机发生后的检讨</a:t>
            </a:r>
            <a:r>
              <a:rPr lang="zh-TW" altLang="en-US" sz="4800" dirty="0">
                <a:solidFill>
                  <a:srgbClr val="FFFF9F"/>
                </a:solidFill>
                <a:ea typeface="標楷體" pitchFamily="65" charset="-120"/>
              </a:rPr>
              <a:t/>
            </a:r>
            <a:br>
              <a:rPr lang="zh-TW" altLang="en-US" sz="4800" dirty="0">
                <a:solidFill>
                  <a:srgbClr val="FFFF9F"/>
                </a:solidFill>
                <a:ea typeface="標楷體" pitchFamily="65" charset="-120"/>
              </a:rPr>
            </a:br>
            <a:endParaRPr lang="zh-TW" altLang="en-US" sz="4800" dirty="0">
              <a:solidFill>
                <a:srgbClr val="FFFF9F"/>
              </a:solidFill>
              <a:ea typeface="標楷體" pitchFamily="65" charset="-12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1125538"/>
            <a:ext cx="9144000" cy="144462"/>
          </a:xfrm>
          <a:solidFill>
            <a:schemeClr val="tx1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zh-HK" altLang="zh-HK" sz="800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187450" y="1484313"/>
            <a:ext cx="5761038" cy="51911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8288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860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700" b="1" dirty="0" smtClean="0">
                <a:latin typeface="標楷體" pitchFamily="65" charset="-120"/>
                <a:ea typeface="標楷體" pitchFamily="65" charset="-120"/>
              </a:rPr>
              <a:t>召开危机处理会议</a:t>
            </a:r>
            <a:endParaRPr lang="zh-TW" altLang="en-US" sz="27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0" y="2852738"/>
            <a:ext cx="1403350" cy="504825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6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2</a:t>
            </a:r>
            <a:endParaRPr lang="en-US" altLang="zh-TW" sz="2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187450" y="2852738"/>
            <a:ext cx="5761038" cy="50323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8288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860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700" b="1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700" b="1" dirty="0" smtClean="0">
                <a:latin typeface="標楷體" pitchFamily="65" charset="-120"/>
                <a:ea typeface="標楷體" pitchFamily="65" charset="-120"/>
              </a:rPr>
              <a:t>化解家长及社会大众的疑虑</a:t>
            </a:r>
            <a:endParaRPr lang="zh-TW" altLang="en-US" sz="27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0" y="1484313"/>
            <a:ext cx="1187450" cy="53975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zh-TW" sz="2700" dirty="0">
                <a:latin typeface="華康新綜藝體(P)" pitchFamily="1" charset="-120"/>
                <a:ea typeface="華康新綜藝體(P)" pitchFamily="1" charset="-120"/>
              </a:rPr>
              <a:t>    </a:t>
            </a:r>
            <a:r>
              <a:rPr lang="en-US" altLang="zh-TW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1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1116013" y="2133600"/>
            <a:ext cx="688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dirty="0" smtClean="0">
                <a:ea typeface="標楷體" pitchFamily="65" charset="-120"/>
              </a:rPr>
              <a:t>请相关人员共同探讨危机事件始末，并加以改善。</a:t>
            </a:r>
            <a:endParaRPr lang="zh-TW" altLang="en-US" sz="2400" dirty="0">
              <a:ea typeface="標楷體" pitchFamily="65" charset="-120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116013" y="3500438"/>
            <a:ext cx="7804150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500" dirty="0" smtClean="0">
                <a:ea typeface="標楷體" pitchFamily="65" charset="-120"/>
              </a:rPr>
              <a:t>弥补校誉可能受损的后遗症，加强对受害者的辅导、</a:t>
            </a:r>
            <a:br>
              <a:rPr lang="zh-TW" altLang="en-US" sz="2500" dirty="0" smtClean="0">
                <a:ea typeface="標楷體" pitchFamily="65" charset="-120"/>
              </a:rPr>
            </a:br>
            <a:r>
              <a:rPr lang="zh-TW" altLang="en-US" sz="2500" dirty="0" smtClean="0">
                <a:ea typeface="標楷體" pitchFamily="65" charset="-120"/>
              </a:rPr>
              <a:t>治疗及复健。</a:t>
            </a:r>
            <a:br>
              <a:rPr lang="zh-TW" altLang="en-US" sz="2500" dirty="0" smtClean="0">
                <a:ea typeface="標楷體" pitchFamily="65" charset="-120"/>
              </a:rPr>
            </a:br>
            <a:r>
              <a:rPr lang="zh-TW" altLang="en-US" sz="2500" dirty="0" smtClean="0">
                <a:solidFill>
                  <a:srgbClr val="FF0000"/>
                </a:solidFill>
                <a:ea typeface="標楷體" pitchFamily="65" charset="-120"/>
              </a:rPr>
              <a:t>如媒体报导与事实有出入，应召开记者会说明，对于</a:t>
            </a:r>
            <a:br>
              <a:rPr lang="zh-TW" altLang="en-US" sz="2500" dirty="0" smtClean="0">
                <a:solidFill>
                  <a:srgbClr val="FF0000"/>
                </a:solidFill>
                <a:ea typeface="標楷體" pitchFamily="65" charset="-120"/>
              </a:rPr>
            </a:br>
            <a:r>
              <a:rPr lang="zh-TW" altLang="en-US" sz="2500" dirty="0" smtClean="0">
                <a:solidFill>
                  <a:srgbClr val="FF0000"/>
                </a:solidFill>
                <a:ea typeface="標楷體" pitchFamily="65" charset="-120"/>
              </a:rPr>
              <a:t>不实的负面报导，学校应具函委婉请求媒体更正澄清</a:t>
            </a:r>
            <a:r>
              <a:rPr lang="zh-TW" altLang="en-US" sz="2500" dirty="0" smtClean="0">
                <a:ea typeface="標楷體" pitchFamily="65" charset="-120"/>
              </a:rPr>
              <a:t>。</a:t>
            </a:r>
            <a:endParaRPr lang="zh-TW" altLang="en-US" sz="2500" dirty="0"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endParaRPr lang="en-US" altLang="zh-TW" sz="2500" dirty="0">
              <a:ea typeface="標楷體" pitchFamily="65" charset="-120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0" y="5157788"/>
            <a:ext cx="1403350" cy="504825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6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3</a:t>
            </a:r>
            <a:endParaRPr lang="en-US" altLang="zh-TW" sz="2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116013" y="5157788"/>
            <a:ext cx="5761037" cy="50323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8288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86000" indent="-4572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700" b="1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700" b="1" dirty="0" smtClean="0">
                <a:latin typeface="標楷體" pitchFamily="65" charset="-120"/>
                <a:ea typeface="標楷體" pitchFamily="65" charset="-120"/>
              </a:rPr>
              <a:t>分析危机事件发生的原因</a:t>
            </a:r>
            <a:endParaRPr lang="zh-TW" altLang="en-US" sz="27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116013" y="5805488"/>
            <a:ext cx="734536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500" dirty="0" smtClean="0">
                <a:ea typeface="標楷體" pitchFamily="65" charset="-120"/>
              </a:rPr>
              <a:t>将该事件列为全校师生的危机处理教材，以杜绝类似事件再度发生。</a:t>
            </a:r>
            <a:endParaRPr lang="zh-TW" altLang="en-US" sz="2500" dirty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781300"/>
            <a:ext cx="9144000" cy="2232025"/>
          </a:xfrm>
          <a:solidFill>
            <a:srgbClr val="FFFF99"/>
          </a:solidFill>
        </p:spPr>
        <p:txBody>
          <a:bodyPr/>
          <a:lstStyle/>
          <a:p>
            <a:pPr marL="4037013" indent="-3671888">
              <a:buFontTx/>
              <a:buNone/>
            </a:pPr>
            <a:r>
              <a:rPr lang="en-US" altLang="zh-TW" sz="2700" dirty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                          </a:t>
            </a:r>
          </a:p>
          <a:p>
            <a:pPr marL="4037013" indent="-3671888">
              <a:buFontTx/>
              <a:buNone/>
            </a:pPr>
            <a:r>
              <a:rPr lang="en-US" altLang="zh-TW" sz="2700" dirty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                          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←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发现自己又多了几条皱纹</a:t>
            </a:r>
            <a:br>
              <a:rPr lang="zh-TW" altLang="en-US" sz="2700" dirty="0" smtClean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</a:br>
            <a:r>
              <a:rPr lang="zh-TW" altLang="en-US" sz="2700" dirty="0" smtClean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/>
            </a:r>
            <a:br>
              <a:rPr lang="zh-TW" altLang="en-US" sz="2700" dirty="0" smtClean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</a:br>
            <a:r>
              <a:rPr lang="zh-TW" altLang="en-US" sz="2700" dirty="0" smtClean="0">
                <a:latin typeface="標楷體" pitchFamily="65" charset="-120"/>
                <a:ea typeface="標楷體" pitchFamily="65" charset="-120"/>
                <a:cs typeface="Arial Unicode MS" pitchFamily="34" charset="-120"/>
              </a:rPr>
              <a:t>    但智慧是过去经验的结晶！</a:t>
            </a:r>
            <a:endParaRPr lang="zh-TW" altLang="en-US" sz="2700" dirty="0">
              <a:latin typeface="標楷體" pitchFamily="65" charset="-120"/>
              <a:ea typeface="標楷體" pitchFamily="65" charset="-120"/>
              <a:cs typeface="Arial Unicode MS" pitchFamily="34" charset="-12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835150" y="188913"/>
            <a:ext cx="5867400" cy="66675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zh-TW" sz="3000" b="1" dirty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             </a:t>
            </a:r>
            <a:r>
              <a:rPr lang="zh-TW" altLang="en-US" sz="30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结语</a:t>
            </a:r>
          </a:p>
          <a:p>
            <a:pPr>
              <a:buFontTx/>
              <a:buNone/>
            </a:pPr>
            <a:endParaRPr lang="en-US" altLang="zh-TW" sz="3000" b="1" dirty="0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4643438" cy="490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5" name="內容版面配置區 2"/>
          <p:cNvSpPr>
            <a:spLocks/>
          </p:cNvSpPr>
          <p:nvPr/>
        </p:nvSpPr>
        <p:spPr bwMode="auto">
          <a:xfrm>
            <a:off x="3670300" y="6381750"/>
            <a:ext cx="5473700" cy="476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Clr>
                <a:srgbClr val="D9D9D9"/>
              </a:buClr>
              <a:buFont typeface="微軟正黑體" pitchFamily="32" charset="0"/>
              <a:buNone/>
            </a:pPr>
            <a:r>
              <a:rPr kumimoji="0" lang="zh-TW" altLang="en-GB" sz="2000" dirty="0" smtClean="0">
                <a:latin typeface="標楷體" pitchFamily="65" charset="-120"/>
                <a:ea typeface="標楷體" pitchFamily="65" charset="-120"/>
              </a:rPr>
              <a:t>       简报制作：</a:t>
            </a:r>
            <a:r>
              <a:rPr kumimoji="0" lang="en-GB" altLang="zh-TW" sz="2000" dirty="0" smtClean="0">
                <a:latin typeface="標楷體" pitchFamily="65" charset="-120"/>
                <a:ea typeface="標楷體" pitchFamily="65" charset="-120"/>
              </a:rPr>
              <a:t>98</a:t>
            </a:r>
            <a:r>
              <a:rPr kumimoji="0" lang="zh-TW" altLang="en-GB" sz="2000" dirty="0" smtClean="0">
                <a:latin typeface="標楷體" pitchFamily="65" charset="-120"/>
                <a:ea typeface="標楷體" pitchFamily="65" charset="-120"/>
              </a:rPr>
              <a:t>公民实习老师 胡肇媛</a:t>
            </a:r>
          </a:p>
          <a:p>
            <a:pPr algn="ctr">
              <a:spcBef>
                <a:spcPct val="0"/>
              </a:spcBef>
              <a:buClr>
                <a:srgbClr val="D9D9D9"/>
              </a:buClr>
              <a:buFont typeface="微軟正黑體" pitchFamily="32" charset="0"/>
              <a:buNone/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1_Office 佈景主題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佈景主題">
      <a:majorFont>
        <a:latin typeface="Calibri"/>
        <a:ea typeface="新細明體"/>
        <a:cs typeface=""/>
      </a:majorFont>
      <a:minorFont>
        <a:latin typeface="Calibri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佈景主題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教學媒體的運用">
  <a:themeElements>
    <a:clrScheme name="教學媒體的運用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教學媒體的運用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教學媒體的運用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教學媒體的運用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教學媒體的運用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教學媒體的運用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教學媒體的運用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教學媒體的運用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教學媒體的運用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教學媒體的運用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教學媒體的運用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教學媒體的運用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教學媒體的運用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教學媒體的運用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353</Words>
  <Application>Microsoft Office PowerPoint</Application>
  <PresentationFormat>如螢幕大小 (4:3)</PresentationFormat>
  <Paragraphs>52</Paragraphs>
  <Slides>9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Arial</vt:lpstr>
      <vt:lpstr>新細明體</vt:lpstr>
      <vt:lpstr>Calibri</vt:lpstr>
      <vt:lpstr>標楷體</vt:lpstr>
      <vt:lpstr>華康行書體</vt:lpstr>
      <vt:lpstr>微軟正黑體</vt:lpstr>
      <vt:lpstr>華康新綜藝體(P)</vt:lpstr>
      <vt:lpstr>Arial Unicode MS</vt:lpstr>
      <vt:lpstr>1_Office 佈景主題</vt:lpstr>
      <vt:lpstr>教學媒體的運用</vt:lpstr>
      <vt:lpstr> 校园危机处理--  媒体沟通与应对</vt:lpstr>
      <vt:lpstr>一、校园危机随时存在</vt:lpstr>
      <vt:lpstr>二、校园危机发生时！</vt:lpstr>
      <vt:lpstr>二、校园危机发生时！</vt:lpstr>
      <vt:lpstr>PowerPoint 簡報</vt:lpstr>
      <vt:lpstr>三、与媒体沟通的艺术</vt:lpstr>
      <vt:lpstr>三、与媒体沟通的艺术</vt:lpstr>
      <vt:lpstr>  四、校园危机发生后的检讨 </vt:lpstr>
      <vt:lpstr>PowerPoint 簡報</vt:lpstr>
    </vt:vector>
  </TitlesOfParts>
  <Company>C.K.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校園危機處理  媒體溝通與應對</dc:title>
  <dc:creator>C.K.</dc:creator>
  <cp:lastModifiedBy>Yipsir</cp:lastModifiedBy>
  <cp:revision>9</cp:revision>
  <dcterms:created xsi:type="dcterms:W3CDTF">2009-08-27T01:35:53Z</dcterms:created>
  <dcterms:modified xsi:type="dcterms:W3CDTF">2017-05-07T06:01:44Z</dcterms:modified>
</cp:coreProperties>
</file>