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342" r:id="rId3"/>
    <p:sldId id="343" r:id="rId4"/>
    <p:sldId id="344" r:id="rId5"/>
    <p:sldId id="257" r:id="rId6"/>
    <p:sldId id="258" r:id="rId7"/>
    <p:sldId id="259" r:id="rId8"/>
    <p:sldId id="304" r:id="rId9"/>
    <p:sldId id="305" r:id="rId10"/>
    <p:sldId id="306" r:id="rId11"/>
    <p:sldId id="262" r:id="rId12"/>
    <p:sldId id="263" r:id="rId13"/>
    <p:sldId id="340" r:id="rId14"/>
    <p:sldId id="267" r:id="rId15"/>
    <p:sldId id="268" r:id="rId16"/>
    <p:sldId id="271" r:id="rId17"/>
    <p:sldId id="307" r:id="rId18"/>
    <p:sldId id="308" r:id="rId19"/>
    <p:sldId id="309" r:id="rId20"/>
    <p:sldId id="310" r:id="rId21"/>
    <p:sldId id="320" r:id="rId22"/>
    <p:sldId id="321" r:id="rId23"/>
    <p:sldId id="322" r:id="rId24"/>
    <p:sldId id="323" r:id="rId25"/>
    <p:sldId id="341" r:id="rId26"/>
    <p:sldId id="272" r:id="rId27"/>
    <p:sldId id="273" r:id="rId28"/>
    <p:sldId id="314" r:id="rId29"/>
    <p:sldId id="324" r:id="rId30"/>
    <p:sldId id="338" r:id="rId31"/>
    <p:sldId id="339" r:id="rId32"/>
    <p:sldId id="315" r:id="rId33"/>
    <p:sldId id="325" r:id="rId34"/>
    <p:sldId id="317" r:id="rId35"/>
    <p:sldId id="346" r:id="rId36"/>
    <p:sldId id="318" r:id="rId37"/>
    <p:sldId id="319" r:id="rId38"/>
    <p:sldId id="326" r:id="rId39"/>
    <p:sldId id="327" r:id="rId40"/>
    <p:sldId id="328" r:id="rId41"/>
    <p:sldId id="329" r:id="rId42"/>
    <p:sldId id="336" r:id="rId43"/>
    <p:sldId id="337"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4" autoAdjust="0"/>
  </p:normalViewPr>
  <p:slideViewPr>
    <p:cSldViewPr>
      <p:cViewPr varScale="1">
        <p:scale>
          <a:sx n="63" d="100"/>
          <a:sy n="63" d="100"/>
        </p:scale>
        <p:origin x="-935" y="-64"/>
      </p:cViewPr>
      <p:guideLst>
        <p:guide orient="horz" pos="2160"/>
        <p:guide pos="2880"/>
      </p:guideLst>
    </p:cSldViewPr>
  </p:slideViewPr>
  <p:outlineViewPr>
    <p:cViewPr>
      <p:scale>
        <a:sx n="33" d="100"/>
        <a:sy n="33" d="100"/>
      </p:scale>
      <p:origin x="0" y="116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E1A93EB8-FF33-49AD-BEA9-CBE499A5B15B}" type="datetimeFigureOut">
              <a:rPr lang="zh-TW" altLang="en-US"/>
              <a:pPr>
                <a:defRPr/>
              </a:pPr>
              <a:t>2012/4/6</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A1FE71B4-08FC-49CC-ACC9-46555F14AEB7}"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7AD5B4-FCC6-4AB6-A55B-52A3D1AC09D8}" type="slidenum">
              <a:rPr lang="zh-TW" altLang="en-US" smtClean="0"/>
              <a:pPr fontAlgn="base">
                <a:spcBef>
                  <a:spcPct val="0"/>
                </a:spcBef>
                <a:spcAft>
                  <a:spcPct val="0"/>
                </a:spcAft>
                <a:defRPr/>
              </a:pPr>
              <a:t>24</a:t>
            </a:fld>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fld id="{69103439-CCD6-4F32-85B8-5C9B95D10748}" type="datetime1">
              <a:rPr lang="zh-TW" altLang="en-US"/>
              <a:pPr>
                <a:defRPr/>
              </a:pPr>
              <a:t>2012/4/6</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7D7E706E-A823-40DC-BB5A-F93AAB33A2BA}"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16FCE304-653D-4EC6-8788-B9D317EC6269}" type="datetime1">
              <a:rPr lang="zh-TW" altLang="en-US"/>
              <a:pPr>
                <a:defRPr/>
              </a:pPr>
              <a:t>2012/4/6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8D2A9D81-445D-4127-9C9F-86D152CFE5F5}"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BF30513F-1FD0-47DA-A6BD-8EF1B2CCE3FB}" type="datetime1">
              <a:rPr lang="zh-TW" altLang="en-US"/>
              <a:pPr>
                <a:defRPr/>
              </a:pPr>
              <a:t>2012/4/6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A79F4596-64A4-4B08-9890-07C2C0534249}"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3BC987DC-AC4E-49CA-978C-B321BA427E0E}" type="datetime1">
              <a:rPr lang="zh-TW" altLang="en-US"/>
              <a:pPr>
                <a:defRPr/>
              </a:pPr>
              <a:t>2012/4/6</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7BA0617B-D398-4C58-91D9-D8ADAC6D7FA8}"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388107BD-06BD-41A3-9C00-81F714BF6FC9}" type="datetime1">
              <a:rPr lang="zh-TW" altLang="en-US"/>
              <a:pPr>
                <a:defRPr/>
              </a:pPr>
              <a:t>2012/4/6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DDB8BD05-FEA0-490D-817E-8C2689EB69E1}"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97FA90EB-A438-4307-A370-52C150E958A3}" type="datetime1">
              <a:rPr lang="zh-TW" altLang="en-US"/>
              <a:pPr>
                <a:defRPr/>
              </a:pPr>
              <a:t>2012/4/6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13F289A2-D9EB-457B-9073-C0EF247A7609}"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0693D33A-5800-4A6D-9F7B-6FB7D8759E91}" type="datetime1">
              <a:rPr lang="zh-TW" altLang="en-US"/>
              <a:pPr>
                <a:defRPr/>
              </a:pPr>
              <a:t>2012/4/6</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A9E56D9D-1784-4678-A0EF-A4B2995105AA}"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0A30D956-6FA5-40A4-B883-9178691BEF28}" type="datetime1">
              <a:rPr lang="zh-TW" altLang="en-US"/>
              <a:pPr>
                <a:defRPr/>
              </a:pPr>
              <a:t>2012/4/6</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2E495271-8078-44DB-A3FF-60C27267EF12}"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680936C9-5726-4263-8365-4D6D1DBFE70C}" type="datetime1">
              <a:rPr lang="zh-TW" altLang="en-US"/>
              <a:pPr>
                <a:defRPr/>
              </a:pPr>
              <a:t>2012/4/6</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2119C939-EFE0-4B59-8875-B45141EC6877}"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B53FB77F-3813-4B79-AC91-6B3C37F7E35F}" type="datetime1">
              <a:rPr lang="zh-TW" altLang="en-US"/>
              <a:pPr>
                <a:defRPr/>
              </a:pPr>
              <a:t>2012/4/6</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B8F293E6-22B8-49D8-AE4F-191BE7B829C3}"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fld id="{8B5559D6-64EB-4F21-AABE-51DC964591BA}" type="datetime1">
              <a:rPr lang="zh-TW" altLang="en-US"/>
              <a:pPr>
                <a:defRPr/>
              </a:pPr>
              <a:t>2012/4/6</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EA8AFA44-931F-46D0-BBF1-C663B7F5D7A9}"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0D105BFB-65A9-45DD-A890-17DF7F1857E9}" type="datetime1">
              <a:rPr lang="zh-TW" altLang="en-US"/>
              <a:pPr>
                <a:defRPr/>
              </a:pPr>
              <a:t>2012/4/6</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70B7FA18-6375-40AE-9F90-015B227D19AE}"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68310" y="2236779"/>
            <a:ext cx="8072494" cy="1343036"/>
          </a:xfrm>
        </p:spPr>
        <p:txBody>
          <a:bodyPr>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小學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
        <p:nvSpPr>
          <p:cNvPr id="14338"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smtClean="0">
                <a:latin typeface="新細明體" charset="-120"/>
                <a:cs typeface="Times New Roman" pitchFamily="18" charset="0"/>
              </a:rPr>
              <a:t>香港教育學院</a:t>
            </a:r>
            <a:endParaRPr lang="en-US" altLang="zh-TW" sz="2400" smtClean="0">
              <a:latin typeface="新細明體" charset="-120"/>
              <a:cs typeface="Times New Roman" pitchFamily="18" charset="0"/>
            </a:endParaRPr>
          </a:p>
          <a:p>
            <a:pPr marR="0" eaLnBrk="1" hangingPunct="1">
              <a:lnSpc>
                <a:spcPct val="90000"/>
              </a:lnSpc>
            </a:pPr>
            <a:r>
              <a:rPr lang="zh-TW" altLang="en-US" sz="2400" smtClean="0">
                <a:latin typeface="新細明體" charset="-120"/>
                <a:cs typeface="Times New Roman" pitchFamily="18" charset="0"/>
              </a:rPr>
              <a:t>評估研究中心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501062" cy="5114925"/>
        </p:xfrm>
        <a:graphic>
          <a:graphicData uri="http://schemas.openxmlformats.org/drawingml/2006/table">
            <a:tbl>
              <a:tblPr/>
              <a:tblGrid>
                <a:gridCol w="4323671"/>
                <a:gridCol w="4177451"/>
              </a:tblGrid>
              <a:tr h="657616">
                <a:tc>
                  <a:txBody>
                    <a:bodyPr/>
                    <a:lstStyle/>
                    <a:p>
                      <a:pPr algn="ctr">
                        <a:spcAft>
                          <a:spcPts val="0"/>
                        </a:spcAft>
                      </a:pPr>
                      <a:r>
                        <a:rPr lang="en-US" sz="1600" b="1" dirty="0" err="1">
                          <a:latin typeface="新細明體"/>
                          <a:ea typeface="新細明體"/>
                          <a:cs typeface="Times New Roman"/>
                        </a:rPr>
                        <a:t>量表名稱</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新細明體"/>
                          <a:ea typeface="新細明體"/>
                          <a:cs typeface="Times New Roman"/>
                        </a:rPr>
                        <a:t>副量表名稱</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386">
                <a:tc gridSpan="2">
                  <a:txBody>
                    <a:bodyPr/>
                    <a:lstStyle/>
                    <a:p>
                      <a:pPr>
                        <a:spcAft>
                          <a:spcPts val="0"/>
                        </a:spcAft>
                        <a:tabLst>
                          <a:tab pos="942975" algn="l"/>
                        </a:tabLst>
                      </a:pPr>
                      <a:r>
                        <a:rPr lang="en-US" sz="1600" b="1" dirty="0">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marL="228600" indent="-228600" algn="just">
                        <a:spcAft>
                          <a:spcPts val="0"/>
                        </a:spcAft>
                      </a:pPr>
                      <a:endParaRPr kumimoji="0" lang="en-US" sz="1600" b="1" kern="1200" dirty="0">
                        <a:solidFill>
                          <a:schemeClr val="tx1"/>
                        </a:solidFill>
                        <a:latin typeface="新細明體"/>
                        <a:ea typeface="新細明體"/>
                        <a:cs typeface="Times New Roman"/>
                      </a:endParaRPr>
                    </a:p>
                  </a:txBody>
                  <a:tcPr marL="68580" marR="68580" marT="0" marB="0">
                    <a:solidFill>
                      <a:schemeClr val="bg1">
                        <a:lumMod val="85000"/>
                      </a:schemeClr>
                    </a:solidFill>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操行</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813">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a:solidFill>
                            <a:srgbClr val="0D0D0D"/>
                          </a:solidFill>
                          <a:latin typeface="新細明體"/>
                          <a:ea typeface="新細明體"/>
                          <a:cs typeface="Times New Roman"/>
                        </a:rPr>
                        <a:t>承擔</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對國家的態度</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r>
                        <a:rPr lang="zh-TW" sz="1600" dirty="0" smtClean="0">
                          <a:solidFill>
                            <a:srgbClr val="000000"/>
                          </a:solidFill>
                          <a:latin typeface="Times New Roman"/>
                          <a:ea typeface="新細明體"/>
                          <a:cs typeface="新細明體"/>
                        </a:rPr>
                        <a:t>價值觀</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堅毅</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責任感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和諧人際關係</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560">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良好行為</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C59B8C34-5908-44D0-BC5A-A644B180B09A}"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50" y="1714500"/>
            <a:ext cx="8501063" cy="4389438"/>
          </a:xfrm>
        </p:spPr>
        <p:txBody>
          <a:bodyPr>
            <a:normAutofit lnSpcReduction="10000"/>
          </a:bodyPr>
          <a:lstStyle/>
          <a:p>
            <a:pPr>
              <a:defRPr/>
            </a:pPr>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a:defRPr/>
            </a:pPr>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2459F4BD-50D1-421E-B5CF-276C91DEB180}"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大部分小學（小三或以上）學生可以在每次評估時完成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F560BDFE-C94B-4FCD-9C2E-1D0D19EB7A39}"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313" y="1935163"/>
            <a:ext cx="8643937"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302A96B-CE83-4A29-B6A1-E26D39CCD7F3}"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C2E7B1FC-B6C8-4A0D-AFC4-C74F5B23635D}"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2446334-516F-4C62-A778-7D9C3DDAEC25}"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71500"/>
            <a:ext cx="8229600" cy="919163"/>
          </a:xfrm>
        </p:spPr>
        <p:txBody>
          <a:bodyPr>
            <a:normAutofit/>
          </a:bodyPr>
          <a:lstStyle/>
          <a:p>
            <a:pPr eaLnBrk="1" fontAlgn="auto" hangingPunct="1">
              <a:spcAft>
                <a:spcPts val="0"/>
              </a:spcAft>
              <a:defRPr/>
            </a:pPr>
            <a:r>
              <a:rPr lang="zh-TW" altLang="en-US"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rPr>
              <a:t>學校可以根據自己的興趣選擇一些量表和副量表來使用。本工具可供使用的量表是 </a:t>
            </a:r>
            <a:r>
              <a:rPr lang="en-US" altLang="zh-TW" dirty="0" err="1" smtClean="0">
                <a:latin typeface="+mn-ea"/>
              </a:rPr>
              <a:t>Bronfenbrenner</a:t>
            </a:r>
            <a:r>
              <a:rPr lang="en-US" altLang="zh-TW" dirty="0" smtClean="0">
                <a:latin typeface="+mn-ea"/>
              </a:rPr>
              <a:t> ﹝1995﹞</a:t>
            </a:r>
            <a:r>
              <a:rPr lang="zh-TW" altLang="en-US" dirty="0" smtClean="0">
                <a:latin typeface="+mn-ea"/>
              </a:rPr>
              <a:t>模型組成</a:t>
            </a:r>
          </a:p>
        </p:txBody>
      </p:sp>
      <p:sp>
        <p:nvSpPr>
          <p:cNvPr id="5" name="Slide Number Placeholder 4"/>
          <p:cNvSpPr>
            <a:spLocks noGrp="1"/>
          </p:cNvSpPr>
          <p:nvPr>
            <p:ph type="sldNum" sz="quarter" idx="12"/>
          </p:nvPr>
        </p:nvSpPr>
        <p:spPr/>
        <p:txBody>
          <a:bodyPr/>
          <a:lstStyle/>
          <a:p>
            <a:pPr>
              <a:defRPr/>
            </a:pPr>
            <a:fld id="{EC6153D3-1876-444C-B565-C0A692DD0026}" type="slidenum">
              <a:rPr lang="zh-TW" altLang="en-US" smtClean="0"/>
              <a:pPr>
                <a:defRPr/>
              </a:pPr>
              <a:t>16</a:t>
            </a:fld>
            <a:endParaRPr lang="zh-TW" altLang="en-US"/>
          </a:p>
        </p:txBody>
      </p:sp>
      <p:pic>
        <p:nvPicPr>
          <p:cNvPr id="29700" name="圖片 5" descr="Snap2.jpg"/>
          <p:cNvPicPr>
            <a:picLocks noChangeAspect="1" noChangeArrowheads="1"/>
          </p:cNvPicPr>
          <p:nvPr/>
        </p:nvPicPr>
        <p:blipFill>
          <a:blip r:embed="rId2"/>
          <a:srcRect/>
          <a:stretch>
            <a:fillRect/>
          </a:stretch>
        </p:blipFill>
        <p:spPr bwMode="auto">
          <a:xfrm>
            <a:off x="2428875" y="2928938"/>
            <a:ext cx="4381500" cy="34575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263"/>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00125"/>
          <a:ext cx="8715375" cy="5643563"/>
        </p:xfrm>
        <a:graphic>
          <a:graphicData uri="http://schemas.openxmlformats.org/drawingml/2006/table">
            <a:tbl>
              <a:tblPr/>
              <a:tblGrid>
                <a:gridCol w="2571737"/>
                <a:gridCol w="642973"/>
                <a:gridCol w="785818"/>
                <a:gridCol w="785818"/>
                <a:gridCol w="785818"/>
                <a:gridCol w="785818"/>
                <a:gridCol w="785818"/>
                <a:gridCol w="785818"/>
                <a:gridCol w="785818"/>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863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418">
                <a:tc>
                  <a:txBody>
                    <a:bodyPr/>
                    <a:lstStyle/>
                    <a:p>
                      <a:pPr marL="201295" indent="-179705">
                        <a:spcAft>
                          <a:spcPts val="0"/>
                        </a:spcAft>
                        <a:tabLst>
                          <a:tab pos="201295" algn="l"/>
                        </a:tabLst>
                      </a:pPr>
                      <a:r>
                        <a:rPr lang="zh-TW" sz="1500" dirty="0">
                          <a:solidFill>
                            <a:srgbClr val="000000"/>
                          </a:solidFill>
                          <a:latin typeface="+mn-ea"/>
                          <a:ea typeface="+mn-ea"/>
                          <a:cs typeface="Times New Roman"/>
                        </a:rPr>
                        <a:t>自我概念</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校園生活</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數學</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752">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親子關係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朋輩關係</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14314">
                <a:tc>
                  <a:txBody>
                    <a:bodyPr/>
                    <a:lstStyle/>
                    <a:p>
                      <a:pPr marL="342900" lvl="0" indent="-342900">
                        <a:spcAft>
                          <a:spcPts val="0"/>
                        </a:spcAft>
                        <a:buFont typeface="Wingdings"/>
                        <a:buChar char=""/>
                        <a:tabLst>
                          <a:tab pos="201295" algn="l"/>
                        </a:tabLst>
                      </a:pPr>
                      <a:r>
                        <a:rPr lang="zh-TW" sz="1500">
                          <a:solidFill>
                            <a:srgbClr val="000000"/>
                          </a:solidFill>
                          <a:latin typeface="+mn-ea"/>
                          <a:ea typeface="+mn-ea"/>
                          <a:cs typeface="Times New Roman"/>
                        </a:rPr>
                        <a:t>外貌</a:t>
                      </a:r>
                      <a:r>
                        <a:rPr lang="zh-TW" sz="150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575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閱讀</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00044">
                <a:tc>
                  <a:txBody>
                    <a:bodyPr/>
                    <a:lstStyle/>
                    <a:p>
                      <a:pPr marL="201295" indent="-179705">
                        <a:spcAft>
                          <a:spcPts val="0"/>
                        </a:spcAft>
                        <a:tabLst>
                          <a:tab pos="201295" algn="l"/>
                        </a:tabLst>
                      </a:pPr>
                      <a:r>
                        <a:rPr lang="zh-TW" sz="1500" dirty="0">
                          <a:solidFill>
                            <a:srgbClr val="000000"/>
                          </a:solidFill>
                          <a:latin typeface="+mn-ea"/>
                          <a:ea typeface="+mn-ea"/>
                          <a:cs typeface="Times New Roman"/>
                        </a:rPr>
                        <a:t>人際關係</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8574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關愛</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r>
              <a:tr h="257172">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不恰當自表行為</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 *</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mn-ea"/>
                          <a:ea typeface="+mn-ea"/>
                          <a:cs typeface="Times New Roman"/>
                          <a:sym typeface="Wingdings 2"/>
                        </a:rPr>
                        <a:t></a:t>
                      </a:r>
                      <a:endParaRPr lang="zh-TW" sz="150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尊重他人</a:t>
                      </a:r>
                      <a:r>
                        <a:rPr lang="zh-TW" sz="1500" dirty="0">
                          <a:solidFill>
                            <a:srgbClr val="000000"/>
                          </a:solidFill>
                          <a:latin typeface="+mn-ea"/>
                          <a:ea typeface="+mn-ea"/>
                          <a:cs typeface="Wingdings"/>
                        </a:rPr>
                        <a:t> </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mn-ea"/>
                        <a:ea typeface="+mn-ea"/>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mn-ea"/>
                          <a:ea typeface="+mn-ea"/>
                          <a:cs typeface="Times New Roman"/>
                          <a:sym typeface="Wingdings 2"/>
                        </a:rPr>
                        <a:t></a:t>
                      </a:r>
                      <a:endParaRPr lang="zh-TW" sz="1500" dirty="0">
                        <a:solidFill>
                          <a:srgbClr val="000000"/>
                        </a:solidFill>
                        <a:latin typeface="+mn-ea"/>
                        <a:ea typeface="+mn-ea"/>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42894">
                <a:tc>
                  <a:txBody>
                    <a:bodyPr/>
                    <a:lstStyle/>
                    <a:p>
                      <a:pPr>
                        <a:spcAft>
                          <a:spcPts val="0"/>
                        </a:spcAft>
                      </a:pPr>
                      <a:r>
                        <a:rPr lang="zh-TW" sz="1500" dirty="0">
                          <a:solidFill>
                            <a:srgbClr val="000000"/>
                          </a:solidFill>
                          <a:latin typeface="Times New Roman"/>
                          <a:ea typeface="新細明體"/>
                          <a:cs typeface="Times New Roman"/>
                        </a:rPr>
                        <a:t>對學校的態度</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成就感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經歷</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整體滿足感</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負面</a:t>
                      </a:r>
                      <a:r>
                        <a:rPr lang="zh-TW" sz="1500" dirty="0" smtClean="0">
                          <a:solidFill>
                            <a:srgbClr val="000000"/>
                          </a:solidFill>
                          <a:latin typeface="Times New Roman"/>
                          <a:ea typeface="新細明體"/>
                          <a:cs typeface="Times New Roman"/>
                        </a:rPr>
                        <a:t>情感</a:t>
                      </a:r>
                      <a:r>
                        <a:rPr lang="en-US" altLang="zh-TW" sz="1500" dirty="0" smtClean="0">
                          <a:solidFill>
                            <a:srgbClr val="000000"/>
                          </a:solidFill>
                          <a:latin typeface="Times New Roman"/>
                          <a:ea typeface="新細明體"/>
                          <a:cs typeface="Times New Roman"/>
                        </a:rPr>
                        <a:t> </a:t>
                      </a:r>
                      <a:r>
                        <a:rPr lang="en-US" altLang="zh-TW" sz="1500" dirty="0" smtClean="0">
                          <a:solidFill>
                            <a:srgbClr val="000000"/>
                          </a:solidFill>
                          <a:latin typeface="+mn-ea"/>
                          <a:ea typeface="+mn-ea"/>
                          <a:cs typeface="Wingdings"/>
                        </a:rPr>
                        <a:t>*</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機會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42894">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6673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師生關係</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CACAF22A-91F3-4914-A618-BF580EAC44E5}" type="slidenum">
              <a:rPr lang="zh-TW" altLang="en-US" smtClean="0"/>
              <a:pPr>
                <a:defRPr/>
              </a:pPr>
              <a:t>17</a:t>
            </a:fld>
            <a:endParaRPr lang="zh-TW"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375" cy="5756275"/>
        </p:xfrm>
        <a:graphic>
          <a:graphicData uri="http://schemas.openxmlformats.org/drawingml/2006/table">
            <a:tbl>
              <a:tblPr/>
              <a:tblGrid>
                <a:gridCol w="2722316"/>
                <a:gridCol w="749140"/>
                <a:gridCol w="749140"/>
                <a:gridCol w="749140"/>
                <a:gridCol w="749140"/>
                <a:gridCol w="749140"/>
                <a:gridCol w="749140"/>
                <a:gridCol w="749140"/>
                <a:gridCol w="749140"/>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628638">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動力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聯繫</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競爭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努力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稱讚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社群關係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社會權力</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作業</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獎勵</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306161">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成敗的原因</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失敗的原因：能力</a:t>
                      </a:r>
                      <a:r>
                        <a:rPr lang="zh-TW" sz="1500" dirty="0" smtClean="0">
                          <a:solidFill>
                            <a:srgbClr val="000000"/>
                          </a:solidFill>
                          <a:latin typeface="+mn-ea"/>
                          <a:ea typeface="+mn-ea"/>
                          <a:cs typeface="Times New Roman"/>
                        </a:rPr>
                        <a:t>問題</a:t>
                      </a:r>
                      <a:r>
                        <a:rPr lang="en-US" altLang="zh-TW" sz="150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失敗的原因：努力問題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失敗的原因：策略問題</a:t>
                      </a:r>
                      <a:r>
                        <a:rPr lang="zh-TW" sz="1500" dirty="0">
                          <a:solidFill>
                            <a:srgbClr val="000000"/>
                          </a:solidFill>
                          <a:latin typeface="+mn-ea"/>
                          <a:ea typeface="+mn-ea"/>
                          <a:cs typeface="Wingdings"/>
                        </a:rPr>
                        <a:t> </a:t>
                      </a:r>
                      <a:r>
                        <a:rPr lang="en-US" altLang="zh-TW" sz="1500" dirty="0" smtClean="0">
                          <a:solidFill>
                            <a:srgbClr val="000000"/>
                          </a:solidFill>
                          <a:latin typeface="+mn-ea"/>
                          <a:ea typeface="+mn-ea"/>
                          <a:cs typeface="Wingdings"/>
                        </a:rPr>
                        <a:t>*</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成功的原因：能力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成功的原因：努力</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06161">
                <a:tc>
                  <a:txBody>
                    <a:bodyPr/>
                    <a:lstStyle/>
                    <a:p>
                      <a:pPr marL="342900" lvl="0" indent="-342900">
                        <a:spcAft>
                          <a:spcPts val="0"/>
                        </a:spcAft>
                        <a:buFont typeface="Wingdings"/>
                        <a:buChar char=""/>
                        <a:tabLst>
                          <a:tab pos="201295" algn="l"/>
                        </a:tabLst>
                      </a:pPr>
                      <a:r>
                        <a:rPr lang="zh-TW" sz="1500" dirty="0">
                          <a:solidFill>
                            <a:srgbClr val="000000"/>
                          </a:solidFill>
                          <a:latin typeface="+mn-ea"/>
                          <a:ea typeface="+mn-ea"/>
                          <a:cs typeface="Times New Roman"/>
                        </a:rPr>
                        <a:t>成功的原因：策略</a:t>
                      </a:r>
                      <a:r>
                        <a:rPr lang="zh-TW" sz="1500" dirty="0">
                          <a:solidFill>
                            <a:srgbClr val="000000"/>
                          </a:solidFill>
                          <a:latin typeface="+mn-ea"/>
                          <a:ea typeface="+mn-ea"/>
                          <a:cs typeface="Wingdings"/>
                        </a:rPr>
                        <a:t> </a:t>
                      </a: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84CA5286-CF7E-4CE0-AACC-CD2F725AFF45}"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28688"/>
          <a:ext cx="8715375" cy="5643562"/>
        </p:xfrm>
        <a:graphic>
          <a:graphicData uri="http://schemas.openxmlformats.org/drawingml/2006/table">
            <a:tbl>
              <a:tblPr/>
              <a:tblGrid>
                <a:gridCol w="2722316"/>
                <a:gridCol w="749140"/>
                <a:gridCol w="749140"/>
                <a:gridCol w="749140"/>
                <a:gridCol w="749140"/>
                <a:gridCol w="749140"/>
                <a:gridCol w="749140"/>
                <a:gridCol w="749140"/>
                <a:gridCol w="749140"/>
              </a:tblGrid>
              <a:tr h="234581">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69161">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436">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創意思考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批判性思考</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解難技巧</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74436">
                <a:tc>
                  <a:txBody>
                    <a:bodyPr/>
                    <a:lstStyle/>
                    <a:p>
                      <a:pPr>
                        <a:spcAft>
                          <a:spcPts val="0"/>
                        </a:spcAft>
                      </a:pPr>
                      <a:r>
                        <a:rPr lang="zh-TW" sz="1500" dirty="0">
                          <a:solidFill>
                            <a:srgbClr val="000000"/>
                          </a:solidFill>
                          <a:latin typeface="Times New Roman"/>
                          <a:ea typeface="新細明體"/>
                          <a:cs typeface="Times New Roman"/>
                        </a:rPr>
                        <a:t>獨立學習能力</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學術情感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學術探究</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學術檢視</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學習自我概念</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自我完善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尋找</a:t>
                      </a:r>
                      <a:r>
                        <a:rPr lang="zh-TW" sz="1500" dirty="0" smtClean="0">
                          <a:solidFill>
                            <a:srgbClr val="000000"/>
                          </a:solidFill>
                          <a:latin typeface="Times New Roman"/>
                          <a:ea typeface="新細明體"/>
                          <a:cs typeface="Times New Roman"/>
                        </a:rPr>
                        <a:t>協助</a:t>
                      </a:r>
                      <a:r>
                        <a:rPr lang="en-US" altLang="zh-TW" sz="1500" baseline="0" dirty="0" smtClean="0">
                          <a:solidFill>
                            <a:srgbClr val="000000"/>
                          </a:solidFill>
                          <a:latin typeface="+mn-ea"/>
                          <a:ea typeface="+mn-ea"/>
                          <a:cs typeface="Times New Roman"/>
                        </a:rPr>
                        <a:t> *</a:t>
                      </a:r>
                      <a:endParaRPr lang="zh-TW" sz="1500" dirty="0">
                        <a:solidFill>
                          <a:srgbClr val="000000"/>
                        </a:solidFill>
                        <a:latin typeface="+mn-ea"/>
                        <a:ea typeface="+mn-ea"/>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學習目的</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目標設定</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好奇</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策略性求助</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控制學習環境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學習計劃</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74436">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學習的價值</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6FAC1B99-5DA2-4834-9213-BBB70930784C}" type="slidenum">
              <a:rPr lang="zh-TW" altLang="en-US" smtClean="0"/>
              <a:pPr>
                <a:defRPr/>
              </a:pPr>
              <a:t>19</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latin typeface="+mn-ea"/>
              </a:rPr>
              <a:t>情意及社交表現評估套件的背景、架構和使用原則</a:t>
            </a:r>
          </a:p>
          <a:p>
            <a:pPr>
              <a:defRPr/>
            </a:pPr>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a:defRPr/>
            </a:pPr>
            <a:r>
              <a:rPr lang="zh-TW" altLang="en-US" sz="3200" dirty="0" smtClean="0">
                <a:latin typeface="+mn-ea"/>
              </a:rPr>
              <a:t>選擇量表的方法及其應用</a:t>
            </a: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B0FBD28E-E3F1-468E-9927-BDBC0A81FC23}"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375" cy="5214938"/>
        </p:xfrm>
        <a:graphic>
          <a:graphicData uri="http://schemas.openxmlformats.org/drawingml/2006/table">
            <a:tbl>
              <a:tblPr/>
              <a:tblGrid>
                <a:gridCol w="2722316"/>
                <a:gridCol w="749140"/>
                <a:gridCol w="749140"/>
                <a:gridCol w="749140"/>
                <a:gridCol w="749140"/>
                <a:gridCol w="749140"/>
                <a:gridCol w="749140"/>
                <a:gridCol w="749140"/>
                <a:gridCol w="749140"/>
              </a:tblGrid>
              <a:tr h="228119">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200159">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277">
                <a:tc>
                  <a:txBody>
                    <a:bodyPr/>
                    <a:lstStyle/>
                    <a:p>
                      <a:pPr marL="201295" indent="-179705">
                        <a:spcAft>
                          <a:spcPts val="0"/>
                        </a:spcAft>
                        <a:tabLst>
                          <a:tab pos="201295" algn="l"/>
                        </a:tabLst>
                      </a:pPr>
                      <a:r>
                        <a:rPr lang="zh-TW" sz="1500" dirty="0">
                          <a:solidFill>
                            <a:srgbClr val="000000"/>
                          </a:solidFill>
                          <a:latin typeface="Times New Roman"/>
                          <a:ea typeface="新細明體"/>
                          <a:cs typeface="Times New Roman"/>
                        </a:rPr>
                        <a:t>價值觀</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操行</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承擔</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對國家的態度</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堅毅</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責任感</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a:solidFill>
                            <a:srgbClr val="000000"/>
                          </a:solidFill>
                          <a:latin typeface="Times New Roman"/>
                          <a:ea typeface="新細明體"/>
                          <a:cs typeface="Times New Roman"/>
                        </a:rPr>
                        <a:t>和諧人際關係</a:t>
                      </a:r>
                      <a:r>
                        <a:rPr lang="zh-TW" sz="1500">
                          <a:solidFill>
                            <a:srgbClr val="000000"/>
                          </a:solidFill>
                          <a:latin typeface="Wingdings"/>
                          <a:ea typeface="Times New Roman"/>
                          <a:cs typeface="Wingdings"/>
                        </a:rPr>
                        <a:t> </a:t>
                      </a:r>
                      <a:endParaRPr lang="zh-TW" sz="150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Times New Roman"/>
                          <a:ea typeface="新細明體"/>
                          <a:cs typeface="Times New Roman"/>
                          <a:sym typeface="Wingdings 2"/>
                        </a:rPr>
                        <a:t></a:t>
                      </a:r>
                      <a:endParaRPr lang="zh-TW" sz="150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4732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ea typeface="新細明體"/>
                          <a:cs typeface="Times New Roman"/>
                        </a:rPr>
                        <a:t>良好行為</a:t>
                      </a:r>
                      <a:r>
                        <a:rPr lang="zh-TW" sz="1500" dirty="0">
                          <a:solidFill>
                            <a:srgbClr val="000000"/>
                          </a:solidFill>
                          <a:latin typeface="Wingdings"/>
                          <a:ea typeface="Times New Roman"/>
                          <a:cs typeface="Wingdings"/>
                        </a:rPr>
                        <a:t> </a:t>
                      </a:r>
                      <a:endParaRPr lang="zh-TW" sz="1500" dirty="0">
                        <a:solidFill>
                          <a:srgbClr val="000000"/>
                        </a:solidFill>
                        <a:latin typeface="Wingdings"/>
                        <a:ea typeface="新細明體"/>
                        <a:cs typeface="Wingdings"/>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Times New Roman"/>
                          <a:ea typeface="新細明體"/>
                          <a:cs typeface="Times New Roman"/>
                          <a:sym typeface="Wingdings 2"/>
                        </a:rPr>
                        <a:t></a:t>
                      </a:r>
                      <a:endParaRPr lang="zh-TW" sz="1500" dirty="0">
                        <a:solidFill>
                          <a:srgbClr val="000000"/>
                        </a:solidFill>
                        <a:latin typeface="Wingdings"/>
                        <a:ea typeface="新細明體"/>
                        <a:cs typeface="Wingding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D492DB12-CEF1-4428-A3C3-52CA9A6C71D7}" type="slidenum">
              <a:rPr lang="zh-TW" altLang="en-US" smtClean="0"/>
              <a:pPr>
                <a:defRPr/>
              </a:pPr>
              <a:t>20</a:t>
            </a:fld>
            <a:endParaRPr lang="zh-TW"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62136CF-067E-4CAC-B4E7-FAADF6836C83}"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E131831-2870-4314-94CA-84519C141CB3}"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36866" name="內容版面配置區 2"/>
          <p:cNvSpPr>
            <a:spLocks noGrp="1"/>
          </p:cNvSpPr>
          <p:nvPr>
            <p:ph idx="1"/>
          </p:nvPr>
        </p:nvSpPr>
        <p:spPr/>
        <p:txBody>
          <a:bodyPr/>
          <a:lstStyle/>
          <a:p>
            <a:pPr eaLnBrk="1" hangingPunct="1"/>
            <a:r>
              <a:rPr lang="zh-TW" altLang="en-US"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smtClean="0">
              <a:latin typeface="新細明體" charset="-120"/>
              <a:cs typeface="Times New Roman" pitchFamily="18" charset="0"/>
            </a:endParaRPr>
          </a:p>
          <a:p>
            <a:pPr eaLnBrk="1" hangingPunct="1"/>
            <a:r>
              <a:rPr lang="zh-TW" altLang="en-US" smtClean="0">
                <a:latin typeface="新細明體" charset="-120"/>
                <a:cs typeface="Times New Roman" pitchFamily="18" charset="0"/>
              </a:rPr>
              <a:t>例如，如果學校的關注是學生的社群關係，學生每年便需要完成一套相關的量表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副量表，如社群關係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取自對學校的態度量表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、師生關係、人際關係、聯繫、社群關係</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取自動力量表</a:t>
            </a:r>
            <a:r>
              <a:rPr lang="en-US" altLang="zh-TW" smtClean="0">
                <a:latin typeface="新細明體" charset="-120"/>
                <a:cs typeface="Times New Roman" pitchFamily="18" charset="0"/>
              </a:rPr>
              <a:t>)</a:t>
            </a:r>
            <a:r>
              <a:rPr lang="zh-TW" altLang="en-US"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ED67A9FE-0F8A-4BD8-A5E1-B096310CBC34}"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CDF3889B-26D7-4835-870F-4AEC3F8347EA}"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847725"/>
          </a:xfrm>
        </p:spPr>
        <p:txBody>
          <a:bodyPr/>
          <a:lstStyle/>
          <a:p>
            <a:pPr>
              <a:defRPr/>
            </a:pPr>
            <a:r>
              <a:rPr lang="zh-TW" altLang="en-US" dirty="0" smtClean="0">
                <a:latin typeface="+mn-ea"/>
                <a:ea typeface="+mn-ea"/>
                <a:cs typeface="Times New Roman" pitchFamily="18" charset="0"/>
              </a:rPr>
              <a:t>小組討論</a:t>
            </a:r>
          </a:p>
        </p:txBody>
      </p:sp>
      <p:sp>
        <p:nvSpPr>
          <p:cNvPr id="39938" name="內容版面配置區 2"/>
          <p:cNvSpPr>
            <a:spLocks noGrp="1"/>
          </p:cNvSpPr>
          <p:nvPr>
            <p:ph idx="1"/>
          </p:nvPr>
        </p:nvSpPr>
        <p:spPr>
          <a:xfrm>
            <a:off x="457200" y="1935163"/>
            <a:ext cx="8401050" cy="4389437"/>
          </a:xfrm>
        </p:spPr>
        <p:txBody>
          <a:bodyPr/>
          <a:lstStyle/>
          <a:p>
            <a:r>
              <a:rPr lang="zh-TW" altLang="en-US" smtClean="0"/>
              <a:t>假設學校要進行為期一年的「學生態度和行為表現」自我評估計劃，主要關注點是學生對學校的態度、人際關係和價值觀。請思考以下的問題</a:t>
            </a:r>
            <a:r>
              <a:rPr lang="en-US" altLang="zh-TW" smtClean="0"/>
              <a:t>︰</a:t>
            </a:r>
          </a:p>
          <a:p>
            <a:pPr>
              <a:buFont typeface="Wingdings 2" pitchFamily="18" charset="2"/>
              <a:buNone/>
            </a:pPr>
            <a:endParaRPr lang="zh-TW" altLang="en-US" smtClean="0"/>
          </a:p>
          <a:p>
            <a:r>
              <a:rPr lang="zh-TW" altLang="en-US" smtClean="0"/>
              <a:t>你認為有哪些量表</a:t>
            </a:r>
            <a:r>
              <a:rPr lang="en-US" smtClean="0">
                <a:ea typeface="新細明體" charset="-120"/>
              </a:rPr>
              <a:t> </a:t>
            </a:r>
            <a:r>
              <a:rPr lang="en-US" altLang="zh-TW" smtClean="0"/>
              <a:t>/ </a:t>
            </a:r>
            <a:r>
              <a:rPr lang="zh-TW" altLang="en-US" smtClean="0"/>
              <a:t>副量表適合用於該計劃？為什麼？</a:t>
            </a:r>
          </a:p>
          <a:p>
            <a:r>
              <a:rPr lang="zh-TW" altLang="en-US" smtClean="0"/>
              <a:t>你認為應如何安排學生作答問卷</a:t>
            </a:r>
            <a:r>
              <a:rPr lang="en-US" smtClean="0">
                <a:ea typeface="新細明體" charset="-120"/>
              </a:rPr>
              <a:t> </a:t>
            </a:r>
            <a:r>
              <a:rPr lang="en-US" altLang="zh-TW" smtClean="0"/>
              <a:t>(</a:t>
            </a:r>
            <a:r>
              <a:rPr lang="zh-TW" altLang="en-US" smtClean="0"/>
              <a:t>例如場地、時間、所需人手等</a:t>
            </a:r>
            <a:r>
              <a:rPr lang="en-US" altLang="zh-TW" smtClean="0"/>
              <a:t>)</a:t>
            </a:r>
            <a:r>
              <a:rPr lang="zh-TW" altLang="en-US" smtClean="0"/>
              <a:t>？</a:t>
            </a:r>
          </a:p>
          <a:p>
            <a:r>
              <a:rPr lang="zh-TW" altLang="en-US" smtClean="0"/>
              <a:t>在分析數據後，若發現學生在關注點的某一方面未如理想，你會建議作出什麼的跟進行動？</a:t>
            </a:r>
          </a:p>
          <a:p>
            <a:endParaRPr lang="zh-TW" altLang="en-US" smtClean="0"/>
          </a:p>
        </p:txBody>
      </p:sp>
      <p:sp>
        <p:nvSpPr>
          <p:cNvPr id="4" name="投影片編號版面配置區 3"/>
          <p:cNvSpPr>
            <a:spLocks noGrp="1"/>
          </p:cNvSpPr>
          <p:nvPr>
            <p:ph type="sldNum" sz="quarter" idx="12"/>
          </p:nvPr>
        </p:nvSpPr>
        <p:spPr/>
        <p:txBody>
          <a:bodyPr/>
          <a:lstStyle/>
          <a:p>
            <a:pPr>
              <a:defRPr/>
            </a:pPr>
            <a:fld id="{E7AE8D49-CDAA-4604-B87F-44AA52F4AA69}"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AFE2380-6D3F-4CBD-81ED-1FBD1E69E1C9}"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8B270BC-EA8E-4BFB-B4AC-79B64759FA2D}"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0EB77F2-F040-4F6A-A998-AF012CDBE530}" type="slidenum">
              <a:rPr lang="zh-TW" altLang="en-US" smtClean="0"/>
              <a:pPr>
                <a:defRPr/>
              </a:pPr>
              <a:t>28</a:t>
            </a:fld>
            <a:endParaRPr lang="zh-TW" altLang="en-US"/>
          </a:p>
        </p:txBody>
      </p:sp>
      <p:pic>
        <p:nvPicPr>
          <p:cNvPr id="43010" name="圖片 3" descr="Snap1.jpg"/>
          <p:cNvPicPr>
            <a:picLocks noChangeAspect="1" noChangeArrowheads="1"/>
          </p:cNvPicPr>
          <p:nvPr/>
        </p:nvPicPr>
        <p:blipFill>
          <a:blip r:embed="rId2"/>
          <a:srcRect/>
          <a:stretch>
            <a:fillRect/>
          </a:stretch>
        </p:blipFill>
        <p:spPr bwMode="auto">
          <a:xfrm>
            <a:off x="500063" y="1071563"/>
            <a:ext cx="8358187" cy="5286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7F9B23D-BDC6-4CAF-8514-477FCBC99179}" type="slidenum">
              <a:rPr lang="zh-TW" altLang="en-US" smtClean="0"/>
              <a:pPr>
                <a:defRPr/>
              </a:pPr>
              <a:t>29</a:t>
            </a:fld>
            <a:endParaRPr lang="zh-TW" altLang="en-US"/>
          </a:p>
        </p:txBody>
      </p:sp>
      <p:pic>
        <p:nvPicPr>
          <p:cNvPr id="44034" name="圖片 3" descr="Snap2.jpg"/>
          <p:cNvPicPr>
            <a:picLocks noChangeAspect="1" noChangeArrowheads="1"/>
          </p:cNvPicPr>
          <p:nvPr/>
        </p:nvPicPr>
        <p:blipFill>
          <a:blip r:embed="rId2"/>
          <a:srcRect/>
          <a:stretch>
            <a:fillRect/>
          </a:stretch>
        </p:blipFill>
        <p:spPr bwMode="auto">
          <a:xfrm>
            <a:off x="71438" y="1357313"/>
            <a:ext cx="9001125" cy="4929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a:defRPr/>
            </a:pPr>
            <a:r>
              <a:rPr lang="zh-TW" altLang="en-US" sz="3200" dirty="0" smtClean="0"/>
              <a:t>如何「在線」作答 </a:t>
            </a:r>
            <a:r>
              <a:rPr lang="en-US" sz="3200" dirty="0" smtClean="0"/>
              <a:t>APASO-II </a:t>
            </a:r>
            <a:r>
              <a:rPr lang="zh-TW" altLang="en-US" sz="3200" dirty="0" smtClean="0"/>
              <a:t>問卷</a:t>
            </a:r>
          </a:p>
          <a:p>
            <a:pPr>
              <a:defRPr/>
            </a:pPr>
            <a:r>
              <a:rPr lang="zh-TW" altLang="en-US" sz="3200" dirty="0" smtClean="0"/>
              <a:t>如何查閱問卷的作答情況</a:t>
            </a:r>
          </a:p>
          <a:p>
            <a:pPr>
              <a:defRPr/>
            </a:pPr>
            <a:r>
              <a:rPr lang="zh-TW" altLang="en-US" sz="3200" dirty="0" smtClean="0"/>
              <a:t>如何離線匯入問卷資料</a:t>
            </a:r>
            <a:endParaRPr lang="zh-TW" altLang="en-US" sz="3200" dirty="0" smtClean="0">
              <a:latin typeface="+mn-ea"/>
            </a:endParaRPr>
          </a:p>
          <a:p>
            <a:pPr>
              <a:defRPr/>
            </a:pPr>
            <a:endParaRPr lang="zh-TW" altLang="en-US" dirty="0"/>
          </a:p>
        </p:txBody>
      </p:sp>
      <p:sp>
        <p:nvSpPr>
          <p:cNvPr id="4" name="投影片編號版面配置區 3"/>
          <p:cNvSpPr>
            <a:spLocks noGrp="1"/>
          </p:cNvSpPr>
          <p:nvPr>
            <p:ph type="sldNum" sz="quarter" idx="12"/>
          </p:nvPr>
        </p:nvSpPr>
        <p:spPr/>
        <p:txBody>
          <a:bodyPr/>
          <a:lstStyle/>
          <a:p>
            <a:pPr>
              <a:defRPr/>
            </a:pPr>
            <a:fld id="{39883B24-CA19-4963-B6D8-F701BAB74F68}"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63"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38"/>
            <a:ext cx="8472488" cy="4538662"/>
          </a:xfrm>
        </p:spPr>
        <p:txBody>
          <a:bodyPr>
            <a:normAutofit fontScale="92500"/>
          </a:bodyPr>
          <a:lstStyle/>
          <a:p>
            <a:pPr>
              <a:defRPr/>
            </a:pPr>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pPr>
              <a:defRPr/>
            </a:pPr>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04C482C2-9269-4BF8-85D8-C9B349F406EB}"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2" name="投影片編號版面配置區 1"/>
          <p:cNvSpPr>
            <a:spLocks noGrp="1"/>
          </p:cNvSpPr>
          <p:nvPr>
            <p:ph type="sldNum" sz="quarter" idx="12"/>
          </p:nvPr>
        </p:nvSpPr>
        <p:spPr/>
        <p:txBody>
          <a:bodyPr/>
          <a:lstStyle/>
          <a:p>
            <a:pPr>
              <a:defRPr/>
            </a:pPr>
            <a:fld id="{140C998E-6CA0-4F59-908C-7EABEC2546DD}"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8" name="直線接點 7"/>
          <p:cNvCxnSpPr/>
          <p:nvPr/>
        </p:nvCxnSpPr>
        <p:spPr>
          <a:xfrm>
            <a:off x="1285875" y="28559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75" y="328612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75" y="371316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75" y="4141788"/>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75" y="2784475"/>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75" y="3643313"/>
            <a:ext cx="5715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75" y="4572000"/>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75" y="5357813"/>
            <a:ext cx="5715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zh-TW" altLang="en-US"/>
          </a:p>
        </p:txBody>
      </p:sp>
      <p:sp>
        <p:nvSpPr>
          <p:cNvPr id="46108" name="文字方塊 23"/>
          <p:cNvSpPr txBox="1">
            <a:spLocks noChangeArrowheads="1"/>
          </p:cNvSpPr>
          <p:nvPr/>
        </p:nvSpPr>
        <p:spPr bwMode="auto">
          <a:xfrm>
            <a:off x="857250" y="3143250"/>
            <a:ext cx="571500"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6109" name="文字方塊 24"/>
          <p:cNvSpPr txBox="1">
            <a:spLocks noChangeArrowheads="1"/>
          </p:cNvSpPr>
          <p:nvPr/>
        </p:nvSpPr>
        <p:spPr bwMode="auto">
          <a:xfrm>
            <a:off x="866775" y="3519488"/>
            <a:ext cx="561975"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6110" name="文字方塊 25"/>
          <p:cNvSpPr txBox="1">
            <a:spLocks noChangeArrowheads="1"/>
          </p:cNvSpPr>
          <p:nvPr/>
        </p:nvSpPr>
        <p:spPr bwMode="auto">
          <a:xfrm>
            <a:off x="2571750" y="3500438"/>
            <a:ext cx="571500" cy="338137"/>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6111" name="文字方塊 26"/>
          <p:cNvSpPr txBox="1">
            <a:spLocks noChangeArrowheads="1"/>
          </p:cNvSpPr>
          <p:nvPr/>
        </p:nvSpPr>
        <p:spPr bwMode="auto">
          <a:xfrm>
            <a:off x="2571750" y="4429125"/>
            <a:ext cx="561975" cy="338138"/>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grpSp>
        <p:nvGrpSpPr>
          <p:cNvPr id="7" name="群組 37"/>
          <p:cNvGrpSpPr>
            <a:grpSpLocks/>
          </p:cNvGrpSpPr>
          <p:nvPr/>
        </p:nvGrpSpPr>
        <p:grpSpPr bwMode="auto">
          <a:xfrm>
            <a:off x="6072188" y="2357438"/>
            <a:ext cx="1143000" cy="3500437"/>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a:p>
          </p:txBody>
        </p:sp>
        <p:cxnSp>
          <p:nvCxnSpPr>
            <p:cNvPr id="20" name="直線接點 19"/>
            <p:cNvCxnSpPr/>
            <p:nvPr/>
          </p:nvCxnSpPr>
          <p:spPr>
            <a:xfrm>
              <a:off x="6500826" y="4929198"/>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6118" name="文字方塊 27"/>
            <p:cNvSpPr txBox="1">
              <a:spLocks noChangeArrowheads="1"/>
            </p:cNvSpPr>
            <p:nvPr/>
          </p:nvSpPr>
          <p:spPr bwMode="auto">
            <a:xfrm>
              <a:off x="6072198" y="300037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3.9</a:t>
              </a:r>
              <a:endParaRPr lang="zh-TW" altLang="en-US" sz="1600">
                <a:latin typeface="Times New Roman" pitchFamily="18" charset="0"/>
                <a:cs typeface="Times New Roman" pitchFamily="18" charset="0"/>
              </a:endParaRPr>
            </a:p>
          </p:txBody>
        </p:sp>
        <p:sp>
          <p:nvSpPr>
            <p:cNvPr id="46119" name="文字方塊 28"/>
            <p:cNvSpPr txBox="1">
              <a:spLocks noChangeArrowheads="1"/>
            </p:cNvSpPr>
            <p:nvPr/>
          </p:nvSpPr>
          <p:spPr bwMode="auto">
            <a:xfrm>
              <a:off x="6081722" y="3571876"/>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3.8</a:t>
              </a:r>
              <a:endParaRPr lang="zh-TW" altLang="en-US" sz="1600">
                <a:latin typeface="Times New Roman" pitchFamily="18" charset="0"/>
                <a:cs typeface="Times New Roman" pitchFamily="18" charset="0"/>
              </a:endParaRPr>
            </a:p>
          </p:txBody>
        </p:sp>
        <p:sp>
          <p:nvSpPr>
            <p:cNvPr id="46120" name="文字方塊 29"/>
            <p:cNvSpPr txBox="1">
              <a:spLocks noChangeArrowheads="1"/>
            </p:cNvSpPr>
            <p:nvPr/>
          </p:nvSpPr>
          <p:spPr bwMode="auto">
            <a:xfrm>
              <a:off x="6072198" y="4786322"/>
              <a:ext cx="571504"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2.6</a:t>
              </a:r>
              <a:endParaRPr lang="zh-TW" altLang="en-US" sz="1600">
                <a:latin typeface="Times New Roman" pitchFamily="18" charset="0"/>
                <a:cs typeface="Times New Roman" pitchFamily="18" charset="0"/>
              </a:endParaRPr>
            </a:p>
          </p:txBody>
        </p:sp>
        <p:sp>
          <p:nvSpPr>
            <p:cNvPr id="46121" name="文字方塊 30"/>
            <p:cNvSpPr txBox="1">
              <a:spLocks noChangeArrowheads="1"/>
            </p:cNvSpPr>
            <p:nvPr/>
          </p:nvSpPr>
          <p:spPr bwMode="auto">
            <a:xfrm>
              <a:off x="6072198" y="5429264"/>
              <a:ext cx="561980" cy="338554"/>
            </a:xfrm>
            <a:prstGeom prst="rect">
              <a:avLst/>
            </a:prstGeom>
            <a:noFill/>
            <a:ln w="9525">
              <a:noFill/>
              <a:miter lim="800000"/>
              <a:headEnd/>
              <a:tailEnd/>
            </a:ln>
          </p:spPr>
          <p:txBody>
            <a:bodyPr>
              <a:spAutoFit/>
            </a:bodyPr>
            <a:lstStyle/>
            <a:p>
              <a:r>
                <a:rPr lang="en-US" altLang="zh-TW" sz="1600">
                  <a:latin typeface="Times New Roman" pitchFamily="18" charset="0"/>
                  <a:cs typeface="Times New Roman" pitchFamily="18" charset="0"/>
                </a:rPr>
                <a:t>2.5</a:t>
              </a:r>
              <a:endParaRPr lang="zh-TW" altLang="en-US" sz="1600">
                <a:latin typeface="Times New Roman" pitchFamily="18" charset="0"/>
                <a:cs typeface="Times New Roman" pitchFamily="18" charset="0"/>
              </a:endParaRPr>
            </a:p>
          </p:txBody>
        </p:sp>
        <p:cxnSp>
          <p:nvCxnSpPr>
            <p:cNvPr id="34" name="直線接點 33"/>
            <p:cNvCxnSpPr/>
            <p:nvPr/>
          </p:nvCxnSpPr>
          <p:spPr>
            <a:xfrm>
              <a:off x="6500826" y="2500306"/>
              <a:ext cx="571504" cy="158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BF733B99-DDB7-41DE-B6AE-66455CAA8A44}"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476A115-2B76-4B2F-BE21-A537DFBB7582}" type="slidenum">
              <a:rPr lang="zh-TW" altLang="en-US" smtClean="0"/>
              <a:pPr>
                <a:defRPr/>
              </a:pPr>
              <a:t>33</a:t>
            </a:fld>
            <a:endParaRPr lang="zh-TW" altLang="en-US"/>
          </a:p>
        </p:txBody>
      </p:sp>
      <p:pic>
        <p:nvPicPr>
          <p:cNvPr id="48130" name="圖片 3" descr="Snap4.jpg"/>
          <p:cNvPicPr>
            <a:picLocks noChangeAspect="1" noChangeArrowheads="1"/>
          </p:cNvPicPr>
          <p:nvPr/>
        </p:nvPicPr>
        <p:blipFill>
          <a:blip r:embed="rId2"/>
          <a:srcRect/>
          <a:stretch>
            <a:fillRect/>
          </a:stretch>
        </p:blipFill>
        <p:spPr bwMode="auto">
          <a:xfrm>
            <a:off x="0" y="1428750"/>
            <a:ext cx="91440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AEDA3FE-C2C3-4ABD-8F18-706226573F13}" type="slidenum">
              <a:rPr lang="zh-TW" altLang="en-US" smtClean="0"/>
              <a:pPr>
                <a:defRPr/>
              </a:pPr>
              <a:t>34</a:t>
            </a:fld>
            <a:endParaRPr lang="zh-TW" altLang="en-US"/>
          </a:p>
        </p:txBody>
      </p:sp>
      <p:pic>
        <p:nvPicPr>
          <p:cNvPr id="49154" name="圖片 3" descr="Snap5.jpg"/>
          <p:cNvPicPr>
            <a:picLocks noChangeAspect="1" noChangeArrowheads="1"/>
          </p:cNvPicPr>
          <p:nvPr/>
        </p:nvPicPr>
        <p:blipFill>
          <a:blip r:embed="rId2"/>
          <a:srcRect/>
          <a:stretch>
            <a:fillRect/>
          </a:stretch>
        </p:blipFill>
        <p:spPr bwMode="auto">
          <a:xfrm>
            <a:off x="0" y="1214438"/>
            <a:ext cx="9144000" cy="485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5111F98-171D-4B93-BCAF-1E55FDA4BC80}" type="slidenum">
              <a:rPr lang="zh-TW" altLang="en-US" smtClean="0"/>
              <a:pPr>
                <a:defRPr/>
              </a:pPr>
              <a:t>35</a:t>
            </a:fld>
            <a:endParaRPr lang="zh-TW" altLang="en-US"/>
          </a:p>
        </p:txBody>
      </p:sp>
      <p:pic>
        <p:nvPicPr>
          <p:cNvPr id="50178" name="Picture 2" descr="D:\APASO-II workshops\Word and powerpoint\20110211\Snap1.jpg"/>
          <p:cNvPicPr>
            <a:picLocks noChangeAspect="1" noChangeArrowheads="1"/>
          </p:cNvPicPr>
          <p:nvPr/>
        </p:nvPicPr>
        <p:blipFill>
          <a:blip r:embed="rId2"/>
          <a:srcRect t="3261"/>
          <a:stretch>
            <a:fillRect/>
          </a:stretch>
        </p:blipFill>
        <p:spPr bwMode="auto">
          <a:xfrm>
            <a:off x="2571750" y="1000125"/>
            <a:ext cx="3786188" cy="5443538"/>
          </a:xfrm>
          <a:prstGeom prst="rect">
            <a:avLst/>
          </a:prstGeom>
          <a:noFill/>
          <a:ln w="9525">
            <a:noFill/>
            <a:miter lim="800000"/>
            <a:headEnd/>
            <a:tailEnd/>
          </a:ln>
        </p:spPr>
      </p:pic>
      <p:cxnSp>
        <p:nvCxnSpPr>
          <p:cNvPr id="11" name="直線接點 10"/>
          <p:cNvCxnSpPr/>
          <p:nvPr/>
        </p:nvCxnSpPr>
        <p:spPr>
          <a:xfrm>
            <a:off x="3368675" y="2500313"/>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8675" y="3714750"/>
            <a:ext cx="30607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775" y="714375"/>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51202" name="內容版面配置區 2"/>
          <p:cNvSpPr>
            <a:spLocks noGrp="1"/>
          </p:cNvSpPr>
          <p:nvPr>
            <p:ph idx="1"/>
          </p:nvPr>
        </p:nvSpPr>
        <p:spPr>
          <a:xfrm>
            <a:off x="457200" y="1714500"/>
            <a:ext cx="8401050" cy="4610100"/>
          </a:xfrm>
        </p:spPr>
        <p:txBody>
          <a:bodyPr/>
          <a:lstStyle/>
          <a:p>
            <a:r>
              <a:rPr lang="zh-TW" altLang="en-US" smtClean="0">
                <a:latin typeface="Times New Roman" pitchFamily="18" charset="0"/>
                <a:cs typeface="Times New Roman" pitchFamily="18" charset="0"/>
              </a:rPr>
              <a:t>學校需要確定想要的是量表層面或是題項層面的結果。量表層面結果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如對學校的態度</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提供所選範疇</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如學生對學校的態度能反映他們在學校生活的質素</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及其副量表</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如師生關係</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的一個宏觀概況。量表層面結果對有關學生在情意及社交表現的學校決策是有用的。</a:t>
            </a:r>
          </a:p>
          <a:p>
            <a:r>
              <a:rPr lang="zh-TW" altLang="en-US" smtClean="0">
                <a:latin typeface="Times New Roman" pitchFamily="18" charset="0"/>
                <a:cs typeface="Times New Roman" pitchFamily="18" charset="0"/>
              </a:rPr>
              <a:t>在日常的運作，教師可能想參考題項層面的結果</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例如“老師樂於在學習上幫助我”</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註：只適用於原始分數</a:t>
            </a:r>
            <a:r>
              <a:rPr lang="en-US" altLang="zh-TW" smtClean="0">
                <a:latin typeface="Times New Roman" pitchFamily="18" charset="0"/>
                <a:cs typeface="Times New Roman" pitchFamily="18" charset="0"/>
              </a:rPr>
              <a:t>﹞</a:t>
            </a:r>
            <a:r>
              <a:rPr lang="zh-TW" altLang="en-US" smtClean="0">
                <a:latin typeface="Times New Roman" pitchFamily="18" charset="0"/>
                <a:cs typeface="Times New Roman" pitchFamily="18" charset="0"/>
              </a:rPr>
              <a:t>，以取得從有關量表所量度到的詳細資料。另外，如果學生人數少於</a:t>
            </a:r>
            <a:r>
              <a:rPr lang="en-US" smtClean="0">
                <a:latin typeface="Times New Roman" pitchFamily="18" charset="0"/>
                <a:ea typeface="新細明體" charset="-120"/>
                <a:cs typeface="Times New Roman" pitchFamily="18" charset="0"/>
              </a:rPr>
              <a:t> </a:t>
            </a:r>
            <a:r>
              <a:rPr lang="en-US" altLang="zh-TW" smtClean="0">
                <a:latin typeface="Times New Roman" pitchFamily="18" charset="0"/>
                <a:cs typeface="Times New Roman" pitchFamily="18" charset="0"/>
              </a:rPr>
              <a:t>100</a:t>
            </a:r>
            <a:r>
              <a:rPr lang="zh-TW" altLang="en-US" smtClean="0">
                <a:latin typeface="Times New Roman" pitchFamily="18" charset="0"/>
                <a:cs typeface="Times New Roman" pitchFamily="18" charset="0"/>
              </a:rPr>
              <a:t>，那些百分比的意義不大。一般來說，題目棒形圖有助學校檢測該校在題項層面和其它學校之間的差異。</a:t>
            </a:r>
          </a:p>
        </p:txBody>
      </p:sp>
      <p:sp>
        <p:nvSpPr>
          <p:cNvPr id="4" name="Slide Number Placeholder 3"/>
          <p:cNvSpPr>
            <a:spLocks noGrp="1"/>
          </p:cNvSpPr>
          <p:nvPr>
            <p:ph type="sldNum" sz="quarter" idx="12"/>
          </p:nvPr>
        </p:nvSpPr>
        <p:spPr/>
        <p:txBody>
          <a:bodyPr/>
          <a:lstStyle/>
          <a:p>
            <a:pPr>
              <a:defRPr/>
            </a:pPr>
            <a:fld id="{E78D0A32-7A24-4E75-8A8A-9FF9A6E64041}"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F9E3EC1-612E-4937-B8A9-E01864706002}" type="slidenum">
              <a:rPr lang="zh-TW" altLang="en-US" smtClean="0"/>
              <a:pPr>
                <a:defRPr/>
              </a:pPr>
              <a:t>37</a:t>
            </a:fld>
            <a:endParaRPr lang="zh-TW" altLang="en-US"/>
          </a:p>
        </p:txBody>
      </p:sp>
      <p:pic>
        <p:nvPicPr>
          <p:cNvPr id="52226" name="圖片 3" descr="Snap7.jpg"/>
          <p:cNvPicPr>
            <a:picLocks noChangeAspect="1" noChangeArrowheads="1"/>
          </p:cNvPicPr>
          <p:nvPr/>
        </p:nvPicPr>
        <p:blipFill>
          <a:blip r:embed="rId2"/>
          <a:srcRect/>
          <a:stretch>
            <a:fillRect/>
          </a:stretch>
        </p:blipFill>
        <p:spPr bwMode="auto">
          <a:xfrm>
            <a:off x="0" y="1285875"/>
            <a:ext cx="9144000" cy="4214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241F614-FC49-48A3-97D7-741FD5CB8CEC}" type="slidenum">
              <a:rPr lang="zh-TW" altLang="en-US" smtClean="0"/>
              <a:pPr>
                <a:defRPr/>
              </a:pPr>
              <a:t>38</a:t>
            </a:fld>
            <a:endParaRPr lang="zh-TW" altLang="en-US"/>
          </a:p>
        </p:txBody>
      </p:sp>
      <p:pic>
        <p:nvPicPr>
          <p:cNvPr id="53250" name="圖片 3" descr="Snap8.jpg"/>
          <p:cNvPicPr>
            <a:picLocks noChangeAspect="1" noChangeArrowheads="1"/>
          </p:cNvPicPr>
          <p:nvPr/>
        </p:nvPicPr>
        <p:blipFill>
          <a:blip r:embed="rId2"/>
          <a:srcRect/>
          <a:stretch>
            <a:fillRect/>
          </a:stretch>
        </p:blipFill>
        <p:spPr bwMode="auto">
          <a:xfrm>
            <a:off x="0" y="1357313"/>
            <a:ext cx="9144000" cy="3857625"/>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813"/>
            <a:ext cx="8229600" cy="928687"/>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2CE2D87F-65F7-41A6-A488-E84C626F46F5}"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88"/>
            <a:ext cx="8229600" cy="847725"/>
          </a:xfrm>
        </p:spPr>
        <p:txBody>
          <a:bodyPr/>
          <a:lstStyle/>
          <a:p>
            <a:pPr>
              <a:defRPr/>
            </a:pPr>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pPr>
              <a:defRPr/>
            </a:pPr>
            <a:r>
              <a:rPr lang="zh-TW" altLang="en-US" sz="3200" dirty="0" smtClean="0">
                <a:latin typeface="+mn-ea"/>
              </a:rPr>
              <a:t>本單元讓學員了解</a:t>
            </a:r>
            <a:r>
              <a:rPr lang="en-US" altLang="zh-TW" sz="3200" dirty="0" smtClean="0">
                <a:latin typeface="+mn-ea"/>
              </a:rPr>
              <a:t>︰</a:t>
            </a:r>
          </a:p>
          <a:p>
            <a:pPr>
              <a:buFont typeface="Wingdings 2" pitchFamily="18" charset="2"/>
              <a:buNone/>
              <a:defRPr/>
            </a:pPr>
            <a:r>
              <a:rPr lang="en-US" sz="3200" dirty="0" smtClean="0">
                <a:latin typeface="+mn-ea"/>
              </a:rPr>
              <a:t> </a:t>
            </a:r>
            <a:endParaRPr lang="zh-TW" altLang="en-US" sz="3200" dirty="0" smtClean="0">
              <a:latin typeface="+mn-ea"/>
            </a:endParaRPr>
          </a:p>
          <a:p>
            <a:pPr>
              <a:defRPr/>
            </a:pPr>
            <a:r>
              <a:rPr lang="zh-TW" altLang="en-US" sz="3200" dirty="0" smtClean="0"/>
              <a:t>如何檢視各種報表</a:t>
            </a:r>
          </a:p>
          <a:p>
            <a:pPr>
              <a:defRPr/>
            </a:pPr>
            <a:r>
              <a:rPr lang="zh-TW" altLang="en-US" sz="3200" dirty="0" smtClean="0"/>
              <a:t>如何詮釋各種報表的資料</a:t>
            </a:r>
          </a:p>
          <a:p>
            <a:pPr>
              <a:defRPr/>
            </a:pPr>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45A8A7B5-F4D5-49A2-A2B9-FAF3007B8EB8}"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08C82F43-6D8A-4E52-B688-CB23FDAC3F7C}" type="slidenum">
              <a:rPr lang="zh-TW" altLang="en-US" smtClean="0"/>
              <a:pPr>
                <a:defRPr/>
              </a:pPr>
              <a:t>40</a:t>
            </a:fld>
            <a:endParaRPr lang="zh-TW" altLang="en-US"/>
          </a:p>
        </p:txBody>
      </p:sp>
      <p:pic>
        <p:nvPicPr>
          <p:cNvPr id="55298" name="圖片 3" descr="Snap3.jpg"/>
          <p:cNvPicPr>
            <a:picLocks noChangeAspect="1" noChangeArrowheads="1"/>
          </p:cNvPicPr>
          <p:nvPr/>
        </p:nvPicPr>
        <p:blipFill>
          <a:blip r:embed="rId2"/>
          <a:srcRect/>
          <a:stretch>
            <a:fillRect/>
          </a:stretch>
        </p:blipFill>
        <p:spPr bwMode="auto">
          <a:xfrm>
            <a:off x="0" y="1000125"/>
            <a:ext cx="9144000" cy="5500688"/>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D5D098-97FC-477A-B965-6D47599CAB98}" type="slidenum">
              <a:rPr lang="zh-TW" altLang="en-US" smtClean="0"/>
              <a:pPr>
                <a:defRPr/>
              </a:pPr>
              <a:t>41</a:t>
            </a:fld>
            <a:endParaRPr lang="zh-TW" altLang="en-US"/>
          </a:p>
        </p:txBody>
      </p:sp>
      <p:pic>
        <p:nvPicPr>
          <p:cNvPr id="56322" name="圖片 3" descr="Snap4.jpg"/>
          <p:cNvPicPr>
            <a:picLocks noChangeAspect="1" noChangeArrowheads="1"/>
          </p:cNvPicPr>
          <p:nvPr/>
        </p:nvPicPr>
        <p:blipFill>
          <a:blip r:embed="rId2"/>
          <a:srcRect/>
          <a:stretch>
            <a:fillRect/>
          </a:stretch>
        </p:blipFill>
        <p:spPr bwMode="auto">
          <a:xfrm>
            <a:off x="0" y="1285875"/>
            <a:ext cx="9144000" cy="4643438"/>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3C44CEC-0AFB-424D-902F-3C2648AD9D13}"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B98325F6-D767-46E4-915F-F8462EC076CA}"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81075"/>
          <a:ext cx="8715375" cy="5500688"/>
        </p:xfrm>
        <a:graphic>
          <a:graphicData uri="http://schemas.openxmlformats.org/drawingml/2006/table">
            <a:tbl>
              <a:tblPr/>
              <a:tblGrid>
                <a:gridCol w="4432671"/>
                <a:gridCol w="4282765"/>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altLang="en-US" sz="1600" b="1" kern="100" dirty="0" smtClean="0">
                          <a:latin typeface="Times New Roman"/>
                          <a:ea typeface="+mn-ea"/>
                        </a:rPr>
                        <a:t>自我</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校園生活</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a:solidFill>
                            <a:srgbClr val="0D0D0D"/>
                          </a:solidFill>
                          <a:latin typeface="Times New Roman"/>
                          <a:ea typeface="新細明體"/>
                          <a:cs typeface="+mn-cs"/>
                        </a:rPr>
                        <a:t>數學</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kumimoji="0" lang="zh-TW" sz="1600" kern="1200" dirty="0">
                          <a:solidFill>
                            <a:srgbClr val="0D0D0D"/>
                          </a:solidFill>
                          <a:latin typeface="Times New Roman"/>
                          <a:ea typeface="新細明體"/>
                          <a:cs typeface="+mn-cs"/>
                        </a:rPr>
                        <a:t>自我</a:t>
                      </a:r>
                      <a:r>
                        <a:rPr kumimoji="0" lang="zh-TW" sz="1600" kern="1200" dirty="0" smtClean="0">
                          <a:solidFill>
                            <a:srgbClr val="0D0D0D"/>
                          </a:solidFill>
                          <a:latin typeface="Times New Roman"/>
                          <a:ea typeface="新細明體"/>
                          <a:cs typeface="+mn-cs"/>
                        </a:rPr>
                        <a:t>概念</a:t>
                      </a:r>
                      <a:endParaRPr kumimoji="0" lang="zh-TW"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親子關係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朋輩關係</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外貌</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kumimoji="0" lang="en-US" sz="1600" kern="1200" dirty="0">
                        <a:solidFill>
                          <a:srgbClr val="0D0D0D"/>
                        </a:solidFill>
                        <a:latin typeface="Times New Roman"/>
                        <a:ea typeface="新細明體"/>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kumimoji="0" lang="en-US" sz="1600" kern="1200" dirty="0" err="1">
                          <a:solidFill>
                            <a:srgbClr val="0D0D0D"/>
                          </a:solidFill>
                          <a:latin typeface="Times New Roman"/>
                          <a:ea typeface="新細明體"/>
                          <a:cs typeface="+mn-cs"/>
                        </a:rPr>
                        <a:t>閱讀</a:t>
                      </a:r>
                      <a:endParaRPr kumimoji="0" lang="zh-TW" sz="1600" kern="1200" dirty="0">
                        <a:solidFill>
                          <a:srgbClr val="0D0D0D"/>
                        </a:solidFill>
                        <a:latin typeface="Times New Roman"/>
                        <a:ea typeface="新細明體"/>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dirty="0" err="1">
                          <a:latin typeface="新細明體"/>
                          <a:ea typeface="新細明體"/>
                          <a:cs typeface="Times New Roman"/>
                        </a:rPr>
                        <a:t>自我─他人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關愛</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不恰當自表行為</a:t>
                      </a:r>
                      <a:r>
                        <a:rPr lang="en-US" sz="1600" kern="1200" dirty="0" smtClean="0">
                          <a:solidFill>
                            <a:srgbClr val="0D0D0D"/>
                          </a:solidFill>
                          <a:latin typeface="新細明體"/>
                          <a:ea typeface="新細明體"/>
                          <a:cs typeface="Times New Roman"/>
                        </a:rPr>
                        <a:t> </a:t>
                      </a:r>
                      <a:r>
                        <a:rPr lang="en-US" sz="1600" kern="1200" dirty="0" smtClean="0">
                          <a:solidFill>
                            <a:srgbClr val="0D0D0D"/>
                          </a:solidFill>
                          <a:latin typeface="Times New Roman"/>
                          <a:ea typeface="新細明體"/>
                          <a:cs typeface="Times New Roman"/>
                        </a:rPr>
                        <a:t>*</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尊重他人</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228600" indent="-228600"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zh-TW" sz="1600">
                          <a:latin typeface="Times New Roman"/>
                          <a:ea typeface="新細明體"/>
                          <a:cs typeface="Times New Roman"/>
                        </a:rPr>
                        <a:t>對學校的態度﹝學校生活的質素﹞</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352">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79C5F6B0-6405-4773-88B9-93133F539416}" type="slidenum">
              <a:rPr lang="zh-TW" altLang="en-US" smtClean="0"/>
              <a:pPr>
                <a:defRPr/>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836613"/>
          <a:ext cx="8572500" cy="5643562"/>
        </p:xfrm>
        <a:graphic>
          <a:graphicData uri="http://schemas.openxmlformats.org/drawingml/2006/table">
            <a:tbl>
              <a:tblPr/>
              <a:tblGrid>
                <a:gridCol w="4360004"/>
                <a:gridCol w="4212556"/>
              </a:tblGrid>
              <a:tr h="34389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89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227">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獎勵</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失敗的原因：能力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失敗的原因：努力</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dirty="0">
                          <a:solidFill>
                            <a:srgbClr val="000000"/>
                          </a:solidFill>
                          <a:latin typeface="Times New Roman"/>
                          <a:ea typeface="新細明體"/>
                          <a:cs typeface="Arial"/>
                        </a:rPr>
                        <a:t>成敗的原因</a:t>
                      </a:r>
                      <a:r>
                        <a:rPr lang="en-US" sz="1600" dirty="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zh-TW" sz="1600" kern="1200" dirty="0">
                          <a:solidFill>
                            <a:srgbClr val="0D0D0D"/>
                          </a:solidFill>
                          <a:latin typeface="Times New Roman"/>
                          <a:ea typeface="新細明體"/>
                          <a:cs typeface="Times New Roman"/>
                        </a:rPr>
                        <a:t>失敗的原因：策略</a:t>
                      </a:r>
                      <a:r>
                        <a:rPr lang="zh-TW" sz="1600" kern="1200" dirty="0" smtClean="0">
                          <a:solidFill>
                            <a:srgbClr val="0D0D0D"/>
                          </a:solidFill>
                          <a:latin typeface="Times New Roman"/>
                          <a:ea typeface="新細明體"/>
                          <a:cs typeface="Times New Roman"/>
                        </a:rPr>
                        <a:t>問題</a:t>
                      </a:r>
                      <a:r>
                        <a:rPr lang="en-US" altLang="zh-TW" sz="1600" kern="1200" dirty="0" smtClean="0">
                          <a:solidFill>
                            <a:srgbClr val="0D0D0D"/>
                          </a:solidFill>
                          <a:latin typeface="Times New Roman"/>
                          <a:ea typeface="新細明體"/>
                          <a:cs typeface="Times New Roman"/>
                        </a:rPr>
                        <a:t> *</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成功的原因：能力</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成功的原因：努力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成功的原因：策略</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批判性思考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911">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解難技巧</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429CCAB8-BDD3-4171-B0B0-7ECA4320AA5D}"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nvGraphicFramePr>
        <p:xfrm>
          <a:off x="357188" y="1000125"/>
          <a:ext cx="8358187" cy="5500688"/>
        </p:xfrm>
        <a:graphic>
          <a:graphicData uri="http://schemas.openxmlformats.org/drawingml/2006/table">
            <a:tbl>
              <a:tblPr/>
              <a:tblGrid>
                <a:gridCol w="4251004"/>
                <a:gridCol w="4107242"/>
              </a:tblGrid>
              <a:tr h="421124">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124">
                <a:tc gridSpan="2">
                  <a:txBody>
                    <a:bodyPr/>
                    <a:lstStyle/>
                    <a:p>
                      <a:pPr>
                        <a:spcAft>
                          <a:spcPts val="0"/>
                        </a:spcAft>
                        <a:tabLst>
                          <a:tab pos="942975" algn="l"/>
                        </a:tabLs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zh-TW" altLang="en-US"/>
                    </a:p>
                  </a:txBody>
                  <a:tcPr/>
                </a:tc>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學術情感</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654">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學術探究</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r>
                        <a:rPr lang="zh-TW" sz="1600" dirty="0">
                          <a:solidFill>
                            <a:srgbClr val="000000"/>
                          </a:solidFill>
                          <a:latin typeface="Times New Roman"/>
                          <a:ea typeface="新細明體"/>
                          <a:cs typeface="Arial"/>
                        </a:rPr>
                        <a:t>獨立學習能力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學習目的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6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標題 1"/>
          <p:cNvSpPr>
            <a:spLocks noGrp="1"/>
          </p:cNvSpPr>
          <p:nvPr>
            <p:ph type="title"/>
          </p:nvPr>
        </p:nvSpPr>
        <p:spPr>
          <a:xfrm>
            <a:off x="457200" y="2047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3462B73-BB9F-42DD-80EC-116FFFD07CA5}" type="slidenum">
              <a:rPr lang="zh-TW" altLang="en-US" smtClean="0"/>
              <a:pPr>
                <a:defRPr/>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1342</TotalTime>
  <Words>2991</Words>
  <Application>Microsoft Office PowerPoint</Application>
  <PresentationFormat>On-screen Show (4:3)</PresentationFormat>
  <Paragraphs>428</Paragraphs>
  <Slides>43</Slides>
  <Notes>1</Notes>
  <HiddenSlides>0</HiddenSlides>
  <MMClips>0</MMClips>
  <ScaleCrop>false</ScaleCrop>
  <HeadingPairs>
    <vt:vector size="6" baseType="variant">
      <vt:variant>
        <vt:lpstr>使用字型</vt:lpstr>
      </vt:variant>
      <vt:variant>
        <vt:i4>8</vt:i4>
      </vt:variant>
      <vt:variant>
        <vt:lpstr>簡報設計範本</vt:lpstr>
      </vt:variant>
      <vt:variant>
        <vt:i4>4</vt:i4>
      </vt:variant>
      <vt:variant>
        <vt:lpstr>投影片標題</vt:lpstr>
      </vt:variant>
      <vt:variant>
        <vt:i4>43</vt:i4>
      </vt:variant>
    </vt:vector>
  </HeadingPairs>
  <TitlesOfParts>
    <vt:vector size="55" baseType="lpstr">
      <vt:lpstr>Arial</vt:lpstr>
      <vt:lpstr>新細明體</vt:lpstr>
      <vt:lpstr>Calibri</vt:lpstr>
      <vt:lpstr>微軟正黑體</vt:lpstr>
      <vt:lpstr>Constantia</vt:lpstr>
      <vt:lpstr>Wingdings 2</vt:lpstr>
      <vt:lpstr>Times New Roman</vt:lpstr>
      <vt:lpstr>Wingdings</vt:lpstr>
      <vt:lpstr>流線</vt:lpstr>
      <vt:lpstr>流線</vt:lpstr>
      <vt:lpstr>流線</vt:lpstr>
      <vt:lpstr>流線</vt:lpstr>
      <vt:lpstr>投影片 1</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投影片 28</vt:lpstr>
      <vt:lpstr>投影片 29</vt:lpstr>
      <vt:lpstr>原始分數與羅氏分數</vt:lpstr>
      <vt:lpstr>投影片 31</vt:lpstr>
      <vt:lpstr>盒形圖 (箱形圖)</vt:lpstr>
      <vt:lpstr>投影片 33</vt:lpstr>
      <vt:lpstr>投影片 34</vt:lpstr>
      <vt:lpstr>投影片 35</vt:lpstr>
      <vt:lpstr>個別題目棒形圖</vt:lpstr>
      <vt:lpstr>投影片 37</vt:lpstr>
      <vt:lpstr>投影片 38</vt:lpstr>
      <vt:lpstr>跨年度比較報告</vt:lpstr>
      <vt:lpstr>投影片 40</vt:lpstr>
      <vt:lpstr>投影片 41</vt:lpstr>
      <vt:lpstr>投影片 42</vt:lpstr>
      <vt:lpstr>投影片 43</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Yipsir</cp:lastModifiedBy>
  <cp:revision>158</cp:revision>
  <dcterms:created xsi:type="dcterms:W3CDTF">2010-10-05T03:00:48Z</dcterms:created>
  <dcterms:modified xsi:type="dcterms:W3CDTF">2012-04-06T02:53:36Z</dcterms:modified>
</cp:coreProperties>
</file>