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99"/>
    <a:srgbClr val="3333CC"/>
    <a:srgbClr val="4D4D4D"/>
    <a:srgbClr val="000000"/>
    <a:srgbClr val="DF2809"/>
    <a:srgbClr val="008000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499" autoAdjust="0"/>
    <p:restoredTop sz="90929"/>
  </p:normalViewPr>
  <p:slideViewPr>
    <p:cSldViewPr>
      <p:cViewPr>
        <p:scale>
          <a:sx n="49" d="100"/>
          <a:sy n="49" d="100"/>
        </p:scale>
        <p:origin x="-2174" y="-4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1828800" cy="6856413"/>
            <a:chOff x="0" y="0"/>
            <a:chExt cx="1152" cy="4319"/>
          </a:xfrm>
        </p:grpSpPr>
        <p:sp>
          <p:nvSpPr>
            <p:cNvPr id="6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52" cy="10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kumimoji="0" lang="zh-HK" altLang="zh-HK"/>
            </a:p>
          </p:txBody>
        </p:sp>
        <p:sp>
          <p:nvSpPr>
            <p:cNvPr id="6148" name="Rectangle 4"/>
            <p:cNvSpPr>
              <a:spLocks noChangeArrowheads="1"/>
            </p:cNvSpPr>
            <p:nvPr/>
          </p:nvSpPr>
          <p:spPr bwMode="auto">
            <a:xfrm>
              <a:off x="0" y="2400"/>
              <a:ext cx="1152" cy="191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kumimoji="0" lang="zh-HK" altLang="zh-HK"/>
            </a:p>
          </p:txBody>
        </p:sp>
        <p:pic>
          <p:nvPicPr>
            <p:cNvPr id="6149" name="Picture 5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028"/>
              <a:ext cx="1152" cy="1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6150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1905000" y="1676400"/>
            <a:ext cx="6934200" cy="21161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911350" y="3968750"/>
            <a:ext cx="6400800" cy="1752600"/>
          </a:xfrm>
        </p:spPr>
        <p:txBody>
          <a:bodyPr/>
          <a:lstStyle>
            <a:lvl1pPr marL="0" indent="0">
              <a:buFont typeface="Symbol" pitchFamily="18" charset="2"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dt" sz="quarter" idx="2"/>
          </p:nvPr>
        </p:nvSpPr>
        <p:spPr>
          <a:xfrm>
            <a:off x="1828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39624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109C961-59E4-40E7-A1B9-777FD3307D8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3D2F82-716C-4B65-A0D0-FBBEE6FC36E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24599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048500" y="304800"/>
            <a:ext cx="1943100" cy="5791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219200" y="304800"/>
            <a:ext cx="5676900" cy="57912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420979-3D19-4DE5-A24E-045369F0D87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81936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556B8F-3F62-40CE-9D62-A274114D6D8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68874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E9ECA1-D83C-4DE1-8D32-68707797C33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86931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219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1816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56F968-5BD9-4B7E-8AA7-3B73B1BFE2F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29790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CA6526-FC5E-4824-8804-C79D48D7EF9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62738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95FE52-1F9F-4CE0-A82F-A8F57FB5E07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297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FAC1D0-3FB6-45CB-A85B-E0BE049083F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25324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370E1C-F767-4CAE-9DA0-909B0A091BC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5835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85EF7E-72FE-4FE5-A0EB-D928AA4787F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297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>
                <a:gamma/>
                <a:tint val="0"/>
                <a:invGamma/>
              </a:srgbClr>
            </a:gs>
            <a:gs pos="50000">
              <a:srgbClr val="FFFFCC"/>
            </a:gs>
            <a:gs pos="100000">
              <a:srgbClr val="FFFFCC">
                <a:gamma/>
                <a:tint val="0"/>
                <a:invGamma/>
              </a:srgbClr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1143000" cy="6856413"/>
            <a:chOff x="0" y="0"/>
            <a:chExt cx="720" cy="4319"/>
          </a:xfrm>
        </p:grpSpPr>
        <p:sp>
          <p:nvSpPr>
            <p:cNvPr id="512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720" cy="33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kumimoji="0" lang="zh-HK" altLang="zh-HK"/>
            </a:p>
          </p:txBody>
        </p:sp>
        <p:sp>
          <p:nvSpPr>
            <p:cNvPr id="5124" name="Rectangle 4"/>
            <p:cNvSpPr>
              <a:spLocks noChangeArrowheads="1"/>
            </p:cNvSpPr>
            <p:nvPr/>
          </p:nvSpPr>
          <p:spPr bwMode="auto">
            <a:xfrm>
              <a:off x="0" y="2016"/>
              <a:ext cx="720" cy="230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kumimoji="0" lang="zh-HK" altLang="zh-HK"/>
            </a:p>
          </p:txBody>
        </p:sp>
        <p:pic>
          <p:nvPicPr>
            <p:cNvPr id="5125" name="Picture 5"/>
            <p:cNvPicPr>
              <a:picLocks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12"/>
              <a:ext cx="720" cy="18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304800"/>
            <a:ext cx="7772400" cy="120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0"/>
            <a:ext cx="77724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endParaRPr lang="en-US" altLang="zh-TW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 altLang="zh-TW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E58D0723-BE19-49B1-BE68-EEC913BC710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pitchFamily="18" charset="-120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pitchFamily="18" charset="-120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pitchFamily="18" charset="-120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¨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43000"/>
            <a:ext cx="8458200" cy="1206500"/>
          </a:xfrm>
        </p:spPr>
        <p:txBody>
          <a:bodyPr/>
          <a:lstStyle/>
          <a:p>
            <a:r>
              <a:rPr lang="zh-TW" altLang="en-US" sz="6500" dirty="0" smtClean="0"/>
              <a:t>寻找义工发展的火车头</a:t>
            </a:r>
            <a:endParaRPr lang="zh-TW" altLang="en-US" sz="65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3505200"/>
            <a:ext cx="7772400" cy="2590800"/>
          </a:xfrm>
        </p:spPr>
        <p:txBody>
          <a:bodyPr/>
          <a:lstStyle/>
          <a:p>
            <a:pPr lvl="2">
              <a:buFontTx/>
              <a:buNone/>
            </a:pPr>
            <a:r>
              <a:rPr lang="en-US" altLang="zh-TW" sz="4800" dirty="0" smtClean="0">
                <a:solidFill>
                  <a:srgbClr val="000000"/>
                </a:solidFill>
              </a:rPr>
              <a:t>---</a:t>
            </a:r>
            <a:r>
              <a:rPr lang="zh-TW" altLang="en-US" sz="4800" dirty="0" smtClean="0">
                <a:solidFill>
                  <a:srgbClr val="000000"/>
                </a:solidFill>
              </a:rPr>
              <a:t>建立义工计划</a:t>
            </a:r>
            <a:endParaRPr lang="zh-TW" altLang="en-US" sz="4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124200" y="2286000"/>
            <a:ext cx="3505200" cy="1143000"/>
          </a:xfrm>
          <a:prstGeom prst="rect">
            <a:avLst/>
          </a:prstGeom>
          <a:solidFill>
            <a:srgbClr val="13A5E7"/>
          </a:solidFill>
          <a:ln w="381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610600" cy="1206500"/>
          </a:xfrm>
        </p:spPr>
        <p:txBody>
          <a:bodyPr/>
          <a:lstStyle/>
          <a:p>
            <a:r>
              <a:rPr lang="zh-TW" altLang="en-US" sz="6600" b="1" dirty="0" smtClean="0"/>
              <a:t>义工计划流程</a:t>
            </a:r>
            <a:r>
              <a:rPr lang="en-US" altLang="zh-TW" sz="6600" b="1" dirty="0" smtClean="0"/>
              <a:t>﹕</a:t>
            </a:r>
            <a:r>
              <a:rPr lang="en-US" altLang="zh-TW" sz="6600" b="1" dirty="0"/>
              <a:t/>
            </a:r>
            <a:br>
              <a:rPr lang="en-US" altLang="zh-TW" sz="6600" b="1" dirty="0"/>
            </a:br>
            <a:r>
              <a:rPr lang="zh-TW" altLang="en-US" sz="6600" b="1" dirty="0" smtClean="0"/>
              <a:t>资源及政策部份</a:t>
            </a:r>
            <a:endParaRPr lang="zh-TW" altLang="en-US" sz="6600" b="1" dirty="0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124200" y="5257800"/>
            <a:ext cx="3505200" cy="1066800"/>
          </a:xfrm>
          <a:prstGeom prst="rect">
            <a:avLst/>
          </a:prstGeom>
          <a:solidFill>
            <a:srgbClr val="FFFF99"/>
          </a:solidFill>
          <a:ln w="38100" cap="sq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057400"/>
            <a:ext cx="7772400" cy="4495800"/>
          </a:xfrm>
        </p:spPr>
        <p:txBody>
          <a:bodyPr/>
          <a:lstStyle/>
          <a:p>
            <a:endParaRPr lang="en-US" altLang="zh-TW" dirty="0"/>
          </a:p>
          <a:p>
            <a:pPr algn="ctr">
              <a:buFont typeface="Symbol" pitchFamily="18" charset="2"/>
              <a:buNone/>
            </a:pPr>
            <a:r>
              <a:rPr lang="zh-TW" altLang="en-US" dirty="0" smtClean="0">
                <a:solidFill>
                  <a:schemeClr val="bg2"/>
                </a:solidFill>
              </a:rPr>
              <a:t>学校资源的考虑</a:t>
            </a:r>
          </a:p>
          <a:p>
            <a:pPr algn="ctr">
              <a:buFont typeface="Symbol" pitchFamily="18" charset="2"/>
              <a:buNone/>
            </a:pPr>
            <a:endParaRPr lang="zh-TW" altLang="en-US" dirty="0">
              <a:solidFill>
                <a:schemeClr val="bg2"/>
              </a:solidFill>
            </a:endParaRPr>
          </a:p>
          <a:p>
            <a:pPr algn="ctr">
              <a:buFont typeface="Symbol" pitchFamily="18" charset="2"/>
              <a:buNone/>
            </a:pPr>
            <a:endParaRPr lang="zh-TW" altLang="en-US" dirty="0">
              <a:solidFill>
                <a:schemeClr val="bg2"/>
              </a:solidFill>
            </a:endParaRPr>
          </a:p>
          <a:p>
            <a:pPr algn="ctr">
              <a:buFont typeface="Symbol" pitchFamily="18" charset="2"/>
              <a:buNone/>
            </a:pPr>
            <a:endParaRPr lang="zh-TW" altLang="en-US" dirty="0">
              <a:solidFill>
                <a:schemeClr val="bg2"/>
              </a:solidFill>
            </a:endParaRPr>
          </a:p>
          <a:p>
            <a:pPr algn="ctr">
              <a:buFont typeface="Symbol" pitchFamily="18" charset="2"/>
              <a:buNone/>
            </a:pPr>
            <a:endParaRPr lang="zh-TW" altLang="en-US" dirty="0">
              <a:solidFill>
                <a:schemeClr val="bg2"/>
              </a:solidFill>
            </a:endParaRPr>
          </a:p>
          <a:p>
            <a:pPr algn="ctr">
              <a:buFont typeface="Symbol" pitchFamily="18" charset="2"/>
              <a:buNone/>
            </a:pPr>
            <a:r>
              <a:rPr lang="zh-TW" altLang="en-US" dirty="0" smtClean="0">
                <a:solidFill>
                  <a:schemeClr val="bg2"/>
                </a:solidFill>
              </a:rPr>
              <a:t>义工政策的规定</a:t>
            </a:r>
            <a:endParaRPr lang="zh-TW" altLang="en-US" dirty="0">
              <a:solidFill>
                <a:schemeClr val="bg2"/>
              </a:solidFill>
            </a:endParaRPr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4495800" y="3352800"/>
            <a:ext cx="609600" cy="2057400"/>
          </a:xfrm>
          <a:prstGeom prst="downArrow">
            <a:avLst>
              <a:gd name="adj1" fmla="val 50000"/>
              <a:gd name="adj2" fmla="val 84375"/>
            </a:avLst>
          </a:prstGeom>
          <a:solidFill>
            <a:srgbClr val="008000"/>
          </a:solidFill>
          <a:ln w="28575">
            <a:solidFill>
              <a:schemeClr val="bg2"/>
            </a:solidFill>
            <a:prstDash val="sysDot"/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0"/>
            <a:ext cx="7772400" cy="1206500"/>
          </a:xfrm>
        </p:spPr>
        <p:txBody>
          <a:bodyPr/>
          <a:lstStyle/>
          <a:p>
            <a:r>
              <a:rPr lang="zh-TW" altLang="en-US" sz="6600" b="1" dirty="0" smtClean="0"/>
              <a:t>学校资源考虑</a:t>
            </a:r>
            <a:endParaRPr lang="zh-TW" altLang="en-US" sz="6600" b="1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600200"/>
            <a:ext cx="7467600" cy="3962400"/>
          </a:xfrm>
        </p:spPr>
        <p:txBody>
          <a:bodyPr/>
          <a:lstStyle/>
          <a:p>
            <a:pPr algn="just">
              <a:buClr>
                <a:srgbClr val="13A5E7"/>
              </a:buClr>
              <a:buFont typeface="Wingdings" pitchFamily="2" charset="2"/>
              <a:buChar char="v"/>
            </a:pPr>
            <a:endParaRPr lang="en-US" altLang="zh-TW" sz="4000" b="1" dirty="0">
              <a:solidFill>
                <a:schemeClr val="bg2"/>
              </a:solidFill>
            </a:endParaRPr>
          </a:p>
          <a:p>
            <a:pPr algn="just">
              <a:buClr>
                <a:srgbClr val="13A5E7"/>
              </a:buClr>
              <a:buFont typeface="Wingdings" pitchFamily="2" charset="2"/>
              <a:buChar char="v"/>
            </a:pPr>
            <a:r>
              <a:rPr lang="zh-TW" altLang="en-US" sz="4000" b="1" dirty="0" smtClean="0">
                <a:solidFill>
                  <a:schemeClr val="bg2"/>
                </a:solidFill>
              </a:rPr>
              <a:t>考虑机构可用的资源，包括经济、物质与人力资源。考虑因素不单是多少的问题，也涉及素质的问题。</a:t>
            </a:r>
          </a:p>
          <a:p>
            <a:pPr>
              <a:buFont typeface="Symbol" pitchFamily="18" charset="2"/>
              <a:buNone/>
            </a:pPr>
            <a:endParaRPr lang="zh-TW" altLang="en-US" sz="4000" b="1" dirty="0">
              <a:solidFill>
                <a:schemeClr val="bg2"/>
              </a:solidFill>
            </a:endParaRPr>
          </a:p>
          <a:p>
            <a:pPr algn="ctr">
              <a:buFont typeface="Symbol" pitchFamily="18" charset="2"/>
              <a:buNone/>
            </a:pPr>
            <a:endParaRPr lang="zh-TW" altLang="en-US" dirty="0">
              <a:solidFill>
                <a:schemeClr val="bg2"/>
              </a:solidFill>
            </a:endParaRPr>
          </a:p>
          <a:p>
            <a:pPr algn="ctr">
              <a:buFont typeface="Symbol" pitchFamily="18" charset="2"/>
              <a:buNone/>
            </a:pPr>
            <a:endParaRPr lang="zh-TW" altLang="en-US" dirty="0">
              <a:solidFill>
                <a:schemeClr val="bg2"/>
              </a:solidFill>
            </a:endParaRPr>
          </a:p>
          <a:p>
            <a:pPr>
              <a:buFont typeface="Symbol" pitchFamily="18" charset="2"/>
              <a:buNone/>
            </a:pPr>
            <a:endParaRPr lang="en-US" altLang="zh-TW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Oval 5"/>
          <p:cNvSpPr>
            <a:spLocks noChangeArrowheads="1"/>
          </p:cNvSpPr>
          <p:nvPr/>
        </p:nvSpPr>
        <p:spPr bwMode="auto">
          <a:xfrm>
            <a:off x="2286000" y="2819400"/>
            <a:ext cx="1752600" cy="10668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bg2"/>
            </a:solidFill>
            <a:prstDash val="dash"/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/>
          </a:p>
        </p:txBody>
      </p:sp>
      <p:sp>
        <p:nvSpPr>
          <p:cNvPr id="18441" name="Oval 9"/>
          <p:cNvSpPr>
            <a:spLocks noChangeArrowheads="1"/>
          </p:cNvSpPr>
          <p:nvPr/>
        </p:nvSpPr>
        <p:spPr bwMode="auto">
          <a:xfrm>
            <a:off x="4267200" y="838200"/>
            <a:ext cx="1676400" cy="1219200"/>
          </a:xfrm>
          <a:prstGeom prst="ellipse">
            <a:avLst/>
          </a:prstGeom>
          <a:solidFill>
            <a:srgbClr val="3366FF"/>
          </a:solidFill>
          <a:ln w="38100">
            <a:solidFill>
              <a:schemeClr val="bg2"/>
            </a:solidFill>
            <a:prstDash val="dash"/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/>
          </a:p>
        </p:txBody>
      </p:sp>
      <p:sp>
        <p:nvSpPr>
          <p:cNvPr id="18436" name="Oval 4"/>
          <p:cNvSpPr>
            <a:spLocks noChangeArrowheads="1"/>
          </p:cNvSpPr>
          <p:nvPr/>
        </p:nvSpPr>
        <p:spPr bwMode="auto">
          <a:xfrm>
            <a:off x="6019800" y="2743200"/>
            <a:ext cx="1828800" cy="1295400"/>
          </a:xfrm>
          <a:prstGeom prst="ellipse">
            <a:avLst/>
          </a:prstGeom>
          <a:solidFill>
            <a:srgbClr val="DF2809"/>
          </a:solidFill>
          <a:ln w="38100">
            <a:solidFill>
              <a:schemeClr val="bg2"/>
            </a:solidFill>
            <a:prstDash val="dash"/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304800"/>
            <a:ext cx="7772400" cy="4114800"/>
          </a:xfrm>
        </p:spPr>
        <p:txBody>
          <a:bodyPr/>
          <a:lstStyle/>
          <a:p>
            <a:pPr algn="ctr"/>
            <a:r>
              <a:rPr lang="zh-TW" altLang="en-US" dirty="0" smtClean="0">
                <a:solidFill>
                  <a:schemeClr val="bg2"/>
                </a:solidFill>
              </a:rPr>
              <a:t>经济</a:t>
            </a:r>
            <a:br>
              <a:rPr lang="zh-TW" altLang="en-US" dirty="0" smtClean="0">
                <a:solidFill>
                  <a:schemeClr val="bg2"/>
                </a:solidFill>
              </a:rPr>
            </a:br>
            <a:r>
              <a:rPr lang="zh-TW" altLang="en-US" dirty="0" smtClean="0">
                <a:solidFill>
                  <a:schemeClr val="bg2"/>
                </a:solidFill>
              </a:rPr>
              <a:t/>
            </a:r>
            <a:br>
              <a:rPr lang="zh-TW" altLang="en-US" dirty="0" smtClean="0">
                <a:solidFill>
                  <a:schemeClr val="bg2"/>
                </a:solidFill>
              </a:rPr>
            </a:br>
            <a:r>
              <a:rPr lang="zh-TW" altLang="en-US" dirty="0" smtClean="0">
                <a:solidFill>
                  <a:schemeClr val="bg2"/>
                </a:solidFill>
              </a:rPr>
              <a:t/>
            </a:r>
            <a:br>
              <a:rPr lang="zh-TW" altLang="en-US" dirty="0" smtClean="0">
                <a:solidFill>
                  <a:schemeClr val="bg2"/>
                </a:solidFill>
              </a:rPr>
            </a:br>
            <a:r>
              <a:rPr lang="zh-TW" altLang="en-US" dirty="0" smtClean="0">
                <a:solidFill>
                  <a:schemeClr val="bg2"/>
                </a:solidFill>
              </a:rPr>
              <a:t>人力                   物质</a:t>
            </a:r>
            <a:endParaRPr lang="zh-TW" altLang="en-US" dirty="0">
              <a:solidFill>
                <a:schemeClr val="bg2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4495800"/>
            <a:ext cx="7772400" cy="1981200"/>
          </a:xfrm>
        </p:spPr>
        <p:txBody>
          <a:bodyPr/>
          <a:lstStyle/>
          <a:p>
            <a:pPr>
              <a:buFont typeface="Symbol" pitchFamily="18" charset="2"/>
              <a:buNone/>
            </a:pPr>
            <a:r>
              <a:rPr lang="zh-TW" altLang="en-US" sz="2800" b="1" dirty="0" smtClean="0">
                <a:solidFill>
                  <a:schemeClr val="bg2"/>
                </a:solidFill>
              </a:rPr>
              <a:t>经济 </a:t>
            </a:r>
            <a:r>
              <a:rPr lang="en-US" altLang="zh-TW" sz="2800" b="1" dirty="0" smtClean="0">
                <a:solidFill>
                  <a:schemeClr val="bg2"/>
                </a:solidFill>
              </a:rPr>
              <a:t>= </a:t>
            </a:r>
            <a:r>
              <a:rPr lang="zh-TW" altLang="en-US" sz="2800" b="1" dirty="0" smtClean="0">
                <a:solidFill>
                  <a:schemeClr val="bg2"/>
                </a:solidFill>
              </a:rPr>
              <a:t>财政、收入、资助等</a:t>
            </a:r>
          </a:p>
          <a:p>
            <a:pPr>
              <a:buFont typeface="Symbol" pitchFamily="18" charset="2"/>
              <a:buNone/>
            </a:pPr>
            <a:r>
              <a:rPr lang="zh-TW" altLang="en-US" sz="2800" b="1" dirty="0" smtClean="0">
                <a:solidFill>
                  <a:schemeClr val="bg2"/>
                </a:solidFill>
              </a:rPr>
              <a:t>物质 </a:t>
            </a:r>
            <a:r>
              <a:rPr lang="en-US" altLang="zh-TW" sz="2800" b="1" dirty="0" smtClean="0">
                <a:solidFill>
                  <a:schemeClr val="bg2"/>
                </a:solidFill>
              </a:rPr>
              <a:t>= </a:t>
            </a:r>
            <a:r>
              <a:rPr lang="zh-TW" altLang="en-US" sz="2800" b="1" dirty="0" smtClean="0">
                <a:solidFill>
                  <a:schemeClr val="bg2"/>
                </a:solidFill>
              </a:rPr>
              <a:t>场地、设施、器材等</a:t>
            </a:r>
          </a:p>
          <a:p>
            <a:pPr>
              <a:buFont typeface="Symbol" pitchFamily="18" charset="2"/>
              <a:buNone/>
            </a:pPr>
            <a:r>
              <a:rPr lang="zh-TW" altLang="en-US" sz="2800" b="1" dirty="0" smtClean="0">
                <a:solidFill>
                  <a:schemeClr val="bg2"/>
                </a:solidFill>
              </a:rPr>
              <a:t>人力 </a:t>
            </a:r>
            <a:r>
              <a:rPr lang="en-US" altLang="zh-TW" sz="2800" b="1" dirty="0">
                <a:solidFill>
                  <a:schemeClr val="bg2"/>
                </a:solidFill>
              </a:rPr>
              <a:t>= </a:t>
            </a:r>
            <a:r>
              <a:rPr lang="zh-TW" altLang="en-US" sz="2800" b="1" dirty="0" smtClean="0">
                <a:solidFill>
                  <a:schemeClr val="bg2"/>
                </a:solidFill>
              </a:rPr>
              <a:t>学生、老师、小区人士、专业人士等</a:t>
            </a:r>
            <a:endParaRPr lang="zh-TW" altLang="en-US" sz="2800" b="1" dirty="0">
              <a:solidFill>
                <a:schemeClr val="bg2"/>
              </a:solidFill>
            </a:endParaRPr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 flipV="1">
            <a:off x="3200400" y="1828800"/>
            <a:ext cx="1295400" cy="1143000"/>
          </a:xfrm>
          <a:prstGeom prst="line">
            <a:avLst/>
          </a:prstGeom>
          <a:noFill/>
          <a:ln w="57150">
            <a:solidFill>
              <a:srgbClr val="008000"/>
            </a:solidFill>
            <a:miter lim="800000"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HK" altLang="en-US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3810000" y="3581400"/>
            <a:ext cx="2362200" cy="0"/>
          </a:xfrm>
          <a:prstGeom prst="line">
            <a:avLst/>
          </a:prstGeom>
          <a:noFill/>
          <a:ln w="57150">
            <a:solidFill>
              <a:srgbClr val="008000"/>
            </a:solidFill>
            <a:miter lim="800000"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HK" altLang="en-US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5562600" y="1752600"/>
            <a:ext cx="1219200" cy="1143000"/>
          </a:xfrm>
          <a:prstGeom prst="line">
            <a:avLst/>
          </a:prstGeom>
          <a:noFill/>
          <a:ln w="57150">
            <a:solidFill>
              <a:srgbClr val="008000"/>
            </a:solidFill>
            <a:miter lim="800000"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HK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0"/>
            <a:ext cx="7772400" cy="1066800"/>
          </a:xfrm>
        </p:spPr>
        <p:txBody>
          <a:bodyPr/>
          <a:lstStyle/>
          <a:p>
            <a:r>
              <a:rPr lang="zh-TW" altLang="en-US" sz="7200" b="1" dirty="0" smtClean="0"/>
              <a:t>政策与规定</a:t>
            </a:r>
            <a:endParaRPr lang="zh-TW" altLang="en-US" sz="7200" b="1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1430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  <a:buFont typeface="Symbol" pitchFamily="18" charset="2"/>
              <a:buNone/>
            </a:pPr>
            <a:r>
              <a:rPr lang="zh-TW" altLang="en-US" sz="2800" b="1" dirty="0" smtClean="0">
                <a:solidFill>
                  <a:srgbClr val="000000"/>
                </a:solidFill>
              </a:rPr>
              <a:t>义工计划也需要有一套完整的政策及规定。</a:t>
            </a:r>
          </a:p>
          <a:p>
            <a:pPr>
              <a:lnSpc>
                <a:spcPct val="90000"/>
              </a:lnSpc>
              <a:buFont typeface="Symbol" pitchFamily="18" charset="2"/>
              <a:buNone/>
            </a:pPr>
            <a:r>
              <a:rPr lang="zh-TW" altLang="en-US" sz="2800" b="1" dirty="0" smtClean="0">
                <a:solidFill>
                  <a:srgbClr val="000000"/>
                </a:solidFill>
              </a:rPr>
              <a:t>有不少现成规章都是可资参考的。</a:t>
            </a:r>
          </a:p>
          <a:p>
            <a:pPr>
              <a:lnSpc>
                <a:spcPct val="90000"/>
              </a:lnSpc>
              <a:buFont typeface="Symbol" pitchFamily="18" charset="2"/>
              <a:buNone/>
            </a:pPr>
            <a:endParaRPr lang="zh-TW" altLang="en-US" sz="2800" b="1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Font typeface="Symbol" pitchFamily="18" charset="2"/>
              <a:buNone/>
            </a:pPr>
            <a:r>
              <a:rPr lang="zh-TW" altLang="en-US" sz="2800" b="1" dirty="0" smtClean="0">
                <a:solidFill>
                  <a:srgbClr val="000000"/>
                </a:solidFill>
              </a:rPr>
              <a:t>同时义工计划也有一系列文件，以助计</a:t>
            </a:r>
          </a:p>
          <a:p>
            <a:pPr>
              <a:lnSpc>
                <a:spcPct val="90000"/>
              </a:lnSpc>
              <a:buFont typeface="Symbol" pitchFamily="18" charset="2"/>
              <a:buNone/>
            </a:pPr>
            <a:r>
              <a:rPr lang="zh-TW" altLang="en-US" sz="2800" b="1" dirty="0" smtClean="0">
                <a:solidFill>
                  <a:srgbClr val="000000"/>
                </a:solidFill>
              </a:rPr>
              <a:t>划管理</a:t>
            </a:r>
            <a:r>
              <a:rPr lang="zh-TW" altLang="en-US" sz="2800" b="1" dirty="0">
                <a:solidFill>
                  <a:srgbClr val="000000"/>
                </a:solidFill>
              </a:rPr>
              <a:t>，例如</a:t>
            </a:r>
            <a:r>
              <a:rPr lang="en-US" altLang="zh-TW" sz="2800" b="1" dirty="0">
                <a:solidFill>
                  <a:srgbClr val="000000"/>
                </a:solidFill>
              </a:rPr>
              <a:t>﹕</a:t>
            </a:r>
          </a:p>
          <a:p>
            <a:pPr>
              <a:lnSpc>
                <a:spcPct val="90000"/>
              </a:lnSpc>
              <a:buFont typeface="Symbol" pitchFamily="18" charset="2"/>
              <a:buNone/>
            </a:pPr>
            <a:endParaRPr lang="en-US" altLang="zh-TW" sz="2800" b="1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Ø"/>
            </a:pPr>
            <a:r>
              <a:rPr lang="zh-TW" altLang="en-US" sz="2800" dirty="0" smtClean="0">
                <a:solidFill>
                  <a:srgbClr val="4D4D4D"/>
                </a:solidFill>
              </a:rPr>
              <a:t>义工报名表格</a:t>
            </a:r>
          </a:p>
          <a:p>
            <a:pPr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Ø"/>
            </a:pPr>
            <a:r>
              <a:rPr lang="zh-TW" altLang="en-US" sz="2800" dirty="0" smtClean="0">
                <a:solidFill>
                  <a:srgbClr val="4D4D4D"/>
                </a:solidFill>
              </a:rPr>
              <a:t>义工责任说明辨别</a:t>
            </a:r>
          </a:p>
          <a:p>
            <a:pPr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Ø"/>
            </a:pPr>
            <a:r>
              <a:rPr lang="zh-TW" altLang="en-US" sz="2800" dirty="0" smtClean="0">
                <a:solidFill>
                  <a:srgbClr val="4D4D4D"/>
                </a:solidFill>
              </a:rPr>
              <a:t>义工「合约」</a:t>
            </a:r>
          </a:p>
          <a:p>
            <a:pPr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Ø"/>
            </a:pPr>
            <a:r>
              <a:rPr lang="zh-TW" altLang="en-US" sz="2800" dirty="0" smtClean="0">
                <a:solidFill>
                  <a:srgbClr val="4D4D4D"/>
                </a:solidFill>
              </a:rPr>
              <a:t>义工个人评估表格</a:t>
            </a:r>
            <a:endParaRPr lang="zh-TW" altLang="en-US" sz="2800" dirty="0">
              <a:solidFill>
                <a:srgbClr val="4D4D4D"/>
              </a:solidFill>
            </a:endParaRPr>
          </a:p>
          <a:p>
            <a:pPr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Ø"/>
            </a:pPr>
            <a:r>
              <a:rPr lang="zh-TW" altLang="en-US" sz="2800" dirty="0" smtClean="0">
                <a:solidFill>
                  <a:srgbClr val="4D4D4D"/>
                </a:solidFill>
              </a:rPr>
              <a:t>方案评估表格</a:t>
            </a:r>
          </a:p>
          <a:p>
            <a:pPr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Ø"/>
            </a:pPr>
            <a:r>
              <a:rPr lang="zh-TW" altLang="en-US" sz="2800" dirty="0" smtClean="0">
                <a:solidFill>
                  <a:srgbClr val="4D4D4D"/>
                </a:solidFill>
              </a:rPr>
              <a:t>义工工作</a:t>
            </a:r>
            <a:r>
              <a:rPr lang="zh-TW" altLang="en-US" sz="2800" dirty="0">
                <a:solidFill>
                  <a:srgbClr val="4D4D4D"/>
                </a:solidFill>
              </a:rPr>
              <a:t>委派表格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3505200" y="5334000"/>
            <a:ext cx="3048000" cy="10668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18900000" scaled="1"/>
          </a:gradFill>
          <a:ln w="381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4038600" y="3581400"/>
            <a:ext cx="1828800" cy="1066800"/>
          </a:xfrm>
          <a:prstGeom prst="rect">
            <a:avLst/>
          </a:prstGeom>
          <a:gradFill rotWithShape="0">
            <a:gsLst>
              <a:gs pos="0">
                <a:srgbClr val="11A6E9"/>
              </a:gs>
              <a:gs pos="50000">
                <a:schemeClr val="tx1"/>
              </a:gs>
              <a:gs pos="100000">
                <a:srgbClr val="11A6E9"/>
              </a:gs>
            </a:gsLst>
            <a:lin ang="18900000" scaled="1"/>
          </a:gradFill>
          <a:ln w="381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 smtClean="0"/>
              <a:t>义工计划流程</a:t>
            </a:r>
            <a:r>
              <a:rPr lang="en-US" altLang="zh-TW" sz="6000" b="1" dirty="0" smtClean="0"/>
              <a:t>﹕</a:t>
            </a:r>
            <a:r>
              <a:rPr lang="en-US" altLang="zh-TW" sz="6000" b="1" dirty="0"/>
              <a:t/>
            </a:r>
            <a:br>
              <a:rPr lang="en-US" altLang="zh-TW" sz="6000" b="1" dirty="0"/>
            </a:br>
            <a:r>
              <a:rPr lang="zh-TW" altLang="en-US" sz="6000" b="1" dirty="0" smtClean="0"/>
              <a:t>评估部份</a:t>
            </a:r>
            <a:endParaRPr lang="zh-TW" altLang="en-US" sz="6000" b="1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057400"/>
            <a:ext cx="7772400" cy="4495800"/>
          </a:xfrm>
        </p:spPr>
        <p:txBody>
          <a:bodyPr/>
          <a:lstStyle/>
          <a:p>
            <a:pPr>
              <a:buFont typeface="Symbol" pitchFamily="18" charset="2"/>
              <a:buNone/>
            </a:pPr>
            <a:r>
              <a:rPr lang="zh-TW" altLang="en-US" b="1" dirty="0" smtClean="0">
                <a:solidFill>
                  <a:srgbClr val="000000"/>
                </a:solidFill>
              </a:rPr>
              <a:t>这部份考虑到如何评估个别义工及个别义</a:t>
            </a:r>
          </a:p>
          <a:p>
            <a:pPr>
              <a:buFont typeface="Symbol" pitchFamily="18" charset="2"/>
              <a:buNone/>
            </a:pPr>
            <a:r>
              <a:rPr lang="zh-TW" altLang="en-US" b="1" dirty="0" smtClean="0">
                <a:solidFill>
                  <a:srgbClr val="000000"/>
                </a:solidFill>
              </a:rPr>
              <a:t>工计划的贡献。</a:t>
            </a:r>
          </a:p>
          <a:p>
            <a:pPr>
              <a:buFont typeface="Symbol" pitchFamily="18" charset="2"/>
              <a:buNone/>
            </a:pPr>
            <a:endParaRPr lang="zh-TW" altLang="en-US" b="1" dirty="0">
              <a:solidFill>
                <a:srgbClr val="000000"/>
              </a:solidFill>
            </a:endParaRPr>
          </a:p>
          <a:p>
            <a:pPr algn="ctr">
              <a:buFont typeface="Symbol" pitchFamily="18" charset="2"/>
              <a:buNone/>
            </a:pPr>
            <a:r>
              <a:rPr lang="zh-TW" altLang="en-US" b="1" dirty="0" smtClean="0">
                <a:solidFill>
                  <a:srgbClr val="000000"/>
                </a:solidFill>
              </a:rPr>
              <a:t>个人评估</a:t>
            </a:r>
          </a:p>
          <a:p>
            <a:pPr algn="ctr">
              <a:buFont typeface="Symbol" pitchFamily="18" charset="2"/>
              <a:buNone/>
            </a:pPr>
            <a:endParaRPr lang="zh-TW" altLang="en-US" b="1" dirty="0">
              <a:solidFill>
                <a:srgbClr val="000000"/>
              </a:solidFill>
            </a:endParaRPr>
          </a:p>
          <a:p>
            <a:pPr algn="ctr">
              <a:buFont typeface="Symbol" pitchFamily="18" charset="2"/>
              <a:buNone/>
            </a:pPr>
            <a:endParaRPr lang="zh-TW" altLang="en-US" b="1" dirty="0">
              <a:solidFill>
                <a:srgbClr val="000000"/>
              </a:solidFill>
            </a:endParaRPr>
          </a:p>
          <a:p>
            <a:pPr algn="ctr">
              <a:buFont typeface="Symbol" pitchFamily="18" charset="2"/>
              <a:buNone/>
            </a:pPr>
            <a:r>
              <a:rPr lang="zh-TW" altLang="en-US" b="1" dirty="0" smtClean="0">
                <a:solidFill>
                  <a:srgbClr val="000000"/>
                </a:solidFill>
              </a:rPr>
              <a:t>计划评估</a:t>
            </a:r>
            <a:endParaRPr lang="zh-TW" altLang="en-US" b="1" dirty="0">
              <a:solidFill>
                <a:srgbClr val="000000"/>
              </a:solidFill>
            </a:endParaRPr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4648200" y="4495800"/>
            <a:ext cx="533400" cy="10668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CCFF"/>
          </a:solidFill>
          <a:ln w="381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b="1" dirty="0" smtClean="0"/>
              <a:t>个人评估</a:t>
            </a:r>
            <a:endParaRPr lang="zh-TW" altLang="en-US" sz="6600" b="1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rgbClr val="3333CC"/>
              </a:buClr>
              <a:buFont typeface="Wingdings" pitchFamily="2" charset="2"/>
              <a:buChar char="q"/>
            </a:pPr>
            <a:r>
              <a:rPr lang="zh-TW" altLang="en-US" sz="4000" b="1" dirty="0" smtClean="0">
                <a:solidFill>
                  <a:srgbClr val="000000"/>
                </a:solidFill>
              </a:rPr>
              <a:t>义工既是个人，也是集体。</a:t>
            </a:r>
          </a:p>
          <a:p>
            <a:pPr>
              <a:lnSpc>
                <a:spcPct val="90000"/>
              </a:lnSpc>
              <a:buClr>
                <a:srgbClr val="3333CC"/>
              </a:buClr>
              <a:buFont typeface="Wingdings" pitchFamily="2" charset="2"/>
              <a:buChar char="q"/>
            </a:pPr>
            <a:r>
              <a:rPr lang="zh-TW" altLang="en-US" sz="4000" b="1" dirty="0" smtClean="0">
                <a:solidFill>
                  <a:srgbClr val="000000"/>
                </a:solidFill>
              </a:rPr>
              <a:t>义工计划既是服务，也是历程。</a:t>
            </a:r>
          </a:p>
          <a:p>
            <a:pPr>
              <a:lnSpc>
                <a:spcPct val="90000"/>
              </a:lnSpc>
              <a:buClr>
                <a:srgbClr val="3333CC"/>
              </a:buClr>
              <a:buFont typeface="Wingdings" pitchFamily="2" charset="2"/>
              <a:buChar char="q"/>
            </a:pPr>
            <a:r>
              <a:rPr lang="zh-TW" altLang="en-US" sz="4000" b="1" dirty="0" smtClean="0">
                <a:solidFill>
                  <a:srgbClr val="000000"/>
                </a:solidFill>
              </a:rPr>
              <a:t>对个别义工作出评估及评价，不单有利于服务计划的推行，也会鼓励青少年在成长的路上向前迈进一步。</a:t>
            </a:r>
          </a:p>
          <a:p>
            <a:pPr>
              <a:lnSpc>
                <a:spcPct val="90000"/>
              </a:lnSpc>
              <a:buClr>
                <a:srgbClr val="3333CC"/>
              </a:buClr>
              <a:buFont typeface="Wingdings" pitchFamily="2" charset="2"/>
              <a:buChar char="q"/>
            </a:pPr>
            <a:r>
              <a:rPr lang="zh-TW" altLang="en-US" sz="4000" b="1" dirty="0" smtClean="0">
                <a:solidFill>
                  <a:srgbClr val="000000"/>
                </a:solidFill>
              </a:rPr>
              <a:t>义工不应祇看作是人力资源，她</a:t>
            </a:r>
            <a:r>
              <a:rPr lang="en-US" altLang="zh-TW" sz="4000" b="1" dirty="0" smtClean="0">
                <a:solidFill>
                  <a:srgbClr val="000000"/>
                </a:solidFill>
              </a:rPr>
              <a:t>/</a:t>
            </a:r>
            <a:r>
              <a:rPr lang="zh-TW" altLang="en-US" sz="4000" b="1" dirty="0" smtClean="0">
                <a:solidFill>
                  <a:srgbClr val="000000"/>
                </a:solidFill>
              </a:rPr>
              <a:t>他们也是义工计划的核心。</a:t>
            </a:r>
            <a:endParaRPr lang="zh-TW" altLang="en-US" sz="40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b="1" dirty="0" smtClean="0"/>
              <a:t>计划评估</a:t>
            </a:r>
            <a:endParaRPr lang="zh-TW" altLang="en-US" sz="6600" b="1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rgbClr val="3333CC"/>
              </a:buClr>
              <a:buFont typeface="Wingdings" pitchFamily="2" charset="2"/>
              <a:buChar char="q"/>
            </a:pPr>
            <a:r>
              <a:rPr lang="zh-TW" altLang="en-US" sz="4400" b="1" dirty="0" smtClean="0">
                <a:solidFill>
                  <a:srgbClr val="000000"/>
                </a:solidFill>
              </a:rPr>
              <a:t>计划评估可说是一种对计划进行的过程及成果的评定，以审核所推行的服务活动，是否确实地能与计划的理念及目标相呼应。老师、学生和服务对象的参与是十分重要的</a:t>
            </a:r>
            <a:endParaRPr lang="zh-TW" altLang="en-US" sz="44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 smtClean="0"/>
              <a:t>义工计划方略图</a:t>
            </a:r>
            <a:endParaRPr lang="zh-TW" altLang="en-US" sz="6000" b="1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Symbol" pitchFamily="18" charset="2"/>
              <a:buNone/>
            </a:pPr>
            <a:endParaRPr lang="zh-HK" altLang="zh-HK"/>
          </a:p>
        </p:txBody>
      </p:sp>
      <p:graphicFrame>
        <p:nvGraphicFramePr>
          <p:cNvPr id="22714" name="Group 186"/>
          <p:cNvGraphicFramePr>
            <a:graphicFrameLocks noGrp="1"/>
          </p:cNvGraphicFramePr>
          <p:nvPr/>
        </p:nvGraphicFramePr>
        <p:xfrm>
          <a:off x="2438400" y="1600200"/>
          <a:ext cx="5751513" cy="4742688"/>
        </p:xfrm>
        <a:graphic>
          <a:graphicData uri="http://schemas.openxmlformats.org/drawingml/2006/table">
            <a:tbl>
              <a:tblPr/>
              <a:tblGrid>
                <a:gridCol w="2703513"/>
                <a:gridCol w="3048000"/>
              </a:tblGrid>
              <a:tr h="2438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Symbol" pitchFamily="18" charset="2"/>
                        <a:defRPr kumimoji="1" sz="2800">
                          <a:solidFill>
                            <a:schemeClr val="tx1"/>
                          </a:solidFill>
                          <a:latin typeface="Times New Roman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Symbol" pitchFamily="18" charset="2"/>
                        <a:buNone/>
                        <a:tabLst/>
                      </a:pPr>
                      <a:r>
                        <a:rPr kumimoji="1" lang="zh-TW" altLang="en-US" sz="6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全真圓新書" pitchFamily="49" charset="-120"/>
                        </a:rPr>
                        <a:t>评估及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Symbol" pitchFamily="18" charset="2"/>
                        <a:buNone/>
                        <a:tabLst/>
                      </a:pPr>
                      <a:r>
                        <a:rPr kumimoji="1" lang="zh-TW" altLang="en-US" sz="6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全真圓新書" pitchFamily="49" charset="-120"/>
                        </a:rPr>
                        <a:t>评价</a:t>
                      </a:r>
                    </a:p>
                  </a:txBody>
                  <a:tcPr horzOverflow="overflow">
                    <a:lnL w="76200" cap="flat" cmpd="sng" algn="ctr">
                      <a:solidFill>
                        <a:srgbClr val="000099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76200" cap="flat" cmpd="sng" algn="ctr">
                      <a:solidFill>
                        <a:srgbClr val="000099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76200" cap="flat" cmpd="sng" algn="ctr">
                      <a:solidFill>
                        <a:srgbClr val="000099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76200" cap="flat" cmpd="sng" algn="ctr">
                      <a:solidFill>
                        <a:srgbClr val="000099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tx1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Symbol" pitchFamily="18" charset="2"/>
                        <a:defRPr kumimoji="1" sz="2800">
                          <a:solidFill>
                            <a:schemeClr val="tx1"/>
                          </a:solidFill>
                          <a:latin typeface="Times New Roman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Symbol" pitchFamily="18" charset="2"/>
                        <a:buNone/>
                        <a:tabLst/>
                      </a:pPr>
                      <a:r>
                        <a:rPr kumimoji="1" lang="zh-TW" altLang="en-US" sz="6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全真圓新書" pitchFamily="49" charset="-120"/>
                        </a:rPr>
                        <a:t>理念及目的</a:t>
                      </a:r>
                    </a:p>
                  </a:txBody>
                  <a:tcPr horzOverflow="overflow">
                    <a:lnL w="76200" cap="flat" cmpd="sng" algn="ctr">
                      <a:solidFill>
                        <a:srgbClr val="000099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76200" cap="flat" cmpd="sng" algn="ctr">
                      <a:solidFill>
                        <a:srgbClr val="000099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76200" cap="flat" cmpd="sng" algn="ctr">
                      <a:solidFill>
                        <a:srgbClr val="000099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76200" cap="flat" cmpd="sng" algn="ctr">
                      <a:solidFill>
                        <a:srgbClr val="000099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tx1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</a:tr>
              <a:tr h="2032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Symbol" pitchFamily="18" charset="2"/>
                        <a:defRPr kumimoji="1" sz="2800">
                          <a:solidFill>
                            <a:schemeClr val="tx1"/>
                          </a:solidFill>
                          <a:latin typeface="Times New Roman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Symbol" pitchFamily="18" charset="2"/>
                        <a:buNone/>
                        <a:tabLst/>
                      </a:pPr>
                      <a:r>
                        <a:rPr kumimoji="1" lang="zh-TW" altLang="en-US" sz="6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全真圓新書" pitchFamily="49" charset="-120"/>
                        </a:rPr>
                        <a:t>政策及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Symbol" pitchFamily="18" charset="2"/>
                        <a:buNone/>
                        <a:tabLst/>
                      </a:pPr>
                      <a:r>
                        <a:rPr kumimoji="1" lang="zh-TW" altLang="en-US" sz="6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全真圓新書" pitchFamily="49" charset="-120"/>
                        </a:rPr>
                        <a:t>规定</a:t>
                      </a:r>
                    </a:p>
                  </a:txBody>
                  <a:tcPr horzOverflow="overflow">
                    <a:lnL w="76200" cap="flat" cmpd="sng" algn="ctr">
                      <a:solidFill>
                        <a:srgbClr val="000099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76200" cap="flat" cmpd="sng" algn="ctr">
                      <a:solidFill>
                        <a:srgbClr val="000099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76200" cap="flat" cmpd="sng" algn="ctr">
                      <a:solidFill>
                        <a:srgbClr val="000099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76200" cap="flat" cmpd="sng" algn="ctr">
                      <a:solidFill>
                        <a:srgbClr val="000099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tx1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Symbol" pitchFamily="18" charset="2"/>
                        <a:defRPr kumimoji="1" sz="2800">
                          <a:solidFill>
                            <a:schemeClr val="tx1"/>
                          </a:solidFill>
                          <a:latin typeface="Times New Roman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Symbol" pitchFamily="18" charset="2"/>
                        <a:buNone/>
                        <a:tabLst/>
                      </a:pPr>
                      <a:r>
                        <a:rPr kumimoji="1" lang="zh-TW" altLang="en-US" sz="6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全真圓新書" pitchFamily="49" charset="-120"/>
                        </a:rPr>
                        <a:t>机构气氛营造</a:t>
                      </a:r>
                    </a:p>
                  </a:txBody>
                  <a:tcPr horzOverflow="overflow">
                    <a:lnL w="76200" cap="flat" cmpd="sng" algn="ctr">
                      <a:solidFill>
                        <a:srgbClr val="000099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76200" cap="flat" cmpd="sng" algn="ctr">
                      <a:solidFill>
                        <a:srgbClr val="000099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76200" cap="flat" cmpd="sng" algn="ctr">
                      <a:solidFill>
                        <a:srgbClr val="000099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76200" cap="flat" cmpd="sng" algn="ctr">
                      <a:solidFill>
                        <a:srgbClr val="000099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tx1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2971800" y="1905000"/>
            <a:ext cx="4114800" cy="1676400"/>
          </a:xfrm>
          <a:prstGeom prst="roundRect">
            <a:avLst>
              <a:gd name="adj" fmla="val 16667"/>
            </a:avLst>
          </a:prstGeom>
          <a:solidFill>
            <a:srgbClr val="4EAC6D"/>
          </a:solidFill>
          <a:ln w="381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/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3048000" y="4343400"/>
            <a:ext cx="4038600" cy="1600200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381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991600" cy="1524000"/>
          </a:xfrm>
        </p:spPr>
        <p:txBody>
          <a:bodyPr/>
          <a:lstStyle/>
          <a:p>
            <a:r>
              <a:rPr lang="zh-TW" altLang="en-US" sz="4700" b="1" dirty="0" smtClean="0"/>
              <a:t>义工计划方略</a:t>
            </a:r>
            <a:r>
              <a:rPr lang="en-US" altLang="zh-TW" sz="4700" b="1" dirty="0" smtClean="0"/>
              <a:t>﹕</a:t>
            </a:r>
            <a:r>
              <a:rPr lang="zh-TW" altLang="en-US" sz="4700" b="1" dirty="0"/>
              <a:t>理念及目的部份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600200"/>
            <a:ext cx="7696200" cy="4953000"/>
          </a:xfrm>
        </p:spPr>
        <p:txBody>
          <a:bodyPr/>
          <a:lstStyle/>
          <a:p>
            <a:pPr>
              <a:buFont typeface="Symbol" pitchFamily="18" charset="2"/>
              <a:buNone/>
            </a:pPr>
            <a:r>
              <a:rPr lang="en-US" altLang="zh-TW" dirty="0"/>
              <a:t>              </a:t>
            </a:r>
          </a:p>
          <a:p>
            <a:pPr algn="ctr">
              <a:buFont typeface="Symbol" pitchFamily="18" charset="2"/>
              <a:buNone/>
            </a:pPr>
            <a:r>
              <a:rPr lang="zh-TW" altLang="en-US" dirty="0" smtClean="0">
                <a:solidFill>
                  <a:srgbClr val="5F5F5F"/>
                </a:solidFill>
              </a:rPr>
              <a:t>决定义工计划的理念</a:t>
            </a:r>
          </a:p>
          <a:p>
            <a:pPr algn="ctr">
              <a:buFont typeface="Symbol" pitchFamily="18" charset="2"/>
              <a:buNone/>
            </a:pPr>
            <a:r>
              <a:rPr lang="en-US" altLang="zh-TW" dirty="0" smtClean="0">
                <a:solidFill>
                  <a:srgbClr val="5F5F5F"/>
                </a:solidFill>
              </a:rPr>
              <a:t>(</a:t>
            </a:r>
            <a:r>
              <a:rPr lang="zh-TW" altLang="en-US" dirty="0">
                <a:solidFill>
                  <a:srgbClr val="5F5F5F"/>
                </a:solidFill>
              </a:rPr>
              <a:t>策略性</a:t>
            </a:r>
            <a:r>
              <a:rPr lang="en-US" altLang="zh-TW" dirty="0">
                <a:solidFill>
                  <a:srgbClr val="5F5F5F"/>
                </a:solidFill>
              </a:rPr>
              <a:t>)</a:t>
            </a:r>
          </a:p>
          <a:p>
            <a:pPr algn="ctr">
              <a:buFont typeface="Symbol" pitchFamily="18" charset="2"/>
              <a:buNone/>
            </a:pPr>
            <a:endParaRPr lang="en-US" altLang="zh-TW" dirty="0">
              <a:solidFill>
                <a:srgbClr val="5F5F5F"/>
              </a:solidFill>
            </a:endParaRPr>
          </a:p>
          <a:p>
            <a:pPr algn="ctr">
              <a:buFont typeface="Symbol" pitchFamily="18" charset="2"/>
              <a:buNone/>
            </a:pPr>
            <a:endParaRPr lang="en-US" altLang="zh-TW" dirty="0"/>
          </a:p>
          <a:p>
            <a:pPr algn="ctr">
              <a:buFont typeface="Symbol" pitchFamily="18" charset="2"/>
              <a:buNone/>
            </a:pPr>
            <a:r>
              <a:rPr lang="zh-TW" altLang="en-US" dirty="0" smtClean="0">
                <a:solidFill>
                  <a:srgbClr val="777777"/>
                </a:solidFill>
              </a:rPr>
              <a:t>目标的选择</a:t>
            </a:r>
          </a:p>
          <a:p>
            <a:pPr algn="ctr">
              <a:buFont typeface="Symbol" pitchFamily="18" charset="2"/>
              <a:buNone/>
            </a:pPr>
            <a:r>
              <a:rPr lang="en-US" altLang="zh-TW" dirty="0" smtClean="0">
                <a:solidFill>
                  <a:srgbClr val="777777"/>
                </a:solidFill>
              </a:rPr>
              <a:t>(</a:t>
            </a:r>
            <a:r>
              <a:rPr lang="zh-TW" altLang="en-US" dirty="0">
                <a:solidFill>
                  <a:srgbClr val="777777"/>
                </a:solidFill>
              </a:rPr>
              <a:t>操作性</a:t>
            </a:r>
            <a:r>
              <a:rPr lang="en-US" altLang="zh-TW" dirty="0">
                <a:solidFill>
                  <a:srgbClr val="777777"/>
                </a:solidFill>
              </a:rPr>
              <a:t>)</a:t>
            </a:r>
          </a:p>
          <a:p>
            <a:pPr algn="ctr">
              <a:buFont typeface="Symbol" pitchFamily="18" charset="2"/>
              <a:buNone/>
            </a:pPr>
            <a:endParaRPr lang="en-US" altLang="zh-TW" dirty="0"/>
          </a:p>
          <a:p>
            <a:pPr algn="ctr">
              <a:buFont typeface="Symbol" pitchFamily="18" charset="2"/>
              <a:buNone/>
            </a:pPr>
            <a:endParaRPr lang="en-US" altLang="zh-TW" dirty="0"/>
          </a:p>
          <a:p>
            <a:pPr>
              <a:buFont typeface="Symbol" pitchFamily="18" charset="2"/>
              <a:buNone/>
            </a:pPr>
            <a:endParaRPr lang="en-US" altLang="zh-TW" dirty="0"/>
          </a:p>
          <a:p>
            <a:pPr>
              <a:buFont typeface="Symbol" pitchFamily="18" charset="2"/>
              <a:buNone/>
            </a:pPr>
            <a:endParaRPr lang="en-US" altLang="zh-TW" dirty="0"/>
          </a:p>
          <a:p>
            <a:pPr>
              <a:buFont typeface="Symbol" pitchFamily="18" charset="2"/>
              <a:buNone/>
            </a:pPr>
            <a:endParaRPr lang="en-US" altLang="zh-TW" dirty="0"/>
          </a:p>
          <a:p>
            <a:pPr>
              <a:buFont typeface="Symbol" pitchFamily="18" charset="2"/>
              <a:buNone/>
            </a:pPr>
            <a:endParaRPr lang="en-US" altLang="zh-TW" dirty="0"/>
          </a:p>
        </p:txBody>
      </p:sp>
      <p:sp>
        <p:nvSpPr>
          <p:cNvPr id="7176" name="AutoShape 8"/>
          <p:cNvSpPr>
            <a:spLocks noChangeArrowheads="1"/>
          </p:cNvSpPr>
          <p:nvPr/>
        </p:nvSpPr>
        <p:spPr bwMode="auto">
          <a:xfrm>
            <a:off x="4724400" y="3352800"/>
            <a:ext cx="762000" cy="1143000"/>
          </a:xfrm>
          <a:prstGeom prst="downArrow">
            <a:avLst>
              <a:gd name="adj1" fmla="val 50000"/>
              <a:gd name="adj2" fmla="val 37500"/>
            </a:avLst>
          </a:prstGeom>
          <a:gradFill rotWithShape="0">
            <a:gsLst>
              <a:gs pos="0">
                <a:srgbClr val="FFCCFF"/>
              </a:gs>
              <a:gs pos="100000">
                <a:srgbClr val="F00A20"/>
              </a:gs>
            </a:gsLst>
            <a:lin ang="5400000" scaled="1"/>
          </a:gradFill>
          <a:ln w="28575" cap="sq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458200" cy="1206500"/>
          </a:xfrm>
        </p:spPr>
        <p:txBody>
          <a:bodyPr/>
          <a:lstStyle/>
          <a:p>
            <a:r>
              <a:rPr lang="zh-TW" altLang="en-US" sz="7200" b="1" dirty="0" smtClean="0"/>
              <a:t>设定理念时的考虑</a:t>
            </a:r>
            <a:endParaRPr lang="zh-TW" altLang="en-US" sz="7200" b="1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zh-TW" altLang="en-US" sz="4400" b="1" dirty="0" smtClean="0">
                <a:solidFill>
                  <a:srgbClr val="000000"/>
                </a:solidFill>
                <a:ea typeface="全真圓新書" pitchFamily="49" charset="-120"/>
              </a:rPr>
              <a:t>学校要赋予义工那些工作和责任</a:t>
            </a:r>
            <a:r>
              <a:rPr lang="en-US" altLang="zh-TW" sz="4400" b="1" dirty="0" smtClean="0">
                <a:solidFill>
                  <a:srgbClr val="000000"/>
                </a:solidFill>
                <a:ea typeface="全真圓新書" pitchFamily="49" charset="-120"/>
              </a:rPr>
              <a:t>﹖</a:t>
            </a:r>
            <a:endParaRPr lang="en-US" altLang="zh-TW" sz="4400" b="1" dirty="0">
              <a:solidFill>
                <a:srgbClr val="000000"/>
              </a:solidFill>
              <a:ea typeface="全真圓新書" pitchFamily="49" charset="-12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zh-TW" altLang="en-US" sz="4400" b="1" dirty="0" smtClean="0">
                <a:solidFill>
                  <a:srgbClr val="000000"/>
                </a:solidFill>
                <a:ea typeface="全真圓新書" pitchFamily="49" charset="-120"/>
              </a:rPr>
              <a:t>义工对学校将有何贡献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zh-TW" altLang="en-US" sz="4400" b="1" dirty="0" smtClean="0">
                <a:solidFill>
                  <a:srgbClr val="000000"/>
                </a:solidFill>
                <a:ea typeface="全真圓新書" pitchFamily="49" charset="-120"/>
              </a:rPr>
              <a:t>开拓义工计划的义意及目的何在</a:t>
            </a:r>
            <a:endParaRPr lang="zh-TW" altLang="en-US" sz="4400" b="1" dirty="0">
              <a:solidFill>
                <a:srgbClr val="000000"/>
              </a:solidFill>
              <a:ea typeface="全真圓新書" pitchFamily="49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7200" b="1" dirty="0"/>
              <a:t>可能的理性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524000"/>
            <a:ext cx="7772400" cy="495300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F66FF"/>
              </a:buClr>
              <a:buFont typeface="Wingdings 2" pitchFamily="18" charset="2"/>
              <a:buChar char="Ù"/>
            </a:pPr>
            <a:r>
              <a:rPr lang="zh-TW" altLang="en-US" sz="3600" dirty="0" smtClean="0">
                <a:solidFill>
                  <a:srgbClr val="000000"/>
                </a:solidFill>
              </a:rPr>
              <a:t>创造小区</a:t>
            </a:r>
            <a:r>
              <a:rPr lang="en-US" altLang="zh-TW" sz="3600" dirty="0" smtClean="0">
                <a:solidFill>
                  <a:srgbClr val="000000"/>
                </a:solidFill>
              </a:rPr>
              <a:t>/</a:t>
            </a:r>
            <a:r>
              <a:rPr lang="zh-TW" altLang="en-US" sz="3600" dirty="0" smtClean="0">
                <a:solidFill>
                  <a:srgbClr val="000000"/>
                </a:solidFill>
              </a:rPr>
              <a:t>社会接触的管道</a:t>
            </a:r>
          </a:p>
          <a:p>
            <a:pPr>
              <a:lnSpc>
                <a:spcPct val="90000"/>
              </a:lnSpc>
              <a:buClr>
                <a:srgbClr val="FF66FF"/>
              </a:buClr>
              <a:buFont typeface="Wingdings 2" pitchFamily="18" charset="2"/>
              <a:buChar char="Ù"/>
            </a:pPr>
            <a:r>
              <a:rPr lang="zh-TW" altLang="en-US" sz="3600" dirty="0" smtClean="0">
                <a:solidFill>
                  <a:srgbClr val="000000"/>
                </a:solidFill>
              </a:rPr>
              <a:t>提升青年的责任感和社会意识</a:t>
            </a:r>
          </a:p>
          <a:p>
            <a:pPr>
              <a:lnSpc>
                <a:spcPct val="90000"/>
              </a:lnSpc>
              <a:buClr>
                <a:srgbClr val="FF66FF"/>
              </a:buClr>
              <a:buFont typeface="Wingdings 2" pitchFamily="18" charset="2"/>
              <a:buChar char="Ù"/>
            </a:pPr>
            <a:r>
              <a:rPr lang="zh-TW" altLang="en-US" sz="3600" dirty="0" smtClean="0">
                <a:solidFill>
                  <a:srgbClr val="000000"/>
                </a:solidFill>
              </a:rPr>
              <a:t>推动德、智、体、群、美</a:t>
            </a:r>
          </a:p>
          <a:p>
            <a:pPr>
              <a:lnSpc>
                <a:spcPct val="90000"/>
              </a:lnSpc>
              <a:buClr>
                <a:srgbClr val="FF66FF"/>
              </a:buClr>
              <a:buFont typeface="Wingdings 2" pitchFamily="18" charset="2"/>
              <a:buChar char="Ù"/>
            </a:pPr>
            <a:r>
              <a:rPr lang="zh-TW" altLang="en-US" sz="3600" dirty="0" smtClean="0">
                <a:solidFill>
                  <a:srgbClr val="000000"/>
                </a:solidFill>
              </a:rPr>
              <a:t>建立小区形象及声誉</a:t>
            </a:r>
          </a:p>
          <a:p>
            <a:pPr>
              <a:lnSpc>
                <a:spcPct val="90000"/>
              </a:lnSpc>
              <a:buClr>
                <a:srgbClr val="FF66FF"/>
              </a:buClr>
              <a:buFont typeface="Wingdings 2" pitchFamily="18" charset="2"/>
              <a:buChar char="Ù"/>
            </a:pPr>
            <a:r>
              <a:rPr lang="zh-TW" altLang="en-US" sz="3600" dirty="0" smtClean="0">
                <a:solidFill>
                  <a:srgbClr val="000000"/>
                </a:solidFill>
              </a:rPr>
              <a:t>推动义工精神</a:t>
            </a:r>
            <a:endParaRPr lang="zh-TW" altLang="en-US" sz="36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Clr>
                <a:srgbClr val="FF66FF"/>
              </a:buClr>
              <a:buFont typeface="Wingdings 2" pitchFamily="18" charset="2"/>
              <a:buChar char="Ù"/>
            </a:pPr>
            <a:r>
              <a:rPr lang="zh-TW" altLang="en-US" sz="3600" dirty="0" smtClean="0">
                <a:solidFill>
                  <a:srgbClr val="000000"/>
                </a:solidFill>
              </a:rPr>
              <a:t>培育良好公民意识</a:t>
            </a:r>
          </a:p>
          <a:p>
            <a:pPr>
              <a:lnSpc>
                <a:spcPct val="90000"/>
              </a:lnSpc>
              <a:buClr>
                <a:srgbClr val="FF66FF"/>
              </a:buClr>
              <a:buFont typeface="Wingdings 2" pitchFamily="18" charset="2"/>
              <a:buChar char="Ù"/>
            </a:pPr>
            <a:r>
              <a:rPr lang="zh-TW" altLang="en-US" sz="3600" dirty="0" smtClean="0">
                <a:solidFill>
                  <a:srgbClr val="000000"/>
                </a:solidFill>
              </a:rPr>
              <a:t>建立与其他团体的联系</a:t>
            </a:r>
          </a:p>
          <a:p>
            <a:pPr>
              <a:lnSpc>
                <a:spcPct val="90000"/>
              </a:lnSpc>
              <a:buClr>
                <a:srgbClr val="FF66FF"/>
              </a:buClr>
              <a:buFont typeface="Wingdings 2" pitchFamily="18" charset="2"/>
              <a:buChar char="Ù"/>
            </a:pPr>
            <a:r>
              <a:rPr lang="zh-TW" altLang="en-US" sz="3600" dirty="0" smtClean="0">
                <a:solidFill>
                  <a:srgbClr val="000000"/>
                </a:solidFill>
              </a:rPr>
              <a:t>推动公民</a:t>
            </a:r>
            <a:r>
              <a:rPr lang="zh-TW" altLang="en-US" sz="3600" dirty="0">
                <a:solidFill>
                  <a:srgbClr val="000000"/>
                </a:solidFill>
              </a:rPr>
              <a:t>教育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目标的选择</a:t>
            </a:r>
            <a:endParaRPr lang="zh-TW" alt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buClr>
                <a:srgbClr val="3333CC"/>
              </a:buClr>
              <a:buFont typeface="Wingdings" pitchFamily="2" charset="2"/>
              <a:buChar char="q"/>
            </a:pPr>
            <a:r>
              <a:rPr lang="zh-TW" altLang="en-US" sz="2800" dirty="0" smtClean="0">
                <a:solidFill>
                  <a:srgbClr val="000000"/>
                </a:solidFill>
              </a:rPr>
              <a:t>目标的设定是很重要的，定立提出方向，激发创造性与前瞻性</a:t>
            </a:r>
          </a:p>
          <a:p>
            <a:pPr marL="533400" indent="-533400">
              <a:lnSpc>
                <a:spcPct val="90000"/>
              </a:lnSpc>
              <a:buClr>
                <a:srgbClr val="3333CC"/>
              </a:buClr>
              <a:buFont typeface="Wingdings" pitchFamily="2" charset="2"/>
              <a:buChar char="q"/>
            </a:pPr>
            <a:endParaRPr lang="zh-TW" altLang="en-US" sz="2800" dirty="0">
              <a:solidFill>
                <a:srgbClr val="000000"/>
              </a:solidFill>
            </a:endParaRPr>
          </a:p>
          <a:p>
            <a:pPr marL="533400" indent="-533400">
              <a:lnSpc>
                <a:spcPct val="90000"/>
              </a:lnSpc>
              <a:buClr>
                <a:srgbClr val="3333CC"/>
              </a:buClr>
              <a:buFont typeface="Wingdings" pitchFamily="2" charset="2"/>
              <a:buChar char="q"/>
            </a:pPr>
            <a:r>
              <a:rPr lang="zh-TW" altLang="en-US" sz="2800" b="1" u="sng" dirty="0" smtClean="0">
                <a:solidFill>
                  <a:srgbClr val="000000"/>
                </a:solidFill>
              </a:rPr>
              <a:t>目标必须是</a:t>
            </a:r>
          </a:p>
          <a:p>
            <a:pPr marL="533400" indent="-533400">
              <a:lnSpc>
                <a:spcPct val="90000"/>
              </a:lnSpc>
              <a:buFont typeface="Symbol" pitchFamily="18" charset="2"/>
              <a:buAutoNum type="arabicPeriod"/>
            </a:pPr>
            <a:r>
              <a:rPr lang="zh-TW" altLang="en-US" sz="2800" dirty="0" smtClean="0">
                <a:solidFill>
                  <a:srgbClr val="000000"/>
                </a:solidFill>
              </a:rPr>
              <a:t>	可测量 		</a:t>
            </a:r>
            <a:r>
              <a:rPr lang="en-US" altLang="zh-TW" sz="2800" dirty="0" smtClean="0">
                <a:solidFill>
                  <a:srgbClr val="000000"/>
                </a:solidFill>
              </a:rPr>
              <a:t>(</a:t>
            </a:r>
            <a:r>
              <a:rPr lang="en-US" altLang="zh-TW" sz="2800" dirty="0">
                <a:solidFill>
                  <a:srgbClr val="000000"/>
                </a:solidFill>
              </a:rPr>
              <a:t>measurable)</a:t>
            </a:r>
          </a:p>
          <a:p>
            <a:pPr marL="533400" indent="-533400">
              <a:lnSpc>
                <a:spcPct val="90000"/>
              </a:lnSpc>
              <a:buFont typeface="Symbol" pitchFamily="18" charset="2"/>
              <a:buAutoNum type="arabicPeriod"/>
            </a:pPr>
            <a:r>
              <a:rPr lang="en-US" altLang="zh-TW" sz="2800" dirty="0">
                <a:solidFill>
                  <a:srgbClr val="000000"/>
                </a:solidFill>
              </a:rPr>
              <a:t>	</a:t>
            </a:r>
            <a:r>
              <a:rPr lang="zh-TW" altLang="en-US" sz="2800" dirty="0">
                <a:solidFill>
                  <a:srgbClr val="000000"/>
                </a:solidFill>
              </a:rPr>
              <a:t>可行 			</a:t>
            </a:r>
            <a:r>
              <a:rPr lang="en-US" altLang="zh-TW" sz="2800" dirty="0">
                <a:solidFill>
                  <a:srgbClr val="000000"/>
                </a:solidFill>
              </a:rPr>
              <a:t>(feasible)</a:t>
            </a:r>
          </a:p>
          <a:p>
            <a:pPr marL="533400" indent="-533400">
              <a:lnSpc>
                <a:spcPct val="90000"/>
              </a:lnSpc>
              <a:buFont typeface="Symbol" pitchFamily="18" charset="2"/>
              <a:buAutoNum type="arabicPeriod"/>
            </a:pPr>
            <a:r>
              <a:rPr lang="en-US" altLang="zh-TW" sz="2800" dirty="0">
                <a:solidFill>
                  <a:srgbClr val="000000"/>
                </a:solidFill>
              </a:rPr>
              <a:t>	</a:t>
            </a:r>
            <a:r>
              <a:rPr lang="zh-TW" altLang="en-US" sz="2800" dirty="0" smtClean="0">
                <a:solidFill>
                  <a:srgbClr val="000000"/>
                </a:solidFill>
              </a:rPr>
              <a:t>有弹性		</a:t>
            </a:r>
            <a:r>
              <a:rPr lang="en-US" altLang="zh-TW" sz="2800" dirty="0" smtClean="0">
                <a:solidFill>
                  <a:srgbClr val="000000"/>
                </a:solidFill>
              </a:rPr>
              <a:t>(</a:t>
            </a:r>
            <a:r>
              <a:rPr lang="en-US" altLang="zh-TW" sz="2800" dirty="0">
                <a:solidFill>
                  <a:srgbClr val="000000"/>
                </a:solidFill>
              </a:rPr>
              <a:t>flexible)</a:t>
            </a:r>
          </a:p>
          <a:p>
            <a:pPr marL="533400" indent="-533400">
              <a:lnSpc>
                <a:spcPct val="90000"/>
              </a:lnSpc>
              <a:buFont typeface="Symbol" pitchFamily="18" charset="2"/>
              <a:buAutoNum type="arabicPeriod"/>
            </a:pPr>
            <a:r>
              <a:rPr lang="en-US" altLang="zh-TW" sz="2800" dirty="0">
                <a:solidFill>
                  <a:srgbClr val="000000"/>
                </a:solidFill>
              </a:rPr>
              <a:t>	</a:t>
            </a:r>
            <a:r>
              <a:rPr lang="zh-TW" altLang="en-US" sz="2800" dirty="0" smtClean="0">
                <a:solidFill>
                  <a:srgbClr val="000000"/>
                </a:solidFill>
              </a:rPr>
              <a:t>具挑战性		</a:t>
            </a:r>
            <a:r>
              <a:rPr lang="en-US" altLang="zh-TW" sz="2800" dirty="0" smtClean="0">
                <a:solidFill>
                  <a:srgbClr val="000000"/>
                </a:solidFill>
              </a:rPr>
              <a:t>(</a:t>
            </a:r>
            <a:r>
              <a:rPr lang="en-US" altLang="zh-TW" sz="2800" dirty="0">
                <a:solidFill>
                  <a:srgbClr val="000000"/>
                </a:solidFill>
              </a:rPr>
              <a:t>challenging)</a:t>
            </a:r>
          </a:p>
          <a:p>
            <a:pPr marL="533400" indent="-533400">
              <a:lnSpc>
                <a:spcPct val="90000"/>
              </a:lnSpc>
              <a:buFont typeface="Symbol" pitchFamily="18" charset="2"/>
              <a:buAutoNum type="arabicPeriod"/>
            </a:pPr>
            <a:r>
              <a:rPr lang="en-US" altLang="zh-TW" sz="2800" dirty="0">
                <a:solidFill>
                  <a:srgbClr val="000000"/>
                </a:solidFill>
              </a:rPr>
              <a:t>	</a:t>
            </a:r>
            <a:r>
              <a:rPr lang="zh-TW" altLang="en-US" sz="2800" dirty="0">
                <a:solidFill>
                  <a:srgbClr val="000000"/>
                </a:solidFill>
              </a:rPr>
              <a:t>看得到		</a:t>
            </a:r>
            <a:r>
              <a:rPr lang="en-US" altLang="zh-TW" sz="2800" dirty="0">
                <a:solidFill>
                  <a:srgbClr val="000000"/>
                </a:solidFill>
              </a:rPr>
              <a:t>(observable)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7200" b="1" u="sng" dirty="0"/>
              <a:t>例子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600200"/>
            <a:ext cx="7772400" cy="525780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008000"/>
              </a:buClr>
              <a:buFont typeface="Monotype Sorts" pitchFamily="2" charset="2"/>
              <a:buChar char="ï"/>
            </a:pPr>
            <a:r>
              <a:rPr lang="zh-TW" altLang="en-US" dirty="0" smtClean="0">
                <a:solidFill>
                  <a:srgbClr val="000000"/>
                </a:solidFill>
              </a:rPr>
              <a:t>在年底前，要推动一百名学生，参与独居老人探访计划，受惠老人人数预算为一百名。</a:t>
            </a:r>
          </a:p>
          <a:p>
            <a:pPr>
              <a:lnSpc>
                <a:spcPct val="90000"/>
              </a:lnSpc>
              <a:buClr>
                <a:srgbClr val="008000"/>
              </a:buClr>
              <a:buFont typeface="Monotype Sorts" pitchFamily="2" charset="2"/>
              <a:buChar char="ï"/>
            </a:pPr>
            <a:endParaRPr lang="zh-TW" altLang="en-US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Clr>
                <a:srgbClr val="008000"/>
              </a:buClr>
              <a:buFont typeface="Monotype Sorts" pitchFamily="2" charset="2"/>
              <a:buChar char="ï"/>
            </a:pPr>
            <a:r>
              <a:rPr lang="zh-TW" altLang="en-US" dirty="0" smtClean="0">
                <a:solidFill>
                  <a:srgbClr val="000000"/>
                </a:solidFill>
              </a:rPr>
              <a:t>在学期终结前，推动校内制服团队，各自完成两项小区服务计划。</a:t>
            </a:r>
          </a:p>
          <a:p>
            <a:pPr>
              <a:lnSpc>
                <a:spcPct val="90000"/>
              </a:lnSpc>
              <a:buClr>
                <a:srgbClr val="008000"/>
              </a:buClr>
              <a:buFont typeface="Monotype Sorts" pitchFamily="2" charset="2"/>
              <a:buChar char="ï"/>
            </a:pPr>
            <a:endParaRPr lang="zh-TW" altLang="en-US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Clr>
                <a:srgbClr val="008000"/>
              </a:buClr>
              <a:buFont typeface="Monotype Sorts" pitchFamily="2" charset="2"/>
              <a:buChar char="ï"/>
            </a:pPr>
            <a:r>
              <a:rPr lang="zh-TW" altLang="en-US" dirty="0" smtClean="0">
                <a:solidFill>
                  <a:srgbClr val="000000"/>
                </a:solidFill>
              </a:rPr>
              <a:t>在十二月前，要让参与大哥哥大姐姐计划的学生，向低年级的新来港学童提供</a:t>
            </a:r>
            <a:r>
              <a:rPr lang="en-US" altLang="zh-TW" dirty="0" smtClean="0">
                <a:solidFill>
                  <a:srgbClr val="000000"/>
                </a:solidFill>
              </a:rPr>
              <a:t>10</a:t>
            </a:r>
            <a:r>
              <a:rPr lang="zh-TW" altLang="en-US" dirty="0" smtClean="0">
                <a:solidFill>
                  <a:srgbClr val="000000"/>
                </a:solidFill>
              </a:rPr>
              <a:t>小时的初中功课转导服务。</a:t>
            </a:r>
            <a:endParaRPr lang="zh-TW" alt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Oval 5"/>
          <p:cNvSpPr>
            <a:spLocks noChangeArrowheads="1"/>
          </p:cNvSpPr>
          <p:nvPr/>
        </p:nvSpPr>
        <p:spPr bwMode="auto">
          <a:xfrm>
            <a:off x="3200400" y="4800600"/>
            <a:ext cx="3657600" cy="1143000"/>
          </a:xfrm>
          <a:prstGeom prst="ellipse">
            <a:avLst/>
          </a:prstGeom>
          <a:solidFill>
            <a:srgbClr val="DBB5D6"/>
          </a:solidFill>
          <a:ln w="38100" cap="rnd">
            <a:solidFill>
              <a:schemeClr val="bg2"/>
            </a:solidFill>
            <a:prstDash val="sysDot"/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/>
          </a:p>
        </p:txBody>
      </p:sp>
      <p:sp>
        <p:nvSpPr>
          <p:cNvPr id="12292" name="Oval 4"/>
          <p:cNvSpPr>
            <a:spLocks noChangeArrowheads="1"/>
          </p:cNvSpPr>
          <p:nvPr/>
        </p:nvSpPr>
        <p:spPr bwMode="auto">
          <a:xfrm>
            <a:off x="3124200" y="2286000"/>
            <a:ext cx="3962400" cy="1447800"/>
          </a:xfrm>
          <a:prstGeom prst="ellipse">
            <a:avLst/>
          </a:prstGeom>
          <a:solidFill>
            <a:srgbClr val="FFFF99"/>
          </a:solidFill>
          <a:ln w="38100" cap="rnd">
            <a:solidFill>
              <a:schemeClr val="bg2"/>
            </a:solidFill>
            <a:prstDash val="sysDot"/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991600" cy="1206500"/>
          </a:xfrm>
        </p:spPr>
        <p:txBody>
          <a:bodyPr/>
          <a:lstStyle/>
          <a:p>
            <a:r>
              <a:rPr lang="zh-TW" altLang="en-US" sz="6600" b="1" dirty="0" smtClean="0"/>
              <a:t>义工计划流程</a:t>
            </a:r>
            <a:r>
              <a:rPr lang="en-US" altLang="zh-TW" sz="6600" b="1" dirty="0" smtClean="0"/>
              <a:t>﹕</a:t>
            </a:r>
            <a:r>
              <a:rPr lang="en-US" altLang="zh-TW" sz="6600" b="1" dirty="0"/>
              <a:t/>
            </a:r>
            <a:br>
              <a:rPr lang="en-US" altLang="zh-TW" sz="6600" b="1" dirty="0"/>
            </a:br>
            <a:r>
              <a:rPr lang="zh-TW" altLang="en-US" sz="6600" b="1" dirty="0" smtClean="0"/>
              <a:t>机构气氛营造部份</a:t>
            </a:r>
            <a:endParaRPr lang="zh-TW" altLang="en-US" sz="6600" b="1" dirty="0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4572000" y="3657600"/>
            <a:ext cx="914400" cy="1295400"/>
          </a:xfrm>
          <a:prstGeom prst="downArrow">
            <a:avLst>
              <a:gd name="adj1" fmla="val 50000"/>
              <a:gd name="adj2" fmla="val 35417"/>
            </a:avLst>
          </a:prstGeom>
          <a:gradFill rotWithShape="0">
            <a:gsLst>
              <a:gs pos="0">
                <a:schemeClr val="tx1"/>
              </a:gs>
              <a:gs pos="100000">
                <a:schemeClr val="bg1"/>
              </a:gs>
            </a:gsLst>
            <a:lin ang="5400000" scaled="1"/>
          </a:gradFill>
          <a:ln w="381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Symbol" pitchFamily="18" charset="2"/>
              <a:buNone/>
            </a:pPr>
            <a:endParaRPr lang="en-US" altLang="zh-TW" dirty="0"/>
          </a:p>
          <a:p>
            <a:pPr algn="ctr">
              <a:lnSpc>
                <a:spcPct val="90000"/>
              </a:lnSpc>
              <a:buFont typeface="Symbol" pitchFamily="18" charset="2"/>
              <a:buNone/>
            </a:pPr>
            <a:endParaRPr lang="en-US" altLang="zh-TW" sz="3600" b="1" dirty="0">
              <a:solidFill>
                <a:schemeClr val="bg2"/>
              </a:solidFill>
            </a:endParaRPr>
          </a:p>
          <a:p>
            <a:pPr algn="ctr">
              <a:lnSpc>
                <a:spcPct val="90000"/>
              </a:lnSpc>
              <a:buFont typeface="Symbol" pitchFamily="18" charset="2"/>
              <a:buNone/>
            </a:pPr>
            <a:r>
              <a:rPr lang="zh-TW" altLang="en-US" sz="3600" b="1" dirty="0" smtClean="0">
                <a:solidFill>
                  <a:schemeClr val="bg2"/>
                </a:solidFill>
              </a:rPr>
              <a:t>学校高层的支持</a:t>
            </a:r>
          </a:p>
          <a:p>
            <a:pPr>
              <a:lnSpc>
                <a:spcPct val="90000"/>
              </a:lnSpc>
              <a:buFont typeface="Symbol" pitchFamily="18" charset="2"/>
              <a:buNone/>
            </a:pPr>
            <a:endParaRPr lang="zh-TW" altLang="en-US" sz="3600" b="1" dirty="0">
              <a:solidFill>
                <a:schemeClr val="bg2"/>
              </a:solidFill>
            </a:endParaRPr>
          </a:p>
          <a:p>
            <a:pPr>
              <a:lnSpc>
                <a:spcPct val="90000"/>
              </a:lnSpc>
              <a:buFont typeface="Symbol" pitchFamily="18" charset="2"/>
              <a:buNone/>
            </a:pPr>
            <a:endParaRPr lang="zh-TW" altLang="en-US" sz="3600" b="1" dirty="0">
              <a:solidFill>
                <a:schemeClr val="bg2"/>
              </a:solidFill>
            </a:endParaRPr>
          </a:p>
          <a:p>
            <a:pPr>
              <a:lnSpc>
                <a:spcPct val="90000"/>
              </a:lnSpc>
              <a:buFont typeface="Symbol" pitchFamily="18" charset="2"/>
              <a:buNone/>
            </a:pPr>
            <a:endParaRPr lang="zh-TW" altLang="en-US" sz="3600" b="1" dirty="0">
              <a:solidFill>
                <a:schemeClr val="bg2"/>
              </a:solidFill>
            </a:endParaRPr>
          </a:p>
          <a:p>
            <a:pPr algn="ctr">
              <a:lnSpc>
                <a:spcPct val="90000"/>
              </a:lnSpc>
              <a:buFont typeface="Symbol" pitchFamily="18" charset="2"/>
              <a:buNone/>
            </a:pPr>
            <a:r>
              <a:rPr lang="zh-TW" altLang="en-US" sz="3600" b="1" dirty="0" smtClean="0">
                <a:solidFill>
                  <a:schemeClr val="bg2"/>
                </a:solidFill>
              </a:rPr>
              <a:t>学校整体气氛</a:t>
            </a:r>
            <a:endParaRPr lang="zh-TW" altLang="en-US" sz="36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b="1" dirty="0" smtClean="0"/>
              <a:t>学校高层的支持</a:t>
            </a:r>
            <a:endParaRPr lang="zh-TW" altLang="en-US" sz="6600" b="1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412776"/>
            <a:ext cx="7924800" cy="5717232"/>
          </a:xfrm>
        </p:spPr>
        <p:txBody>
          <a:bodyPr/>
          <a:lstStyle/>
          <a:p>
            <a:pPr>
              <a:lnSpc>
                <a:spcPct val="90000"/>
              </a:lnSpc>
              <a:buFont typeface="Symbol" pitchFamily="18" charset="2"/>
              <a:buNone/>
            </a:pPr>
            <a:r>
              <a:rPr lang="zh-TW" altLang="en-US" b="1" dirty="0" smtClean="0">
                <a:solidFill>
                  <a:schemeClr val="bg2"/>
                </a:solidFill>
              </a:rPr>
              <a:t>学校的校董会、管理委员会、或校长如能</a:t>
            </a:r>
          </a:p>
          <a:p>
            <a:pPr>
              <a:lnSpc>
                <a:spcPct val="90000"/>
              </a:lnSpc>
              <a:buFont typeface="Symbol" pitchFamily="18" charset="2"/>
              <a:buNone/>
            </a:pPr>
            <a:r>
              <a:rPr lang="zh-TW" altLang="en-US" b="1" dirty="0" smtClean="0">
                <a:solidFill>
                  <a:schemeClr val="bg2"/>
                </a:solidFill>
              </a:rPr>
              <a:t>正式批准或认同推动义工计划的政策或声</a:t>
            </a:r>
          </a:p>
          <a:p>
            <a:pPr>
              <a:lnSpc>
                <a:spcPct val="90000"/>
              </a:lnSpc>
              <a:buFont typeface="Symbol" pitchFamily="18" charset="2"/>
              <a:buNone/>
            </a:pPr>
            <a:r>
              <a:rPr lang="zh-TW" altLang="en-US" b="1" dirty="0" smtClean="0">
                <a:solidFill>
                  <a:schemeClr val="bg2"/>
                </a:solidFill>
              </a:rPr>
              <a:t>明，均可视为学校高层的支持。</a:t>
            </a:r>
          </a:p>
          <a:p>
            <a:pPr>
              <a:lnSpc>
                <a:spcPct val="90000"/>
              </a:lnSpc>
              <a:buFont typeface="Symbol" pitchFamily="18" charset="2"/>
              <a:buNone/>
            </a:pPr>
            <a:endParaRPr lang="zh-TW" altLang="en-US" sz="2800" dirty="0">
              <a:solidFill>
                <a:schemeClr val="bg2"/>
              </a:solidFill>
            </a:endParaRPr>
          </a:p>
          <a:p>
            <a:pPr>
              <a:lnSpc>
                <a:spcPct val="90000"/>
              </a:lnSpc>
              <a:buFont typeface="Symbol" pitchFamily="18" charset="2"/>
              <a:buNone/>
            </a:pPr>
            <a:r>
              <a:rPr lang="zh-TW" altLang="en-US" b="1" dirty="0" smtClean="0">
                <a:solidFill>
                  <a:schemeClr val="bg2"/>
                </a:solidFill>
              </a:rPr>
              <a:t>学校在考虑给予支持时，有几点可供思索</a:t>
            </a:r>
            <a:r>
              <a:rPr lang="en-US" altLang="zh-TW" b="1" dirty="0" smtClean="0">
                <a:solidFill>
                  <a:schemeClr val="bg2"/>
                </a:solidFill>
              </a:rPr>
              <a:t>﹕</a:t>
            </a:r>
            <a:endParaRPr lang="en-US" altLang="zh-TW" b="1" dirty="0">
              <a:solidFill>
                <a:schemeClr val="bg2"/>
              </a:solidFill>
            </a:endParaRPr>
          </a:p>
          <a:p>
            <a:pPr>
              <a:lnSpc>
                <a:spcPct val="90000"/>
              </a:lnSpc>
              <a:buFont typeface="Symbol" pitchFamily="18" charset="2"/>
              <a:buNone/>
            </a:pPr>
            <a:endParaRPr lang="en-US" altLang="zh-TW" dirty="0">
              <a:solidFill>
                <a:schemeClr val="bg2"/>
              </a:solidFill>
            </a:endParaRPr>
          </a:p>
          <a:p>
            <a:pPr>
              <a:lnSpc>
                <a:spcPct val="90000"/>
              </a:lnSpc>
              <a:buClr>
                <a:schemeClr val="hlink"/>
              </a:buClr>
              <a:buFont typeface="Wingdings" pitchFamily="2" charset="2"/>
              <a:buChar char="Ø"/>
            </a:pPr>
            <a:r>
              <a:rPr lang="zh-TW" altLang="en-US" sz="2800" dirty="0" smtClean="0">
                <a:solidFill>
                  <a:schemeClr val="bg2"/>
                </a:solidFill>
              </a:rPr>
              <a:t>学校为甚么在这时候开始义工计划</a:t>
            </a:r>
          </a:p>
          <a:p>
            <a:pPr>
              <a:lnSpc>
                <a:spcPct val="90000"/>
              </a:lnSpc>
              <a:buClr>
                <a:schemeClr val="hlink"/>
              </a:buClr>
              <a:buFont typeface="Wingdings" pitchFamily="2" charset="2"/>
              <a:buChar char="Ø"/>
            </a:pPr>
            <a:r>
              <a:rPr lang="zh-TW" altLang="en-US" sz="2800" dirty="0" smtClean="0">
                <a:solidFill>
                  <a:schemeClr val="bg2"/>
                </a:solidFill>
              </a:rPr>
              <a:t>学校愿意投入多少，及哪些资源进行义工计划</a:t>
            </a:r>
            <a:r>
              <a:rPr lang="en-US" altLang="zh-TW" sz="2800" dirty="0" smtClean="0">
                <a:solidFill>
                  <a:schemeClr val="bg2"/>
                </a:solidFill>
              </a:rPr>
              <a:t>﹖</a:t>
            </a:r>
            <a:endParaRPr lang="en-US" altLang="zh-TW" sz="2800" dirty="0">
              <a:solidFill>
                <a:schemeClr val="bg2"/>
              </a:solidFill>
            </a:endParaRPr>
          </a:p>
          <a:p>
            <a:pPr>
              <a:lnSpc>
                <a:spcPct val="90000"/>
              </a:lnSpc>
              <a:buClr>
                <a:schemeClr val="hlink"/>
              </a:buClr>
              <a:buFont typeface="Wingdings" pitchFamily="2" charset="2"/>
              <a:buChar char="Ø"/>
            </a:pPr>
            <a:r>
              <a:rPr lang="zh-TW" altLang="en-US" sz="2800" dirty="0" smtClean="0">
                <a:solidFill>
                  <a:schemeClr val="bg2"/>
                </a:solidFill>
              </a:rPr>
              <a:t>学校希望能从义工计划获得哪些利益</a:t>
            </a:r>
            <a:r>
              <a:rPr lang="en-US" altLang="zh-TW" sz="2800" dirty="0" smtClean="0">
                <a:solidFill>
                  <a:schemeClr val="bg2"/>
                </a:solidFill>
              </a:rPr>
              <a:t>﹖</a:t>
            </a:r>
            <a:endParaRPr lang="en-US" altLang="zh-TW" sz="2800" dirty="0">
              <a:solidFill>
                <a:schemeClr val="bg2"/>
              </a:solidFill>
            </a:endParaRPr>
          </a:p>
          <a:p>
            <a:pPr>
              <a:lnSpc>
                <a:spcPct val="90000"/>
              </a:lnSpc>
              <a:buClr>
                <a:schemeClr val="hlink"/>
              </a:buClr>
              <a:buFont typeface="Wingdings" pitchFamily="2" charset="2"/>
              <a:buChar char="Ø"/>
            </a:pPr>
            <a:r>
              <a:rPr lang="zh-TW" altLang="en-US" sz="2800" dirty="0" smtClean="0">
                <a:solidFill>
                  <a:schemeClr val="bg2"/>
                </a:solidFill>
              </a:rPr>
              <a:t>推动义工计划，如何能帮助学校达成使命</a:t>
            </a:r>
          </a:p>
          <a:p>
            <a:pPr>
              <a:lnSpc>
                <a:spcPct val="90000"/>
              </a:lnSpc>
              <a:buFont typeface="Symbol" pitchFamily="18" charset="2"/>
              <a:buNone/>
            </a:pPr>
            <a:endParaRPr lang="zh-TW" altLang="en-US" sz="2800" dirty="0">
              <a:solidFill>
                <a:schemeClr val="bg2"/>
              </a:solidFill>
            </a:endParaRPr>
          </a:p>
          <a:p>
            <a:pPr>
              <a:lnSpc>
                <a:spcPct val="90000"/>
              </a:lnSpc>
              <a:buFont typeface="Symbol" pitchFamily="18" charset="2"/>
              <a:buNone/>
            </a:pPr>
            <a:endParaRPr lang="en-US" altLang="zh-TW" sz="2800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b="1" dirty="0" smtClean="0"/>
              <a:t>学校整体气氛</a:t>
            </a:r>
            <a:endParaRPr lang="zh-TW" altLang="en-US" sz="6600" b="1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76400" y="1524000"/>
            <a:ext cx="6096000" cy="4495800"/>
          </a:xfrm>
        </p:spPr>
        <p:txBody>
          <a:bodyPr/>
          <a:lstStyle/>
          <a:p>
            <a:pPr>
              <a:buFont typeface="Symbol" pitchFamily="18" charset="2"/>
              <a:buNone/>
            </a:pPr>
            <a:r>
              <a:rPr lang="zh-TW" altLang="en-US" sz="4000" b="1" dirty="0" smtClean="0">
                <a:solidFill>
                  <a:schemeClr val="bg2"/>
                </a:solidFill>
              </a:rPr>
              <a:t>好的学校气氛有几项指标</a:t>
            </a:r>
            <a:r>
              <a:rPr lang="en-US" altLang="zh-TW" dirty="0" smtClean="0">
                <a:solidFill>
                  <a:schemeClr val="bg2"/>
                </a:solidFill>
              </a:rPr>
              <a:t>﹕</a:t>
            </a:r>
            <a:endParaRPr lang="en-US" altLang="zh-TW" dirty="0">
              <a:solidFill>
                <a:schemeClr val="bg2"/>
              </a:solidFill>
            </a:endParaRPr>
          </a:p>
          <a:p>
            <a:pPr>
              <a:buFont typeface="Symbol" pitchFamily="18" charset="2"/>
              <a:buNone/>
            </a:pPr>
            <a:endParaRPr lang="en-US" altLang="zh-TW" sz="3200" b="1" dirty="0">
              <a:solidFill>
                <a:schemeClr val="bg2"/>
              </a:solidFill>
            </a:endParaRPr>
          </a:p>
          <a:p>
            <a:pPr>
              <a:buClr>
                <a:srgbClr val="008000"/>
              </a:buClr>
              <a:buFont typeface="Wingdings" pitchFamily="2" charset="2"/>
              <a:buChar char="Ø"/>
            </a:pPr>
            <a:r>
              <a:rPr lang="zh-TW" altLang="en-US" sz="3200" b="1" dirty="0">
                <a:solidFill>
                  <a:schemeClr val="bg2"/>
                </a:solidFill>
              </a:rPr>
              <a:t>互相信任</a:t>
            </a:r>
          </a:p>
          <a:p>
            <a:pPr>
              <a:buClr>
                <a:srgbClr val="008000"/>
              </a:buClr>
              <a:buFont typeface="Wingdings" pitchFamily="2" charset="2"/>
              <a:buChar char="Ø"/>
            </a:pPr>
            <a:r>
              <a:rPr lang="zh-TW" altLang="en-US" sz="3200" b="1" dirty="0">
                <a:solidFill>
                  <a:schemeClr val="bg2"/>
                </a:solidFill>
              </a:rPr>
              <a:t>互相尊重</a:t>
            </a:r>
          </a:p>
          <a:p>
            <a:pPr>
              <a:buClr>
                <a:srgbClr val="008000"/>
              </a:buClr>
              <a:buFont typeface="Wingdings" pitchFamily="2" charset="2"/>
              <a:buChar char="Ø"/>
            </a:pPr>
            <a:r>
              <a:rPr lang="zh-TW" altLang="en-US" sz="3200" b="1" dirty="0" smtClean="0">
                <a:solidFill>
                  <a:schemeClr val="bg2"/>
                </a:solidFill>
              </a:rPr>
              <a:t>公开而真诚的沟通</a:t>
            </a:r>
          </a:p>
          <a:p>
            <a:pPr>
              <a:buClr>
                <a:srgbClr val="008000"/>
              </a:buClr>
              <a:buFont typeface="Wingdings" pitchFamily="2" charset="2"/>
              <a:buChar char="Ø"/>
            </a:pPr>
            <a:r>
              <a:rPr lang="zh-TW" altLang="en-US" sz="3200" b="1" dirty="0" smtClean="0">
                <a:solidFill>
                  <a:schemeClr val="bg2"/>
                </a:solidFill>
              </a:rPr>
              <a:t>互相</a:t>
            </a:r>
            <a:r>
              <a:rPr lang="zh-TW" altLang="en-US" sz="3200" b="1" dirty="0">
                <a:solidFill>
                  <a:schemeClr val="bg2"/>
                </a:solidFill>
              </a:rPr>
              <a:t>包容</a:t>
            </a:r>
          </a:p>
          <a:p>
            <a:pPr>
              <a:buClr>
                <a:srgbClr val="008000"/>
              </a:buClr>
              <a:buFont typeface="Wingdings" pitchFamily="2" charset="2"/>
              <a:buChar char="Ø"/>
            </a:pPr>
            <a:r>
              <a:rPr lang="zh-TW" altLang="en-US" sz="3200" b="1" dirty="0">
                <a:solidFill>
                  <a:schemeClr val="bg2"/>
                </a:solidFill>
              </a:rPr>
              <a:t>互相支持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486400" y="1600200"/>
            <a:ext cx="3505200" cy="4495800"/>
          </a:xfrm>
        </p:spPr>
        <p:txBody>
          <a:bodyPr/>
          <a:lstStyle/>
          <a:p>
            <a:pPr>
              <a:buFont typeface="Symbol" pitchFamily="18" charset="2"/>
              <a:buNone/>
            </a:pPr>
            <a:endParaRPr lang="en-US" altLang="zh-TW" dirty="0"/>
          </a:p>
          <a:p>
            <a:pPr>
              <a:buFont typeface="Symbol" pitchFamily="18" charset="2"/>
              <a:buNone/>
            </a:pPr>
            <a:endParaRPr lang="en-US" altLang="zh-TW" sz="3200" dirty="0">
              <a:solidFill>
                <a:schemeClr val="bg2"/>
              </a:solidFill>
            </a:endParaRPr>
          </a:p>
          <a:p>
            <a:pPr>
              <a:buClr>
                <a:srgbClr val="008000"/>
              </a:buClr>
              <a:buFont typeface="Wingdings" pitchFamily="2" charset="2"/>
              <a:buChar char="Ø"/>
            </a:pPr>
            <a:r>
              <a:rPr lang="zh-TW" altLang="en-US" sz="3200" b="1" dirty="0" smtClean="0">
                <a:solidFill>
                  <a:schemeClr val="bg2"/>
                </a:solidFill>
              </a:rPr>
              <a:t>每个人都清楚自己的角色</a:t>
            </a:r>
          </a:p>
          <a:p>
            <a:pPr>
              <a:buClr>
                <a:srgbClr val="008000"/>
              </a:buClr>
              <a:buFont typeface="Wingdings" pitchFamily="2" charset="2"/>
              <a:buChar char="Ø"/>
            </a:pPr>
            <a:r>
              <a:rPr lang="zh-TW" altLang="en-US" sz="3200" b="1" dirty="0" smtClean="0">
                <a:solidFill>
                  <a:schemeClr val="bg2"/>
                </a:solidFill>
              </a:rPr>
              <a:t>同时尊重别人的角色</a:t>
            </a:r>
            <a:endParaRPr lang="zh-TW" altLang="en-US" sz="32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ock And Key">
  <a:themeElements>
    <a:clrScheme name="Lock And Key 1">
      <a:dk1>
        <a:srgbClr val="200B5B"/>
      </a:dk1>
      <a:lt1>
        <a:srgbClr val="EAEAEA"/>
      </a:lt1>
      <a:dk2>
        <a:srgbClr val="6600FF"/>
      </a:dk2>
      <a:lt2>
        <a:srgbClr val="FFCC66"/>
      </a:lt2>
      <a:accent1>
        <a:srgbClr val="EEB00B"/>
      </a:accent1>
      <a:accent2>
        <a:srgbClr val="6600CC"/>
      </a:accent2>
      <a:accent3>
        <a:srgbClr val="B8AAFF"/>
      </a:accent3>
      <a:accent4>
        <a:srgbClr val="C8C8C8"/>
      </a:accent4>
      <a:accent5>
        <a:srgbClr val="F5D4AA"/>
      </a:accent5>
      <a:accent6>
        <a:srgbClr val="5C00B9"/>
      </a:accent6>
      <a:hlink>
        <a:srgbClr val="FF33CC"/>
      </a:hlink>
      <a:folHlink>
        <a:srgbClr val="CC99FF"/>
      </a:folHlink>
    </a:clrScheme>
    <a:fontScheme name="Lock And Key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新細明體" pitchFamily="18" charset="-120"/>
          </a:defRPr>
        </a:defPPr>
      </a:lstStyle>
    </a:lnDef>
  </a:objectDefaults>
  <a:extraClrSchemeLst>
    <a:extraClrScheme>
      <a:clrScheme name="Lock And Key 1">
        <a:dk1>
          <a:srgbClr val="200B5B"/>
        </a:dk1>
        <a:lt1>
          <a:srgbClr val="EAEAEA"/>
        </a:lt1>
        <a:dk2>
          <a:srgbClr val="6600FF"/>
        </a:dk2>
        <a:lt2>
          <a:srgbClr val="FFCC66"/>
        </a:lt2>
        <a:accent1>
          <a:srgbClr val="EEB00B"/>
        </a:accent1>
        <a:accent2>
          <a:srgbClr val="6600CC"/>
        </a:accent2>
        <a:accent3>
          <a:srgbClr val="B8AAFF"/>
        </a:accent3>
        <a:accent4>
          <a:srgbClr val="C8C8C8"/>
        </a:accent4>
        <a:accent5>
          <a:srgbClr val="F5D4AA"/>
        </a:accent5>
        <a:accent6>
          <a:srgbClr val="5C00B9"/>
        </a:accent6>
        <a:hlink>
          <a:srgbClr val="FF33CC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ock And Key 2">
        <a:dk1>
          <a:srgbClr val="393939"/>
        </a:dk1>
        <a:lt1>
          <a:srgbClr val="FFFFFF"/>
        </a:lt1>
        <a:dk2>
          <a:srgbClr val="6600CC"/>
        </a:dk2>
        <a:lt2>
          <a:srgbClr val="CCCCFF"/>
        </a:lt2>
        <a:accent1>
          <a:srgbClr val="F9D87E"/>
        </a:accent1>
        <a:accent2>
          <a:srgbClr val="FFCCCC"/>
        </a:accent2>
        <a:accent3>
          <a:srgbClr val="FFFFFF"/>
        </a:accent3>
        <a:accent4>
          <a:srgbClr val="2F2F2F"/>
        </a:accent4>
        <a:accent5>
          <a:srgbClr val="FBE9C0"/>
        </a:accent5>
        <a:accent6>
          <a:srgbClr val="E7B9B9"/>
        </a:accent6>
        <a:hlink>
          <a:srgbClr val="FF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ock And Key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ock And Key 4">
        <a:dk1>
          <a:srgbClr val="330000"/>
        </a:dk1>
        <a:lt1>
          <a:srgbClr val="FFFFCC"/>
        </a:lt1>
        <a:dk2>
          <a:srgbClr val="000000"/>
        </a:dk2>
        <a:lt2>
          <a:srgbClr val="FFCC00"/>
        </a:lt2>
        <a:accent1>
          <a:srgbClr val="FF9900"/>
        </a:accent1>
        <a:accent2>
          <a:srgbClr val="330099"/>
        </a:accent2>
        <a:accent3>
          <a:srgbClr val="AAAAAA"/>
        </a:accent3>
        <a:accent4>
          <a:srgbClr val="DADAAE"/>
        </a:accent4>
        <a:accent5>
          <a:srgbClr val="FFCAAA"/>
        </a:accent5>
        <a:accent6>
          <a:srgbClr val="2D008A"/>
        </a:accent6>
        <a:hlink>
          <a:srgbClr val="FF6633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ock And Key 5">
        <a:dk1>
          <a:srgbClr val="333300"/>
        </a:dk1>
        <a:lt1>
          <a:srgbClr val="DDDDDD"/>
        </a:lt1>
        <a:dk2>
          <a:srgbClr val="996600"/>
        </a:dk2>
        <a:lt2>
          <a:srgbClr val="FFCC66"/>
        </a:lt2>
        <a:accent1>
          <a:srgbClr val="EEB00B"/>
        </a:accent1>
        <a:accent2>
          <a:srgbClr val="330099"/>
        </a:accent2>
        <a:accent3>
          <a:srgbClr val="CAB8AA"/>
        </a:accent3>
        <a:accent4>
          <a:srgbClr val="BDBDBD"/>
        </a:accent4>
        <a:accent5>
          <a:srgbClr val="F5D4AA"/>
        </a:accent5>
        <a:accent6>
          <a:srgbClr val="2D008A"/>
        </a:accent6>
        <a:hlink>
          <a:srgbClr val="FF6633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ock And Key 6">
        <a:dk1>
          <a:srgbClr val="003300"/>
        </a:dk1>
        <a:lt1>
          <a:srgbClr val="FFFFCC"/>
        </a:lt1>
        <a:dk2>
          <a:srgbClr val="999933"/>
        </a:dk2>
        <a:lt2>
          <a:srgbClr val="FFFF66"/>
        </a:lt2>
        <a:accent1>
          <a:srgbClr val="CC9900"/>
        </a:accent1>
        <a:accent2>
          <a:srgbClr val="330099"/>
        </a:accent2>
        <a:accent3>
          <a:srgbClr val="CACAAD"/>
        </a:accent3>
        <a:accent4>
          <a:srgbClr val="DADAAE"/>
        </a:accent4>
        <a:accent5>
          <a:srgbClr val="E2CAAA"/>
        </a:accent5>
        <a:accent6>
          <a:srgbClr val="2D008A"/>
        </a:accent6>
        <a:hlink>
          <a:srgbClr val="FF9900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Designs\Lock And Key.pot</Template>
  <TotalTime>255</TotalTime>
  <Words>896</Words>
  <Application>Microsoft Office PowerPoint</Application>
  <PresentationFormat>如螢幕大小 (4:3)</PresentationFormat>
  <Paragraphs>125</Paragraphs>
  <Slides>17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5" baseType="lpstr">
      <vt:lpstr>Times New Roman</vt:lpstr>
      <vt:lpstr>新細明體</vt:lpstr>
      <vt:lpstr>Symbol</vt:lpstr>
      <vt:lpstr>全真圓新書</vt:lpstr>
      <vt:lpstr>Wingdings</vt:lpstr>
      <vt:lpstr>Wingdings 2</vt:lpstr>
      <vt:lpstr>Monotype Sorts</vt:lpstr>
      <vt:lpstr>Lock And Key</vt:lpstr>
      <vt:lpstr>寻找义工发展的火车头</vt:lpstr>
      <vt:lpstr>义工计划方略﹕理念及目的部份</vt:lpstr>
      <vt:lpstr>设定理念时的考虑</vt:lpstr>
      <vt:lpstr>可能的理性</vt:lpstr>
      <vt:lpstr>目标的选择</vt:lpstr>
      <vt:lpstr>例子</vt:lpstr>
      <vt:lpstr>义工计划流程﹕ 机构气氛营造部份</vt:lpstr>
      <vt:lpstr>学校高层的支持</vt:lpstr>
      <vt:lpstr>学校整体气氛</vt:lpstr>
      <vt:lpstr>义工计划流程﹕ 资源及政策部份</vt:lpstr>
      <vt:lpstr>学校资源考虑</vt:lpstr>
      <vt:lpstr>经济   人力                   物质</vt:lpstr>
      <vt:lpstr>政策与规定</vt:lpstr>
      <vt:lpstr>义工计划流程﹕ 评估部份</vt:lpstr>
      <vt:lpstr>个人评估</vt:lpstr>
      <vt:lpstr>计划评估</vt:lpstr>
      <vt:lpstr>义工计划方略图</vt:lpstr>
    </vt:vector>
  </TitlesOfParts>
  <Company>HKBU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Suki Lam</dc:creator>
  <cp:lastModifiedBy>Yipsir</cp:lastModifiedBy>
  <cp:revision>8</cp:revision>
  <dcterms:created xsi:type="dcterms:W3CDTF">2002-01-24T07:16:07Z</dcterms:created>
  <dcterms:modified xsi:type="dcterms:W3CDTF">2017-05-07T05:57:03Z</dcterms:modified>
</cp:coreProperties>
</file>