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45"/>
  </p:notesMasterIdLst>
  <p:sldIdLst>
    <p:sldId id="256" r:id="rId2"/>
    <p:sldId id="371" r:id="rId3"/>
    <p:sldId id="374" r:id="rId4"/>
    <p:sldId id="375" r:id="rId5"/>
    <p:sldId id="257" r:id="rId6"/>
    <p:sldId id="348" r:id="rId7"/>
    <p:sldId id="336" r:id="rId8"/>
    <p:sldId id="337" r:id="rId9"/>
    <p:sldId id="338" r:id="rId10"/>
    <p:sldId id="339" r:id="rId11"/>
    <p:sldId id="349" r:id="rId12"/>
    <p:sldId id="350" r:id="rId13"/>
    <p:sldId id="351" r:id="rId14"/>
    <p:sldId id="352" r:id="rId15"/>
    <p:sldId id="353" r:id="rId16"/>
    <p:sldId id="271" r:id="rId17"/>
    <p:sldId id="340" r:id="rId18"/>
    <p:sldId id="341" r:id="rId19"/>
    <p:sldId id="342" r:id="rId20"/>
    <p:sldId id="343" r:id="rId21"/>
    <p:sldId id="354" r:id="rId22"/>
    <p:sldId id="321" r:id="rId23"/>
    <p:sldId id="322" r:id="rId24"/>
    <p:sldId id="323" r:id="rId25"/>
    <p:sldId id="370" r:id="rId26"/>
    <p:sldId id="355" r:id="rId27"/>
    <p:sldId id="356" r:id="rId28"/>
    <p:sldId id="357" r:id="rId29"/>
    <p:sldId id="358" r:id="rId30"/>
    <p:sldId id="359" r:id="rId31"/>
    <p:sldId id="360" r:id="rId32"/>
    <p:sldId id="361" r:id="rId33"/>
    <p:sldId id="362" r:id="rId34"/>
    <p:sldId id="363" r:id="rId35"/>
    <p:sldId id="377" r:id="rId36"/>
    <p:sldId id="364" r:id="rId37"/>
    <p:sldId id="365" r:id="rId38"/>
    <p:sldId id="366" r:id="rId39"/>
    <p:sldId id="367" r:id="rId40"/>
    <p:sldId id="368" r:id="rId41"/>
    <p:sldId id="369" r:id="rId42"/>
    <p:sldId id="345" r:id="rId43"/>
    <p:sldId id="346" r:id="rId44"/>
  </p:sldIdLst>
  <p:sldSz cx="9144000" cy="6858000" type="screen4x3"/>
  <p:notesSz cx="6858000" cy="9144000"/>
  <p:defaultTextStyle>
    <a:defPPr>
      <a:defRPr lang="zh-TW"/>
    </a:defPPr>
    <a:lvl1pPr algn="l" rtl="0" fontAlgn="base">
      <a:spcBef>
        <a:spcPct val="0"/>
      </a:spcBef>
      <a:spcAft>
        <a:spcPct val="0"/>
      </a:spcAft>
      <a:defRPr kumimoji="1" kern="1200">
        <a:solidFill>
          <a:schemeClr val="tx1"/>
        </a:solidFill>
        <a:latin typeface="Arial" charset="0"/>
        <a:ea typeface="新細明體" charset="-120"/>
        <a:cs typeface="+mn-cs"/>
      </a:defRPr>
    </a:lvl1pPr>
    <a:lvl2pPr marL="457200" algn="l" rtl="0" fontAlgn="base">
      <a:spcBef>
        <a:spcPct val="0"/>
      </a:spcBef>
      <a:spcAft>
        <a:spcPct val="0"/>
      </a:spcAft>
      <a:defRPr kumimoji="1" kern="1200">
        <a:solidFill>
          <a:schemeClr val="tx1"/>
        </a:solidFill>
        <a:latin typeface="Arial" charset="0"/>
        <a:ea typeface="新細明體" charset="-120"/>
        <a:cs typeface="+mn-cs"/>
      </a:defRPr>
    </a:lvl2pPr>
    <a:lvl3pPr marL="914400" algn="l" rtl="0" fontAlgn="base">
      <a:spcBef>
        <a:spcPct val="0"/>
      </a:spcBef>
      <a:spcAft>
        <a:spcPct val="0"/>
      </a:spcAft>
      <a:defRPr kumimoji="1" kern="1200">
        <a:solidFill>
          <a:schemeClr val="tx1"/>
        </a:solidFill>
        <a:latin typeface="Arial" charset="0"/>
        <a:ea typeface="新細明體" charset="-120"/>
        <a:cs typeface="+mn-cs"/>
      </a:defRPr>
    </a:lvl3pPr>
    <a:lvl4pPr marL="1371600" algn="l" rtl="0" fontAlgn="base">
      <a:spcBef>
        <a:spcPct val="0"/>
      </a:spcBef>
      <a:spcAft>
        <a:spcPct val="0"/>
      </a:spcAft>
      <a:defRPr kumimoji="1" kern="1200">
        <a:solidFill>
          <a:schemeClr val="tx1"/>
        </a:solidFill>
        <a:latin typeface="Arial" charset="0"/>
        <a:ea typeface="新細明體" charset="-120"/>
        <a:cs typeface="+mn-cs"/>
      </a:defRPr>
    </a:lvl4pPr>
    <a:lvl5pPr marL="1828800" algn="l" rtl="0" fontAlgn="base">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04" autoAdjust="0"/>
  </p:normalViewPr>
  <p:slideViewPr>
    <p:cSldViewPr>
      <p:cViewPr varScale="1">
        <p:scale>
          <a:sx n="63" d="100"/>
          <a:sy n="63" d="100"/>
        </p:scale>
        <p:origin x="-935" y="-64"/>
      </p:cViewPr>
      <p:guideLst>
        <p:guide orient="horz" pos="2160"/>
        <p:guide pos="2880"/>
      </p:guideLst>
    </p:cSldViewPr>
  </p:slideViewPr>
  <p:outlineViewPr>
    <p:cViewPr>
      <p:scale>
        <a:sx n="33" d="100"/>
        <a:sy n="33" d="100"/>
      </p:scale>
      <p:origin x="24" y="1162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TW" alt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EF7207CA-E3AF-40C8-8483-15D349CE98B0}" type="datetimeFigureOut">
              <a:rPr lang="zh-TW" altLang="en-US"/>
              <a:pPr>
                <a:defRPr/>
              </a:pPr>
              <a:t>2012/4/6</a:t>
            </a:fld>
            <a:endParaRPr lang="zh-TW"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TW" alt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ltLang="zh-TW" noProof="0" smtClean="0"/>
              <a:t>Click to edit Master text styles</a:t>
            </a:r>
          </a:p>
          <a:p>
            <a:pPr lvl="1"/>
            <a:r>
              <a:rPr lang="en-US" altLang="zh-TW" noProof="0" smtClean="0"/>
              <a:t>Second level</a:t>
            </a:r>
          </a:p>
          <a:p>
            <a:pPr lvl="2"/>
            <a:r>
              <a:rPr lang="en-US" altLang="zh-TW" noProof="0" smtClean="0"/>
              <a:t>Third level</a:t>
            </a:r>
          </a:p>
          <a:p>
            <a:pPr lvl="3"/>
            <a:r>
              <a:rPr lang="en-US" altLang="zh-TW" noProof="0" smtClean="0"/>
              <a:t>Fourth level</a:t>
            </a:r>
          </a:p>
          <a:p>
            <a:pPr lvl="4"/>
            <a:r>
              <a:rPr lang="en-US" altLang="zh-TW" noProof="0" smtClean="0"/>
              <a:t>Fifth level</a:t>
            </a:r>
            <a:endParaRPr lang="zh-TW" altLang="en-US"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TW" alt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AE671B28-4D10-409C-A319-8464ECCADA7C}"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Ref idx="1002">
        <a:schemeClr val="bg2"/>
      </p:bgRef>
    </p:bg>
    <p:spTree>
      <p:nvGrpSpPr>
        <p:cNvPr id="1" name=""/>
        <p:cNvGrpSpPr/>
        <p:nvPr/>
      </p:nvGrpSpPr>
      <p:grpSpPr>
        <a:xfrm>
          <a:off x="0" y="0"/>
          <a:ext cx="0" cy="0"/>
          <a:chOff x="0" y="0"/>
          <a:chExt cx="0" cy="0"/>
        </a:xfrm>
      </p:grpSpPr>
      <p:sp>
        <p:nvSpPr>
          <p:cNvPr id="9" name="標題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zh-TW" altLang="en-US" smtClean="0"/>
              <a:t>按一下以編輯母片標題樣式</a:t>
            </a:r>
            <a:endParaRPr lang="en-US"/>
          </a:p>
        </p:txBody>
      </p:sp>
      <p:sp>
        <p:nvSpPr>
          <p:cNvPr id="17" name="副標題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zh-TW" altLang="en-US" smtClean="0"/>
              <a:t>按一下以編輯母片副標題樣式</a:t>
            </a:r>
            <a:endParaRPr lang="en-US"/>
          </a:p>
        </p:txBody>
      </p:sp>
      <p:sp>
        <p:nvSpPr>
          <p:cNvPr id="4" name="日期版面配置區 29"/>
          <p:cNvSpPr>
            <a:spLocks noGrp="1"/>
          </p:cNvSpPr>
          <p:nvPr>
            <p:ph type="dt" sz="half" idx="10"/>
          </p:nvPr>
        </p:nvSpPr>
        <p:spPr/>
        <p:txBody>
          <a:bodyPr/>
          <a:lstStyle>
            <a:lvl1pPr>
              <a:defRPr/>
            </a:lvl1pPr>
          </a:lstStyle>
          <a:p>
            <a:pPr>
              <a:defRPr/>
            </a:pPr>
            <a:fld id="{518CF6A0-16DC-4AF4-8786-81A2F70D01E5}" type="datetime1">
              <a:rPr lang="zh-TW" altLang="en-US"/>
              <a:pPr>
                <a:defRPr/>
              </a:pPr>
              <a:t>2012/4/6</a:t>
            </a:fld>
            <a:endParaRPr lang="zh-TW" altLang="en-US"/>
          </a:p>
        </p:txBody>
      </p:sp>
      <p:sp>
        <p:nvSpPr>
          <p:cNvPr id="5" name="頁尾版面配置區 18"/>
          <p:cNvSpPr>
            <a:spLocks noGrp="1"/>
          </p:cNvSpPr>
          <p:nvPr>
            <p:ph type="ftr" sz="quarter" idx="11"/>
          </p:nvPr>
        </p:nvSpPr>
        <p:spPr/>
        <p:txBody>
          <a:bodyPr/>
          <a:lstStyle>
            <a:lvl1pPr>
              <a:defRPr/>
            </a:lvl1pPr>
          </a:lstStyle>
          <a:p>
            <a:pPr>
              <a:defRPr/>
            </a:pPr>
            <a:endParaRPr lang="zh-TW" altLang="en-US"/>
          </a:p>
        </p:txBody>
      </p:sp>
      <p:sp>
        <p:nvSpPr>
          <p:cNvPr id="6" name="投影片編號版面配置區 26"/>
          <p:cNvSpPr>
            <a:spLocks noGrp="1"/>
          </p:cNvSpPr>
          <p:nvPr>
            <p:ph type="sldNum" sz="quarter" idx="12"/>
          </p:nvPr>
        </p:nvSpPr>
        <p:spPr/>
        <p:txBody>
          <a:bodyPr/>
          <a:lstStyle>
            <a:lvl1pPr>
              <a:defRPr/>
            </a:lvl1pPr>
          </a:lstStyle>
          <a:p>
            <a:pPr>
              <a:defRPr/>
            </a:pPr>
            <a:fld id="{DF21C1E4-1689-479D-B783-A178F9C6D057}" type="slidenum">
              <a:rPr lang="zh-TW" altLang="en-US"/>
              <a:pPr>
                <a:defRPr/>
              </a:pPr>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9"/>
          <p:cNvSpPr>
            <a:spLocks noGrp="1"/>
          </p:cNvSpPr>
          <p:nvPr>
            <p:ph type="dt" sz="half" idx="10"/>
          </p:nvPr>
        </p:nvSpPr>
        <p:spPr/>
        <p:txBody>
          <a:bodyPr/>
          <a:lstStyle>
            <a:lvl1pPr>
              <a:defRPr/>
            </a:lvl1pPr>
          </a:lstStyle>
          <a:p>
            <a:pPr>
              <a:defRPr/>
            </a:pPr>
            <a:fld id="{0DB96F83-297B-4EAF-8B92-DED9288B531F}" type="datetime1">
              <a:rPr lang="zh-TW" altLang="en-US"/>
              <a:pPr>
                <a:defRPr/>
              </a:pPr>
              <a:t>2012/4/6</a:t>
            </a:fld>
            <a:endParaRPr lang="zh-TW" altLang="en-US"/>
          </a:p>
        </p:txBody>
      </p:sp>
      <p:sp>
        <p:nvSpPr>
          <p:cNvPr id="5" name="頁尾版面配置區 21"/>
          <p:cNvSpPr>
            <a:spLocks noGrp="1"/>
          </p:cNvSpPr>
          <p:nvPr>
            <p:ph type="ftr" sz="quarter" idx="11"/>
          </p:nvPr>
        </p:nvSpPr>
        <p:spPr/>
        <p:txBody>
          <a:bodyPr/>
          <a:lstStyle>
            <a:lvl1pPr>
              <a:defRPr/>
            </a:lvl1pPr>
          </a:lstStyle>
          <a:p>
            <a:pPr>
              <a:defRPr/>
            </a:pPr>
            <a:endParaRPr lang="zh-TW" altLang="en-US"/>
          </a:p>
        </p:txBody>
      </p:sp>
      <p:sp>
        <p:nvSpPr>
          <p:cNvPr id="6" name="投影片編號版面配置區 17"/>
          <p:cNvSpPr>
            <a:spLocks noGrp="1"/>
          </p:cNvSpPr>
          <p:nvPr>
            <p:ph type="sldNum" sz="quarter" idx="12"/>
          </p:nvPr>
        </p:nvSpPr>
        <p:spPr/>
        <p:txBody>
          <a:bodyPr/>
          <a:lstStyle>
            <a:lvl1pPr>
              <a:defRPr/>
            </a:lvl1pPr>
          </a:lstStyle>
          <a:p>
            <a:pPr>
              <a:defRPr/>
            </a:pPr>
            <a:fld id="{2ACB4EBD-3CF3-423B-933F-B906F1F10BE5}" type="slidenum">
              <a:rPr lang="zh-TW" altLang="en-US"/>
              <a:pPr>
                <a:defRPr/>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914401"/>
            <a:ext cx="2057400" cy="5211763"/>
          </a:xfrm>
        </p:spPr>
        <p:txBody>
          <a:bodyPr vert="eaVert"/>
          <a:lstStyle/>
          <a:p>
            <a:r>
              <a:rPr lang="zh-TW" altLang="en-US" smtClean="0"/>
              <a:t>按一下以編輯母片標題樣式</a:t>
            </a:r>
            <a:endParaRPr lang="en-US"/>
          </a:p>
        </p:txBody>
      </p:sp>
      <p:sp>
        <p:nvSpPr>
          <p:cNvPr id="3" name="直排文字版面配置區 2"/>
          <p:cNvSpPr>
            <a:spLocks noGrp="1"/>
          </p:cNvSpPr>
          <p:nvPr>
            <p:ph type="body" orient="vert" idx="1"/>
          </p:nvPr>
        </p:nvSpPr>
        <p:spPr>
          <a:xfrm>
            <a:off x="457200" y="914401"/>
            <a:ext cx="6019800" cy="5211763"/>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9"/>
          <p:cNvSpPr>
            <a:spLocks noGrp="1"/>
          </p:cNvSpPr>
          <p:nvPr>
            <p:ph type="dt" sz="half" idx="10"/>
          </p:nvPr>
        </p:nvSpPr>
        <p:spPr/>
        <p:txBody>
          <a:bodyPr/>
          <a:lstStyle>
            <a:lvl1pPr>
              <a:defRPr/>
            </a:lvl1pPr>
          </a:lstStyle>
          <a:p>
            <a:pPr>
              <a:defRPr/>
            </a:pPr>
            <a:fld id="{84082B6D-D29C-4A30-8296-8738F22AC23C}" type="datetime1">
              <a:rPr lang="zh-TW" altLang="en-US"/>
              <a:pPr>
                <a:defRPr/>
              </a:pPr>
              <a:t>2012/4/6</a:t>
            </a:fld>
            <a:endParaRPr lang="zh-TW" altLang="en-US"/>
          </a:p>
        </p:txBody>
      </p:sp>
      <p:sp>
        <p:nvSpPr>
          <p:cNvPr id="5" name="頁尾版面配置區 21"/>
          <p:cNvSpPr>
            <a:spLocks noGrp="1"/>
          </p:cNvSpPr>
          <p:nvPr>
            <p:ph type="ftr" sz="quarter" idx="11"/>
          </p:nvPr>
        </p:nvSpPr>
        <p:spPr/>
        <p:txBody>
          <a:bodyPr/>
          <a:lstStyle>
            <a:lvl1pPr>
              <a:defRPr/>
            </a:lvl1pPr>
          </a:lstStyle>
          <a:p>
            <a:pPr>
              <a:defRPr/>
            </a:pPr>
            <a:endParaRPr lang="zh-TW" altLang="en-US"/>
          </a:p>
        </p:txBody>
      </p:sp>
      <p:sp>
        <p:nvSpPr>
          <p:cNvPr id="6" name="投影片編號版面配置區 17"/>
          <p:cNvSpPr>
            <a:spLocks noGrp="1"/>
          </p:cNvSpPr>
          <p:nvPr>
            <p:ph type="sldNum" sz="quarter" idx="12"/>
          </p:nvPr>
        </p:nvSpPr>
        <p:spPr/>
        <p:txBody>
          <a:bodyPr/>
          <a:lstStyle>
            <a:lvl1pPr>
              <a:defRPr/>
            </a:lvl1pPr>
          </a:lstStyle>
          <a:p>
            <a:pPr>
              <a:defRPr/>
            </a:pPr>
            <a:fld id="{33B0F374-3743-4A1E-8097-F0B774741DFF}" type="slidenum">
              <a:rPr lang="zh-TW" altLang="en-US"/>
              <a:pPr>
                <a:defRPr/>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9"/>
          <p:cNvSpPr>
            <a:spLocks noGrp="1"/>
          </p:cNvSpPr>
          <p:nvPr>
            <p:ph type="dt" sz="half" idx="10"/>
          </p:nvPr>
        </p:nvSpPr>
        <p:spPr/>
        <p:txBody>
          <a:bodyPr/>
          <a:lstStyle>
            <a:lvl1pPr>
              <a:defRPr/>
            </a:lvl1pPr>
          </a:lstStyle>
          <a:p>
            <a:pPr>
              <a:defRPr/>
            </a:pPr>
            <a:fld id="{858413B8-E1D8-460E-85B1-E57FE8C7B456}" type="datetime1">
              <a:rPr lang="zh-TW" altLang="en-US"/>
              <a:pPr>
                <a:defRPr/>
              </a:pPr>
              <a:t>2012/4/6</a:t>
            </a:fld>
            <a:endParaRPr lang="zh-TW" altLang="en-US"/>
          </a:p>
        </p:txBody>
      </p:sp>
      <p:sp>
        <p:nvSpPr>
          <p:cNvPr id="5" name="頁尾版面配置區 21"/>
          <p:cNvSpPr>
            <a:spLocks noGrp="1"/>
          </p:cNvSpPr>
          <p:nvPr>
            <p:ph type="ftr" sz="quarter" idx="11"/>
          </p:nvPr>
        </p:nvSpPr>
        <p:spPr/>
        <p:txBody>
          <a:bodyPr/>
          <a:lstStyle>
            <a:lvl1pPr>
              <a:defRPr/>
            </a:lvl1pPr>
          </a:lstStyle>
          <a:p>
            <a:pPr>
              <a:defRPr/>
            </a:pPr>
            <a:endParaRPr lang="zh-TW" altLang="en-US"/>
          </a:p>
        </p:txBody>
      </p:sp>
      <p:sp>
        <p:nvSpPr>
          <p:cNvPr id="6" name="投影片編號版面配置區 17"/>
          <p:cNvSpPr>
            <a:spLocks noGrp="1"/>
          </p:cNvSpPr>
          <p:nvPr>
            <p:ph type="sldNum" sz="quarter" idx="12"/>
          </p:nvPr>
        </p:nvSpPr>
        <p:spPr/>
        <p:txBody>
          <a:bodyPr/>
          <a:lstStyle>
            <a:lvl1pPr>
              <a:defRPr/>
            </a:lvl1pPr>
          </a:lstStyle>
          <a:p>
            <a:pPr>
              <a:defRPr/>
            </a:pPr>
            <a:fld id="{7E54A216-2276-4F53-94DC-5B65D42A4818}" type="slidenum">
              <a:rPr lang="zh-TW" altLang="en-US"/>
              <a:pPr>
                <a:defRPr/>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bg>
      <p:bgRef idx="1002">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zh-TW" altLang="en-US" smtClean="0"/>
              <a:t>按一下以編輯母片標題樣式</a:t>
            </a:r>
            <a:endParaRPr lang="en-US"/>
          </a:p>
        </p:txBody>
      </p:sp>
      <p:sp>
        <p:nvSpPr>
          <p:cNvPr id="3" name="文字版面配置區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vl1pPr>
          </a:lstStyle>
          <a:p>
            <a:pPr>
              <a:defRPr/>
            </a:pPr>
            <a:fld id="{72514B0D-0D69-45BF-8769-71D8CCAF6C01}" type="datetime1">
              <a:rPr lang="zh-TW" altLang="en-US"/>
              <a:pPr>
                <a:defRPr/>
              </a:pPr>
              <a:t>2012/4/6</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86F72A05-EE8C-4BB7-8A98-39015A359078}" type="slidenum">
              <a:rPr lang="zh-TW" altLang="en-US"/>
              <a:pPr>
                <a:defRPr/>
              </a:pPr>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1143000"/>
          </a:xfrm>
        </p:spPr>
        <p:txBody>
          <a:bodyPr/>
          <a:lstStyle/>
          <a:p>
            <a:r>
              <a:rPr lang="zh-TW" altLang="en-US" smtClean="0"/>
              <a:t>按一下以編輯母片標題樣式</a:t>
            </a:r>
            <a:endParaRPr lang="en-US"/>
          </a:p>
        </p:txBody>
      </p:sp>
      <p:sp>
        <p:nvSpPr>
          <p:cNvPr id="3" name="內容版面配置區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內容版面配置區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日期版面配置區 9"/>
          <p:cNvSpPr>
            <a:spLocks noGrp="1"/>
          </p:cNvSpPr>
          <p:nvPr>
            <p:ph type="dt" sz="half" idx="10"/>
          </p:nvPr>
        </p:nvSpPr>
        <p:spPr/>
        <p:txBody>
          <a:bodyPr/>
          <a:lstStyle>
            <a:lvl1pPr>
              <a:defRPr/>
            </a:lvl1pPr>
          </a:lstStyle>
          <a:p>
            <a:pPr>
              <a:defRPr/>
            </a:pPr>
            <a:fld id="{1CA54B5B-AD46-4572-8E16-2E476926989F}" type="datetime1">
              <a:rPr lang="zh-TW" altLang="en-US"/>
              <a:pPr>
                <a:defRPr/>
              </a:pPr>
              <a:t>2012/4/6</a:t>
            </a:fld>
            <a:endParaRPr lang="zh-TW" altLang="en-US"/>
          </a:p>
        </p:txBody>
      </p:sp>
      <p:sp>
        <p:nvSpPr>
          <p:cNvPr id="6" name="頁尾版面配置區 21"/>
          <p:cNvSpPr>
            <a:spLocks noGrp="1"/>
          </p:cNvSpPr>
          <p:nvPr>
            <p:ph type="ftr" sz="quarter" idx="11"/>
          </p:nvPr>
        </p:nvSpPr>
        <p:spPr/>
        <p:txBody>
          <a:bodyPr/>
          <a:lstStyle>
            <a:lvl1pPr>
              <a:defRPr/>
            </a:lvl1pPr>
          </a:lstStyle>
          <a:p>
            <a:pPr>
              <a:defRPr/>
            </a:pPr>
            <a:endParaRPr lang="zh-TW" altLang="en-US"/>
          </a:p>
        </p:txBody>
      </p:sp>
      <p:sp>
        <p:nvSpPr>
          <p:cNvPr id="7" name="投影片編號版面配置區 17"/>
          <p:cNvSpPr>
            <a:spLocks noGrp="1"/>
          </p:cNvSpPr>
          <p:nvPr>
            <p:ph type="sldNum" sz="quarter" idx="12"/>
          </p:nvPr>
        </p:nvSpPr>
        <p:spPr/>
        <p:txBody>
          <a:bodyPr/>
          <a:lstStyle>
            <a:lvl1pPr>
              <a:defRPr/>
            </a:lvl1pPr>
          </a:lstStyle>
          <a:p>
            <a:pPr>
              <a:defRPr/>
            </a:pPr>
            <a:fld id="{8D64C2E6-DE4C-483B-B181-9EEC767CBF5E}" type="slidenum">
              <a:rPr lang="zh-TW" altLang="en-US"/>
              <a:pPr>
                <a:defRPr/>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1143000"/>
          </a:xfrm>
        </p:spPr>
        <p:txBody>
          <a:bodyPr/>
          <a:lstStyle>
            <a:lvl1pPr>
              <a:defRPr/>
            </a:lvl1pPr>
          </a:lstStyle>
          <a:p>
            <a:r>
              <a:rPr lang="zh-TW" altLang="en-US" smtClean="0"/>
              <a:t>按一下以編輯母片標題樣式</a:t>
            </a:r>
            <a:endParaRPr lang="en-US"/>
          </a:p>
        </p:txBody>
      </p:sp>
      <p:sp>
        <p:nvSpPr>
          <p:cNvPr id="3" name="文字版面配置區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zh-TW" altLang="en-US" smtClean="0"/>
              <a:t>按一下以編輯母片文字樣式</a:t>
            </a:r>
          </a:p>
        </p:txBody>
      </p:sp>
      <p:sp>
        <p:nvSpPr>
          <p:cNvPr id="4" name="文字版面配置區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zh-TW" altLang="en-US" smtClean="0"/>
              <a:t>按一下以編輯母片文字樣式</a:t>
            </a:r>
          </a:p>
        </p:txBody>
      </p:sp>
      <p:sp>
        <p:nvSpPr>
          <p:cNvPr id="5" name="內容版面配置區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6" name="內容版面配置區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7" name="日期版面配置區 9"/>
          <p:cNvSpPr>
            <a:spLocks noGrp="1"/>
          </p:cNvSpPr>
          <p:nvPr>
            <p:ph type="dt" sz="half" idx="10"/>
          </p:nvPr>
        </p:nvSpPr>
        <p:spPr/>
        <p:txBody>
          <a:bodyPr/>
          <a:lstStyle>
            <a:lvl1pPr>
              <a:defRPr/>
            </a:lvl1pPr>
          </a:lstStyle>
          <a:p>
            <a:pPr>
              <a:defRPr/>
            </a:pPr>
            <a:fld id="{6D1279E3-DDA7-40AD-80B1-F169C2CCCC71}" type="datetime1">
              <a:rPr lang="zh-TW" altLang="en-US"/>
              <a:pPr>
                <a:defRPr/>
              </a:pPr>
              <a:t>2012/4/6</a:t>
            </a:fld>
            <a:endParaRPr lang="zh-TW" altLang="en-US"/>
          </a:p>
        </p:txBody>
      </p:sp>
      <p:sp>
        <p:nvSpPr>
          <p:cNvPr id="8" name="頁尾版面配置區 21"/>
          <p:cNvSpPr>
            <a:spLocks noGrp="1"/>
          </p:cNvSpPr>
          <p:nvPr>
            <p:ph type="ftr" sz="quarter" idx="11"/>
          </p:nvPr>
        </p:nvSpPr>
        <p:spPr/>
        <p:txBody>
          <a:bodyPr/>
          <a:lstStyle>
            <a:lvl1pPr>
              <a:defRPr/>
            </a:lvl1pPr>
          </a:lstStyle>
          <a:p>
            <a:pPr>
              <a:defRPr/>
            </a:pPr>
            <a:endParaRPr lang="zh-TW" altLang="en-US"/>
          </a:p>
        </p:txBody>
      </p:sp>
      <p:sp>
        <p:nvSpPr>
          <p:cNvPr id="9" name="投影片編號版面配置區 17"/>
          <p:cNvSpPr>
            <a:spLocks noGrp="1"/>
          </p:cNvSpPr>
          <p:nvPr>
            <p:ph type="sldNum" sz="quarter" idx="12"/>
          </p:nvPr>
        </p:nvSpPr>
        <p:spPr/>
        <p:txBody>
          <a:bodyPr/>
          <a:lstStyle>
            <a:lvl1pPr>
              <a:defRPr/>
            </a:lvl1pPr>
          </a:lstStyle>
          <a:p>
            <a:pPr>
              <a:defRPr/>
            </a:pPr>
            <a:fld id="{2C2CD51A-0871-4525-93D5-D654DEE94489}" type="slidenum">
              <a:rPr lang="zh-TW" altLang="en-US"/>
              <a:pPr>
                <a:defRPr/>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zh-TW" altLang="en-US" smtClean="0"/>
              <a:t>按一下以編輯母片標題樣式</a:t>
            </a:r>
            <a:endParaRPr lang="en-US"/>
          </a:p>
        </p:txBody>
      </p:sp>
      <p:sp>
        <p:nvSpPr>
          <p:cNvPr id="3" name="日期版面配置區 9"/>
          <p:cNvSpPr>
            <a:spLocks noGrp="1"/>
          </p:cNvSpPr>
          <p:nvPr>
            <p:ph type="dt" sz="half" idx="10"/>
          </p:nvPr>
        </p:nvSpPr>
        <p:spPr/>
        <p:txBody>
          <a:bodyPr/>
          <a:lstStyle>
            <a:lvl1pPr>
              <a:defRPr/>
            </a:lvl1pPr>
          </a:lstStyle>
          <a:p>
            <a:pPr>
              <a:defRPr/>
            </a:pPr>
            <a:fld id="{BEB73397-420B-4BCF-AC96-3D6D2BE7B5BC}" type="datetime1">
              <a:rPr lang="zh-TW" altLang="en-US"/>
              <a:pPr>
                <a:defRPr/>
              </a:pPr>
              <a:t>2012/4/6</a:t>
            </a:fld>
            <a:endParaRPr lang="zh-TW" altLang="en-US"/>
          </a:p>
        </p:txBody>
      </p:sp>
      <p:sp>
        <p:nvSpPr>
          <p:cNvPr id="4" name="頁尾版面配置區 21"/>
          <p:cNvSpPr>
            <a:spLocks noGrp="1"/>
          </p:cNvSpPr>
          <p:nvPr>
            <p:ph type="ftr" sz="quarter" idx="11"/>
          </p:nvPr>
        </p:nvSpPr>
        <p:spPr/>
        <p:txBody>
          <a:bodyPr/>
          <a:lstStyle>
            <a:lvl1pPr>
              <a:defRPr/>
            </a:lvl1pPr>
          </a:lstStyle>
          <a:p>
            <a:pPr>
              <a:defRPr/>
            </a:pPr>
            <a:endParaRPr lang="zh-TW" altLang="en-US"/>
          </a:p>
        </p:txBody>
      </p:sp>
      <p:sp>
        <p:nvSpPr>
          <p:cNvPr id="5" name="投影片編號版面配置區 17"/>
          <p:cNvSpPr>
            <a:spLocks noGrp="1"/>
          </p:cNvSpPr>
          <p:nvPr>
            <p:ph type="sldNum" sz="quarter" idx="12"/>
          </p:nvPr>
        </p:nvSpPr>
        <p:spPr/>
        <p:txBody>
          <a:bodyPr/>
          <a:lstStyle>
            <a:lvl1pPr>
              <a:defRPr/>
            </a:lvl1pPr>
          </a:lstStyle>
          <a:p>
            <a:pPr>
              <a:defRPr/>
            </a:pPr>
            <a:fld id="{857F9D5E-0B08-409B-8A3E-6F3B8C88F50F}" type="slidenum">
              <a:rPr lang="zh-TW" altLang="en-US"/>
              <a:pPr>
                <a:defRPr/>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9"/>
          <p:cNvSpPr>
            <a:spLocks noGrp="1"/>
          </p:cNvSpPr>
          <p:nvPr>
            <p:ph type="dt" sz="half" idx="10"/>
          </p:nvPr>
        </p:nvSpPr>
        <p:spPr/>
        <p:txBody>
          <a:bodyPr/>
          <a:lstStyle>
            <a:lvl1pPr>
              <a:defRPr/>
            </a:lvl1pPr>
          </a:lstStyle>
          <a:p>
            <a:pPr>
              <a:defRPr/>
            </a:pPr>
            <a:fld id="{D58193A6-F029-4D9D-A018-6A30141AA640}" type="datetime1">
              <a:rPr lang="zh-TW" altLang="en-US"/>
              <a:pPr>
                <a:defRPr/>
              </a:pPr>
              <a:t>2012/4/6</a:t>
            </a:fld>
            <a:endParaRPr lang="zh-TW" altLang="en-US"/>
          </a:p>
        </p:txBody>
      </p:sp>
      <p:sp>
        <p:nvSpPr>
          <p:cNvPr id="3" name="頁尾版面配置區 21"/>
          <p:cNvSpPr>
            <a:spLocks noGrp="1"/>
          </p:cNvSpPr>
          <p:nvPr>
            <p:ph type="ftr" sz="quarter" idx="11"/>
          </p:nvPr>
        </p:nvSpPr>
        <p:spPr/>
        <p:txBody>
          <a:bodyPr/>
          <a:lstStyle>
            <a:lvl1pPr>
              <a:defRPr/>
            </a:lvl1pPr>
          </a:lstStyle>
          <a:p>
            <a:pPr>
              <a:defRPr/>
            </a:pPr>
            <a:endParaRPr lang="zh-TW" altLang="en-US"/>
          </a:p>
        </p:txBody>
      </p:sp>
      <p:sp>
        <p:nvSpPr>
          <p:cNvPr id="4" name="投影片編號版面配置區 17"/>
          <p:cNvSpPr>
            <a:spLocks noGrp="1"/>
          </p:cNvSpPr>
          <p:nvPr>
            <p:ph type="sldNum" sz="quarter" idx="12"/>
          </p:nvPr>
        </p:nvSpPr>
        <p:spPr/>
        <p:txBody>
          <a:bodyPr/>
          <a:lstStyle>
            <a:lvl1pPr>
              <a:defRPr/>
            </a:lvl1pPr>
          </a:lstStyle>
          <a:p>
            <a:pPr>
              <a:defRPr/>
            </a:pPr>
            <a:fld id="{4BAB2974-5BB6-4FF1-B9E8-C94B8D5E0517}" type="slidenum">
              <a:rPr lang="zh-TW" altLang="en-US"/>
              <a:pPr>
                <a:defRPr/>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zh-TW" altLang="en-US" smtClean="0"/>
              <a:t>按一下以編輯母片標題樣式</a:t>
            </a:r>
            <a:endParaRPr lang="en-US"/>
          </a:p>
        </p:txBody>
      </p:sp>
      <p:sp>
        <p:nvSpPr>
          <p:cNvPr id="3" name="文字版面配置區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zh-TW" altLang="en-US" smtClean="0"/>
              <a:t>按一下以編輯母片文字樣式</a:t>
            </a:r>
          </a:p>
        </p:txBody>
      </p:sp>
      <p:sp>
        <p:nvSpPr>
          <p:cNvPr id="4" name="內容版面配置區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日期版面配置區 9"/>
          <p:cNvSpPr>
            <a:spLocks noGrp="1"/>
          </p:cNvSpPr>
          <p:nvPr>
            <p:ph type="dt" sz="half" idx="10"/>
          </p:nvPr>
        </p:nvSpPr>
        <p:spPr/>
        <p:txBody>
          <a:bodyPr/>
          <a:lstStyle>
            <a:lvl1pPr>
              <a:defRPr/>
            </a:lvl1pPr>
          </a:lstStyle>
          <a:p>
            <a:pPr>
              <a:defRPr/>
            </a:pPr>
            <a:fld id="{E2699995-3044-41B9-BADE-FDDCD4DDBEC9}" type="datetime1">
              <a:rPr lang="zh-TW" altLang="en-US"/>
              <a:pPr>
                <a:defRPr/>
              </a:pPr>
              <a:t>2012/4/6</a:t>
            </a:fld>
            <a:endParaRPr lang="zh-TW" altLang="en-US"/>
          </a:p>
        </p:txBody>
      </p:sp>
      <p:sp>
        <p:nvSpPr>
          <p:cNvPr id="6" name="頁尾版面配置區 21"/>
          <p:cNvSpPr>
            <a:spLocks noGrp="1"/>
          </p:cNvSpPr>
          <p:nvPr>
            <p:ph type="ftr" sz="quarter" idx="11"/>
          </p:nvPr>
        </p:nvSpPr>
        <p:spPr/>
        <p:txBody>
          <a:bodyPr/>
          <a:lstStyle>
            <a:lvl1pPr>
              <a:defRPr/>
            </a:lvl1pPr>
          </a:lstStyle>
          <a:p>
            <a:pPr>
              <a:defRPr/>
            </a:pPr>
            <a:endParaRPr lang="zh-TW" altLang="en-US"/>
          </a:p>
        </p:txBody>
      </p:sp>
      <p:sp>
        <p:nvSpPr>
          <p:cNvPr id="7" name="投影片編號版面配置區 17"/>
          <p:cNvSpPr>
            <a:spLocks noGrp="1"/>
          </p:cNvSpPr>
          <p:nvPr>
            <p:ph type="sldNum" sz="quarter" idx="12"/>
          </p:nvPr>
        </p:nvSpPr>
        <p:spPr/>
        <p:txBody>
          <a:bodyPr/>
          <a:lstStyle>
            <a:lvl1pPr>
              <a:defRPr/>
            </a:lvl1pPr>
          </a:lstStyle>
          <a:p>
            <a:pPr>
              <a:defRPr/>
            </a:pPr>
            <a:fld id="{370736B7-D10D-4075-B025-2A449917E717}" type="slidenum">
              <a:rPr lang="zh-TW" altLang="en-US"/>
              <a:pPr>
                <a:defRPr/>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5" name="剪去並圓角化單一角落矩形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6" name="直角三角形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7" name="手繪多邊形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8" name="手繪多邊形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2" name="標題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zh-TW" altLang="en-US" smtClean="0"/>
              <a:t>按一下以編輯母片標題樣式</a:t>
            </a:r>
            <a:endParaRPr lang="en-US"/>
          </a:p>
        </p:txBody>
      </p:sp>
      <p:sp>
        <p:nvSpPr>
          <p:cNvPr id="4" name="文字版面配置區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zh-TW" altLang="en-US" smtClean="0"/>
              <a:t>按一下以編輯母片文字樣式</a:t>
            </a:r>
          </a:p>
        </p:txBody>
      </p:sp>
      <p:sp>
        <p:nvSpPr>
          <p:cNvPr id="3" name="圖片版面配置區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zh-TW" altLang="en-US" noProof="0" smtClean="0"/>
              <a:t>按一下圖示以新增圖片</a:t>
            </a:r>
            <a:endParaRPr lang="en-US" noProof="0" dirty="0"/>
          </a:p>
        </p:txBody>
      </p:sp>
      <p:sp>
        <p:nvSpPr>
          <p:cNvPr id="9" name="日期版面配置區 4"/>
          <p:cNvSpPr>
            <a:spLocks noGrp="1"/>
          </p:cNvSpPr>
          <p:nvPr>
            <p:ph type="dt" sz="half" idx="10"/>
          </p:nvPr>
        </p:nvSpPr>
        <p:spPr/>
        <p:txBody>
          <a:bodyPr/>
          <a:lstStyle>
            <a:lvl1pPr>
              <a:defRPr/>
            </a:lvl1pPr>
          </a:lstStyle>
          <a:p>
            <a:pPr>
              <a:defRPr/>
            </a:pPr>
            <a:fld id="{99B1D8FC-1464-4AD6-A742-F4376D2F6000}" type="datetime1">
              <a:rPr lang="zh-TW" altLang="en-US"/>
              <a:pPr>
                <a:defRPr/>
              </a:pPr>
              <a:t>2012/4/6</a:t>
            </a:fld>
            <a:endParaRPr lang="zh-TW" altLang="en-US"/>
          </a:p>
        </p:txBody>
      </p:sp>
      <p:sp>
        <p:nvSpPr>
          <p:cNvPr id="10" name="頁尾版面配置區 5"/>
          <p:cNvSpPr>
            <a:spLocks noGrp="1"/>
          </p:cNvSpPr>
          <p:nvPr>
            <p:ph type="ftr" sz="quarter" idx="11"/>
          </p:nvPr>
        </p:nvSpPr>
        <p:spPr/>
        <p:txBody>
          <a:bodyPr/>
          <a:lstStyle>
            <a:lvl1pPr>
              <a:defRPr/>
            </a:lvl1pPr>
          </a:lstStyle>
          <a:p>
            <a:pPr>
              <a:defRPr/>
            </a:pPr>
            <a:endParaRPr lang="zh-TW" altLang="en-US"/>
          </a:p>
        </p:txBody>
      </p:sp>
      <p:sp>
        <p:nvSpPr>
          <p:cNvPr id="11" name="投影片編號版面配置區 6"/>
          <p:cNvSpPr>
            <a:spLocks noGrp="1"/>
          </p:cNvSpPr>
          <p:nvPr>
            <p:ph type="sldNum" sz="quarter" idx="12"/>
          </p:nvPr>
        </p:nvSpPr>
        <p:spPr>
          <a:xfrm>
            <a:off x="8077200" y="6356350"/>
            <a:ext cx="609600" cy="365125"/>
          </a:xfrm>
        </p:spPr>
        <p:txBody>
          <a:bodyPr/>
          <a:lstStyle>
            <a:lvl1pPr>
              <a:defRPr/>
            </a:lvl1pPr>
          </a:lstStyle>
          <a:p>
            <a:pPr>
              <a:defRPr/>
            </a:pPr>
            <a:fld id="{55426D01-C152-4738-B8A0-D41566091AF4}" type="slidenum">
              <a:rPr lang="zh-TW" altLang="en-US"/>
              <a:pPr>
                <a:defRPr/>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手繪多邊形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8" name="手繪多邊形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1028" name="標題版面配置區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zh-TW" altLang="en-US" smtClean="0"/>
              <a:t>按一下以編輯母片標題樣式</a:t>
            </a:r>
            <a:endParaRPr lang="en-US" smtClean="0"/>
          </a:p>
        </p:txBody>
      </p:sp>
      <p:sp>
        <p:nvSpPr>
          <p:cNvPr id="1029" name="文字版面配置區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smtClean="0"/>
          </a:p>
        </p:txBody>
      </p:sp>
      <p:sp>
        <p:nvSpPr>
          <p:cNvPr id="10" name="日期版面配置區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ea typeface="+mn-ea"/>
              </a:defRPr>
            </a:lvl1pPr>
          </a:lstStyle>
          <a:p>
            <a:pPr>
              <a:defRPr/>
            </a:pPr>
            <a:fld id="{C0297ADE-3B38-48EE-B886-2AB55DD06B84}" type="datetime1">
              <a:rPr lang="zh-TW" altLang="en-US"/>
              <a:pPr>
                <a:defRPr/>
              </a:pPr>
              <a:t>2012/4/6</a:t>
            </a:fld>
            <a:endParaRPr lang="zh-TW" altLang="en-US"/>
          </a:p>
        </p:txBody>
      </p:sp>
      <p:sp>
        <p:nvSpPr>
          <p:cNvPr id="22" name="頁尾版面配置區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ea typeface="+mn-ea"/>
              </a:defRPr>
            </a:lvl1pPr>
          </a:lstStyle>
          <a:p>
            <a:pPr>
              <a:defRPr/>
            </a:pPr>
            <a:endParaRPr lang="zh-TW" altLang="en-US"/>
          </a:p>
        </p:txBody>
      </p:sp>
      <p:sp>
        <p:nvSpPr>
          <p:cNvPr id="18" name="投影片編號版面配置區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ea typeface="+mn-ea"/>
              </a:defRPr>
            </a:lvl1pPr>
          </a:lstStyle>
          <a:p>
            <a:pPr>
              <a:defRPr/>
            </a:pPr>
            <a:fld id="{87CFBAF1-BD6D-40B4-9BD4-BED86904C5B2}" type="slidenum">
              <a:rPr lang="zh-TW" altLang="en-US"/>
              <a:pPr>
                <a:defRPr/>
              </a:pPr>
              <a:t>‹#›</a:t>
            </a:fld>
            <a:endParaRPr lang="zh-TW" altLang="en-US"/>
          </a:p>
        </p:txBody>
      </p:sp>
      <p:grpSp>
        <p:nvGrpSpPr>
          <p:cNvPr id="1033" name="群組 1"/>
          <p:cNvGrpSpPr>
            <a:grpSpLocks/>
          </p:cNvGrpSpPr>
          <p:nvPr/>
        </p:nvGrpSpPr>
        <p:grpSpPr bwMode="auto">
          <a:xfrm>
            <a:off x="-19050" y="203200"/>
            <a:ext cx="9180513" cy="647700"/>
            <a:chOff x="-19045" y="216550"/>
            <a:chExt cx="9180548" cy="649224"/>
          </a:xfrm>
        </p:grpSpPr>
        <p:sp>
          <p:nvSpPr>
            <p:cNvPr id="12" name="手繪多邊形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13" name="手繪多邊形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grpSp>
    </p:spTree>
  </p:cSld>
  <p:clrMap bg1="lt1" tx1="dk1" bg2="lt2" tx2="dk2" accent1="accent1" accent2="accent2" accent3="accent3" accent4="accent4" accent5="accent5" accent6="accent6" hlink="hlink" folHlink="folHlink"/>
  <p:sldLayoutIdLst>
    <p:sldLayoutId id="2147483684" r:id="rId1"/>
    <p:sldLayoutId id="2147483683" r:id="rId2"/>
    <p:sldLayoutId id="2147483685" r:id="rId3"/>
    <p:sldLayoutId id="2147483682" r:id="rId4"/>
    <p:sldLayoutId id="2147483681" r:id="rId5"/>
    <p:sldLayoutId id="2147483680" r:id="rId6"/>
    <p:sldLayoutId id="2147483679" r:id="rId7"/>
    <p:sldLayoutId id="2147483678" r:id="rId8"/>
    <p:sldLayoutId id="2147483686" r:id="rId9"/>
    <p:sldLayoutId id="2147483677" r:id="rId10"/>
    <p:sldLayoutId id="2147483676" r:id="rId11"/>
  </p:sldLayoutIdLst>
  <p:hf hdr="0" ft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ea typeface="微軟正黑體" pitchFamily="34" charset="-120"/>
        </a:defRPr>
      </a:lvl2pPr>
      <a:lvl3pPr algn="l" rtl="0" eaLnBrk="0" fontAlgn="base" hangingPunct="0">
        <a:spcBef>
          <a:spcPct val="0"/>
        </a:spcBef>
        <a:spcAft>
          <a:spcPct val="0"/>
        </a:spcAft>
        <a:defRPr sz="5000">
          <a:solidFill>
            <a:schemeClr val="tx2"/>
          </a:solidFill>
          <a:latin typeface="Calibri" pitchFamily="34" charset="0"/>
          <a:ea typeface="微軟正黑體" pitchFamily="34" charset="-120"/>
        </a:defRPr>
      </a:lvl3pPr>
      <a:lvl4pPr algn="l" rtl="0" eaLnBrk="0" fontAlgn="base" hangingPunct="0">
        <a:spcBef>
          <a:spcPct val="0"/>
        </a:spcBef>
        <a:spcAft>
          <a:spcPct val="0"/>
        </a:spcAft>
        <a:defRPr sz="5000">
          <a:solidFill>
            <a:schemeClr val="tx2"/>
          </a:solidFill>
          <a:latin typeface="Calibri" pitchFamily="34" charset="0"/>
          <a:ea typeface="微軟正黑體" pitchFamily="34" charset="-120"/>
        </a:defRPr>
      </a:lvl4pPr>
      <a:lvl5pPr algn="l" rtl="0" eaLnBrk="0" fontAlgn="base" hangingPunct="0">
        <a:spcBef>
          <a:spcPct val="0"/>
        </a:spcBef>
        <a:spcAft>
          <a:spcPct val="0"/>
        </a:spcAft>
        <a:defRPr sz="5000">
          <a:solidFill>
            <a:schemeClr val="tx2"/>
          </a:solidFill>
          <a:latin typeface="Calibri" pitchFamily="34" charset="0"/>
          <a:ea typeface="微軟正黑體" pitchFamily="34" charset="-120"/>
        </a:defRPr>
      </a:lvl5pPr>
      <a:lvl6pPr marL="457200" algn="l" rtl="0" fontAlgn="base">
        <a:spcBef>
          <a:spcPct val="0"/>
        </a:spcBef>
        <a:spcAft>
          <a:spcPct val="0"/>
        </a:spcAft>
        <a:defRPr sz="5000">
          <a:solidFill>
            <a:schemeClr val="tx2"/>
          </a:solidFill>
          <a:latin typeface="Calibri" pitchFamily="34" charset="0"/>
          <a:ea typeface="微軟正黑體" pitchFamily="34" charset="-120"/>
        </a:defRPr>
      </a:lvl6pPr>
      <a:lvl7pPr marL="914400" algn="l" rtl="0" fontAlgn="base">
        <a:spcBef>
          <a:spcPct val="0"/>
        </a:spcBef>
        <a:spcAft>
          <a:spcPct val="0"/>
        </a:spcAft>
        <a:defRPr sz="5000">
          <a:solidFill>
            <a:schemeClr val="tx2"/>
          </a:solidFill>
          <a:latin typeface="Calibri" pitchFamily="34" charset="0"/>
          <a:ea typeface="微軟正黑體" pitchFamily="34" charset="-120"/>
        </a:defRPr>
      </a:lvl7pPr>
      <a:lvl8pPr marL="1371600" algn="l" rtl="0" fontAlgn="base">
        <a:spcBef>
          <a:spcPct val="0"/>
        </a:spcBef>
        <a:spcAft>
          <a:spcPct val="0"/>
        </a:spcAft>
        <a:defRPr sz="5000">
          <a:solidFill>
            <a:schemeClr val="tx2"/>
          </a:solidFill>
          <a:latin typeface="Calibri" pitchFamily="34" charset="0"/>
          <a:ea typeface="微軟正黑體" pitchFamily="34" charset="-120"/>
        </a:defRPr>
      </a:lvl8pPr>
      <a:lvl9pPr marL="1828800" algn="l" rtl="0" fontAlgn="base">
        <a:spcBef>
          <a:spcPct val="0"/>
        </a:spcBef>
        <a:spcAft>
          <a:spcPct val="0"/>
        </a:spcAft>
        <a:defRPr sz="5000">
          <a:solidFill>
            <a:schemeClr val="tx2"/>
          </a:solidFill>
          <a:latin typeface="Calibri" pitchFamily="34" charset="0"/>
          <a:ea typeface="微軟正黑體" pitchFamily="34" charset="-12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副標題 2"/>
          <p:cNvSpPr>
            <a:spLocks noGrp="1"/>
          </p:cNvSpPr>
          <p:nvPr>
            <p:ph type="subTitle" idx="1"/>
          </p:nvPr>
        </p:nvSpPr>
        <p:spPr>
          <a:xfrm>
            <a:off x="1071563" y="5857875"/>
            <a:ext cx="7854950" cy="823913"/>
          </a:xfrm>
        </p:spPr>
        <p:txBody>
          <a:bodyPr/>
          <a:lstStyle/>
          <a:p>
            <a:pPr marR="0" eaLnBrk="1" hangingPunct="1">
              <a:lnSpc>
                <a:spcPct val="90000"/>
              </a:lnSpc>
            </a:pPr>
            <a:r>
              <a:rPr lang="zh-TW" altLang="en-US" sz="2400" smtClean="0">
                <a:latin typeface="新細明體" charset="-120"/>
                <a:cs typeface="Times New Roman" pitchFamily="18" charset="0"/>
              </a:rPr>
              <a:t>香港教育學院</a:t>
            </a:r>
            <a:endParaRPr lang="en-US" altLang="zh-TW" sz="2400" smtClean="0">
              <a:latin typeface="新細明體" charset="-120"/>
              <a:cs typeface="Times New Roman" pitchFamily="18" charset="0"/>
            </a:endParaRPr>
          </a:p>
          <a:p>
            <a:pPr marR="0" eaLnBrk="1" hangingPunct="1">
              <a:lnSpc>
                <a:spcPct val="90000"/>
              </a:lnSpc>
            </a:pPr>
            <a:r>
              <a:rPr lang="zh-TW" altLang="en-US" sz="2400" smtClean="0">
                <a:latin typeface="新細明體" charset="-120"/>
                <a:cs typeface="Times New Roman" pitchFamily="18" charset="0"/>
              </a:rPr>
              <a:t>評估研究中心</a:t>
            </a:r>
          </a:p>
        </p:txBody>
      </p:sp>
      <p:sp>
        <p:nvSpPr>
          <p:cNvPr id="6" name="標題 1"/>
          <p:cNvSpPr>
            <a:spLocks noGrp="1"/>
          </p:cNvSpPr>
          <p:nvPr>
            <p:ph type="ctrTitle"/>
          </p:nvPr>
        </p:nvSpPr>
        <p:spPr>
          <a:xfrm>
            <a:off x="642910" y="2214554"/>
            <a:ext cx="8143932" cy="1343036"/>
          </a:xfrm>
        </p:spPr>
        <p:txBody>
          <a:bodyPr>
            <a:sp3d prstMaterial="flat">
              <a:contourClr>
                <a:schemeClr val="tx2"/>
              </a:contourClr>
            </a:sp3d>
          </a:bodyPr>
          <a:lstStyle/>
          <a:p>
            <a:pPr algn="ctr" eaLnBrk="1" fontAlgn="auto" hangingPunct="1">
              <a:spcAft>
                <a:spcPts val="0"/>
              </a:spcAft>
              <a:defRPr/>
            </a:pPr>
            <a:r>
              <a:rPr lang="zh-TW" altLang="en-US" sz="4000" b="0" dirty="0" smtClean="0">
                <a:effectLst/>
                <a:latin typeface="+mn-ea"/>
                <a:ea typeface="+mn-ea"/>
                <a:cs typeface="Times New Roman" pitchFamily="18" charset="0"/>
              </a:rPr>
              <a:t>情意及社交表現評估套件 </a:t>
            </a:r>
            <a:r>
              <a:rPr lang="en-US" altLang="zh-TW" sz="4000" b="0" dirty="0" smtClean="0">
                <a:effectLst/>
                <a:latin typeface="+mn-ea"/>
                <a:ea typeface="+mn-ea"/>
                <a:cs typeface="Times New Roman" pitchFamily="18" charset="0"/>
              </a:rPr>
              <a:t>(</a:t>
            </a:r>
            <a:r>
              <a:rPr lang="zh-TW" altLang="en-US" sz="4000" b="0" dirty="0" smtClean="0">
                <a:effectLst/>
                <a:latin typeface="+mn-ea"/>
                <a:ea typeface="+mn-ea"/>
                <a:cs typeface="Times New Roman" pitchFamily="18" charset="0"/>
              </a:rPr>
              <a:t>第二版</a:t>
            </a:r>
            <a:r>
              <a:rPr lang="en-US" altLang="zh-TW" sz="4000" b="0" dirty="0" smtClean="0">
                <a:effectLst/>
                <a:latin typeface="+mn-ea"/>
                <a:ea typeface="+mn-ea"/>
                <a:cs typeface="Times New Roman" pitchFamily="18" charset="0"/>
              </a:rPr>
              <a:t>) </a:t>
            </a:r>
            <a:r>
              <a:rPr lang="zh-TW" altLang="en-US" sz="4000" b="0" dirty="0" smtClean="0">
                <a:effectLst/>
                <a:latin typeface="+mn-ea"/>
                <a:ea typeface="+mn-ea"/>
                <a:cs typeface="Times New Roman" pitchFamily="18" charset="0"/>
              </a:rPr>
              <a:t>的應用工作坊 </a:t>
            </a:r>
            <a:r>
              <a:rPr lang="en-US" altLang="zh-TW" sz="4000" b="0" dirty="0" smtClean="0">
                <a:effectLst/>
                <a:latin typeface="+mn-ea"/>
                <a:ea typeface="+mn-ea"/>
                <a:cs typeface="Times New Roman" pitchFamily="18" charset="0"/>
              </a:rPr>
              <a:t>(</a:t>
            </a:r>
            <a:r>
              <a:rPr lang="zh-TW" altLang="en-US" sz="4000" b="0" dirty="0" smtClean="0">
                <a:effectLst/>
                <a:latin typeface="+mn-ea"/>
                <a:ea typeface="+mn-ea"/>
                <a:cs typeface="Times New Roman" pitchFamily="18" charset="0"/>
              </a:rPr>
              <a:t>中學</a:t>
            </a:r>
            <a:r>
              <a:rPr lang="en-US" altLang="zh-TW" sz="4000" b="0" dirty="0" smtClean="0">
                <a:effectLst/>
                <a:latin typeface="+mn-ea"/>
                <a:ea typeface="+mn-ea"/>
                <a:cs typeface="Times New Roman" pitchFamily="18" charset="0"/>
              </a:rPr>
              <a:t>)</a:t>
            </a:r>
            <a:endParaRPr lang="zh-TW" altLang="en-US" sz="4000" b="0" dirty="0">
              <a:effectLst/>
              <a:latin typeface="+mn-ea"/>
              <a:ea typeface="+mn-ea"/>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88913"/>
            <a:ext cx="8229600" cy="631825"/>
          </a:xfrm>
        </p:spPr>
        <p:txBody>
          <a:bodyPr>
            <a:normAutofit fontScale="90000"/>
          </a:bodyPr>
          <a:lstStyle/>
          <a:p>
            <a:pPr eaLnBrk="1" fontAlgn="auto" hangingPunct="1">
              <a:spcAft>
                <a:spcPts val="0"/>
              </a:spcAft>
              <a:defRPr/>
            </a:pPr>
            <a:r>
              <a:rPr lang="zh-TW" altLang="en-US" dirty="0" smtClean="0">
                <a:latin typeface="+mn-ea"/>
                <a:ea typeface="+mn-ea"/>
                <a:cs typeface="Times New Roman" pitchFamily="18" charset="0"/>
              </a:rPr>
              <a:t>量表和副量表</a:t>
            </a:r>
            <a:endParaRPr lang="zh-TW" altLang="en-US" dirty="0">
              <a:latin typeface="+mn-ea"/>
              <a:ea typeface="+mn-ea"/>
              <a:cs typeface="Times New Roman" pitchFamily="18" charset="0"/>
            </a:endParaRPr>
          </a:p>
        </p:txBody>
      </p:sp>
      <p:graphicFrame>
        <p:nvGraphicFramePr>
          <p:cNvPr id="5" name="表格 4"/>
          <p:cNvGraphicFramePr>
            <a:graphicFrameLocks noGrp="1"/>
          </p:cNvGraphicFramePr>
          <p:nvPr/>
        </p:nvGraphicFramePr>
        <p:xfrm>
          <a:off x="357188" y="1041400"/>
          <a:ext cx="8501062" cy="5459413"/>
        </p:xfrm>
        <a:graphic>
          <a:graphicData uri="http://schemas.openxmlformats.org/drawingml/2006/table">
            <a:tbl>
              <a:tblPr/>
              <a:tblGrid>
                <a:gridCol w="4323671"/>
                <a:gridCol w="4177451"/>
              </a:tblGrid>
              <a:tr h="341175">
                <a:tc>
                  <a:txBody>
                    <a:bodyPr/>
                    <a:lstStyle/>
                    <a:p>
                      <a:pPr algn="ctr">
                        <a:spcAft>
                          <a:spcPts val="0"/>
                        </a:spcAft>
                      </a:pPr>
                      <a:r>
                        <a:rPr lang="zh-TW" altLang="en-US" sz="1600" kern="100" dirty="0" smtClean="0">
                          <a:latin typeface="Times New Roman"/>
                          <a:ea typeface="新細明體"/>
                        </a:rPr>
                        <a:t>量表名稱</a:t>
                      </a:r>
                      <a:endParaRPr lang="zh-TW" sz="1600" kern="100" dirty="0">
                        <a:latin typeface="Times New Roman"/>
                        <a:ea typeface="新細明體"/>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altLang="en-US" sz="1600" kern="100" dirty="0" smtClean="0">
                          <a:latin typeface="Times New Roman"/>
                          <a:ea typeface="+mn-ea"/>
                        </a:rPr>
                        <a:t>副量表名稱</a:t>
                      </a:r>
                      <a:endParaRPr lang="zh-TW" altLang="en-US" sz="1600" kern="100" dirty="0">
                        <a:latin typeface="Times New Roman"/>
                        <a:ea typeface="+mn-e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1175">
                <a:tc>
                  <a:txBody>
                    <a:bodyPr/>
                    <a:lstStyle/>
                    <a:p>
                      <a:pPr>
                        <a:spcAft>
                          <a:spcPts val="0"/>
                        </a:spcAft>
                      </a:pPr>
                      <a:r>
                        <a:rPr lang="en-US" sz="1600" b="1" dirty="0" err="1">
                          <a:latin typeface="新細明體"/>
                          <a:ea typeface="新細明體"/>
                          <a:cs typeface="Times New Roman"/>
                        </a:rPr>
                        <a:t>自我─社會</a:t>
                      </a:r>
                      <a:endParaRPr lang="zh-TW" sz="1600" dirty="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just">
                        <a:spcAft>
                          <a:spcPts val="0"/>
                        </a:spcAft>
                      </a:pPr>
                      <a:endParaRPr lang="en-US" sz="1600" kern="1200">
                        <a:solidFill>
                          <a:srgbClr val="0D0D0D"/>
                        </a:solidFill>
                        <a:latin typeface="Times New Roman"/>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41175">
                <a:tc>
                  <a:txBody>
                    <a:bodyPr/>
                    <a:lstStyle/>
                    <a:p>
                      <a:pPr>
                        <a:spcAft>
                          <a:spcPts val="0"/>
                        </a:spcAft>
                      </a:pPr>
                      <a:r>
                        <a:rPr lang="zh-TW" sz="1600">
                          <a:solidFill>
                            <a:srgbClr val="000000"/>
                          </a:solidFill>
                          <a:latin typeface="Times New Roman"/>
                          <a:ea typeface="新細明體"/>
                          <a:cs typeface="新細明體"/>
                        </a:rPr>
                        <a:t>領導才能</a:t>
                      </a:r>
                      <a:r>
                        <a:rPr lang="en-US" sz="1600">
                          <a:latin typeface="Times New Roman"/>
                          <a:ea typeface="新細明體"/>
                          <a:cs typeface="Times New Roman"/>
                        </a:rPr>
                        <a:t>*</a:t>
                      </a:r>
                      <a:endParaRPr lang="zh-TW" sz="160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領導才能</a:t>
                      </a:r>
                      <a:endParaRPr lang="zh-TW" sz="160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1175">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承擔</a:t>
                      </a:r>
                      <a:endParaRPr lang="zh-TW" sz="160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1175">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道德操守</a:t>
                      </a:r>
                      <a:endParaRPr lang="zh-TW" sz="160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1175">
                <a:tc>
                  <a:txBody>
                    <a:bodyPr/>
                    <a:lstStyle/>
                    <a:p>
                      <a:pPr>
                        <a:spcAft>
                          <a:spcPts val="0"/>
                        </a:spcAft>
                      </a:pPr>
                      <a:r>
                        <a:rPr lang="zh-TW" sz="1600" kern="1200" dirty="0">
                          <a:solidFill>
                            <a:srgbClr val="0D0D0D"/>
                          </a:solidFill>
                          <a:latin typeface="Times New Roman"/>
                          <a:ea typeface="新細明體"/>
                          <a:cs typeface="Times New Roman"/>
                        </a:rPr>
                        <a:t>道德操守</a:t>
                      </a:r>
                      <a:endParaRPr lang="zh-TW" sz="1600" dirty="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不放縱的生活態度</a:t>
                      </a:r>
                      <a:endParaRPr lang="zh-TW" sz="160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1175">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堅毅</a:t>
                      </a:r>
                      <a:endParaRPr lang="zh-TW" sz="160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1175">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自我控制</a:t>
                      </a:r>
                      <a:endParaRPr lang="zh-TW" sz="160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1175">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對國家的義務</a:t>
                      </a:r>
                      <a:endParaRPr lang="zh-TW" sz="160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1175">
                <a:tc>
                  <a:txBody>
                    <a:bodyPr/>
                    <a:lstStyle/>
                    <a:p>
                      <a:pPr>
                        <a:spcAft>
                          <a:spcPts val="0"/>
                        </a:spcAft>
                      </a:pPr>
                      <a:r>
                        <a:rPr lang="zh-TW" sz="1600" kern="1200">
                          <a:solidFill>
                            <a:srgbClr val="0D0D0D"/>
                          </a:solidFill>
                          <a:latin typeface="Times New Roman"/>
                          <a:ea typeface="新細明體"/>
                          <a:cs typeface="Times New Roman"/>
                        </a:rPr>
                        <a:t>國民身份認同及全球公民</a:t>
                      </a:r>
                      <a:endParaRPr lang="zh-TW" sz="160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對國家的情感</a:t>
                      </a:r>
                      <a:endParaRPr lang="zh-TW" sz="160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1175">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全球公民</a:t>
                      </a:r>
                      <a:endParaRPr lang="zh-TW" sz="160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1175">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對國家的態度</a:t>
                      </a:r>
                      <a:endParaRPr lang="zh-TW" sz="160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1175">
                <a:tc>
                  <a:txBody>
                    <a:bodyPr/>
                    <a:lstStyle/>
                    <a:p>
                      <a:pPr>
                        <a:spcAft>
                          <a:spcPts val="0"/>
                        </a:spcAft>
                      </a:pPr>
                      <a:r>
                        <a:rPr lang="en-US" sz="1600" b="1">
                          <a:latin typeface="新細明體"/>
                          <a:ea typeface="新細明體"/>
                          <a:cs typeface="Times New Roman"/>
                        </a:rPr>
                        <a:t>自我─未來</a:t>
                      </a:r>
                      <a:endParaRPr lang="zh-TW" sz="160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spcAft>
                          <a:spcPts val="0"/>
                        </a:spcAft>
                      </a:pPr>
                      <a:endParaRPr lang="en-US" sz="1600" kern="1200">
                        <a:solidFill>
                          <a:srgbClr val="0D0D0D"/>
                        </a:solidFill>
                        <a:latin typeface="Times New Roman"/>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41175">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對事業的期望</a:t>
                      </a:r>
                      <a:endParaRPr lang="zh-TW" sz="160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1175">
                <a:tc>
                  <a:txBody>
                    <a:bodyPr/>
                    <a:lstStyle/>
                    <a:p>
                      <a:pPr>
                        <a:spcAft>
                          <a:spcPts val="0"/>
                        </a:spcAft>
                      </a:pPr>
                      <a:r>
                        <a:rPr lang="zh-TW" sz="1600" kern="1200" dirty="0">
                          <a:solidFill>
                            <a:srgbClr val="0D0D0D"/>
                          </a:solidFill>
                          <a:latin typeface="Times New Roman"/>
                          <a:ea typeface="新細明體"/>
                          <a:cs typeface="Times New Roman"/>
                        </a:rPr>
                        <a:t>人生</a:t>
                      </a:r>
                      <a:r>
                        <a:rPr lang="zh-TW" sz="1600" kern="1200" dirty="0" smtClean="0">
                          <a:solidFill>
                            <a:srgbClr val="0D0D0D"/>
                          </a:solidFill>
                          <a:latin typeface="Times New Roman"/>
                          <a:ea typeface="新細明體"/>
                          <a:cs typeface="Times New Roman"/>
                        </a:rPr>
                        <a:t>目標</a:t>
                      </a:r>
                      <a:endParaRPr lang="zh-TW" sz="1600" dirty="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目標設定</a:t>
                      </a:r>
                      <a:endParaRPr lang="zh-TW" sz="160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1175">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spcAft>
                          <a:spcPts val="0"/>
                        </a:spcAft>
                        <a:buSzPts val="700"/>
                        <a:buFont typeface="Wingdings"/>
                        <a:buChar char=""/>
                        <a:tabLst>
                          <a:tab pos="160020" algn="l"/>
                        </a:tabLst>
                      </a:pPr>
                      <a:r>
                        <a:rPr lang="en-US" sz="1600" kern="1200" dirty="0" err="1">
                          <a:solidFill>
                            <a:srgbClr val="0D0D0D"/>
                          </a:solidFill>
                          <a:latin typeface="新細明體"/>
                          <a:ea typeface="新細明體"/>
                          <a:cs typeface="Times New Roman"/>
                        </a:rPr>
                        <a:t>人生目標</a:t>
                      </a:r>
                      <a:endParaRPr lang="zh-TW" sz="1600" dirty="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Slide Number Placeholder 3"/>
          <p:cNvSpPr>
            <a:spLocks noGrp="1"/>
          </p:cNvSpPr>
          <p:nvPr>
            <p:ph type="sldNum" sz="quarter" idx="12"/>
          </p:nvPr>
        </p:nvSpPr>
        <p:spPr/>
        <p:txBody>
          <a:bodyPr/>
          <a:lstStyle/>
          <a:p>
            <a:pPr>
              <a:defRPr/>
            </a:pPr>
            <a:fld id="{266FCB96-F287-4F43-8E41-AFE1B2FA1585}" type="slidenum">
              <a:rPr lang="zh-TW" altLang="en-US" smtClean="0"/>
              <a:pPr>
                <a:defRPr/>
              </a:pPr>
              <a:t>10</a:t>
            </a:fld>
            <a:endParaRPr lang="zh-TW"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14375"/>
            <a:ext cx="8229600" cy="847725"/>
          </a:xfrm>
        </p:spPr>
        <p:txBody>
          <a:bodyPr>
            <a:normAutofit/>
          </a:bodyPr>
          <a:lstStyle/>
          <a:p>
            <a:pPr eaLnBrk="1" fontAlgn="auto" hangingPunct="1">
              <a:spcAft>
                <a:spcPts val="0"/>
              </a:spcAft>
              <a:defRPr/>
            </a:pPr>
            <a:r>
              <a:rPr lang="zh-TW" altLang="en-US" dirty="0" smtClean="0">
                <a:latin typeface="+mn-ea"/>
                <a:ea typeface="+mn-ea"/>
                <a:cs typeface="Times New Roman" pitchFamily="18" charset="0"/>
              </a:rPr>
              <a:t>使用的目的</a:t>
            </a:r>
            <a:r>
              <a:rPr lang="en-US" altLang="zh-TW" dirty="0" smtClean="0">
                <a:latin typeface="+mn-ea"/>
                <a:ea typeface="+mn-ea"/>
                <a:cs typeface="Times New Roman" pitchFamily="18" charset="0"/>
              </a:rPr>
              <a:t>:</a:t>
            </a:r>
            <a:endParaRPr lang="zh-TW" altLang="en-US" dirty="0">
              <a:latin typeface="+mn-ea"/>
              <a:ea typeface="+mn-ea"/>
              <a:cs typeface="Times New Roman" pitchFamily="18" charset="0"/>
            </a:endParaRPr>
          </a:p>
        </p:txBody>
      </p:sp>
      <p:sp>
        <p:nvSpPr>
          <p:cNvPr id="3" name="內容版面配置區 2"/>
          <p:cNvSpPr>
            <a:spLocks noGrp="1"/>
          </p:cNvSpPr>
          <p:nvPr>
            <p:ph idx="1"/>
          </p:nvPr>
        </p:nvSpPr>
        <p:spPr>
          <a:xfrm>
            <a:off x="285750" y="1714500"/>
            <a:ext cx="8501063" cy="4389438"/>
          </a:xfrm>
        </p:spPr>
        <p:txBody>
          <a:bodyPr>
            <a:normAutofit lnSpcReduction="10000"/>
          </a:bodyPr>
          <a:lstStyle/>
          <a:p>
            <a:pPr>
              <a:defRPr/>
            </a:pPr>
            <a:r>
              <a:rPr lang="zh-TW" altLang="en-US" sz="4000" dirty="0" smtClean="0">
                <a:latin typeface="Times New Roman" pitchFamily="18" charset="0"/>
                <a:cs typeface="Times New Roman" pitchFamily="18" charset="0"/>
              </a:rPr>
              <a:t>使用 </a:t>
            </a:r>
            <a:r>
              <a:rPr lang="en-US" sz="4000" dirty="0" smtClean="0">
                <a:latin typeface="Times New Roman" pitchFamily="18" charset="0"/>
                <a:cs typeface="Times New Roman" pitchFamily="18" charset="0"/>
              </a:rPr>
              <a:t>APASO-II </a:t>
            </a:r>
            <a:r>
              <a:rPr lang="zh-TW" altLang="en-US" sz="4000" dirty="0" smtClean="0">
                <a:latin typeface="Times New Roman" pitchFamily="18" charset="0"/>
                <a:cs typeface="Times New Roman" pitchFamily="18" charset="0"/>
              </a:rPr>
              <a:t>進行調查的目的是甚麼</a:t>
            </a:r>
            <a:r>
              <a:rPr lang="en-US" sz="4000" dirty="0" smtClean="0">
                <a:latin typeface="Times New Roman" pitchFamily="18" charset="0"/>
                <a:cs typeface="Times New Roman" pitchFamily="18" charset="0"/>
              </a:rPr>
              <a:t>? </a:t>
            </a:r>
            <a:endParaRPr lang="zh-TW" altLang="en-US" sz="4000" dirty="0" smtClean="0">
              <a:latin typeface="Times New Roman" pitchFamily="18" charset="0"/>
              <a:cs typeface="Times New Roman" pitchFamily="18" charset="0"/>
            </a:endParaRPr>
          </a:p>
          <a:p>
            <a:pPr>
              <a:defRPr/>
            </a:pPr>
            <a:r>
              <a:rPr lang="zh-TW" altLang="en-US" sz="4000" dirty="0" smtClean="0">
                <a:latin typeface="Times New Roman" pitchFamily="18" charset="0"/>
                <a:cs typeface="Times New Roman" pitchFamily="18" charset="0"/>
              </a:rPr>
              <a:t>要通過 </a:t>
            </a:r>
            <a:r>
              <a:rPr lang="en-US" sz="4000" dirty="0" smtClean="0">
                <a:latin typeface="Times New Roman" pitchFamily="18" charset="0"/>
                <a:cs typeface="Times New Roman" pitchFamily="18" charset="0"/>
              </a:rPr>
              <a:t>APASO-II </a:t>
            </a:r>
            <a:r>
              <a:rPr lang="zh-TW" altLang="en-US" sz="4000" dirty="0" smtClean="0">
                <a:latin typeface="Times New Roman" pitchFamily="18" charset="0"/>
                <a:cs typeface="Times New Roman" pitchFamily="18" charset="0"/>
              </a:rPr>
              <a:t>收集學生在什麼方面的數據</a:t>
            </a:r>
            <a:r>
              <a:rPr lang="en-US" sz="4000" dirty="0" smtClean="0">
                <a:latin typeface="Times New Roman" pitchFamily="18" charset="0"/>
                <a:cs typeface="Times New Roman" pitchFamily="18" charset="0"/>
              </a:rPr>
              <a:t>? </a:t>
            </a:r>
            <a:endParaRPr lang="zh-TW" altLang="en-US" sz="4000" dirty="0" smtClean="0">
              <a:latin typeface="Times New Roman" pitchFamily="18" charset="0"/>
              <a:cs typeface="Times New Roman" pitchFamily="18" charset="0"/>
            </a:endParaRPr>
          </a:p>
          <a:p>
            <a:pPr>
              <a:defRPr/>
            </a:pPr>
            <a:r>
              <a:rPr lang="zh-TW" altLang="en-US" sz="4000" dirty="0" smtClean="0">
                <a:latin typeface="Times New Roman" pitchFamily="18" charset="0"/>
                <a:cs typeface="Times New Roman" pitchFamily="18" charset="0"/>
              </a:rPr>
              <a:t>旨在了解學生某一方面的情意及社交表現</a:t>
            </a:r>
            <a:r>
              <a:rPr lang="en-US" sz="4000" dirty="0" smtClean="0">
                <a:latin typeface="Times New Roman" pitchFamily="18" charset="0"/>
                <a:cs typeface="Times New Roman" pitchFamily="18" charset="0"/>
              </a:rPr>
              <a:t>?</a:t>
            </a:r>
            <a:endParaRPr lang="zh-TW" altLang="en-US" sz="4000" dirty="0" smtClean="0">
              <a:latin typeface="Times New Roman" pitchFamily="18" charset="0"/>
              <a:cs typeface="Times New Roman" pitchFamily="18" charset="0"/>
            </a:endParaRPr>
          </a:p>
          <a:p>
            <a:pPr>
              <a:defRPr/>
            </a:pPr>
            <a:r>
              <a:rPr lang="zh-TW" altLang="en-US" sz="4000" dirty="0" smtClean="0">
                <a:latin typeface="Times New Roman" pitchFamily="18" charset="0"/>
                <a:cs typeface="Times New Roman" pitchFamily="18" charset="0"/>
              </a:rPr>
              <a:t>要找出某個活動對學生的成效</a:t>
            </a:r>
            <a:r>
              <a:rPr lang="en-US" sz="4000" dirty="0" smtClean="0">
                <a:latin typeface="Times New Roman" pitchFamily="18" charset="0"/>
                <a:cs typeface="Times New Roman" pitchFamily="18" charset="0"/>
              </a:rPr>
              <a:t>?</a:t>
            </a:r>
            <a:endParaRPr lang="zh-TW" altLang="en-US" sz="4000" dirty="0" smtClean="0">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None/>
              <a:defRPr/>
            </a:pPr>
            <a:endParaRPr lang="zh-TW" altLang="en-US" dirty="0">
              <a:latin typeface="+mn-ea"/>
              <a:cs typeface="Times New Roman" pitchFamily="18" charset="0"/>
            </a:endParaRPr>
          </a:p>
        </p:txBody>
      </p:sp>
      <p:sp>
        <p:nvSpPr>
          <p:cNvPr id="4" name="Slide Number Placeholder 3"/>
          <p:cNvSpPr>
            <a:spLocks noGrp="1"/>
          </p:cNvSpPr>
          <p:nvPr>
            <p:ph type="sldNum" sz="quarter" idx="12"/>
          </p:nvPr>
        </p:nvSpPr>
        <p:spPr/>
        <p:txBody>
          <a:bodyPr/>
          <a:lstStyle/>
          <a:p>
            <a:pPr>
              <a:defRPr/>
            </a:pPr>
            <a:fld id="{73AB62D2-4CE9-4012-9C80-F37004751661}" type="slidenum">
              <a:rPr lang="zh-TW" altLang="en-US" smtClean="0"/>
              <a:pPr>
                <a:defRPr/>
              </a:pPr>
              <a:t>11</a:t>
            </a:fld>
            <a:endParaRPr lang="zh-TW"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eaLnBrk="1" fontAlgn="auto" hangingPunct="1">
              <a:spcAft>
                <a:spcPts val="0"/>
              </a:spcAft>
              <a:defRPr/>
            </a:pPr>
            <a:r>
              <a:rPr lang="zh-TW" altLang="en-US" dirty="0" smtClean="0">
                <a:latin typeface="+mn-ea"/>
                <a:ea typeface="+mn-ea"/>
                <a:cs typeface="Times New Roman" pitchFamily="18" charset="0"/>
              </a:rPr>
              <a:t>使用指引</a:t>
            </a:r>
            <a:endParaRPr lang="zh-TW" altLang="en-US" dirty="0">
              <a:latin typeface="+mn-ea"/>
              <a:ea typeface="+mn-ea"/>
              <a:cs typeface="Times New Roman" pitchFamily="18" charset="0"/>
            </a:endParaRPr>
          </a:p>
        </p:txBody>
      </p:sp>
      <p:sp>
        <p:nvSpPr>
          <p:cNvPr id="3" name="內容版面配置區 2"/>
          <p:cNvSpPr>
            <a:spLocks noGrp="1"/>
          </p:cNvSpPr>
          <p:nvPr>
            <p:ph idx="1"/>
          </p:nvPr>
        </p:nvSpPr>
        <p:spPr/>
        <p:txBody>
          <a:bodyPr>
            <a:normAutofit/>
          </a:bodyPr>
          <a:lstStyle/>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建議使用同一個量度工具的次數不要太過頻密，至少應相隔六個月，最理想的頻率為一個學年一次</a:t>
            </a:r>
          </a:p>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學校應從</a:t>
            </a:r>
            <a:r>
              <a:rPr lang="en-US" altLang="zh-TW" dirty="0" smtClean="0">
                <a:latin typeface="+mn-ea"/>
                <a:cs typeface="Times New Roman" pitchFamily="18" charset="0"/>
              </a:rPr>
              <a:t>APASO-II</a:t>
            </a:r>
            <a:r>
              <a:rPr lang="zh-TW" altLang="en-US" dirty="0" smtClean="0">
                <a:latin typeface="+mn-ea"/>
                <a:cs typeface="Times New Roman" pitchFamily="18" charset="0"/>
              </a:rPr>
              <a:t>中選用合適的量表，以符合學校的需要</a:t>
            </a:r>
            <a:endParaRPr lang="en-US" altLang="zh-TW" dirty="0" smtClean="0">
              <a:latin typeface="+mn-ea"/>
              <a:cs typeface="Times New Roman" pitchFamily="18" charset="0"/>
            </a:endParaRPr>
          </a:p>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大部分中學生可以在每次評估時完成</a:t>
            </a:r>
            <a:r>
              <a:rPr lang="en-US" altLang="zh-TW" dirty="0" smtClean="0">
                <a:latin typeface="+mn-ea"/>
                <a:cs typeface="Times New Roman" pitchFamily="18" charset="0"/>
              </a:rPr>
              <a:t>APASO-II</a:t>
            </a:r>
            <a:r>
              <a:rPr lang="zh-TW" altLang="en-US" dirty="0" smtClean="0">
                <a:latin typeface="+mn-ea"/>
                <a:cs typeface="Times New Roman" pitchFamily="18" charset="0"/>
              </a:rPr>
              <a:t>量表中</a:t>
            </a:r>
            <a:r>
              <a:rPr lang="en-US" altLang="zh-TW" dirty="0" smtClean="0">
                <a:latin typeface="+mn-ea"/>
                <a:cs typeface="Times New Roman" pitchFamily="18" charset="0"/>
              </a:rPr>
              <a:t>80</a:t>
            </a:r>
            <a:r>
              <a:rPr lang="zh-TW" altLang="en-US" dirty="0" smtClean="0">
                <a:latin typeface="+mn-ea"/>
                <a:cs typeface="Times New Roman" pitchFamily="18" charset="0"/>
              </a:rPr>
              <a:t>至</a:t>
            </a:r>
            <a:r>
              <a:rPr lang="en-US" altLang="zh-TW" dirty="0" smtClean="0">
                <a:latin typeface="+mn-ea"/>
                <a:cs typeface="Times New Roman" pitchFamily="18" charset="0"/>
              </a:rPr>
              <a:t>100</a:t>
            </a:r>
            <a:r>
              <a:rPr lang="zh-TW" altLang="en-US" dirty="0" smtClean="0">
                <a:latin typeface="+mn-ea"/>
                <a:cs typeface="Times New Roman" pitchFamily="18" charset="0"/>
              </a:rPr>
              <a:t>條題項，需時大約</a:t>
            </a:r>
            <a:r>
              <a:rPr lang="en-US" altLang="zh-TW" dirty="0" smtClean="0">
                <a:latin typeface="+mn-ea"/>
                <a:cs typeface="Times New Roman" pitchFamily="18" charset="0"/>
              </a:rPr>
              <a:t>30</a:t>
            </a:r>
            <a:r>
              <a:rPr lang="zh-TW" altLang="en-US" dirty="0" smtClean="0">
                <a:latin typeface="+mn-ea"/>
                <a:cs typeface="Times New Roman" pitchFamily="18" charset="0"/>
              </a:rPr>
              <a:t>至</a:t>
            </a:r>
            <a:r>
              <a:rPr lang="en-US" altLang="zh-TW" dirty="0" smtClean="0">
                <a:latin typeface="+mn-ea"/>
                <a:cs typeface="Times New Roman" pitchFamily="18" charset="0"/>
              </a:rPr>
              <a:t>40</a:t>
            </a:r>
            <a:r>
              <a:rPr lang="zh-TW" altLang="en-US" dirty="0" smtClean="0">
                <a:latin typeface="+mn-ea"/>
                <a:cs typeface="Times New Roman" pitchFamily="18" charset="0"/>
              </a:rPr>
              <a:t>分鐘。</a:t>
            </a:r>
            <a:endParaRPr lang="en-US" altLang="zh-TW" dirty="0" smtClean="0">
              <a:latin typeface="+mn-ea"/>
              <a:cs typeface="Times New Roman" pitchFamily="18" charset="0"/>
            </a:endParaRPr>
          </a:p>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學校每次使用評估套件時，應該限制使用量表的數量，以免超出學生的負荷</a:t>
            </a:r>
          </a:p>
        </p:txBody>
      </p:sp>
      <p:sp>
        <p:nvSpPr>
          <p:cNvPr id="4" name="Slide Number Placeholder 3"/>
          <p:cNvSpPr>
            <a:spLocks noGrp="1"/>
          </p:cNvSpPr>
          <p:nvPr>
            <p:ph type="sldNum" sz="quarter" idx="12"/>
          </p:nvPr>
        </p:nvSpPr>
        <p:spPr/>
        <p:txBody>
          <a:bodyPr/>
          <a:lstStyle/>
          <a:p>
            <a:pPr>
              <a:defRPr/>
            </a:pPr>
            <a:fld id="{636FC487-E2EF-4A61-988E-33E1B0358A5D}" type="slidenum">
              <a:rPr lang="zh-TW" altLang="en-US" smtClean="0"/>
              <a:pPr>
                <a:defRPr/>
              </a:pPr>
              <a:t>12</a:t>
            </a:fld>
            <a:endParaRPr lang="zh-TW"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eaLnBrk="1" fontAlgn="auto" hangingPunct="1">
              <a:spcAft>
                <a:spcPts val="0"/>
              </a:spcAft>
              <a:defRPr/>
            </a:pPr>
            <a:r>
              <a:rPr lang="zh-TW" altLang="en-US" dirty="0" smtClean="0">
                <a:latin typeface="+mn-ea"/>
                <a:ea typeface="+mn-ea"/>
                <a:cs typeface="Times New Roman" pitchFamily="18" charset="0"/>
              </a:rPr>
              <a:t>使用指引</a:t>
            </a:r>
            <a:endParaRPr lang="zh-TW" altLang="en-US" dirty="0">
              <a:latin typeface="+mn-ea"/>
              <a:ea typeface="+mn-ea"/>
              <a:cs typeface="Times New Roman" pitchFamily="18" charset="0"/>
            </a:endParaRPr>
          </a:p>
        </p:txBody>
      </p:sp>
      <p:sp>
        <p:nvSpPr>
          <p:cNvPr id="3" name="內容版面配置區 2"/>
          <p:cNvSpPr>
            <a:spLocks noGrp="1"/>
          </p:cNvSpPr>
          <p:nvPr>
            <p:ph idx="1"/>
          </p:nvPr>
        </p:nvSpPr>
        <p:spPr>
          <a:xfrm>
            <a:off x="214313" y="1935163"/>
            <a:ext cx="8643937" cy="4389437"/>
          </a:xfrm>
        </p:spPr>
        <p:txBody>
          <a:bodyPr>
            <a:normAutofit/>
          </a:bodyPr>
          <a:lstStyle/>
          <a:p>
            <a:pPr marL="274320" indent="-274320" eaLnBrk="1" fontAlgn="auto" hangingPunct="1">
              <a:spcAft>
                <a:spcPts val="0"/>
              </a:spcAft>
              <a:buClr>
                <a:schemeClr val="accent3"/>
              </a:buClr>
              <a:buFont typeface="Wingdings 2"/>
              <a:buChar char=""/>
              <a:defRPr/>
            </a:pPr>
            <a:r>
              <a:rPr lang="zh-TW" altLang="en-US" dirty="0" smtClean="0">
                <a:latin typeface="Times New Roman" pitchFamily="18" charset="0"/>
                <a:cs typeface="Times New Roman" pitchFamily="18" charset="0"/>
              </a:rPr>
              <a:t>學校可於課堂時間以學生分班或分組方式進行</a:t>
            </a:r>
            <a:r>
              <a:rPr lang="en-US" altLang="zh-TW" dirty="0" smtClean="0">
                <a:latin typeface="Times New Roman" pitchFamily="18" charset="0"/>
                <a:cs typeface="Times New Roman" pitchFamily="18" charset="0"/>
              </a:rPr>
              <a:t>APASO-II</a:t>
            </a:r>
            <a:r>
              <a:rPr lang="zh-TW" altLang="en-US" dirty="0" smtClean="0">
                <a:latin typeface="Times New Roman" pitchFamily="18" charset="0"/>
                <a:cs typeface="Times New Roman" pitchFamily="18" charset="0"/>
              </a:rPr>
              <a:t>量表的調查。學校不應安排大量學生同時在一個地方完成問卷</a:t>
            </a:r>
            <a:endParaRPr lang="en-US" altLang="zh-TW" dirty="0" smtClean="0">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Char char=""/>
              <a:defRPr/>
            </a:pPr>
            <a:r>
              <a:rPr lang="zh-TW" altLang="en-US" dirty="0" smtClean="0">
                <a:latin typeface="Times New Roman" pitchFamily="18" charset="0"/>
                <a:cs typeface="Times New Roman" pitchFamily="18" charset="0"/>
              </a:rPr>
              <a:t>作答時學生的座位應相隔適當的距離，以確保學生作答的隱私和資料保密。這對自陳報告的調查尤其重要</a:t>
            </a:r>
            <a:endParaRPr lang="en-US" altLang="zh-TW" dirty="0" smtClean="0">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Char char=""/>
              <a:defRPr/>
            </a:pPr>
            <a:r>
              <a:rPr lang="zh-TW" altLang="en-US" dirty="0" smtClean="0">
                <a:latin typeface="Times New Roman" pitchFamily="18" charset="0"/>
                <a:cs typeface="Times New Roman" pitchFamily="18" charset="0"/>
              </a:rPr>
              <a:t>學生作答時間不必做嚴格的限制</a:t>
            </a:r>
            <a:endParaRPr lang="zh-TW" alt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3F110147-9EDE-4896-BD2A-22C9D00C2352}" type="slidenum">
              <a:rPr lang="zh-TW" altLang="en-US" sz="1400" smtClean="0"/>
              <a:pPr>
                <a:defRPr/>
              </a:pPr>
              <a:t>13</a:t>
            </a:fld>
            <a:endParaRPr lang="zh-TW" altLang="en-US" sz="1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eaLnBrk="1" fontAlgn="auto" hangingPunct="1">
              <a:spcAft>
                <a:spcPts val="0"/>
              </a:spcAft>
              <a:defRPr/>
            </a:pPr>
            <a:r>
              <a:rPr lang="zh-TW" altLang="en-US" dirty="0" smtClean="0">
                <a:latin typeface="+mn-ea"/>
                <a:ea typeface="+mn-ea"/>
                <a:cs typeface="Times New Roman" pitchFamily="18" charset="0"/>
              </a:rPr>
              <a:t>使用指引</a:t>
            </a:r>
            <a:endParaRPr lang="zh-TW" altLang="en-US" dirty="0">
              <a:latin typeface="+mn-ea"/>
              <a:ea typeface="+mn-ea"/>
              <a:cs typeface="Times New Roman" pitchFamily="18" charset="0"/>
            </a:endParaRPr>
          </a:p>
        </p:txBody>
      </p:sp>
      <p:sp>
        <p:nvSpPr>
          <p:cNvPr id="3" name="內容版面配置區 2"/>
          <p:cNvSpPr>
            <a:spLocks noGrp="1"/>
          </p:cNvSpPr>
          <p:nvPr>
            <p:ph idx="1"/>
          </p:nvPr>
        </p:nvSpPr>
        <p:spPr/>
        <p:txBody>
          <a:bodyPr>
            <a:normAutofit/>
          </a:bodyPr>
          <a:lstStyle/>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教師有責任對測試的目的和作答方法作簡要說明，強調問卷將以匿名進行，而資料將會嚴格保密，並將有四個回應層次</a:t>
            </a:r>
            <a:endParaRPr lang="en-US" altLang="zh-TW" dirty="0" smtClean="0">
              <a:latin typeface="+mn-ea"/>
              <a:cs typeface="Times New Roman" pitchFamily="18" charset="0"/>
            </a:endParaRPr>
          </a:p>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學生作答時涉及價值判斷的措辭如對或錯、高或低、強或弱，均需避免使用</a:t>
            </a:r>
            <a:endParaRPr lang="en-US" altLang="zh-TW" dirty="0" smtClean="0">
              <a:latin typeface="+mn-ea"/>
              <a:cs typeface="Times New Roman" pitchFamily="18" charset="0"/>
            </a:endParaRPr>
          </a:p>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簡介本身時間不應太長</a:t>
            </a:r>
            <a:endParaRPr lang="zh-TW" altLang="en-US" dirty="0">
              <a:latin typeface="+mn-ea"/>
              <a:cs typeface="Times New Roman" pitchFamily="18" charset="0"/>
            </a:endParaRPr>
          </a:p>
        </p:txBody>
      </p:sp>
      <p:sp>
        <p:nvSpPr>
          <p:cNvPr id="4" name="Slide Number Placeholder 3"/>
          <p:cNvSpPr>
            <a:spLocks noGrp="1"/>
          </p:cNvSpPr>
          <p:nvPr>
            <p:ph type="sldNum" sz="quarter" idx="12"/>
          </p:nvPr>
        </p:nvSpPr>
        <p:spPr/>
        <p:txBody>
          <a:bodyPr/>
          <a:lstStyle/>
          <a:p>
            <a:pPr>
              <a:defRPr/>
            </a:pPr>
            <a:fld id="{1412A5B8-DF78-48F7-B5A8-5C4A36EC2BD5}" type="slidenum">
              <a:rPr lang="zh-TW" altLang="en-US" sz="1400" smtClean="0"/>
              <a:pPr>
                <a:defRPr/>
              </a:pPr>
              <a:t>14</a:t>
            </a:fld>
            <a:endParaRPr lang="zh-TW" altLang="en-US" sz="1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eaLnBrk="1" fontAlgn="auto" hangingPunct="1">
              <a:spcAft>
                <a:spcPts val="0"/>
              </a:spcAft>
              <a:defRPr/>
            </a:pPr>
            <a:r>
              <a:rPr lang="zh-TW" altLang="en-US" dirty="0" smtClean="0">
                <a:latin typeface="+mn-ea"/>
                <a:ea typeface="+mn-ea"/>
                <a:cs typeface="Times New Roman" pitchFamily="18" charset="0"/>
              </a:rPr>
              <a:t>使用指引</a:t>
            </a:r>
            <a:endParaRPr lang="zh-TW" altLang="en-US" dirty="0">
              <a:latin typeface="+mn-ea"/>
              <a:ea typeface="+mn-ea"/>
              <a:cs typeface="Times New Roman" pitchFamily="18" charset="0"/>
            </a:endParaRPr>
          </a:p>
        </p:txBody>
      </p:sp>
      <p:sp>
        <p:nvSpPr>
          <p:cNvPr id="3" name="內容版面配置區 2"/>
          <p:cNvSpPr>
            <a:spLocks noGrp="1"/>
          </p:cNvSpPr>
          <p:nvPr>
            <p:ph idx="1"/>
          </p:nvPr>
        </p:nvSpPr>
        <p:spPr/>
        <p:txBody>
          <a:bodyPr>
            <a:normAutofit/>
          </a:bodyPr>
          <a:lstStyle/>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當學生作答時，教師不應監視或查看學生的答案，因為這可能會造成學生不如實回答題目</a:t>
            </a:r>
          </a:p>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對於有閱讀困難的學生，教師可向學生大聲讀出作答的指示及在他們作答時大聲讀出各個題目。由於學生在閱讀題目時亦可聆聽題目，有助減少他們在閱讀上的困難</a:t>
            </a:r>
            <a:endParaRPr lang="en-US" altLang="zh-TW" dirty="0" smtClean="0">
              <a:latin typeface="+mn-ea"/>
              <a:cs typeface="Times New Roman" pitchFamily="18" charset="0"/>
            </a:endParaRPr>
          </a:p>
          <a:p>
            <a:pPr marL="274320" indent="-274320" eaLnBrk="1" fontAlgn="auto" hangingPunct="1">
              <a:spcAft>
                <a:spcPts val="0"/>
              </a:spcAft>
              <a:buClr>
                <a:schemeClr val="accent3"/>
              </a:buClr>
              <a:buFont typeface="Wingdings 2" pitchFamily="18" charset="2"/>
              <a:buNone/>
              <a:defRPr/>
            </a:pPr>
            <a:endParaRPr lang="zh-TW" altLang="en-US" dirty="0">
              <a:latin typeface="+mn-ea"/>
              <a:cs typeface="Times New Roman" pitchFamily="18" charset="0"/>
            </a:endParaRPr>
          </a:p>
        </p:txBody>
      </p:sp>
      <p:sp>
        <p:nvSpPr>
          <p:cNvPr id="4" name="Slide Number Placeholder 3"/>
          <p:cNvSpPr>
            <a:spLocks noGrp="1"/>
          </p:cNvSpPr>
          <p:nvPr>
            <p:ph type="sldNum" sz="quarter" idx="12"/>
          </p:nvPr>
        </p:nvSpPr>
        <p:spPr/>
        <p:txBody>
          <a:bodyPr/>
          <a:lstStyle/>
          <a:p>
            <a:pPr>
              <a:defRPr/>
            </a:pPr>
            <a:fld id="{310FAD5A-3AAA-45DA-8A4D-2EBE1A7955FA}" type="slidenum">
              <a:rPr lang="zh-TW" altLang="en-US" sz="1400" smtClean="0"/>
              <a:pPr>
                <a:defRPr/>
              </a:pPr>
              <a:t>15</a:t>
            </a:fld>
            <a:endParaRPr lang="zh-TW" altLang="en-US" sz="1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642938"/>
            <a:ext cx="8229600" cy="704850"/>
          </a:xfrm>
        </p:spPr>
        <p:txBody>
          <a:bodyPr>
            <a:normAutofit/>
          </a:bodyPr>
          <a:lstStyle/>
          <a:p>
            <a:pPr eaLnBrk="1" fontAlgn="auto" hangingPunct="1">
              <a:spcAft>
                <a:spcPts val="0"/>
              </a:spcAft>
              <a:defRPr/>
            </a:pPr>
            <a:r>
              <a:rPr lang="zh-TW" altLang="en-US" sz="4000" dirty="0" smtClean="0">
                <a:latin typeface="+mn-ea"/>
                <a:ea typeface="+mn-ea"/>
              </a:rPr>
              <a:t>選擇量表的原則 </a:t>
            </a:r>
          </a:p>
        </p:txBody>
      </p:sp>
      <p:sp>
        <p:nvSpPr>
          <p:cNvPr id="3" name="內容版面配置區 2"/>
          <p:cNvSpPr>
            <a:spLocks noGrp="1"/>
          </p:cNvSpPr>
          <p:nvPr>
            <p:ph idx="1"/>
          </p:nvPr>
        </p:nvSpPr>
        <p:spPr>
          <a:xfrm>
            <a:off x="457200" y="1500188"/>
            <a:ext cx="8229600" cy="4389437"/>
          </a:xfrm>
        </p:spPr>
        <p:txBody>
          <a:bodyPr>
            <a:normAutofit/>
          </a:bodyPr>
          <a:lstStyle/>
          <a:p>
            <a:pPr marL="274320" indent="-274320" eaLnBrk="1" fontAlgn="auto" hangingPunct="1">
              <a:spcAft>
                <a:spcPts val="0"/>
              </a:spcAft>
              <a:buClr>
                <a:schemeClr val="accent3"/>
              </a:buClr>
              <a:buFont typeface="Wingdings 2"/>
              <a:buChar char=""/>
              <a:defRPr/>
            </a:pPr>
            <a:r>
              <a:rPr lang="zh-TW" altLang="en-US" sz="2400" dirty="0" smtClean="0">
                <a:latin typeface="+mn-ea"/>
              </a:rPr>
              <a:t>學校可以根據自己的興趣選擇一些量表和副量表來使用。本工具可供使用的量表是 </a:t>
            </a:r>
            <a:r>
              <a:rPr lang="en-US" altLang="zh-TW" sz="2400" dirty="0" err="1" smtClean="0">
                <a:latin typeface="+mn-ea"/>
              </a:rPr>
              <a:t>Bronfenbrenner</a:t>
            </a:r>
            <a:r>
              <a:rPr lang="en-US" altLang="zh-TW" sz="2400" dirty="0" smtClean="0">
                <a:latin typeface="+mn-ea"/>
              </a:rPr>
              <a:t> ﹝1995﹞</a:t>
            </a:r>
            <a:r>
              <a:rPr lang="zh-TW" altLang="en-US" sz="2400" dirty="0" smtClean="0">
                <a:latin typeface="+mn-ea"/>
              </a:rPr>
              <a:t>模型組成</a:t>
            </a:r>
          </a:p>
        </p:txBody>
      </p:sp>
      <p:grpSp>
        <p:nvGrpSpPr>
          <p:cNvPr id="29699" name="Group 2"/>
          <p:cNvGrpSpPr>
            <a:grpSpLocks/>
          </p:cNvGrpSpPr>
          <p:nvPr/>
        </p:nvGrpSpPr>
        <p:grpSpPr bwMode="auto">
          <a:xfrm>
            <a:off x="1285875" y="2349500"/>
            <a:ext cx="6572250" cy="4500563"/>
            <a:chOff x="2605" y="6023"/>
            <a:chExt cx="7016" cy="4954"/>
          </a:xfrm>
        </p:grpSpPr>
        <p:sp>
          <p:nvSpPr>
            <p:cNvPr id="29701" name="Text Box 3"/>
            <p:cNvSpPr txBox="1">
              <a:spLocks noChangeArrowheads="1"/>
            </p:cNvSpPr>
            <p:nvPr/>
          </p:nvSpPr>
          <p:spPr bwMode="auto">
            <a:xfrm>
              <a:off x="6637" y="9254"/>
              <a:ext cx="2984" cy="1004"/>
            </a:xfrm>
            <a:prstGeom prst="rect">
              <a:avLst/>
            </a:prstGeom>
            <a:solidFill>
              <a:srgbClr val="FFFFFF"/>
            </a:solidFill>
            <a:ln w="9525">
              <a:noFill/>
              <a:miter lim="800000"/>
              <a:headEnd/>
              <a:tailEnd/>
            </a:ln>
          </p:spPr>
          <p:txBody>
            <a:bodyPr/>
            <a:lstStyle/>
            <a:p>
              <a:r>
                <a:rPr lang="zh-TW" altLang="en-US" sz="1000" b="1">
                  <a:solidFill>
                    <a:srgbClr val="000000"/>
                  </a:solidFill>
                </a:rPr>
                <a:t>社區：</a:t>
              </a:r>
              <a:endParaRPr lang="zh-TW" altLang="en-US" sz="1000" b="1">
                <a:latin typeface="Times New Roman" pitchFamily="18" charset="0"/>
              </a:endParaRPr>
            </a:p>
            <a:p>
              <a:r>
                <a:rPr lang="zh-TW" altLang="en-US" sz="800" i="1">
                  <a:latin typeface="Calibri" pitchFamily="34" charset="0"/>
                </a:rPr>
                <a:t>領導才能</a:t>
              </a:r>
              <a:endParaRPr lang="zh-TW" altLang="en-US" sz="800" i="1">
                <a:latin typeface="Times New Roman" pitchFamily="18" charset="0"/>
              </a:endParaRPr>
            </a:p>
            <a:p>
              <a:r>
                <a:rPr lang="zh-TW" altLang="en-US" sz="800" i="1">
                  <a:latin typeface="Calibri" pitchFamily="34" charset="0"/>
                </a:rPr>
                <a:t>道德操守</a:t>
              </a:r>
              <a:endParaRPr lang="zh-TW" altLang="en-US" sz="800" i="1">
                <a:latin typeface="Times New Roman" pitchFamily="18" charset="0"/>
              </a:endParaRPr>
            </a:p>
            <a:p>
              <a:r>
                <a:rPr lang="zh-TW" altLang="en-US" sz="800" i="1">
                  <a:latin typeface="Calibri" pitchFamily="34" charset="0"/>
                </a:rPr>
                <a:t>國民身份認同及全球公民</a:t>
              </a:r>
              <a:endParaRPr lang="zh-TW" altLang="en-US"/>
            </a:p>
          </p:txBody>
        </p:sp>
        <p:grpSp>
          <p:nvGrpSpPr>
            <p:cNvPr id="29702" name="Group 4"/>
            <p:cNvGrpSpPr>
              <a:grpSpLocks/>
            </p:cNvGrpSpPr>
            <p:nvPr/>
          </p:nvGrpSpPr>
          <p:grpSpPr bwMode="auto">
            <a:xfrm>
              <a:off x="2605" y="6536"/>
              <a:ext cx="4032" cy="4032"/>
              <a:chOff x="3186" y="8592"/>
              <a:chExt cx="4032" cy="4032"/>
            </a:xfrm>
          </p:grpSpPr>
          <p:sp>
            <p:nvSpPr>
              <p:cNvPr id="29712" name="Oval 5"/>
              <p:cNvSpPr>
                <a:spLocks noChangeArrowheads="1"/>
              </p:cNvSpPr>
              <p:nvPr/>
            </p:nvSpPr>
            <p:spPr bwMode="auto">
              <a:xfrm>
                <a:off x="3186" y="8592"/>
                <a:ext cx="4032" cy="4032"/>
              </a:xfrm>
              <a:prstGeom prst="ellipse">
                <a:avLst/>
              </a:prstGeom>
              <a:solidFill>
                <a:srgbClr val="FFFFFF"/>
              </a:solidFill>
              <a:ln w="9525">
                <a:solidFill>
                  <a:srgbClr val="000000"/>
                </a:solidFill>
                <a:round/>
                <a:headEnd/>
                <a:tailEnd/>
              </a:ln>
            </p:spPr>
            <p:txBody>
              <a:bodyPr/>
              <a:lstStyle/>
              <a:p>
                <a:endParaRPr kumimoji="0" lang="zh-TW" altLang="en-US">
                  <a:latin typeface="Constantia" pitchFamily="18" charset="0"/>
                </a:endParaRPr>
              </a:p>
            </p:txBody>
          </p:sp>
          <p:sp>
            <p:nvSpPr>
              <p:cNvPr id="29713" name="Oval 6"/>
              <p:cNvSpPr>
                <a:spLocks noChangeArrowheads="1"/>
              </p:cNvSpPr>
              <p:nvPr/>
            </p:nvSpPr>
            <p:spPr bwMode="auto">
              <a:xfrm>
                <a:off x="3495" y="8901"/>
                <a:ext cx="3413" cy="3413"/>
              </a:xfrm>
              <a:prstGeom prst="ellipse">
                <a:avLst/>
              </a:prstGeom>
              <a:solidFill>
                <a:srgbClr val="FFFFFF"/>
              </a:solidFill>
              <a:ln w="9525">
                <a:solidFill>
                  <a:srgbClr val="000000"/>
                </a:solidFill>
                <a:round/>
                <a:headEnd/>
                <a:tailEnd/>
              </a:ln>
            </p:spPr>
            <p:txBody>
              <a:bodyPr/>
              <a:lstStyle/>
              <a:p>
                <a:endParaRPr kumimoji="0" lang="zh-TW" altLang="en-US">
                  <a:latin typeface="Constantia" pitchFamily="18" charset="0"/>
                </a:endParaRPr>
              </a:p>
            </p:txBody>
          </p:sp>
          <p:sp>
            <p:nvSpPr>
              <p:cNvPr id="29714" name="Oval 7"/>
              <p:cNvSpPr>
                <a:spLocks noChangeArrowheads="1"/>
              </p:cNvSpPr>
              <p:nvPr/>
            </p:nvSpPr>
            <p:spPr bwMode="auto">
              <a:xfrm>
                <a:off x="3852" y="9258"/>
                <a:ext cx="2700" cy="2700"/>
              </a:xfrm>
              <a:prstGeom prst="ellipse">
                <a:avLst/>
              </a:prstGeom>
              <a:solidFill>
                <a:srgbClr val="FFFFFF"/>
              </a:solidFill>
              <a:ln w="9525">
                <a:solidFill>
                  <a:srgbClr val="000000"/>
                </a:solidFill>
                <a:round/>
                <a:headEnd/>
                <a:tailEnd/>
              </a:ln>
            </p:spPr>
            <p:txBody>
              <a:bodyPr/>
              <a:lstStyle/>
              <a:p>
                <a:endParaRPr kumimoji="0" lang="zh-TW" altLang="en-US">
                  <a:latin typeface="Constantia" pitchFamily="18" charset="0"/>
                </a:endParaRPr>
              </a:p>
            </p:txBody>
          </p:sp>
          <p:sp>
            <p:nvSpPr>
              <p:cNvPr id="29715" name="Oval 8"/>
              <p:cNvSpPr>
                <a:spLocks noChangeArrowheads="1"/>
              </p:cNvSpPr>
              <p:nvPr/>
            </p:nvSpPr>
            <p:spPr bwMode="auto">
              <a:xfrm>
                <a:off x="4212" y="9618"/>
                <a:ext cx="1980" cy="1980"/>
              </a:xfrm>
              <a:prstGeom prst="ellipse">
                <a:avLst/>
              </a:prstGeom>
              <a:solidFill>
                <a:srgbClr val="FFFFFF"/>
              </a:solidFill>
              <a:ln w="9525">
                <a:solidFill>
                  <a:srgbClr val="000000"/>
                </a:solidFill>
                <a:round/>
                <a:headEnd/>
                <a:tailEnd/>
              </a:ln>
            </p:spPr>
            <p:txBody>
              <a:bodyPr/>
              <a:lstStyle/>
              <a:p>
                <a:endParaRPr kumimoji="0" lang="zh-TW" altLang="en-US">
                  <a:latin typeface="Constantia" pitchFamily="18" charset="0"/>
                </a:endParaRPr>
              </a:p>
            </p:txBody>
          </p:sp>
          <p:sp>
            <p:nvSpPr>
              <p:cNvPr id="29716" name="Oval 9"/>
              <p:cNvSpPr>
                <a:spLocks noChangeArrowheads="1"/>
              </p:cNvSpPr>
              <p:nvPr/>
            </p:nvSpPr>
            <p:spPr bwMode="auto">
              <a:xfrm>
                <a:off x="4572" y="9978"/>
                <a:ext cx="1260" cy="1260"/>
              </a:xfrm>
              <a:prstGeom prst="ellipse">
                <a:avLst/>
              </a:prstGeom>
              <a:solidFill>
                <a:srgbClr val="FFFFFF"/>
              </a:solidFill>
              <a:ln w="9525">
                <a:solidFill>
                  <a:srgbClr val="000000"/>
                </a:solidFill>
                <a:round/>
                <a:headEnd/>
                <a:tailEnd/>
              </a:ln>
            </p:spPr>
            <p:txBody>
              <a:bodyPr/>
              <a:lstStyle/>
              <a:p>
                <a:endParaRPr kumimoji="0" lang="zh-TW" altLang="en-US">
                  <a:latin typeface="Constantia" pitchFamily="18" charset="0"/>
                </a:endParaRPr>
              </a:p>
            </p:txBody>
          </p:sp>
        </p:grpSp>
        <p:sp>
          <p:nvSpPr>
            <p:cNvPr id="29703" name="Text Box 10"/>
            <p:cNvSpPr txBox="1">
              <a:spLocks noChangeArrowheads="1"/>
            </p:cNvSpPr>
            <p:nvPr/>
          </p:nvSpPr>
          <p:spPr bwMode="auto">
            <a:xfrm>
              <a:off x="6697" y="6023"/>
              <a:ext cx="2804" cy="1085"/>
            </a:xfrm>
            <a:prstGeom prst="rect">
              <a:avLst/>
            </a:prstGeom>
            <a:solidFill>
              <a:srgbClr val="FFFFFF"/>
            </a:solidFill>
            <a:ln w="9525">
              <a:noFill/>
              <a:miter lim="800000"/>
              <a:headEnd/>
              <a:tailEnd/>
            </a:ln>
          </p:spPr>
          <p:txBody>
            <a:bodyPr lIns="45720"/>
            <a:lstStyle/>
            <a:p>
              <a:r>
                <a:rPr lang="zh-TW" altLang="en-US" sz="1000" b="1">
                  <a:latin typeface="Calibri" pitchFamily="34" charset="0"/>
                </a:rPr>
                <a:t>自我：</a:t>
              </a:r>
              <a:endParaRPr lang="zh-TW" altLang="en-US" sz="1000" b="1">
                <a:latin typeface="Times New Roman" pitchFamily="18" charset="0"/>
              </a:endParaRPr>
            </a:p>
            <a:p>
              <a:r>
                <a:rPr lang="zh-TW" altLang="en-US" sz="800" i="1">
                  <a:solidFill>
                    <a:srgbClr val="000000"/>
                  </a:solidFill>
                </a:rPr>
                <a:t>自我概念</a:t>
              </a:r>
            </a:p>
            <a:p>
              <a:r>
                <a:rPr lang="zh-TW" altLang="en-US" sz="800" i="1">
                  <a:solidFill>
                    <a:srgbClr val="000000"/>
                  </a:solidFill>
                </a:rPr>
                <a:t>身心健康</a:t>
              </a:r>
            </a:p>
            <a:p>
              <a:r>
                <a:rPr lang="zh-TW" altLang="en-US" sz="800" i="1">
                  <a:solidFill>
                    <a:srgbClr val="000000"/>
                  </a:solidFill>
                </a:rPr>
                <a:t>壓力管理</a:t>
              </a:r>
              <a:endParaRPr lang="zh-TW" altLang="en-US" sz="800">
                <a:solidFill>
                  <a:srgbClr val="000000"/>
                </a:solidFill>
              </a:endParaRPr>
            </a:p>
            <a:p>
              <a:endParaRPr lang="zh-TW" altLang="zh-TW"/>
            </a:p>
          </p:txBody>
        </p:sp>
        <p:sp>
          <p:nvSpPr>
            <p:cNvPr id="29704" name="Text Box 11"/>
            <p:cNvSpPr txBox="1">
              <a:spLocks noChangeArrowheads="1"/>
            </p:cNvSpPr>
            <p:nvPr/>
          </p:nvSpPr>
          <p:spPr bwMode="auto">
            <a:xfrm>
              <a:off x="6697" y="7050"/>
              <a:ext cx="2786" cy="872"/>
            </a:xfrm>
            <a:prstGeom prst="rect">
              <a:avLst/>
            </a:prstGeom>
            <a:solidFill>
              <a:srgbClr val="FFFFFF"/>
            </a:solidFill>
            <a:ln w="9525">
              <a:noFill/>
              <a:miter lim="800000"/>
              <a:headEnd/>
              <a:tailEnd/>
            </a:ln>
          </p:spPr>
          <p:txBody>
            <a:bodyPr lIns="45720"/>
            <a:lstStyle/>
            <a:p>
              <a:r>
                <a:rPr lang="zh-TW" altLang="en-US" sz="1000" b="1"/>
                <a:t>目前的</a:t>
              </a:r>
              <a:r>
                <a:rPr lang="zh-TW" altLang="en-US" sz="1000" b="1">
                  <a:solidFill>
                    <a:srgbClr val="000000"/>
                  </a:solidFill>
                </a:rPr>
                <a:t>環境</a:t>
              </a:r>
              <a:r>
                <a:rPr lang="zh-TW" altLang="en-US" sz="1000" b="1">
                  <a:latin typeface="Calibri" pitchFamily="34" charset="0"/>
                </a:rPr>
                <a:t>：</a:t>
              </a:r>
              <a:endParaRPr lang="zh-TW" altLang="en-US" sz="1000" b="1">
                <a:latin typeface="Times New Roman" pitchFamily="18" charset="0"/>
              </a:endParaRPr>
            </a:p>
            <a:p>
              <a:r>
                <a:rPr lang="zh-TW" altLang="en-US" sz="900" b="1">
                  <a:latin typeface="Calibri" pitchFamily="34" charset="0"/>
                </a:rPr>
                <a:t>自我─他人：</a:t>
              </a:r>
              <a:endParaRPr lang="zh-TW" altLang="en-US" sz="900" b="1">
                <a:latin typeface="Times New Roman" pitchFamily="18" charset="0"/>
              </a:endParaRPr>
            </a:p>
            <a:p>
              <a:r>
                <a:rPr lang="zh-TW" altLang="en-US" sz="800" i="1">
                  <a:solidFill>
                    <a:srgbClr val="000000"/>
                  </a:solidFill>
                </a:rPr>
                <a:t>人際關係</a:t>
              </a:r>
              <a:endParaRPr lang="zh-TW" altLang="en-US" sz="800">
                <a:solidFill>
                  <a:srgbClr val="000000"/>
                </a:solidFill>
              </a:endParaRPr>
            </a:p>
            <a:p>
              <a:endParaRPr lang="zh-TW" altLang="zh-TW"/>
            </a:p>
          </p:txBody>
        </p:sp>
        <p:sp>
          <p:nvSpPr>
            <p:cNvPr id="29705" name="Text Box 12"/>
            <p:cNvSpPr txBox="1">
              <a:spLocks noChangeArrowheads="1"/>
            </p:cNvSpPr>
            <p:nvPr/>
          </p:nvSpPr>
          <p:spPr bwMode="auto">
            <a:xfrm>
              <a:off x="6697" y="7828"/>
              <a:ext cx="2786" cy="1502"/>
            </a:xfrm>
            <a:prstGeom prst="rect">
              <a:avLst/>
            </a:prstGeom>
            <a:solidFill>
              <a:srgbClr val="FFFFFF"/>
            </a:solidFill>
            <a:ln w="9525">
              <a:noFill/>
              <a:miter lim="800000"/>
              <a:headEnd/>
              <a:tailEnd/>
            </a:ln>
          </p:spPr>
          <p:txBody>
            <a:bodyPr lIns="45720"/>
            <a:lstStyle/>
            <a:p>
              <a:r>
                <a:rPr lang="zh-TW" altLang="en-US" sz="1000" b="1"/>
                <a:t>目前的</a:t>
              </a:r>
              <a:r>
                <a:rPr lang="zh-TW" altLang="en-US" sz="1000" b="1">
                  <a:solidFill>
                    <a:srgbClr val="000000"/>
                  </a:solidFill>
                </a:rPr>
                <a:t>環境</a:t>
              </a:r>
              <a:r>
                <a:rPr lang="zh-TW" altLang="en-US" sz="1000" b="1">
                  <a:latin typeface="Calibri" pitchFamily="34" charset="0"/>
                </a:rPr>
                <a:t>：</a:t>
              </a:r>
              <a:endParaRPr lang="zh-TW" altLang="en-US" sz="1000" b="1">
                <a:latin typeface="Times New Roman" pitchFamily="18" charset="0"/>
              </a:endParaRPr>
            </a:p>
            <a:p>
              <a:r>
                <a:rPr lang="zh-TW" altLang="en-US" sz="900" b="1">
                  <a:latin typeface="Calibri" pitchFamily="34" charset="0"/>
                </a:rPr>
                <a:t>自我─學校：</a:t>
              </a:r>
              <a:endParaRPr lang="zh-TW" altLang="en-US" sz="900" b="1">
                <a:latin typeface="Times New Roman" pitchFamily="18" charset="0"/>
              </a:endParaRPr>
            </a:p>
            <a:p>
              <a:r>
                <a:rPr lang="zh-TW" altLang="en-US" sz="800" i="1">
                  <a:solidFill>
                    <a:srgbClr val="000000"/>
                  </a:solidFill>
                </a:rPr>
                <a:t>對學校的態度</a:t>
              </a:r>
            </a:p>
            <a:p>
              <a:r>
                <a:rPr lang="zh-TW" altLang="en-US" sz="800" i="1">
                  <a:solidFill>
                    <a:srgbClr val="000000"/>
                  </a:solidFill>
                </a:rPr>
                <a:t>動力</a:t>
              </a:r>
            </a:p>
            <a:p>
              <a:r>
                <a:rPr lang="zh-TW" altLang="en-US" sz="800" i="1">
                  <a:latin typeface="Calibri" pitchFamily="34" charset="0"/>
                </a:rPr>
                <a:t>學習能力</a:t>
              </a:r>
              <a:endParaRPr lang="zh-TW" altLang="en-US" sz="800" i="1">
                <a:latin typeface="Times New Roman" pitchFamily="18" charset="0"/>
              </a:endParaRPr>
            </a:p>
            <a:p>
              <a:r>
                <a:rPr lang="zh-TW" altLang="en-US" sz="800" i="1">
                  <a:latin typeface="Calibri" pitchFamily="34" charset="0"/>
                </a:rPr>
                <a:t>獨立學習能力</a:t>
              </a:r>
              <a:endParaRPr lang="zh-TW" altLang="en-US" sz="800" i="1">
                <a:latin typeface="Times New Roman" pitchFamily="18" charset="0"/>
              </a:endParaRPr>
            </a:p>
            <a:p>
              <a:endParaRPr lang="zh-TW" altLang="zh-TW"/>
            </a:p>
          </p:txBody>
        </p:sp>
        <p:sp>
          <p:nvSpPr>
            <p:cNvPr id="29706" name="Text Box 13"/>
            <p:cNvSpPr txBox="1">
              <a:spLocks noChangeArrowheads="1"/>
            </p:cNvSpPr>
            <p:nvPr/>
          </p:nvSpPr>
          <p:spPr bwMode="auto">
            <a:xfrm>
              <a:off x="6637" y="10334"/>
              <a:ext cx="2786" cy="643"/>
            </a:xfrm>
            <a:prstGeom prst="rect">
              <a:avLst/>
            </a:prstGeom>
            <a:solidFill>
              <a:srgbClr val="FFFFFF"/>
            </a:solidFill>
            <a:ln w="9525">
              <a:noFill/>
              <a:miter lim="800000"/>
              <a:headEnd/>
              <a:tailEnd/>
            </a:ln>
          </p:spPr>
          <p:txBody>
            <a:bodyPr/>
            <a:lstStyle/>
            <a:p>
              <a:r>
                <a:rPr lang="zh-TW" altLang="en-US" sz="900" b="1">
                  <a:latin typeface="Calibri" pitchFamily="34" charset="0"/>
                </a:rPr>
                <a:t>自我─未來：</a:t>
              </a:r>
              <a:endParaRPr lang="zh-TW" altLang="en-US" sz="900" b="1">
                <a:latin typeface="Times New Roman" pitchFamily="18" charset="0"/>
              </a:endParaRPr>
            </a:p>
            <a:p>
              <a:r>
                <a:rPr lang="zh-TW" altLang="en-US" sz="800" i="1">
                  <a:latin typeface="Calibri" pitchFamily="34" charset="0"/>
                </a:rPr>
                <a:t>人生目標</a:t>
              </a:r>
              <a:endParaRPr lang="zh-TW" altLang="en-US"/>
            </a:p>
          </p:txBody>
        </p:sp>
        <p:sp>
          <p:nvSpPr>
            <p:cNvPr id="29707" name="Line 14"/>
            <p:cNvSpPr>
              <a:spLocks noChangeShapeType="1"/>
            </p:cNvSpPr>
            <p:nvPr/>
          </p:nvSpPr>
          <p:spPr bwMode="auto">
            <a:xfrm flipV="1">
              <a:off x="4607" y="6310"/>
              <a:ext cx="2090" cy="2214"/>
            </a:xfrm>
            <a:prstGeom prst="line">
              <a:avLst/>
            </a:prstGeom>
            <a:noFill/>
            <a:ln w="9525">
              <a:solidFill>
                <a:srgbClr val="000000"/>
              </a:solidFill>
              <a:round/>
              <a:headEnd/>
              <a:tailEnd/>
            </a:ln>
          </p:spPr>
          <p:txBody>
            <a:bodyPr/>
            <a:lstStyle/>
            <a:p>
              <a:endParaRPr lang="zh-TW" altLang="en-US"/>
            </a:p>
          </p:txBody>
        </p:sp>
        <p:sp>
          <p:nvSpPr>
            <p:cNvPr id="29708" name="Line 15"/>
            <p:cNvSpPr>
              <a:spLocks noChangeShapeType="1"/>
            </p:cNvSpPr>
            <p:nvPr/>
          </p:nvSpPr>
          <p:spPr bwMode="auto">
            <a:xfrm flipV="1">
              <a:off x="5388" y="7292"/>
              <a:ext cx="1309" cy="937"/>
            </a:xfrm>
            <a:prstGeom prst="line">
              <a:avLst/>
            </a:prstGeom>
            <a:noFill/>
            <a:ln w="9525">
              <a:solidFill>
                <a:srgbClr val="000000"/>
              </a:solidFill>
              <a:round/>
              <a:headEnd/>
              <a:tailEnd/>
            </a:ln>
          </p:spPr>
          <p:txBody>
            <a:bodyPr/>
            <a:lstStyle/>
            <a:p>
              <a:endParaRPr lang="zh-TW" altLang="en-US"/>
            </a:p>
          </p:txBody>
        </p:sp>
        <p:sp>
          <p:nvSpPr>
            <p:cNvPr id="29709" name="Line 16"/>
            <p:cNvSpPr>
              <a:spLocks noChangeShapeType="1"/>
            </p:cNvSpPr>
            <p:nvPr/>
          </p:nvSpPr>
          <p:spPr bwMode="auto">
            <a:xfrm flipV="1">
              <a:off x="5769" y="8062"/>
              <a:ext cx="928" cy="350"/>
            </a:xfrm>
            <a:prstGeom prst="line">
              <a:avLst/>
            </a:prstGeom>
            <a:noFill/>
            <a:ln w="9525">
              <a:solidFill>
                <a:srgbClr val="000000"/>
              </a:solidFill>
              <a:round/>
              <a:headEnd/>
              <a:tailEnd/>
            </a:ln>
          </p:spPr>
          <p:txBody>
            <a:bodyPr/>
            <a:lstStyle/>
            <a:p>
              <a:endParaRPr lang="zh-TW" altLang="en-US"/>
            </a:p>
          </p:txBody>
        </p:sp>
        <p:sp>
          <p:nvSpPr>
            <p:cNvPr id="29710" name="Line 17"/>
            <p:cNvSpPr>
              <a:spLocks noChangeShapeType="1"/>
            </p:cNvSpPr>
            <p:nvPr/>
          </p:nvSpPr>
          <p:spPr bwMode="auto">
            <a:xfrm>
              <a:off x="5971" y="9323"/>
              <a:ext cx="726" cy="134"/>
            </a:xfrm>
            <a:prstGeom prst="line">
              <a:avLst/>
            </a:prstGeom>
            <a:noFill/>
            <a:ln w="9525">
              <a:solidFill>
                <a:srgbClr val="000000"/>
              </a:solidFill>
              <a:round/>
              <a:headEnd/>
              <a:tailEnd/>
            </a:ln>
          </p:spPr>
          <p:txBody>
            <a:bodyPr/>
            <a:lstStyle/>
            <a:p>
              <a:endParaRPr lang="zh-TW" altLang="en-US"/>
            </a:p>
          </p:txBody>
        </p:sp>
        <p:sp>
          <p:nvSpPr>
            <p:cNvPr id="29711" name="Line 18"/>
            <p:cNvSpPr>
              <a:spLocks noChangeShapeType="1"/>
            </p:cNvSpPr>
            <p:nvPr/>
          </p:nvSpPr>
          <p:spPr bwMode="auto">
            <a:xfrm>
              <a:off x="5826" y="10028"/>
              <a:ext cx="871" cy="474"/>
            </a:xfrm>
            <a:prstGeom prst="line">
              <a:avLst/>
            </a:prstGeom>
            <a:noFill/>
            <a:ln w="9525">
              <a:solidFill>
                <a:srgbClr val="000000"/>
              </a:solidFill>
              <a:round/>
              <a:headEnd/>
              <a:tailEnd/>
            </a:ln>
          </p:spPr>
          <p:txBody>
            <a:bodyPr/>
            <a:lstStyle/>
            <a:p>
              <a:endParaRPr lang="zh-TW" altLang="en-US"/>
            </a:p>
          </p:txBody>
        </p:sp>
      </p:grpSp>
      <p:sp>
        <p:nvSpPr>
          <p:cNvPr id="21" name="Slide Number Placeholder 20"/>
          <p:cNvSpPr>
            <a:spLocks noGrp="1"/>
          </p:cNvSpPr>
          <p:nvPr>
            <p:ph type="sldNum" sz="quarter" idx="12"/>
          </p:nvPr>
        </p:nvSpPr>
        <p:spPr/>
        <p:txBody>
          <a:bodyPr/>
          <a:lstStyle/>
          <a:p>
            <a:pPr>
              <a:defRPr/>
            </a:pPr>
            <a:fld id="{2B12345D-FF25-473D-9166-6EB27B21C429}" type="slidenum">
              <a:rPr lang="zh-TW" altLang="en-US" smtClean="0"/>
              <a:pPr>
                <a:defRPr/>
              </a:pPr>
              <a:t>16</a:t>
            </a:fld>
            <a:endParaRPr lang="zh-TW"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42875"/>
            <a:ext cx="8229600" cy="785813"/>
          </a:xfrm>
        </p:spPr>
        <p:txBody>
          <a:bodyPr>
            <a:normAutofit fontScale="90000"/>
          </a:bodyPr>
          <a:lstStyle/>
          <a:p>
            <a:pPr eaLnBrk="1" fontAlgn="auto" hangingPunct="1">
              <a:spcAft>
                <a:spcPts val="0"/>
              </a:spcAft>
              <a:defRPr/>
            </a:pPr>
            <a:r>
              <a:rPr lang="zh-TW" altLang="en-US" dirty="0" smtClean="0">
                <a:latin typeface="+mn-ea"/>
                <a:ea typeface="+mn-ea"/>
              </a:rPr>
              <a:t>選擇</a:t>
            </a:r>
            <a:r>
              <a:rPr lang="en-US" altLang="zh-TW" b="1" dirty="0" smtClean="0">
                <a:latin typeface="+mn-ea"/>
                <a:ea typeface="+mn-ea"/>
              </a:rPr>
              <a:t>APASO-II</a:t>
            </a:r>
            <a:r>
              <a:rPr lang="zh-TW" altLang="en-US" b="1" dirty="0" smtClean="0">
                <a:latin typeface="+mn-ea"/>
                <a:ea typeface="+mn-ea"/>
              </a:rPr>
              <a:t>量表的原則 </a:t>
            </a:r>
            <a:endParaRPr lang="zh-TW" altLang="en-US" dirty="0">
              <a:latin typeface="+mn-ea"/>
              <a:ea typeface="+mn-ea"/>
              <a:cs typeface="Times New Roman" pitchFamily="18" charset="0"/>
            </a:endParaRPr>
          </a:p>
        </p:txBody>
      </p:sp>
      <p:graphicFrame>
        <p:nvGraphicFramePr>
          <p:cNvPr id="4" name="表格 3"/>
          <p:cNvGraphicFramePr>
            <a:graphicFrameLocks noGrp="1"/>
          </p:cNvGraphicFramePr>
          <p:nvPr/>
        </p:nvGraphicFramePr>
        <p:xfrm>
          <a:off x="214313" y="908050"/>
          <a:ext cx="8715375" cy="5659438"/>
        </p:xfrm>
        <a:graphic>
          <a:graphicData uri="http://schemas.openxmlformats.org/drawingml/2006/table">
            <a:tbl>
              <a:tblPr/>
              <a:tblGrid>
                <a:gridCol w="2714625"/>
                <a:gridCol w="757237"/>
                <a:gridCol w="749300"/>
                <a:gridCol w="749300"/>
                <a:gridCol w="747713"/>
                <a:gridCol w="749300"/>
                <a:gridCol w="749300"/>
                <a:gridCol w="749300"/>
                <a:gridCol w="749300"/>
              </a:tblGrid>
              <a:tr h="233363">
                <a:tc row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zh-TW" altLang="en-US" sz="1500" b="1" i="0" u="none" strike="noStrike" cap="none" normalizeH="0" baseline="0" smtClean="0">
                          <a:ln>
                            <a:noFill/>
                          </a:ln>
                          <a:solidFill>
                            <a:schemeClr val="tx1"/>
                          </a:solidFill>
                          <a:effectLst/>
                          <a:latin typeface="Constantia" pitchFamily="18" charset="0"/>
                          <a:ea typeface="新細明體" charset="-120"/>
                        </a:rPr>
                        <a:t>量表</a:t>
                      </a:r>
                      <a:r>
                        <a:rPr kumimoji="0" lang="en-US" altLang="zh-TW" sz="1500" b="1" i="0" u="none" strike="noStrike" cap="none" normalizeH="0" baseline="0" smtClean="0">
                          <a:ln>
                            <a:noFill/>
                          </a:ln>
                          <a:solidFill>
                            <a:schemeClr val="tx1"/>
                          </a:solidFill>
                          <a:effectLst/>
                          <a:latin typeface="Constantia" pitchFamily="18" charset="0"/>
                          <a:ea typeface="新細明體" charset="-120"/>
                        </a:rPr>
                        <a:t>/</a:t>
                      </a:r>
                      <a:r>
                        <a:rPr kumimoji="0" lang="zh-TW" altLang="en-US" sz="1500" b="1" i="0" u="none" strike="noStrike" cap="none" normalizeH="0" baseline="0" smtClean="0">
                          <a:ln>
                            <a:noFill/>
                          </a:ln>
                          <a:solidFill>
                            <a:schemeClr val="tx1"/>
                          </a:solidFill>
                          <a:effectLst/>
                          <a:latin typeface="Constantia" pitchFamily="18" charset="0"/>
                          <a:ea typeface="新細明體" charset="-120"/>
                        </a:rPr>
                        <a:t>副量表</a:t>
                      </a:r>
                      <a:endParaRPr kumimoji="0" lang="zh-TW" altLang="en-US" sz="1500" b="1" i="0" u="none" strike="noStrike" cap="none" normalizeH="0" baseline="0" smtClean="0">
                        <a:ln>
                          <a:noFill/>
                        </a:ln>
                        <a:solidFill>
                          <a:schemeClr val="tx1"/>
                        </a:solidFill>
                        <a:effectLst/>
                        <a:latin typeface="Times New Roman" pitchFamily="18" charset="0"/>
                        <a:ea typeface="新細明體" charset="-120"/>
                      </a:endParaRPr>
                    </a:p>
                  </a:txBody>
                  <a:tcPr marL="68580" marR="68580"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1" i="0" u="none" strike="noStrike" cap="none" normalizeH="0" baseline="0" smtClean="0">
                          <a:ln>
                            <a:noFill/>
                          </a:ln>
                          <a:solidFill>
                            <a:schemeClr val="tx1"/>
                          </a:solidFill>
                          <a:effectLst/>
                          <a:latin typeface="Constantia" pitchFamily="18" charset="0"/>
                          <a:ea typeface="新細明體" charset="-120"/>
                        </a:rPr>
                        <a:t>學校的關注</a:t>
                      </a:r>
                      <a:endParaRPr kumimoji="0" lang="zh-TW" altLang="en-US" sz="1500" b="1" i="0" u="none" strike="noStrike" cap="none" normalizeH="0" baseline="0" smtClean="0">
                        <a:ln>
                          <a:noFill/>
                        </a:ln>
                        <a:solidFill>
                          <a:schemeClr val="tx1"/>
                        </a:solidFill>
                        <a:effectLst/>
                        <a:latin typeface="Times New Roman" pitchFamily="18" charset="0"/>
                        <a:ea typeface="新細明體" charset="-12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1108075">
                <a:tc vMerge="1">
                  <a:txBody>
                    <a:bodyPr/>
                    <a:lstStyle/>
                    <a:p>
                      <a:endParaRPr lang="zh-TW"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學習</a:t>
                      </a:r>
                      <a:r>
                        <a:rPr kumimoji="0" lang="zh-TW" altLang="en-US" sz="1500" b="0" i="0" u="none" strike="noStrike" cap="none" normalizeH="0" baseline="0" smtClean="0">
                          <a:ln>
                            <a:noFill/>
                          </a:ln>
                          <a:solidFill>
                            <a:srgbClr val="000000"/>
                          </a:solidFill>
                          <a:effectLst/>
                          <a:latin typeface="Times New Roman" pitchFamily="18" charset="0"/>
                          <a:ea typeface="新細明體" charset="-120"/>
                        </a:rPr>
                        <a:t>策略</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學校生活質素</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學習動機</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11113"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社群關係</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道德行為</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情緒</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自我勝任感</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價值觀</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4000">
                <a:tc>
                  <a:txBody>
                    <a:bodyPr/>
                    <a:lstStyle/>
                    <a:p>
                      <a:pPr marL="200025" marR="0" lvl="0" indent="-179388" algn="l" defTabSz="914400" rtl="0" eaLnBrk="1" fontAlgn="base" latinLnBrk="0" hangingPunct="1">
                        <a:lnSpc>
                          <a:spcPct val="100000"/>
                        </a:lnSpc>
                        <a:spcBef>
                          <a:spcPct val="0"/>
                        </a:spcBef>
                        <a:spcAft>
                          <a:spcPct val="0"/>
                        </a:spcAft>
                        <a:buClrTx/>
                        <a:buSzTx/>
                        <a:buFontTx/>
                        <a:buNone/>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自我概念</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r>
              <a:tr h="254000">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情緒穩定性</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4000">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整體</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4000">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誠實</a:t>
                      </a:r>
                      <a:r>
                        <a:rPr kumimoji="0" lang="en-US" altLang="zh-TW" sz="1500" b="0" i="0" u="none" strike="noStrike" cap="none" normalizeH="0" baseline="0" smtClean="0">
                          <a:ln>
                            <a:noFill/>
                          </a:ln>
                          <a:solidFill>
                            <a:srgbClr val="000000"/>
                          </a:solidFill>
                          <a:effectLst/>
                          <a:latin typeface="Times New Roman" pitchFamily="18" charset="0"/>
                          <a:ea typeface="....`.."/>
                          <a:cs typeface="....`.."/>
                        </a:rPr>
                        <a:t>/</a:t>
                      </a: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可靠</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4000">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數學</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4000">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親子關係</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4000">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外貌</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4000">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
                          <a:cs typeface="....`.."/>
                        </a:rPr>
                        <a:t>英語</a:t>
                      </a:r>
                      <a:r>
                        <a:rPr kumimoji="0" lang="zh-TW" altLang="en-US" sz="1500" b="0" i="0" u="none" strike="noStrike" cap="none" normalizeH="0" baseline="0" smtClean="0">
                          <a:ln>
                            <a:noFill/>
                          </a:ln>
                          <a:solidFill>
                            <a:srgbClr val="000000"/>
                          </a:solidFill>
                          <a:effectLst/>
                          <a:latin typeface="....`.."/>
                          <a:ea typeface="Times New Roman" pitchFamily="18" charset="0"/>
                          <a:cs typeface="....`.."/>
                        </a:rPr>
                        <a:t> </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r>
              <a:tr h="254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身心健康</a:t>
                      </a:r>
                      <a:r>
                        <a:rPr kumimoji="0" lang="en-US" sz="1500" b="0" i="0" u="none" strike="noStrike" cap="none" normalizeH="0" baseline="0" smtClean="0">
                          <a:ln>
                            <a:noFill/>
                          </a:ln>
                          <a:solidFill>
                            <a:srgbClr val="000000"/>
                          </a:solidFill>
                          <a:effectLst/>
                          <a:latin typeface="Times New Roman" pitchFamily="18" charset="0"/>
                          <a:ea typeface="....`.."/>
                          <a:cs typeface="....`.."/>
                        </a:rPr>
                        <a:t> *</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4000">
                <a:tc>
                  <a:txBody>
                    <a:bodyPr/>
                    <a:lstStyle/>
                    <a:p>
                      <a:pPr marL="200025" marR="0" lvl="0" indent="-179388" algn="l" defTabSz="914400" rtl="0" eaLnBrk="1" fontAlgn="base" latinLnBrk="0" hangingPunct="1">
                        <a:lnSpc>
                          <a:spcPct val="100000"/>
                        </a:lnSpc>
                        <a:spcBef>
                          <a:spcPct val="0"/>
                        </a:spcBef>
                        <a:spcAft>
                          <a:spcPct val="0"/>
                        </a:spcAft>
                        <a:buClrTx/>
                        <a:buSzTx/>
                        <a:buFontTx/>
                        <a:buNone/>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壓力管理</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4000">
                <a:tc>
                  <a:txBody>
                    <a:bodyPr/>
                    <a:lstStyle/>
                    <a:p>
                      <a:pPr marL="200025" marR="0" lvl="0" indent="-179388" algn="l" defTabSz="914400" rtl="0" eaLnBrk="1" fontAlgn="base" latinLnBrk="0" hangingPunct="1">
                        <a:lnSpc>
                          <a:spcPct val="100000"/>
                        </a:lnSpc>
                        <a:spcBef>
                          <a:spcPct val="0"/>
                        </a:spcBef>
                        <a:spcAft>
                          <a:spcPct val="0"/>
                        </a:spcAft>
                        <a:buClrTx/>
                        <a:buSzTx/>
                        <a:buFontTx/>
                        <a:buNone/>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人際關係</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r>
              <a:tr h="254000">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關愛</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4000">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交際能力</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4000">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尊重他人</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4000">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分享</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4000">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社交行為</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4000">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支持</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Slide Number Placeholder 4"/>
          <p:cNvSpPr>
            <a:spLocks noGrp="1"/>
          </p:cNvSpPr>
          <p:nvPr>
            <p:ph type="sldNum" sz="quarter" idx="12"/>
          </p:nvPr>
        </p:nvSpPr>
        <p:spPr/>
        <p:txBody>
          <a:bodyPr/>
          <a:lstStyle/>
          <a:p>
            <a:pPr>
              <a:defRPr/>
            </a:pPr>
            <a:fld id="{ED901B75-6471-4706-9955-0350AC3BA424}" type="slidenum">
              <a:rPr lang="zh-TW" altLang="en-US" smtClean="0"/>
              <a:pPr>
                <a:defRPr/>
              </a:pPr>
              <a:t>17</a:t>
            </a:fld>
            <a:endParaRPr lang="zh-TW"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28625" y="142875"/>
            <a:ext cx="8229600" cy="785813"/>
          </a:xfrm>
        </p:spPr>
        <p:txBody>
          <a:bodyPr>
            <a:normAutofit fontScale="90000"/>
          </a:bodyPr>
          <a:lstStyle/>
          <a:p>
            <a:pPr eaLnBrk="1" fontAlgn="auto" hangingPunct="1">
              <a:spcAft>
                <a:spcPts val="0"/>
              </a:spcAft>
              <a:defRPr/>
            </a:pPr>
            <a:r>
              <a:rPr lang="zh-TW" altLang="en-US" dirty="0" smtClean="0">
                <a:latin typeface="+mn-ea"/>
                <a:ea typeface="+mn-ea"/>
              </a:rPr>
              <a:t>選擇</a:t>
            </a:r>
            <a:r>
              <a:rPr lang="en-US" altLang="zh-TW" b="1" dirty="0" smtClean="0">
                <a:latin typeface="+mn-ea"/>
                <a:ea typeface="+mn-ea"/>
              </a:rPr>
              <a:t>APASO-II</a:t>
            </a:r>
            <a:r>
              <a:rPr lang="zh-TW" altLang="en-US" b="1" dirty="0" smtClean="0">
                <a:latin typeface="+mn-ea"/>
                <a:ea typeface="+mn-ea"/>
              </a:rPr>
              <a:t>量表的原則 </a:t>
            </a:r>
            <a:endParaRPr lang="zh-TW" altLang="en-US" dirty="0">
              <a:latin typeface="+mn-ea"/>
              <a:ea typeface="+mn-ea"/>
              <a:cs typeface="Times New Roman" pitchFamily="18" charset="0"/>
            </a:endParaRPr>
          </a:p>
        </p:txBody>
      </p:sp>
      <p:graphicFrame>
        <p:nvGraphicFramePr>
          <p:cNvPr id="4" name="表格 3"/>
          <p:cNvGraphicFramePr>
            <a:graphicFrameLocks noGrp="1"/>
          </p:cNvGraphicFramePr>
          <p:nvPr/>
        </p:nvGraphicFramePr>
        <p:xfrm>
          <a:off x="214313" y="1033463"/>
          <a:ext cx="8715375" cy="5468937"/>
        </p:xfrm>
        <a:graphic>
          <a:graphicData uri="http://schemas.openxmlformats.org/drawingml/2006/table">
            <a:tbl>
              <a:tblPr/>
              <a:tblGrid>
                <a:gridCol w="2722562"/>
                <a:gridCol w="749300"/>
                <a:gridCol w="749300"/>
                <a:gridCol w="749300"/>
                <a:gridCol w="747713"/>
                <a:gridCol w="749300"/>
                <a:gridCol w="749300"/>
                <a:gridCol w="749300"/>
                <a:gridCol w="749300"/>
              </a:tblGrid>
              <a:tr h="207963">
                <a:tc row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zh-TW" altLang="en-US" sz="1500" b="1" i="0" u="none" strike="noStrike" cap="none" normalizeH="0" baseline="0" smtClean="0">
                          <a:ln>
                            <a:noFill/>
                          </a:ln>
                          <a:solidFill>
                            <a:schemeClr val="tx1"/>
                          </a:solidFill>
                          <a:effectLst/>
                          <a:latin typeface="Constantia" pitchFamily="18" charset="0"/>
                          <a:ea typeface="新細明體" charset="-120"/>
                        </a:rPr>
                        <a:t>量表</a:t>
                      </a:r>
                      <a:r>
                        <a:rPr kumimoji="0" lang="en-US" altLang="zh-TW" sz="1500" b="1" i="0" u="none" strike="noStrike" cap="none" normalizeH="0" baseline="0" smtClean="0">
                          <a:ln>
                            <a:noFill/>
                          </a:ln>
                          <a:solidFill>
                            <a:schemeClr val="tx1"/>
                          </a:solidFill>
                          <a:effectLst/>
                          <a:latin typeface="Constantia" pitchFamily="18" charset="0"/>
                          <a:ea typeface="新細明體" charset="-120"/>
                        </a:rPr>
                        <a:t>/</a:t>
                      </a:r>
                      <a:r>
                        <a:rPr kumimoji="0" lang="zh-TW" altLang="en-US" sz="1500" b="1" i="0" u="none" strike="noStrike" cap="none" normalizeH="0" baseline="0" smtClean="0">
                          <a:ln>
                            <a:noFill/>
                          </a:ln>
                          <a:solidFill>
                            <a:schemeClr val="tx1"/>
                          </a:solidFill>
                          <a:effectLst/>
                          <a:latin typeface="Constantia" pitchFamily="18" charset="0"/>
                          <a:ea typeface="新細明體" charset="-120"/>
                        </a:rPr>
                        <a:t>副量表</a:t>
                      </a:r>
                      <a:endParaRPr kumimoji="0" lang="zh-TW" altLang="en-US" sz="1500" b="1" i="0" u="none" strike="noStrike" cap="none" normalizeH="0" baseline="0" smtClean="0">
                        <a:ln>
                          <a:noFill/>
                        </a:ln>
                        <a:solidFill>
                          <a:schemeClr val="tx1"/>
                        </a:solidFill>
                        <a:effectLst/>
                        <a:latin typeface="Times New Roman" pitchFamily="18" charset="0"/>
                        <a:ea typeface="新細明體" charset="-120"/>
                      </a:endParaRPr>
                    </a:p>
                  </a:txBody>
                  <a:tcPr marL="68580" marR="68580"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1" i="0" u="none" strike="noStrike" cap="none" normalizeH="0" baseline="0" smtClean="0">
                          <a:ln>
                            <a:noFill/>
                          </a:ln>
                          <a:solidFill>
                            <a:schemeClr val="tx1"/>
                          </a:solidFill>
                          <a:effectLst/>
                          <a:latin typeface="Constantia" pitchFamily="18" charset="0"/>
                          <a:ea typeface="新細明體" charset="-120"/>
                        </a:rPr>
                        <a:t>學校的關注</a:t>
                      </a:r>
                      <a:endParaRPr kumimoji="0" lang="zh-TW" altLang="en-US" sz="1500" b="1" i="0" u="none" strike="noStrike" cap="none" normalizeH="0" baseline="0" smtClean="0">
                        <a:ln>
                          <a:noFill/>
                        </a:ln>
                        <a:solidFill>
                          <a:schemeClr val="tx1"/>
                        </a:solidFill>
                        <a:effectLst/>
                        <a:latin typeface="Times New Roman" pitchFamily="18" charset="0"/>
                        <a:ea typeface="新細明體" charset="-12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868363">
                <a:tc vMerge="1">
                  <a:txBody>
                    <a:bodyPr/>
                    <a:lstStyle/>
                    <a:p>
                      <a:endParaRPr lang="zh-TW"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學習</a:t>
                      </a:r>
                      <a:r>
                        <a:rPr kumimoji="0" lang="zh-TW" altLang="en-US" sz="1500" b="0" i="0" u="none" strike="noStrike" cap="none" normalizeH="0" baseline="0" smtClean="0">
                          <a:ln>
                            <a:noFill/>
                          </a:ln>
                          <a:solidFill>
                            <a:srgbClr val="000000"/>
                          </a:solidFill>
                          <a:effectLst/>
                          <a:latin typeface="Times New Roman" pitchFamily="18" charset="0"/>
                          <a:ea typeface="新細明體" charset="-120"/>
                        </a:rPr>
                        <a:t>策略</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學校生活質素</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學習動機</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11113"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社群關係</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道德行為</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情緒</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自我勝任感</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價值觀</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71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rgbClr val="000000"/>
                          </a:solidFill>
                          <a:effectLst/>
                          <a:latin typeface="Times New Roman" pitchFamily="18" charset="0"/>
                          <a:ea typeface="....`.."/>
                          <a:cs typeface="....`.."/>
                        </a:rPr>
                        <a:t>對學校的態度</a:t>
                      </a:r>
                      <a:r>
                        <a:rPr kumimoji="0" lang="zh-TW" altLang="en-US" sz="1500" b="0" i="0" u="none" strike="noStrike" cap="none" normalizeH="0" baseline="0" smtClean="0">
                          <a:ln>
                            <a:noFill/>
                          </a:ln>
                          <a:solidFill>
                            <a:srgbClr val="000000"/>
                          </a:solidFill>
                          <a:effectLst/>
                          <a:latin typeface="....`.."/>
                          <a:ea typeface="Times New Roman" pitchFamily="18" charset="0"/>
                          <a:cs typeface="....`.."/>
                        </a:rPr>
                        <a:t> </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r>
              <a:tr h="257175">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
                          <a:cs typeface="....`.."/>
                        </a:rPr>
                        <a:t>成就感</a:t>
                      </a:r>
                      <a:r>
                        <a:rPr kumimoji="0" lang="zh-TW" altLang="en-US" sz="1500" b="0" i="0" u="none" strike="noStrike" cap="none" normalizeH="0" baseline="0" smtClean="0">
                          <a:ln>
                            <a:noFill/>
                          </a:ln>
                          <a:solidFill>
                            <a:srgbClr val="000000"/>
                          </a:solidFill>
                          <a:effectLst/>
                          <a:latin typeface="....`.."/>
                          <a:ea typeface="Times New Roman" pitchFamily="18" charset="0"/>
                          <a:cs typeface="....`.."/>
                        </a:rPr>
                        <a:t> </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ts val="1725"/>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ts val="1725"/>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7175">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經歷</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ts val="1725"/>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7175">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整體滿足感</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7175">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負面情感</a:t>
                      </a:r>
                      <a:r>
                        <a:rPr kumimoji="0" lang="en-US" sz="1500" b="0" i="0" u="none" strike="noStrike" cap="none" normalizeH="0" baseline="0" smtClean="0">
                          <a:ln>
                            <a:noFill/>
                          </a:ln>
                          <a:solidFill>
                            <a:srgbClr val="000000"/>
                          </a:solidFill>
                          <a:effectLst/>
                          <a:latin typeface="Times New Roman" pitchFamily="18" charset="0"/>
                          <a:ea typeface="....`.."/>
                          <a:cs typeface="....`.."/>
                        </a:rPr>
                        <a:t> *</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ts val="1725"/>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ts val="1725"/>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7175">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機會</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ts val="1725"/>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ts val="1725"/>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7175">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社群關係</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7175">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師生關係</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r>
              <a:tr h="257175">
                <a:tc>
                  <a:txBody>
                    <a:bodyPr/>
                    <a:lstStyle/>
                    <a:p>
                      <a:pPr marL="200025" marR="0" lvl="0" indent="-179388" algn="l" defTabSz="914400" rtl="0" eaLnBrk="1" fontAlgn="base" latinLnBrk="0" hangingPunct="1">
                        <a:lnSpc>
                          <a:spcPct val="100000"/>
                        </a:lnSpc>
                        <a:spcBef>
                          <a:spcPct val="0"/>
                        </a:spcBef>
                        <a:spcAft>
                          <a:spcPct val="0"/>
                        </a:spcAft>
                        <a:buClrTx/>
                        <a:buSzTx/>
                        <a:buFontTx/>
                        <a:buNone/>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動力</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r>
              <a:tr h="257175">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聯繫</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7175">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競爭</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7175">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努力</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7175">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稱讚</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7175">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社群關係</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7175">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社會權力</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7175">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作業</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7175">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獎勵</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Slide Number Placeholder 4"/>
          <p:cNvSpPr>
            <a:spLocks noGrp="1"/>
          </p:cNvSpPr>
          <p:nvPr>
            <p:ph type="sldNum" sz="quarter" idx="12"/>
          </p:nvPr>
        </p:nvSpPr>
        <p:spPr>
          <a:xfrm>
            <a:off x="7924800" y="6448425"/>
            <a:ext cx="762000" cy="365125"/>
          </a:xfrm>
        </p:spPr>
        <p:txBody>
          <a:bodyPr/>
          <a:lstStyle/>
          <a:p>
            <a:pPr>
              <a:defRPr/>
            </a:pPr>
            <a:fld id="{7799B41E-4768-4C7A-8AF1-3786CE22F22D}" type="slidenum">
              <a:rPr lang="zh-TW" altLang="en-US" smtClean="0"/>
              <a:pPr>
                <a:defRPr/>
              </a:pPr>
              <a:t>18</a:t>
            </a:fld>
            <a:endParaRPr lang="zh-TW"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15888"/>
            <a:ext cx="8229600" cy="785812"/>
          </a:xfrm>
        </p:spPr>
        <p:txBody>
          <a:bodyPr>
            <a:normAutofit fontScale="90000"/>
          </a:bodyPr>
          <a:lstStyle/>
          <a:p>
            <a:pPr eaLnBrk="1" fontAlgn="auto" hangingPunct="1">
              <a:spcAft>
                <a:spcPts val="0"/>
              </a:spcAft>
              <a:defRPr/>
            </a:pPr>
            <a:r>
              <a:rPr lang="zh-TW" altLang="en-US" dirty="0" smtClean="0">
                <a:latin typeface="+mn-ea"/>
                <a:ea typeface="+mn-ea"/>
              </a:rPr>
              <a:t>選擇</a:t>
            </a:r>
            <a:r>
              <a:rPr lang="en-US" altLang="zh-TW" b="1" dirty="0" smtClean="0">
                <a:latin typeface="+mn-ea"/>
                <a:ea typeface="+mn-ea"/>
              </a:rPr>
              <a:t>APASO-II</a:t>
            </a:r>
            <a:r>
              <a:rPr lang="zh-TW" altLang="en-US" b="1" dirty="0" smtClean="0">
                <a:latin typeface="+mn-ea"/>
                <a:ea typeface="+mn-ea"/>
              </a:rPr>
              <a:t>量表的原則 </a:t>
            </a:r>
            <a:endParaRPr lang="zh-TW" altLang="en-US" dirty="0">
              <a:latin typeface="+mn-ea"/>
              <a:ea typeface="+mn-ea"/>
              <a:cs typeface="Times New Roman" pitchFamily="18" charset="0"/>
            </a:endParaRPr>
          </a:p>
        </p:txBody>
      </p:sp>
      <p:graphicFrame>
        <p:nvGraphicFramePr>
          <p:cNvPr id="4" name="表格 3"/>
          <p:cNvGraphicFramePr>
            <a:graphicFrameLocks noGrp="1"/>
          </p:cNvGraphicFramePr>
          <p:nvPr/>
        </p:nvGraphicFramePr>
        <p:xfrm>
          <a:off x="214313" y="908050"/>
          <a:ext cx="8715375" cy="5662613"/>
        </p:xfrm>
        <a:graphic>
          <a:graphicData uri="http://schemas.openxmlformats.org/drawingml/2006/table">
            <a:tbl>
              <a:tblPr/>
              <a:tblGrid>
                <a:gridCol w="2722562"/>
                <a:gridCol w="749300"/>
                <a:gridCol w="749300"/>
                <a:gridCol w="749300"/>
                <a:gridCol w="747713"/>
                <a:gridCol w="749300"/>
                <a:gridCol w="749300"/>
                <a:gridCol w="749300"/>
                <a:gridCol w="749300"/>
              </a:tblGrid>
              <a:tr h="249238">
                <a:tc row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zh-TW" altLang="en-US" sz="1500" b="1" i="0" u="none" strike="noStrike" cap="none" normalizeH="0" baseline="0" smtClean="0">
                          <a:ln>
                            <a:noFill/>
                          </a:ln>
                          <a:solidFill>
                            <a:schemeClr val="tx1"/>
                          </a:solidFill>
                          <a:effectLst/>
                          <a:latin typeface="Constantia" pitchFamily="18" charset="0"/>
                          <a:ea typeface="新細明體" charset="-120"/>
                        </a:rPr>
                        <a:t>量表</a:t>
                      </a:r>
                      <a:r>
                        <a:rPr kumimoji="0" lang="en-US" altLang="zh-TW" sz="1500" b="1" i="0" u="none" strike="noStrike" cap="none" normalizeH="0" baseline="0" smtClean="0">
                          <a:ln>
                            <a:noFill/>
                          </a:ln>
                          <a:solidFill>
                            <a:schemeClr val="tx1"/>
                          </a:solidFill>
                          <a:effectLst/>
                          <a:latin typeface="Constantia" pitchFamily="18" charset="0"/>
                          <a:ea typeface="新細明體" charset="-120"/>
                        </a:rPr>
                        <a:t>/</a:t>
                      </a:r>
                      <a:r>
                        <a:rPr kumimoji="0" lang="zh-TW" altLang="en-US" sz="1500" b="1" i="0" u="none" strike="noStrike" cap="none" normalizeH="0" baseline="0" smtClean="0">
                          <a:ln>
                            <a:noFill/>
                          </a:ln>
                          <a:solidFill>
                            <a:schemeClr val="tx1"/>
                          </a:solidFill>
                          <a:effectLst/>
                          <a:latin typeface="Constantia" pitchFamily="18" charset="0"/>
                          <a:ea typeface="新細明體" charset="-120"/>
                        </a:rPr>
                        <a:t>副量表</a:t>
                      </a:r>
                      <a:endParaRPr kumimoji="0" lang="zh-TW" altLang="en-US" sz="1500" b="1" i="0" u="none" strike="noStrike" cap="none" normalizeH="0" baseline="0" smtClean="0">
                        <a:ln>
                          <a:noFill/>
                        </a:ln>
                        <a:solidFill>
                          <a:schemeClr val="tx1"/>
                        </a:solidFill>
                        <a:effectLst/>
                        <a:latin typeface="Times New Roman" pitchFamily="18" charset="0"/>
                        <a:ea typeface="新細明體" charset="-120"/>
                      </a:endParaRPr>
                    </a:p>
                  </a:txBody>
                  <a:tcPr marL="68580" marR="68580"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1" i="0" u="none" strike="noStrike" cap="none" normalizeH="0" baseline="0" smtClean="0">
                          <a:ln>
                            <a:noFill/>
                          </a:ln>
                          <a:solidFill>
                            <a:schemeClr val="tx1"/>
                          </a:solidFill>
                          <a:effectLst/>
                          <a:latin typeface="Constantia" pitchFamily="18" charset="0"/>
                          <a:ea typeface="新細明體" charset="-120"/>
                        </a:rPr>
                        <a:t>學校的關注</a:t>
                      </a:r>
                      <a:endParaRPr kumimoji="0" lang="zh-TW" altLang="en-US" sz="1500" b="1" i="0" u="none" strike="noStrike" cap="none" normalizeH="0" baseline="0" smtClean="0">
                        <a:ln>
                          <a:noFill/>
                        </a:ln>
                        <a:solidFill>
                          <a:schemeClr val="tx1"/>
                        </a:solidFill>
                        <a:effectLst/>
                        <a:latin typeface="Times New Roman" pitchFamily="18" charset="0"/>
                        <a:ea typeface="新細明體" charset="-12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496888">
                <a:tc vMerge="1">
                  <a:txBody>
                    <a:bodyPr/>
                    <a:lstStyle/>
                    <a:p>
                      <a:endParaRPr lang="zh-TW"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學習</a:t>
                      </a:r>
                      <a:r>
                        <a:rPr kumimoji="0" lang="zh-TW" altLang="en-US" sz="1500" b="0" i="0" u="none" strike="noStrike" cap="none" normalizeH="0" baseline="0" smtClean="0">
                          <a:ln>
                            <a:noFill/>
                          </a:ln>
                          <a:solidFill>
                            <a:srgbClr val="000000"/>
                          </a:solidFill>
                          <a:effectLst/>
                          <a:latin typeface="Times New Roman" pitchFamily="18" charset="0"/>
                          <a:ea typeface="新細明體" charset="-120"/>
                        </a:rPr>
                        <a:t>策略</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學校生活質素</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學習動機</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11113"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社群關係</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道德行為</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情緒</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自我勝任感</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價值觀</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8763">
                <a:tc>
                  <a:txBody>
                    <a:bodyPr/>
                    <a:lstStyle/>
                    <a:p>
                      <a:pPr marL="200025" marR="0" lvl="0" indent="-179388" algn="l" defTabSz="914400" rtl="0" eaLnBrk="1" fontAlgn="base" latinLnBrk="0" hangingPunct="1">
                        <a:lnSpc>
                          <a:spcPct val="100000"/>
                        </a:lnSpc>
                        <a:spcBef>
                          <a:spcPct val="0"/>
                        </a:spcBef>
                        <a:spcAft>
                          <a:spcPct val="0"/>
                        </a:spcAft>
                        <a:buClrTx/>
                        <a:buSzTx/>
                        <a:buFontTx/>
                        <a:buNone/>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學習能力</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r>
              <a:tr h="258763">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創意思考</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8763">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批判性思考</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8763">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解難技巧</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8763">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時間管理</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r>
              <a:tr h="258763">
                <a:tc>
                  <a:txBody>
                    <a:bodyPr/>
                    <a:lstStyle/>
                    <a:p>
                      <a:pPr marL="20638" marR="0" lvl="0" indent="0" algn="l"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獨立學習能力</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r>
              <a:tr h="258763">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學術情感</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8763">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學術探究</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8763">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學術檢視</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8763">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學習自我概念</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8763">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自我完善</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8763">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尋找協助</a:t>
                      </a:r>
                      <a:r>
                        <a:rPr kumimoji="0" lang="en-US" sz="1500" b="0" i="0" u="none" strike="noStrike" cap="none" normalizeH="0" baseline="0" smtClean="0">
                          <a:ln>
                            <a:noFill/>
                          </a:ln>
                          <a:solidFill>
                            <a:srgbClr val="000000"/>
                          </a:solidFill>
                          <a:effectLst/>
                          <a:latin typeface="Times New Roman" pitchFamily="18" charset="0"/>
                          <a:ea typeface="....`.."/>
                          <a:cs typeface="....`.."/>
                        </a:rPr>
                        <a:t> *</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8763">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目標設定</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8763">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好奇</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8763">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閱讀策略</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8763">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策略性求助</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8763">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控制學習環境</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8763">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學習計劃</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8763">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學習的價值</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Slide Number Placeholder 4"/>
          <p:cNvSpPr>
            <a:spLocks noGrp="1"/>
          </p:cNvSpPr>
          <p:nvPr>
            <p:ph type="sldNum" sz="quarter" idx="12"/>
          </p:nvPr>
        </p:nvSpPr>
        <p:spPr>
          <a:xfrm>
            <a:off x="7924800" y="6448425"/>
            <a:ext cx="762000" cy="365125"/>
          </a:xfrm>
        </p:spPr>
        <p:txBody>
          <a:bodyPr/>
          <a:lstStyle/>
          <a:p>
            <a:pPr>
              <a:defRPr/>
            </a:pPr>
            <a:fld id="{E9DEFAC7-3160-455D-9EB0-16B9C67FB018}" type="slidenum">
              <a:rPr lang="zh-TW" altLang="en-US" smtClean="0"/>
              <a:pPr>
                <a:defRPr/>
              </a:pPr>
              <a:t>19</a:t>
            </a:fld>
            <a:endParaRPr lang="zh-TW"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928688"/>
            <a:ext cx="8229600" cy="847725"/>
          </a:xfrm>
        </p:spPr>
        <p:txBody>
          <a:bodyPr/>
          <a:lstStyle/>
          <a:p>
            <a:pPr>
              <a:defRPr/>
            </a:pPr>
            <a:r>
              <a:rPr lang="zh-TW" altLang="en-US" b="1" dirty="0" smtClean="0">
                <a:latin typeface="+mn-ea"/>
                <a:ea typeface="+mn-ea"/>
              </a:rPr>
              <a:t>單元一</a:t>
            </a:r>
            <a:endParaRPr lang="zh-TW" altLang="en-US" dirty="0">
              <a:latin typeface="+mn-ea"/>
              <a:ea typeface="+mn-ea"/>
            </a:endParaRPr>
          </a:p>
        </p:txBody>
      </p:sp>
      <p:sp>
        <p:nvSpPr>
          <p:cNvPr id="3" name="內容版面配置區 2"/>
          <p:cNvSpPr>
            <a:spLocks noGrp="1"/>
          </p:cNvSpPr>
          <p:nvPr>
            <p:ph idx="1"/>
          </p:nvPr>
        </p:nvSpPr>
        <p:spPr/>
        <p:txBody>
          <a:bodyPr/>
          <a:lstStyle/>
          <a:p>
            <a:pPr>
              <a:defRPr/>
            </a:pPr>
            <a:r>
              <a:rPr lang="zh-TW" altLang="en-US" sz="3200" dirty="0" smtClean="0">
                <a:latin typeface="+mn-ea"/>
              </a:rPr>
              <a:t>本單元讓學員了解</a:t>
            </a:r>
            <a:r>
              <a:rPr lang="en-US" altLang="zh-TW" sz="3200" dirty="0" smtClean="0">
                <a:latin typeface="+mn-ea"/>
              </a:rPr>
              <a:t>︰</a:t>
            </a:r>
          </a:p>
          <a:p>
            <a:pPr>
              <a:buFont typeface="Wingdings 2" pitchFamily="18" charset="2"/>
              <a:buNone/>
              <a:defRPr/>
            </a:pPr>
            <a:r>
              <a:rPr lang="en-US" sz="3200" dirty="0" smtClean="0">
                <a:latin typeface="+mn-ea"/>
              </a:rPr>
              <a:t> </a:t>
            </a:r>
            <a:endParaRPr lang="zh-TW" altLang="en-US" sz="3200" dirty="0" smtClean="0">
              <a:latin typeface="+mn-ea"/>
            </a:endParaRPr>
          </a:p>
          <a:p>
            <a:pPr>
              <a:defRPr/>
            </a:pPr>
            <a:r>
              <a:rPr lang="zh-TW" altLang="en-US" sz="3200" dirty="0" smtClean="0">
                <a:latin typeface="+mn-ea"/>
              </a:rPr>
              <a:t>情意及社交表現評估套件的背景、架構和使用原則</a:t>
            </a:r>
          </a:p>
          <a:p>
            <a:pPr>
              <a:defRPr/>
            </a:pPr>
            <a:r>
              <a:rPr lang="zh-TW" altLang="en-US" sz="3200" dirty="0" smtClean="0">
                <a:latin typeface="+mn-ea"/>
              </a:rPr>
              <a:t>「學校發展與問責」數據電子平台</a:t>
            </a:r>
            <a:r>
              <a:rPr lang="en-US" sz="3200" dirty="0" smtClean="0">
                <a:latin typeface="+mn-ea"/>
              </a:rPr>
              <a:t> (ESDA) </a:t>
            </a:r>
            <a:r>
              <a:rPr lang="zh-TW" altLang="en-US" sz="3200" dirty="0" smtClean="0">
                <a:latin typeface="+mn-ea"/>
              </a:rPr>
              <a:t>的核心功能</a:t>
            </a:r>
          </a:p>
          <a:p>
            <a:pPr>
              <a:defRPr/>
            </a:pPr>
            <a:r>
              <a:rPr lang="zh-TW" altLang="en-US" sz="3200" dirty="0" smtClean="0">
                <a:latin typeface="+mn-ea"/>
              </a:rPr>
              <a:t>選擇量表的方法及其應用</a:t>
            </a:r>
          </a:p>
          <a:p>
            <a:pPr>
              <a:defRPr/>
            </a:pPr>
            <a:endParaRPr lang="zh-TW" altLang="en-US" dirty="0"/>
          </a:p>
        </p:txBody>
      </p:sp>
      <p:sp>
        <p:nvSpPr>
          <p:cNvPr id="4" name="投影片編號版面配置區 3"/>
          <p:cNvSpPr>
            <a:spLocks noGrp="1"/>
          </p:cNvSpPr>
          <p:nvPr>
            <p:ph type="sldNum" sz="quarter" idx="12"/>
          </p:nvPr>
        </p:nvSpPr>
        <p:spPr/>
        <p:txBody>
          <a:bodyPr/>
          <a:lstStyle/>
          <a:p>
            <a:pPr>
              <a:defRPr/>
            </a:pPr>
            <a:fld id="{83B21BE6-80FE-41B3-B066-A99A3D6270DB}" type="slidenum">
              <a:rPr lang="zh-TW" altLang="en-US" smtClean="0"/>
              <a:pPr>
                <a:defRPr/>
              </a:pPr>
              <a:t>2</a:t>
            </a:fld>
            <a:endParaRPr lang="zh-TW"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42875"/>
            <a:ext cx="8229600" cy="785813"/>
          </a:xfrm>
        </p:spPr>
        <p:txBody>
          <a:bodyPr>
            <a:normAutofit fontScale="90000"/>
          </a:bodyPr>
          <a:lstStyle/>
          <a:p>
            <a:pPr eaLnBrk="1" fontAlgn="auto" hangingPunct="1">
              <a:spcAft>
                <a:spcPts val="0"/>
              </a:spcAft>
              <a:defRPr/>
            </a:pPr>
            <a:r>
              <a:rPr lang="zh-TW" altLang="en-US" dirty="0" smtClean="0">
                <a:latin typeface="+mn-ea"/>
                <a:ea typeface="+mn-ea"/>
              </a:rPr>
              <a:t>選擇</a:t>
            </a:r>
            <a:r>
              <a:rPr lang="en-US" altLang="zh-TW" b="1" dirty="0" smtClean="0">
                <a:latin typeface="+mn-ea"/>
                <a:ea typeface="+mn-ea"/>
              </a:rPr>
              <a:t>APASO-II</a:t>
            </a:r>
            <a:r>
              <a:rPr lang="zh-TW" altLang="en-US" b="1" dirty="0" smtClean="0">
                <a:latin typeface="+mn-ea"/>
                <a:ea typeface="+mn-ea"/>
              </a:rPr>
              <a:t>量表的原則 </a:t>
            </a:r>
            <a:endParaRPr lang="zh-TW" altLang="en-US" dirty="0">
              <a:latin typeface="+mn-ea"/>
              <a:ea typeface="+mn-ea"/>
              <a:cs typeface="Times New Roman" pitchFamily="18" charset="0"/>
            </a:endParaRPr>
          </a:p>
        </p:txBody>
      </p:sp>
      <p:graphicFrame>
        <p:nvGraphicFramePr>
          <p:cNvPr id="4" name="表格 3"/>
          <p:cNvGraphicFramePr>
            <a:graphicFrameLocks noGrp="1"/>
          </p:cNvGraphicFramePr>
          <p:nvPr/>
        </p:nvGraphicFramePr>
        <p:xfrm>
          <a:off x="214313" y="954088"/>
          <a:ext cx="8715375" cy="5621337"/>
        </p:xfrm>
        <a:graphic>
          <a:graphicData uri="http://schemas.openxmlformats.org/drawingml/2006/table">
            <a:tbl>
              <a:tblPr/>
              <a:tblGrid>
                <a:gridCol w="2722562"/>
                <a:gridCol w="749300"/>
                <a:gridCol w="749300"/>
                <a:gridCol w="749300"/>
                <a:gridCol w="747713"/>
                <a:gridCol w="749300"/>
                <a:gridCol w="749300"/>
                <a:gridCol w="749300"/>
                <a:gridCol w="749300"/>
              </a:tblGrid>
              <a:tr h="190500">
                <a:tc row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zh-TW" altLang="en-US" sz="1500" b="1" i="0" u="none" strike="noStrike" cap="none" normalizeH="0" baseline="0" smtClean="0">
                          <a:ln>
                            <a:noFill/>
                          </a:ln>
                          <a:solidFill>
                            <a:schemeClr val="tx1"/>
                          </a:solidFill>
                          <a:effectLst/>
                          <a:latin typeface="Constantia" pitchFamily="18" charset="0"/>
                          <a:ea typeface="新細明體" charset="-120"/>
                        </a:rPr>
                        <a:t>量表</a:t>
                      </a:r>
                      <a:r>
                        <a:rPr kumimoji="0" lang="en-US" altLang="zh-TW" sz="1500" b="1" i="0" u="none" strike="noStrike" cap="none" normalizeH="0" baseline="0" smtClean="0">
                          <a:ln>
                            <a:noFill/>
                          </a:ln>
                          <a:solidFill>
                            <a:schemeClr val="tx1"/>
                          </a:solidFill>
                          <a:effectLst/>
                          <a:latin typeface="Constantia" pitchFamily="18" charset="0"/>
                          <a:ea typeface="新細明體" charset="-120"/>
                        </a:rPr>
                        <a:t>/</a:t>
                      </a:r>
                      <a:r>
                        <a:rPr kumimoji="0" lang="zh-TW" altLang="en-US" sz="1500" b="1" i="0" u="none" strike="noStrike" cap="none" normalizeH="0" baseline="0" smtClean="0">
                          <a:ln>
                            <a:noFill/>
                          </a:ln>
                          <a:solidFill>
                            <a:schemeClr val="tx1"/>
                          </a:solidFill>
                          <a:effectLst/>
                          <a:latin typeface="Constantia" pitchFamily="18" charset="0"/>
                          <a:ea typeface="新細明體" charset="-120"/>
                        </a:rPr>
                        <a:t>副量表</a:t>
                      </a:r>
                      <a:endParaRPr kumimoji="0" lang="zh-TW" altLang="en-US" sz="1500" b="1" i="0" u="none" strike="noStrike" cap="none" normalizeH="0" baseline="0" smtClean="0">
                        <a:ln>
                          <a:noFill/>
                        </a:ln>
                        <a:solidFill>
                          <a:schemeClr val="tx1"/>
                        </a:solidFill>
                        <a:effectLst/>
                        <a:latin typeface="Times New Roman" pitchFamily="18" charset="0"/>
                        <a:ea typeface="新細明體" charset="-120"/>
                      </a:endParaRPr>
                    </a:p>
                  </a:txBody>
                  <a:tcPr marL="68580" marR="68580"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1" i="0" u="none" strike="noStrike" cap="none" normalizeH="0" baseline="0" smtClean="0">
                          <a:ln>
                            <a:noFill/>
                          </a:ln>
                          <a:solidFill>
                            <a:schemeClr val="tx1"/>
                          </a:solidFill>
                          <a:effectLst/>
                          <a:latin typeface="Constantia" pitchFamily="18" charset="0"/>
                          <a:ea typeface="新細明體" charset="-120"/>
                        </a:rPr>
                        <a:t>學校的關注</a:t>
                      </a:r>
                      <a:endParaRPr kumimoji="0" lang="zh-TW" altLang="en-US" sz="1500" b="1" i="0" u="none" strike="noStrike" cap="none" normalizeH="0" baseline="0" smtClean="0">
                        <a:ln>
                          <a:noFill/>
                        </a:ln>
                        <a:solidFill>
                          <a:schemeClr val="tx1"/>
                        </a:solidFill>
                        <a:effectLst/>
                        <a:latin typeface="Times New Roman" pitchFamily="18" charset="0"/>
                        <a:ea typeface="新細明體" charset="-12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720725">
                <a:tc vMerge="1">
                  <a:txBody>
                    <a:bodyPr/>
                    <a:lstStyle/>
                    <a:p>
                      <a:endParaRPr lang="zh-TW"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學習</a:t>
                      </a:r>
                      <a:r>
                        <a:rPr kumimoji="0" lang="zh-TW" altLang="en-US" sz="1500" b="0" i="0" u="none" strike="noStrike" cap="none" normalizeH="0" baseline="0" smtClean="0">
                          <a:ln>
                            <a:noFill/>
                          </a:ln>
                          <a:solidFill>
                            <a:srgbClr val="000000"/>
                          </a:solidFill>
                          <a:effectLst/>
                          <a:latin typeface="Times New Roman" pitchFamily="18" charset="0"/>
                          <a:ea typeface="新細明體" charset="-120"/>
                        </a:rPr>
                        <a:t>策略</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學校生活質素</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學習動機</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11113"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社群關係</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道德行為</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情緒</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自我勝任感</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價值觀</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5288">
                <a:tc>
                  <a:txBody>
                    <a:bodyPr/>
                    <a:lstStyle/>
                    <a:p>
                      <a:pPr marL="200025" marR="0" lvl="0" indent="-179388" algn="l" defTabSz="914400" rtl="0" eaLnBrk="1" fontAlgn="base" latinLnBrk="0" hangingPunct="1">
                        <a:lnSpc>
                          <a:spcPct val="100000"/>
                        </a:lnSpc>
                        <a:spcBef>
                          <a:spcPct val="0"/>
                        </a:spcBef>
                        <a:spcAft>
                          <a:spcPct val="0"/>
                        </a:spcAft>
                        <a:buClrTx/>
                        <a:buSzTx/>
                        <a:buFontTx/>
                        <a:buNone/>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領導才能</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52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道德操守</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r>
              <a:tr h="395288">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承擔</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ts val="1725"/>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ts val="1725"/>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395288">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道德操守</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ts val="1113"/>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395288">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不放縱的生活態度</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395288">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堅毅</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395288">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自我控制</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r>
              <a:tr h="395288">
                <a:tc>
                  <a:txBody>
                    <a:bodyPr/>
                    <a:lstStyle/>
                    <a:p>
                      <a:pPr marL="19050" marR="0" lvl="0" indent="0" algn="l"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國民身份認同及全球公民</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52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人生目標</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r>
              <a:tr h="395288">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對事業的期望</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395288">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目標設定</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323850">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人生目標</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Slide Number Placeholder 4"/>
          <p:cNvSpPr>
            <a:spLocks noGrp="1"/>
          </p:cNvSpPr>
          <p:nvPr>
            <p:ph type="sldNum" sz="quarter" idx="12"/>
          </p:nvPr>
        </p:nvSpPr>
        <p:spPr>
          <a:xfrm>
            <a:off x="7924800" y="6376988"/>
            <a:ext cx="762000" cy="365125"/>
          </a:xfrm>
        </p:spPr>
        <p:txBody>
          <a:bodyPr/>
          <a:lstStyle/>
          <a:p>
            <a:pPr>
              <a:defRPr/>
            </a:pPr>
            <a:fld id="{96BB6E61-58C0-4258-94C4-AD29FB2006D5}" type="slidenum">
              <a:rPr lang="zh-TW" altLang="en-US" smtClean="0"/>
              <a:pPr>
                <a:defRPr/>
              </a:pPr>
              <a:t>20</a:t>
            </a:fld>
            <a:endParaRPr lang="zh-TW"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857250"/>
            <a:ext cx="8229600" cy="1143000"/>
          </a:xfrm>
        </p:spPr>
        <p:txBody>
          <a:bodyPr>
            <a:normAutofit/>
          </a:bodyPr>
          <a:lstStyle/>
          <a:p>
            <a:pPr eaLnBrk="1" fontAlgn="auto" hangingPunct="1">
              <a:spcAft>
                <a:spcPts val="0"/>
              </a:spcAft>
              <a:defRPr/>
            </a:pPr>
            <a:r>
              <a:rPr lang="en-US" altLang="zh-TW" dirty="0" smtClean="0">
                <a:latin typeface="+mn-ea"/>
                <a:ea typeface="+mn-ea"/>
                <a:cs typeface="Times New Roman" pitchFamily="18" charset="0"/>
              </a:rPr>
              <a:t>APASO-II</a:t>
            </a:r>
            <a:r>
              <a:rPr lang="zh-TW" altLang="en-US" dirty="0" smtClean="0">
                <a:latin typeface="+mn-ea"/>
                <a:ea typeface="+mn-ea"/>
                <a:cs typeface="Times New Roman" pitchFamily="18" charset="0"/>
              </a:rPr>
              <a:t>問卷調查的設計</a:t>
            </a:r>
            <a:endParaRPr lang="zh-TW" altLang="en-US" dirty="0">
              <a:latin typeface="+mn-ea"/>
              <a:ea typeface="+mn-ea"/>
              <a:cs typeface="Times New Roman" pitchFamily="18" charset="0"/>
            </a:endParaRPr>
          </a:p>
        </p:txBody>
      </p:sp>
      <p:sp>
        <p:nvSpPr>
          <p:cNvPr id="3" name="內容版面配置區 2"/>
          <p:cNvSpPr>
            <a:spLocks noGrp="1"/>
          </p:cNvSpPr>
          <p:nvPr>
            <p:ph idx="1"/>
          </p:nvPr>
        </p:nvSpPr>
        <p:spPr>
          <a:xfrm>
            <a:off x="457200" y="2254250"/>
            <a:ext cx="8229600" cy="4389438"/>
          </a:xfrm>
        </p:spPr>
        <p:txBody>
          <a:bodyPr>
            <a:normAutofit/>
          </a:bodyPr>
          <a:lstStyle/>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學校可在學年的不同時間選用量表或副量表，以達到不同的目的，例如評估中期計劃的有效性或監測學生跨學年的發展</a:t>
            </a:r>
            <a:endParaRPr lang="en-US" altLang="zh-TW" dirty="0" smtClean="0">
              <a:latin typeface="+mn-ea"/>
              <a:cs typeface="Times New Roman" pitchFamily="18" charset="0"/>
            </a:endParaRPr>
          </a:p>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學校還可以根據學生的發展特點，跨群組的循環選用量表</a:t>
            </a:r>
            <a:endParaRPr lang="en-US" altLang="zh-TW" dirty="0">
              <a:latin typeface="+mn-ea"/>
              <a:cs typeface="Times New Roman" pitchFamily="18" charset="0"/>
            </a:endParaRPr>
          </a:p>
        </p:txBody>
      </p:sp>
      <p:sp>
        <p:nvSpPr>
          <p:cNvPr id="4" name="Slide Number Placeholder 3"/>
          <p:cNvSpPr>
            <a:spLocks noGrp="1"/>
          </p:cNvSpPr>
          <p:nvPr>
            <p:ph type="sldNum" sz="quarter" idx="12"/>
          </p:nvPr>
        </p:nvSpPr>
        <p:spPr/>
        <p:txBody>
          <a:bodyPr/>
          <a:lstStyle/>
          <a:p>
            <a:pPr>
              <a:defRPr/>
            </a:pPr>
            <a:fld id="{C8F7A9BC-08D4-4155-AF85-73CAD7AA65EC}" type="slidenum">
              <a:rPr lang="zh-TW" altLang="en-US" smtClean="0"/>
              <a:pPr>
                <a:defRPr/>
              </a:pPr>
              <a:t>21</a:t>
            </a:fld>
            <a:endParaRPr lang="zh-TW"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1"/>
          <p:cNvSpPr>
            <a:spLocks noGrp="1"/>
          </p:cNvSpPr>
          <p:nvPr>
            <p:ph type="title"/>
          </p:nvPr>
        </p:nvSpPr>
        <p:spPr/>
        <p:txBody>
          <a:bodyPr>
            <a:normAutofit/>
          </a:bodyPr>
          <a:lstStyle/>
          <a:p>
            <a:pPr eaLnBrk="1" fontAlgn="auto" hangingPunct="1">
              <a:spcAft>
                <a:spcPts val="0"/>
              </a:spcAft>
              <a:defRPr/>
            </a:pPr>
            <a:r>
              <a:rPr lang="zh-TW" altLang="en-US" dirty="0" smtClean="0">
                <a:latin typeface="+mn-ea"/>
                <a:ea typeface="+mn-ea"/>
                <a:cs typeface="Times New Roman" pitchFamily="18" charset="0"/>
              </a:rPr>
              <a:t>前測</a:t>
            </a:r>
            <a:r>
              <a:rPr lang="en-US" altLang="zh-TW" dirty="0" smtClean="0">
                <a:latin typeface="+mn-ea"/>
                <a:ea typeface="+mn-ea"/>
                <a:cs typeface="Times New Roman" pitchFamily="18" charset="0"/>
              </a:rPr>
              <a:t>/</a:t>
            </a:r>
            <a:r>
              <a:rPr lang="zh-TW" altLang="en-US" dirty="0" smtClean="0">
                <a:latin typeface="+mn-ea"/>
                <a:ea typeface="+mn-ea"/>
                <a:cs typeface="Times New Roman" pitchFamily="18" charset="0"/>
              </a:rPr>
              <a:t>後測的設計</a:t>
            </a:r>
            <a:endParaRPr lang="zh-TW" altLang="en-US" dirty="0">
              <a:latin typeface="+mn-ea"/>
              <a:ea typeface="+mn-ea"/>
              <a:cs typeface="Times New Roman" pitchFamily="18" charset="0"/>
            </a:endParaRPr>
          </a:p>
        </p:txBody>
      </p:sp>
      <p:sp>
        <p:nvSpPr>
          <p:cNvPr id="7" name="內容版面配置區 2"/>
          <p:cNvSpPr>
            <a:spLocks noGrp="1"/>
          </p:cNvSpPr>
          <p:nvPr>
            <p:ph idx="1"/>
          </p:nvPr>
        </p:nvSpPr>
        <p:spPr/>
        <p:txBody>
          <a:bodyPr>
            <a:normAutofit/>
          </a:bodyPr>
          <a:lstStyle/>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學校可以採用前測</a:t>
            </a:r>
            <a:r>
              <a:rPr lang="en-US" altLang="zh-TW" dirty="0" smtClean="0">
                <a:latin typeface="+mn-ea"/>
                <a:cs typeface="Times New Roman" pitchFamily="18" charset="0"/>
              </a:rPr>
              <a:t>/</a:t>
            </a:r>
            <a:r>
              <a:rPr lang="zh-TW" altLang="en-US" dirty="0" smtClean="0">
                <a:latin typeface="+mn-ea"/>
                <a:cs typeface="Times New Roman" pitchFamily="18" charset="0"/>
              </a:rPr>
              <a:t>後測的方法，檢驗他們的中期計劃的成效</a:t>
            </a:r>
            <a:endParaRPr lang="en-US" altLang="zh-TW" dirty="0" smtClean="0">
              <a:latin typeface="+mn-ea"/>
              <a:cs typeface="Times New Roman" pitchFamily="18" charset="0"/>
            </a:endParaRPr>
          </a:p>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例如，一所學校正計劃推出一項禮貌運動，以改善學生的道德行為。在活動前，學生需要完成一套量表或副量表</a:t>
            </a:r>
            <a:r>
              <a:rPr lang="en-US" altLang="zh-TW" dirty="0" smtClean="0">
                <a:latin typeface="+mn-ea"/>
                <a:cs typeface="Times New Roman" pitchFamily="18" charset="0"/>
              </a:rPr>
              <a:t>﹝</a:t>
            </a:r>
            <a:r>
              <a:rPr lang="zh-TW" altLang="en-US" dirty="0" smtClean="0">
                <a:latin typeface="+mn-ea"/>
                <a:cs typeface="Times New Roman" pitchFamily="18" charset="0"/>
              </a:rPr>
              <a:t>對應學校的關注及與道德行為有關</a:t>
            </a:r>
            <a:r>
              <a:rPr lang="en-US" altLang="zh-TW" dirty="0" smtClean="0">
                <a:latin typeface="+mn-ea"/>
                <a:cs typeface="Times New Roman" pitchFamily="18" charset="0"/>
              </a:rPr>
              <a:t>﹞</a:t>
            </a:r>
            <a:r>
              <a:rPr lang="zh-TW" altLang="en-US" dirty="0" smtClean="0">
                <a:latin typeface="+mn-ea"/>
                <a:cs typeface="Times New Roman" pitchFamily="18" charset="0"/>
              </a:rPr>
              <a:t>；活動結束後，學生需要完成同一套量表或副量表。後測的成績可以與前測的成績進行比較，以研究學生的道德行為是否有所改善</a:t>
            </a:r>
            <a:endParaRPr lang="zh-TW" altLang="en-US" dirty="0">
              <a:latin typeface="+mn-ea"/>
              <a:cs typeface="Times New Roman" pitchFamily="18" charset="0"/>
            </a:endParaRPr>
          </a:p>
        </p:txBody>
      </p:sp>
      <p:sp>
        <p:nvSpPr>
          <p:cNvPr id="4" name="Slide Number Placeholder 3"/>
          <p:cNvSpPr>
            <a:spLocks noGrp="1"/>
          </p:cNvSpPr>
          <p:nvPr>
            <p:ph type="sldNum" sz="quarter" idx="12"/>
          </p:nvPr>
        </p:nvSpPr>
        <p:spPr/>
        <p:txBody>
          <a:bodyPr/>
          <a:lstStyle/>
          <a:p>
            <a:pPr>
              <a:defRPr/>
            </a:pPr>
            <a:fld id="{76EED3D9-4386-45EE-A167-51DD0ACC827A}" type="slidenum">
              <a:rPr lang="zh-TW" altLang="en-US" sz="1400" smtClean="0"/>
              <a:pPr>
                <a:defRPr/>
              </a:pPr>
              <a:t>22</a:t>
            </a:fld>
            <a:endParaRPr lang="zh-TW" altLang="en-US" sz="1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1"/>
          <p:cNvSpPr>
            <a:spLocks noGrp="1"/>
          </p:cNvSpPr>
          <p:nvPr>
            <p:ph type="title"/>
          </p:nvPr>
        </p:nvSpPr>
        <p:spPr/>
        <p:txBody>
          <a:bodyPr>
            <a:normAutofit/>
          </a:bodyPr>
          <a:lstStyle/>
          <a:p>
            <a:pPr eaLnBrk="1" fontAlgn="auto" hangingPunct="1">
              <a:spcAft>
                <a:spcPts val="0"/>
              </a:spcAft>
              <a:defRPr/>
            </a:pPr>
            <a:r>
              <a:rPr lang="zh-TW" altLang="en-US" dirty="0" smtClean="0">
                <a:latin typeface="+mn-ea"/>
                <a:ea typeface="+mn-ea"/>
                <a:cs typeface="Times New Roman" pitchFamily="18" charset="0"/>
              </a:rPr>
              <a:t>縱向設計</a:t>
            </a:r>
            <a:endParaRPr lang="zh-TW" altLang="en-US" dirty="0">
              <a:latin typeface="+mn-ea"/>
              <a:ea typeface="+mn-ea"/>
              <a:cs typeface="Times New Roman" pitchFamily="18" charset="0"/>
            </a:endParaRPr>
          </a:p>
        </p:txBody>
      </p:sp>
      <p:sp>
        <p:nvSpPr>
          <p:cNvPr id="36866" name="內容版面配置區 2"/>
          <p:cNvSpPr>
            <a:spLocks noGrp="1"/>
          </p:cNvSpPr>
          <p:nvPr>
            <p:ph idx="1"/>
          </p:nvPr>
        </p:nvSpPr>
        <p:spPr/>
        <p:txBody>
          <a:bodyPr/>
          <a:lstStyle/>
          <a:p>
            <a:pPr eaLnBrk="1" hangingPunct="1"/>
            <a:r>
              <a:rPr lang="zh-TW" altLang="en-US" smtClean="0">
                <a:latin typeface="新細明體" charset="-120"/>
                <a:cs typeface="Times New Roman" pitchFamily="18" charset="0"/>
              </a:rPr>
              <a:t>學校可以採用縱向設計，追踪學生跨學年的發展。學生每年完成同一套對應學校重點發展領域的量表或副量表</a:t>
            </a:r>
            <a:endParaRPr lang="en-US" altLang="zh-TW" smtClean="0">
              <a:latin typeface="新細明體" charset="-120"/>
              <a:cs typeface="Times New Roman" pitchFamily="18" charset="0"/>
            </a:endParaRPr>
          </a:p>
          <a:p>
            <a:pPr eaLnBrk="1" hangingPunct="1"/>
            <a:r>
              <a:rPr lang="zh-TW" altLang="en-US" smtClean="0">
                <a:latin typeface="新細明體" charset="-120"/>
                <a:cs typeface="Times New Roman" pitchFamily="18" charset="0"/>
              </a:rPr>
              <a:t>例如，如果學校的關注是學生的社群關係，學生每年便需要完成一套相關的量表</a:t>
            </a:r>
            <a:r>
              <a:rPr lang="en-US" altLang="zh-TW" smtClean="0">
                <a:latin typeface="新細明體" charset="-120"/>
                <a:cs typeface="Times New Roman" pitchFamily="18" charset="0"/>
              </a:rPr>
              <a:t>/</a:t>
            </a:r>
            <a:r>
              <a:rPr lang="zh-TW" altLang="en-US" smtClean="0">
                <a:latin typeface="新細明體" charset="-120"/>
                <a:cs typeface="Times New Roman" pitchFamily="18" charset="0"/>
              </a:rPr>
              <a:t>副量表，如社群關係</a:t>
            </a:r>
            <a:r>
              <a:rPr lang="en-US" altLang="zh-TW" smtClean="0">
                <a:latin typeface="新細明體" charset="-120"/>
                <a:cs typeface="Times New Roman" pitchFamily="18" charset="0"/>
              </a:rPr>
              <a:t>(</a:t>
            </a:r>
            <a:r>
              <a:rPr lang="zh-TW" altLang="en-US" smtClean="0">
                <a:latin typeface="新細明體" charset="-120"/>
                <a:cs typeface="Times New Roman" pitchFamily="18" charset="0"/>
              </a:rPr>
              <a:t>取自對學校的態度量表</a:t>
            </a:r>
            <a:r>
              <a:rPr lang="en-US" altLang="zh-TW" smtClean="0">
                <a:latin typeface="新細明體" charset="-120"/>
                <a:cs typeface="Times New Roman" pitchFamily="18" charset="0"/>
              </a:rPr>
              <a:t>)</a:t>
            </a:r>
            <a:r>
              <a:rPr lang="zh-TW" altLang="en-US" smtClean="0">
                <a:latin typeface="新細明體" charset="-120"/>
                <a:cs typeface="Times New Roman" pitchFamily="18" charset="0"/>
              </a:rPr>
              <a:t>、師生關係、人際關係、聯繫、社群關係</a:t>
            </a:r>
            <a:r>
              <a:rPr lang="en-US" altLang="zh-TW" smtClean="0">
                <a:latin typeface="新細明體" charset="-120"/>
                <a:cs typeface="Times New Roman" pitchFamily="18" charset="0"/>
              </a:rPr>
              <a:t>(</a:t>
            </a:r>
            <a:r>
              <a:rPr lang="zh-TW" altLang="en-US" smtClean="0">
                <a:latin typeface="新細明體" charset="-120"/>
                <a:cs typeface="Times New Roman" pitchFamily="18" charset="0"/>
              </a:rPr>
              <a:t>取自動力量表</a:t>
            </a:r>
            <a:r>
              <a:rPr lang="en-US" altLang="zh-TW" smtClean="0">
                <a:latin typeface="新細明體" charset="-120"/>
                <a:cs typeface="Times New Roman" pitchFamily="18" charset="0"/>
              </a:rPr>
              <a:t>)</a:t>
            </a:r>
            <a:r>
              <a:rPr lang="zh-TW" altLang="en-US" smtClean="0">
                <a:latin typeface="新細明體" charset="-120"/>
                <a:cs typeface="Times New Roman" pitchFamily="18" charset="0"/>
              </a:rPr>
              <a:t> 、親子關係、朋輩關係或和諧人際關係</a:t>
            </a:r>
          </a:p>
        </p:txBody>
      </p:sp>
      <p:sp>
        <p:nvSpPr>
          <p:cNvPr id="4" name="Slide Number Placeholder 3"/>
          <p:cNvSpPr>
            <a:spLocks noGrp="1"/>
          </p:cNvSpPr>
          <p:nvPr>
            <p:ph type="sldNum" sz="quarter" idx="12"/>
          </p:nvPr>
        </p:nvSpPr>
        <p:spPr/>
        <p:txBody>
          <a:bodyPr/>
          <a:lstStyle/>
          <a:p>
            <a:pPr>
              <a:defRPr/>
            </a:pPr>
            <a:fld id="{CD9407BC-0B84-406C-97CC-6C2E5D9B5C8D}" type="slidenum">
              <a:rPr lang="zh-TW" altLang="en-US" sz="1400" smtClean="0"/>
              <a:pPr>
                <a:defRPr/>
              </a:pPr>
              <a:t>23</a:t>
            </a:fld>
            <a:endParaRPr lang="zh-TW" altLang="en-US" sz="1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1"/>
          <p:cNvSpPr>
            <a:spLocks noGrp="1"/>
          </p:cNvSpPr>
          <p:nvPr>
            <p:ph type="title"/>
          </p:nvPr>
        </p:nvSpPr>
        <p:spPr/>
        <p:txBody>
          <a:bodyPr>
            <a:normAutofit/>
          </a:bodyPr>
          <a:lstStyle/>
          <a:p>
            <a:pPr eaLnBrk="1" fontAlgn="auto" hangingPunct="1">
              <a:spcAft>
                <a:spcPts val="0"/>
              </a:spcAft>
              <a:defRPr/>
            </a:pPr>
            <a:r>
              <a:rPr lang="zh-TW" altLang="en-US" dirty="0" smtClean="0">
                <a:latin typeface="+mn-ea"/>
                <a:ea typeface="+mn-ea"/>
                <a:cs typeface="Times New Roman" pitchFamily="18" charset="0"/>
              </a:rPr>
              <a:t>針對成長期的策略</a:t>
            </a:r>
            <a:endParaRPr lang="zh-TW" altLang="en-US" dirty="0">
              <a:latin typeface="+mn-ea"/>
              <a:ea typeface="+mn-ea"/>
              <a:cs typeface="Times New Roman" pitchFamily="18" charset="0"/>
            </a:endParaRPr>
          </a:p>
        </p:txBody>
      </p:sp>
      <p:sp>
        <p:nvSpPr>
          <p:cNvPr id="7" name="內容版面配置區 2"/>
          <p:cNvSpPr>
            <a:spLocks noGrp="1"/>
          </p:cNvSpPr>
          <p:nvPr>
            <p:ph idx="1"/>
          </p:nvPr>
        </p:nvSpPr>
        <p:spPr>
          <a:xfrm>
            <a:off x="457200" y="2133600"/>
            <a:ext cx="8229600" cy="4191000"/>
          </a:xfrm>
        </p:spPr>
        <p:txBody>
          <a:bodyPr>
            <a:normAutofit/>
          </a:bodyPr>
          <a:lstStyle/>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學校可對不同年級的學生選用不同的量表，並根據學生所處的特定成長期的特點跨群組地轉換量表的應用</a:t>
            </a:r>
            <a:endParaRPr lang="zh-TW" altLang="en-US" dirty="0">
              <a:latin typeface="+mn-ea"/>
              <a:cs typeface="Times New Roman" pitchFamily="18" charset="0"/>
            </a:endParaRPr>
          </a:p>
        </p:txBody>
      </p:sp>
      <p:sp>
        <p:nvSpPr>
          <p:cNvPr id="4" name="Slide Number Placeholder 3"/>
          <p:cNvSpPr>
            <a:spLocks noGrp="1"/>
          </p:cNvSpPr>
          <p:nvPr>
            <p:ph type="sldNum" sz="quarter" idx="12"/>
          </p:nvPr>
        </p:nvSpPr>
        <p:spPr/>
        <p:txBody>
          <a:bodyPr/>
          <a:lstStyle/>
          <a:p>
            <a:pPr>
              <a:defRPr/>
            </a:pPr>
            <a:fld id="{DC7963C7-71F3-4154-9CFE-6EEA49B4B8D7}" type="slidenum">
              <a:rPr lang="zh-TW" altLang="en-US" sz="1400" smtClean="0"/>
              <a:pPr>
                <a:defRPr/>
              </a:pPr>
              <a:t>24</a:t>
            </a:fld>
            <a:endParaRPr lang="zh-TW" altLang="en-US" sz="1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857250"/>
            <a:ext cx="8229600" cy="847725"/>
          </a:xfrm>
        </p:spPr>
        <p:txBody>
          <a:bodyPr/>
          <a:lstStyle/>
          <a:p>
            <a:pPr>
              <a:defRPr/>
            </a:pPr>
            <a:r>
              <a:rPr lang="zh-TW" altLang="en-US" dirty="0" smtClean="0">
                <a:latin typeface="+mn-ea"/>
                <a:ea typeface="+mn-ea"/>
                <a:cs typeface="Times New Roman" pitchFamily="18" charset="0"/>
              </a:rPr>
              <a:t>小組討論</a:t>
            </a:r>
          </a:p>
        </p:txBody>
      </p:sp>
      <p:sp>
        <p:nvSpPr>
          <p:cNvPr id="38914" name="內容版面配置區 2"/>
          <p:cNvSpPr>
            <a:spLocks noGrp="1"/>
          </p:cNvSpPr>
          <p:nvPr>
            <p:ph idx="1"/>
          </p:nvPr>
        </p:nvSpPr>
        <p:spPr>
          <a:xfrm>
            <a:off x="457200" y="1935163"/>
            <a:ext cx="8401050" cy="4389437"/>
          </a:xfrm>
        </p:spPr>
        <p:txBody>
          <a:bodyPr/>
          <a:lstStyle/>
          <a:p>
            <a:r>
              <a:rPr lang="zh-TW" altLang="en-US" smtClean="0"/>
              <a:t>假設學校要進行為期一年的「學生態度和行為表現」自我評估計劃，主要關注點是學生對學校的態度、人際關係和價值觀。請思考以下的問題</a:t>
            </a:r>
            <a:r>
              <a:rPr lang="en-US" altLang="zh-TW" smtClean="0"/>
              <a:t>︰</a:t>
            </a:r>
          </a:p>
          <a:p>
            <a:pPr>
              <a:buFont typeface="Wingdings 2" pitchFamily="18" charset="2"/>
              <a:buNone/>
            </a:pPr>
            <a:endParaRPr lang="zh-TW" altLang="en-US" smtClean="0"/>
          </a:p>
          <a:p>
            <a:r>
              <a:rPr lang="zh-TW" altLang="en-US" smtClean="0"/>
              <a:t>你認為有哪些量表</a:t>
            </a:r>
            <a:r>
              <a:rPr lang="en-US" smtClean="0">
                <a:ea typeface="新細明體" charset="-120"/>
              </a:rPr>
              <a:t> </a:t>
            </a:r>
            <a:r>
              <a:rPr lang="en-US" altLang="zh-TW" smtClean="0"/>
              <a:t>/ </a:t>
            </a:r>
            <a:r>
              <a:rPr lang="zh-TW" altLang="en-US" smtClean="0"/>
              <a:t>副量表適合用於該計劃？為什麼？</a:t>
            </a:r>
          </a:p>
          <a:p>
            <a:r>
              <a:rPr lang="zh-TW" altLang="en-US" smtClean="0"/>
              <a:t>你認為應如何安排學生作答問卷</a:t>
            </a:r>
            <a:r>
              <a:rPr lang="en-US" smtClean="0">
                <a:ea typeface="新細明體" charset="-120"/>
              </a:rPr>
              <a:t> </a:t>
            </a:r>
            <a:r>
              <a:rPr lang="en-US" altLang="zh-TW" smtClean="0"/>
              <a:t>(</a:t>
            </a:r>
            <a:r>
              <a:rPr lang="zh-TW" altLang="en-US" smtClean="0"/>
              <a:t>例如場地、時間、所需人手等</a:t>
            </a:r>
            <a:r>
              <a:rPr lang="en-US" altLang="zh-TW" smtClean="0"/>
              <a:t>)</a:t>
            </a:r>
            <a:r>
              <a:rPr lang="zh-TW" altLang="en-US" smtClean="0"/>
              <a:t>？</a:t>
            </a:r>
          </a:p>
          <a:p>
            <a:r>
              <a:rPr lang="zh-TW" altLang="en-US" smtClean="0"/>
              <a:t>在分析數據後，若發現學生在關注點的某一方面未如理想，你會建議作出什麼的跟進行動？</a:t>
            </a:r>
          </a:p>
          <a:p>
            <a:endParaRPr lang="zh-TW" altLang="en-US" smtClean="0"/>
          </a:p>
        </p:txBody>
      </p:sp>
      <p:sp>
        <p:nvSpPr>
          <p:cNvPr id="4" name="投影片編號版面配置區 3"/>
          <p:cNvSpPr>
            <a:spLocks noGrp="1"/>
          </p:cNvSpPr>
          <p:nvPr>
            <p:ph type="sldNum" sz="quarter" idx="12"/>
          </p:nvPr>
        </p:nvSpPr>
        <p:spPr/>
        <p:txBody>
          <a:bodyPr/>
          <a:lstStyle/>
          <a:p>
            <a:pPr>
              <a:defRPr/>
            </a:pPr>
            <a:fld id="{90DB22A3-44B1-41D4-85D5-519F5CA592F6}" type="slidenum">
              <a:rPr lang="zh-TW" altLang="en-US" smtClean="0"/>
              <a:pPr>
                <a:defRPr/>
              </a:pPr>
              <a:t>25</a:t>
            </a:fld>
            <a:endParaRPr lang="zh-TW"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eaLnBrk="1" fontAlgn="auto" hangingPunct="1">
              <a:spcAft>
                <a:spcPts val="0"/>
              </a:spcAft>
              <a:defRPr/>
            </a:pPr>
            <a:r>
              <a:rPr lang="en-US" altLang="zh-TW" dirty="0" smtClean="0">
                <a:latin typeface="+mn-ea"/>
                <a:ea typeface="+mn-ea"/>
                <a:cs typeface="Times New Roman" pitchFamily="18" charset="0"/>
              </a:rPr>
              <a:t>APASO-II</a:t>
            </a:r>
            <a:r>
              <a:rPr lang="zh-TW" altLang="en-US" dirty="0" smtClean="0">
                <a:latin typeface="+mn-ea"/>
                <a:ea typeface="+mn-ea"/>
                <a:cs typeface="Times New Roman" pitchFamily="18" charset="0"/>
              </a:rPr>
              <a:t>的報表</a:t>
            </a:r>
            <a:endParaRPr lang="zh-TW" altLang="en-US" dirty="0">
              <a:latin typeface="+mn-ea"/>
              <a:ea typeface="+mn-ea"/>
              <a:cs typeface="Times New Roman" pitchFamily="18" charset="0"/>
            </a:endParaRPr>
          </a:p>
        </p:txBody>
      </p:sp>
      <p:sp>
        <p:nvSpPr>
          <p:cNvPr id="3" name="內容版面配置區 2"/>
          <p:cNvSpPr>
            <a:spLocks noGrp="1"/>
          </p:cNvSpPr>
          <p:nvPr>
            <p:ph idx="1"/>
          </p:nvPr>
        </p:nvSpPr>
        <p:spPr/>
        <p:txBody>
          <a:bodyPr>
            <a:normAutofit/>
          </a:bodyPr>
          <a:lstStyle/>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平均圖</a:t>
            </a:r>
            <a:endParaRPr lang="en-US" altLang="zh-TW" dirty="0" smtClean="0">
              <a:latin typeface="+mn-ea"/>
              <a:cs typeface="Times New Roman" pitchFamily="18" charset="0"/>
            </a:endParaRPr>
          </a:p>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盒形圖 </a:t>
            </a:r>
            <a:r>
              <a:rPr lang="en-US" dirty="0" smtClean="0"/>
              <a:t>(</a:t>
            </a:r>
            <a:r>
              <a:rPr lang="zh-TW" altLang="en-US" dirty="0" smtClean="0"/>
              <a:t>箱形圖</a:t>
            </a:r>
            <a:r>
              <a:rPr lang="en-US" dirty="0" smtClean="0"/>
              <a:t>)</a:t>
            </a:r>
            <a:endParaRPr lang="en-US" altLang="zh-TW" dirty="0" smtClean="0">
              <a:latin typeface="+mn-ea"/>
              <a:cs typeface="Times New Roman" pitchFamily="18" charset="0"/>
            </a:endParaRPr>
          </a:p>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個別題目棒形圖</a:t>
            </a:r>
            <a:endParaRPr lang="en-US" altLang="zh-TW" dirty="0" smtClean="0">
              <a:latin typeface="+mn-ea"/>
              <a:cs typeface="Times New Roman" pitchFamily="18" charset="0"/>
            </a:endParaRPr>
          </a:p>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跨年比較報告 </a:t>
            </a:r>
            <a:r>
              <a:rPr lang="en-US" dirty="0" smtClean="0">
                <a:latin typeface="+mn-ea"/>
                <a:cs typeface="Times New Roman" pitchFamily="18" charset="0"/>
              </a:rPr>
              <a:t>(</a:t>
            </a:r>
            <a:r>
              <a:rPr lang="zh-TW" altLang="en-US" dirty="0" smtClean="0">
                <a:latin typeface="+mn-ea"/>
                <a:cs typeface="Times New Roman" pitchFamily="18" charset="0"/>
              </a:rPr>
              <a:t>只適用於「對學校的態度」量表</a:t>
            </a:r>
            <a:r>
              <a:rPr lang="en-US" dirty="0" smtClean="0">
                <a:latin typeface="+mn-ea"/>
                <a:cs typeface="Times New Roman" pitchFamily="18" charset="0"/>
              </a:rPr>
              <a:t>)</a:t>
            </a:r>
            <a:endParaRPr lang="zh-TW" altLang="en-US" dirty="0">
              <a:latin typeface="+mn-ea"/>
              <a:cs typeface="Times New Roman" pitchFamily="18" charset="0"/>
            </a:endParaRPr>
          </a:p>
        </p:txBody>
      </p:sp>
      <p:sp>
        <p:nvSpPr>
          <p:cNvPr id="4" name="Slide Number Placeholder 3"/>
          <p:cNvSpPr>
            <a:spLocks noGrp="1"/>
          </p:cNvSpPr>
          <p:nvPr>
            <p:ph type="sldNum" sz="quarter" idx="12"/>
          </p:nvPr>
        </p:nvSpPr>
        <p:spPr/>
        <p:txBody>
          <a:bodyPr/>
          <a:lstStyle/>
          <a:p>
            <a:pPr>
              <a:defRPr/>
            </a:pPr>
            <a:fld id="{4EACDB7E-A003-4A11-9507-9603217B3990}" type="slidenum">
              <a:rPr lang="zh-TW" altLang="en-US" smtClean="0"/>
              <a:pPr>
                <a:defRPr/>
              </a:pPr>
              <a:t>26</a:t>
            </a:fld>
            <a:endParaRPr lang="zh-TW"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eaLnBrk="1" fontAlgn="auto" hangingPunct="1">
              <a:spcAft>
                <a:spcPts val="0"/>
              </a:spcAft>
              <a:defRPr/>
            </a:pPr>
            <a:r>
              <a:rPr lang="zh-TW" altLang="en-US" dirty="0" smtClean="0">
                <a:latin typeface="+mn-ea"/>
                <a:ea typeface="+mn-ea"/>
                <a:cs typeface="Times New Roman" pitchFamily="18" charset="0"/>
              </a:rPr>
              <a:t>平均圖</a:t>
            </a:r>
            <a:endParaRPr lang="en-US" altLang="zh-TW" dirty="0" smtClean="0">
              <a:latin typeface="+mn-ea"/>
              <a:ea typeface="+mn-ea"/>
              <a:cs typeface="Times New Roman" pitchFamily="18" charset="0"/>
            </a:endParaRPr>
          </a:p>
        </p:txBody>
      </p:sp>
      <p:sp>
        <p:nvSpPr>
          <p:cNvPr id="3" name="內容版面配置區 2"/>
          <p:cNvSpPr>
            <a:spLocks noGrp="1"/>
          </p:cNvSpPr>
          <p:nvPr>
            <p:ph idx="1"/>
          </p:nvPr>
        </p:nvSpPr>
        <p:spPr>
          <a:xfrm>
            <a:off x="457200" y="2276475"/>
            <a:ext cx="8229600" cy="4048125"/>
          </a:xfrm>
        </p:spPr>
        <p:txBody>
          <a:bodyPr>
            <a:normAutofit/>
          </a:bodyPr>
          <a:lstStyle/>
          <a:p>
            <a:pPr marL="274320" indent="-274320" eaLnBrk="1" fontAlgn="auto" hangingPunct="1">
              <a:spcAft>
                <a:spcPts val="0"/>
              </a:spcAft>
              <a:buClr>
                <a:schemeClr val="accent3"/>
              </a:buClr>
              <a:buFont typeface="Wingdings 2"/>
              <a:buChar char=""/>
              <a:defRPr/>
            </a:pPr>
            <a:r>
              <a:rPr lang="zh-TW" altLang="en-US" dirty="0" smtClean="0"/>
              <a:t>下圖顯示某量表的平均值和置信區間</a:t>
            </a:r>
            <a:endParaRPr lang="en-US" altLang="zh-TW" dirty="0" smtClean="0">
              <a:latin typeface="+mn-ea"/>
              <a:cs typeface="Times New Roman" pitchFamily="18" charset="0"/>
            </a:endParaRPr>
          </a:p>
          <a:p>
            <a:pPr marL="274320" indent="-274320" eaLnBrk="1" fontAlgn="auto" hangingPunct="1">
              <a:spcAft>
                <a:spcPts val="0"/>
              </a:spcAft>
              <a:buClr>
                <a:schemeClr val="accent3"/>
              </a:buClr>
              <a:buFont typeface="Wingdings 2"/>
              <a:buNone/>
              <a:defRPr/>
            </a:pPr>
            <a:endParaRPr lang="en-US" altLang="zh-TW" dirty="0" smtClean="0">
              <a:latin typeface="+mn-ea"/>
              <a:cs typeface="Times New Roman" pitchFamily="18" charset="0"/>
            </a:endParaRPr>
          </a:p>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圓點顯示香港的常模值而有上下限的交叉則顯示了該校的平均值和置信區間</a:t>
            </a:r>
            <a:endParaRPr lang="en-US" altLang="zh-TW" dirty="0" smtClean="0">
              <a:latin typeface="+mn-ea"/>
              <a:cs typeface="Times New Roman" pitchFamily="18" charset="0"/>
            </a:endParaRPr>
          </a:p>
        </p:txBody>
      </p:sp>
      <p:sp>
        <p:nvSpPr>
          <p:cNvPr id="4" name="Slide Number Placeholder 3"/>
          <p:cNvSpPr>
            <a:spLocks noGrp="1"/>
          </p:cNvSpPr>
          <p:nvPr>
            <p:ph type="sldNum" sz="quarter" idx="12"/>
          </p:nvPr>
        </p:nvSpPr>
        <p:spPr/>
        <p:txBody>
          <a:bodyPr/>
          <a:lstStyle/>
          <a:p>
            <a:pPr>
              <a:defRPr/>
            </a:pPr>
            <a:fld id="{AF5C8EE2-899E-406F-B7FB-2C09EEF69BA1}" type="slidenum">
              <a:rPr lang="zh-TW" altLang="en-US" smtClean="0"/>
              <a:pPr>
                <a:defRPr/>
              </a:pPr>
              <a:t>27</a:t>
            </a:fld>
            <a:endParaRPr lang="zh-TW"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3F74CDCA-2740-4AEC-9795-A898003CB76F}" type="slidenum">
              <a:rPr lang="zh-TW" altLang="en-US" smtClean="0"/>
              <a:pPr>
                <a:defRPr/>
              </a:pPr>
              <a:t>28</a:t>
            </a:fld>
            <a:endParaRPr lang="zh-TW" altLang="en-US"/>
          </a:p>
        </p:txBody>
      </p:sp>
      <p:pic>
        <p:nvPicPr>
          <p:cNvPr id="41986" name="圖片 4" descr="Snap1.jpg"/>
          <p:cNvPicPr>
            <a:picLocks noChangeAspect="1" noChangeArrowheads="1"/>
          </p:cNvPicPr>
          <p:nvPr/>
        </p:nvPicPr>
        <p:blipFill>
          <a:blip r:embed="rId2"/>
          <a:srcRect/>
          <a:stretch>
            <a:fillRect/>
          </a:stretch>
        </p:blipFill>
        <p:spPr bwMode="auto">
          <a:xfrm>
            <a:off x="357188" y="928688"/>
            <a:ext cx="8429625" cy="5572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81F520A1-ACA8-4D62-BE4C-D82449C5285D}" type="slidenum">
              <a:rPr lang="zh-TW" altLang="en-US" smtClean="0"/>
              <a:pPr>
                <a:defRPr/>
              </a:pPr>
              <a:t>29</a:t>
            </a:fld>
            <a:endParaRPr lang="zh-TW" altLang="en-US"/>
          </a:p>
        </p:txBody>
      </p:sp>
      <p:pic>
        <p:nvPicPr>
          <p:cNvPr id="43010" name="圖片 4" descr="Snap2.jpg"/>
          <p:cNvPicPr>
            <a:picLocks noChangeAspect="1" noChangeArrowheads="1"/>
          </p:cNvPicPr>
          <p:nvPr/>
        </p:nvPicPr>
        <p:blipFill>
          <a:blip r:embed="rId2"/>
          <a:srcRect/>
          <a:stretch>
            <a:fillRect/>
          </a:stretch>
        </p:blipFill>
        <p:spPr bwMode="auto">
          <a:xfrm>
            <a:off x="0" y="1285875"/>
            <a:ext cx="9086850" cy="47863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928688"/>
            <a:ext cx="8229600" cy="847725"/>
          </a:xfrm>
        </p:spPr>
        <p:txBody>
          <a:bodyPr/>
          <a:lstStyle/>
          <a:p>
            <a:pPr>
              <a:defRPr/>
            </a:pPr>
            <a:r>
              <a:rPr lang="zh-TW" altLang="en-US" b="1" dirty="0" smtClean="0">
                <a:latin typeface="+mn-ea"/>
                <a:ea typeface="+mn-ea"/>
              </a:rPr>
              <a:t>單元二</a:t>
            </a:r>
            <a:endParaRPr lang="zh-TW" altLang="en-US" dirty="0">
              <a:latin typeface="+mn-ea"/>
              <a:ea typeface="+mn-ea"/>
            </a:endParaRPr>
          </a:p>
        </p:txBody>
      </p:sp>
      <p:sp>
        <p:nvSpPr>
          <p:cNvPr id="3" name="內容版面配置區 2"/>
          <p:cNvSpPr>
            <a:spLocks noGrp="1"/>
          </p:cNvSpPr>
          <p:nvPr>
            <p:ph idx="1"/>
          </p:nvPr>
        </p:nvSpPr>
        <p:spPr/>
        <p:txBody>
          <a:bodyPr/>
          <a:lstStyle/>
          <a:p>
            <a:pPr>
              <a:defRPr/>
            </a:pPr>
            <a:r>
              <a:rPr lang="zh-TW" altLang="en-US" sz="3200" dirty="0" smtClean="0">
                <a:latin typeface="+mn-ea"/>
              </a:rPr>
              <a:t>本單元讓學員了解</a:t>
            </a:r>
            <a:r>
              <a:rPr lang="en-US" altLang="zh-TW" sz="3200" dirty="0" smtClean="0">
                <a:latin typeface="+mn-ea"/>
              </a:rPr>
              <a:t>︰</a:t>
            </a:r>
          </a:p>
          <a:p>
            <a:pPr>
              <a:buFont typeface="Wingdings 2" pitchFamily="18" charset="2"/>
              <a:buNone/>
              <a:defRPr/>
            </a:pPr>
            <a:r>
              <a:rPr lang="en-US" sz="3200" dirty="0" smtClean="0">
                <a:latin typeface="+mn-ea"/>
              </a:rPr>
              <a:t> </a:t>
            </a:r>
            <a:endParaRPr lang="zh-TW" altLang="en-US" sz="3200" dirty="0" smtClean="0">
              <a:latin typeface="+mn-ea"/>
            </a:endParaRPr>
          </a:p>
          <a:p>
            <a:pPr>
              <a:defRPr/>
            </a:pPr>
            <a:r>
              <a:rPr lang="zh-TW" altLang="en-US" sz="3200" dirty="0" smtClean="0"/>
              <a:t>如何以「在線」和「離線」模式在 </a:t>
            </a:r>
            <a:r>
              <a:rPr lang="en-US" sz="3200" dirty="0" smtClean="0"/>
              <a:t>ESDA </a:t>
            </a:r>
            <a:r>
              <a:rPr lang="zh-TW" altLang="en-US" sz="3200" dirty="0" smtClean="0"/>
              <a:t>上發佈 </a:t>
            </a:r>
            <a:r>
              <a:rPr lang="en-US" sz="3200" dirty="0" smtClean="0"/>
              <a:t>APASO-II </a:t>
            </a:r>
            <a:r>
              <a:rPr lang="zh-TW" altLang="en-US" sz="3200" dirty="0" smtClean="0"/>
              <a:t>的自設問卷和預設問卷</a:t>
            </a:r>
          </a:p>
          <a:p>
            <a:pPr>
              <a:defRPr/>
            </a:pPr>
            <a:r>
              <a:rPr lang="zh-TW" altLang="en-US" sz="3200" dirty="0" smtClean="0"/>
              <a:t>如何「在線」作答 </a:t>
            </a:r>
            <a:r>
              <a:rPr lang="en-US" sz="3200" dirty="0" smtClean="0"/>
              <a:t>APASO-II </a:t>
            </a:r>
            <a:r>
              <a:rPr lang="zh-TW" altLang="en-US" sz="3200" dirty="0" smtClean="0"/>
              <a:t>問卷</a:t>
            </a:r>
          </a:p>
          <a:p>
            <a:pPr>
              <a:defRPr/>
            </a:pPr>
            <a:r>
              <a:rPr lang="zh-TW" altLang="en-US" sz="3200" dirty="0" smtClean="0"/>
              <a:t>如何查閱問卷的作答情況</a:t>
            </a:r>
          </a:p>
          <a:p>
            <a:pPr>
              <a:defRPr/>
            </a:pPr>
            <a:r>
              <a:rPr lang="zh-TW" altLang="en-US" sz="3200" dirty="0" smtClean="0"/>
              <a:t>如何離線匯入問卷資料</a:t>
            </a:r>
            <a:endParaRPr lang="zh-TW" altLang="en-US" sz="3200" dirty="0" smtClean="0">
              <a:latin typeface="+mn-ea"/>
            </a:endParaRPr>
          </a:p>
          <a:p>
            <a:pPr>
              <a:defRPr/>
            </a:pPr>
            <a:endParaRPr lang="zh-TW" altLang="en-US" dirty="0"/>
          </a:p>
        </p:txBody>
      </p:sp>
      <p:sp>
        <p:nvSpPr>
          <p:cNvPr id="4" name="投影片編號版面配置區 3"/>
          <p:cNvSpPr>
            <a:spLocks noGrp="1"/>
          </p:cNvSpPr>
          <p:nvPr>
            <p:ph type="sldNum" sz="quarter" idx="12"/>
          </p:nvPr>
        </p:nvSpPr>
        <p:spPr/>
        <p:txBody>
          <a:bodyPr/>
          <a:lstStyle/>
          <a:p>
            <a:pPr>
              <a:defRPr/>
            </a:pPr>
            <a:fld id="{17CE28CA-5FDF-4249-9F86-EF5AFC697961}" type="slidenum">
              <a:rPr lang="zh-TW" altLang="en-US" smtClean="0"/>
              <a:pPr>
                <a:defRPr/>
              </a:pPr>
              <a:t>3</a:t>
            </a:fld>
            <a:endParaRPr lang="zh-TW"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00063" y="714375"/>
            <a:ext cx="8229600" cy="847725"/>
          </a:xfrm>
        </p:spPr>
        <p:txBody>
          <a:bodyPr>
            <a:normAutofit/>
          </a:bodyPr>
          <a:lstStyle/>
          <a:p>
            <a:pPr eaLnBrk="1" fontAlgn="auto" hangingPunct="1">
              <a:spcAft>
                <a:spcPts val="0"/>
              </a:spcAft>
              <a:defRPr/>
            </a:pPr>
            <a:r>
              <a:rPr lang="zh-TW" altLang="en-US" dirty="0" smtClean="0">
                <a:latin typeface="+mn-ea"/>
                <a:ea typeface="+mn-ea"/>
                <a:cs typeface="Times New Roman" pitchFamily="18" charset="0"/>
              </a:rPr>
              <a:t>原始分數與羅氏分數</a:t>
            </a:r>
            <a:endParaRPr lang="zh-TW" altLang="en-US" dirty="0">
              <a:latin typeface="+mn-ea"/>
              <a:ea typeface="+mn-ea"/>
              <a:cs typeface="Times New Roman" pitchFamily="18" charset="0"/>
            </a:endParaRPr>
          </a:p>
        </p:txBody>
      </p:sp>
      <p:sp>
        <p:nvSpPr>
          <p:cNvPr id="3" name="內容版面配置區 2"/>
          <p:cNvSpPr>
            <a:spLocks noGrp="1"/>
          </p:cNvSpPr>
          <p:nvPr>
            <p:ph idx="1"/>
          </p:nvPr>
        </p:nvSpPr>
        <p:spPr>
          <a:xfrm>
            <a:off x="457200" y="1785938"/>
            <a:ext cx="8472488" cy="4538662"/>
          </a:xfrm>
        </p:spPr>
        <p:txBody>
          <a:bodyPr>
            <a:normAutofit fontScale="92500"/>
          </a:bodyPr>
          <a:lstStyle/>
          <a:p>
            <a:pPr>
              <a:defRPr/>
            </a:pPr>
            <a:r>
              <a:rPr lang="zh-TW" altLang="en-US" dirty="0" smtClean="0">
                <a:latin typeface="Times New Roman" pitchFamily="18" charset="0"/>
                <a:cs typeface="Times New Roman" pitchFamily="18" charset="0"/>
              </a:rPr>
              <a:t>使用原始分數的優點是詮釋時可連繫原本的等級量尺，如果量表平均值為</a:t>
            </a:r>
            <a:r>
              <a:rPr lang="en-US" dirty="0" smtClean="0">
                <a:latin typeface="Times New Roman" pitchFamily="18" charset="0"/>
                <a:cs typeface="Times New Roman" pitchFamily="18" charset="0"/>
              </a:rPr>
              <a:t> 2.5</a:t>
            </a:r>
            <a:r>
              <a:rPr lang="zh-TW" altLang="en-US" dirty="0" smtClean="0">
                <a:latin typeface="Times New Roman" pitchFamily="18" charset="0"/>
                <a:cs typeface="Times New Roman" pitchFamily="18" charset="0"/>
              </a:rPr>
              <a:t>以上</a:t>
            </a:r>
            <a:r>
              <a:rPr lang="en-US" altLang="zh-TW" dirty="0" smtClean="0">
                <a:latin typeface="Times New Roman" pitchFamily="18" charset="0"/>
                <a:cs typeface="Times New Roman" pitchFamily="18" charset="0"/>
              </a:rPr>
              <a:t>﹝</a:t>
            </a:r>
            <a:r>
              <a:rPr lang="zh-TW" altLang="en-US" dirty="0" smtClean="0">
                <a:latin typeface="Times New Roman" pitchFamily="18" charset="0"/>
                <a:cs typeface="Times New Roman" pitchFamily="18" charset="0"/>
              </a:rPr>
              <a:t>反向敍述的副量表除外</a:t>
            </a:r>
            <a:r>
              <a:rPr lang="en-US" altLang="zh-TW" dirty="0" smtClean="0">
                <a:latin typeface="Times New Roman" pitchFamily="18" charset="0"/>
                <a:cs typeface="Times New Roman" pitchFamily="18" charset="0"/>
              </a:rPr>
              <a:t>﹞</a:t>
            </a:r>
            <a:r>
              <a:rPr lang="zh-TW" altLang="en-US" dirty="0" smtClean="0">
                <a:latin typeface="Times New Roman" pitchFamily="18" charset="0"/>
                <a:cs typeface="Times New Roman" pitchFamily="18" charset="0"/>
              </a:rPr>
              <a:t>，我們便有理由相信學生均有積極的態度。那組學生是否較香港學生有更積極的態度，取決於該組學生的平均值是否高於或低於常模（在原始分數中）。換句話說，使用原始分數分析能連繫到題項和回應等級量尺上的實質意義。</a:t>
            </a:r>
          </a:p>
          <a:p>
            <a:pPr>
              <a:defRPr/>
            </a:pPr>
            <a:r>
              <a:rPr lang="zh-TW" altLang="en-US" dirty="0" smtClean="0">
                <a:latin typeface="Times New Roman" pitchFamily="18" charset="0"/>
                <a:cs typeface="Times New Roman" pitchFamily="18" charset="0"/>
              </a:rPr>
              <a:t>使用原始分數的缺點是對應等級量尺不是線性的。即是說，一對相鄰類別之間的距離，如</a:t>
            </a:r>
            <a:r>
              <a:rPr lang="en-US" dirty="0" smtClean="0">
                <a:latin typeface="Times New Roman" pitchFamily="18" charset="0"/>
                <a:cs typeface="Times New Roman" pitchFamily="18" charset="0"/>
              </a:rPr>
              <a:t>1</a:t>
            </a:r>
            <a:r>
              <a:rPr lang="en-US" altLang="zh-TW" dirty="0" smtClean="0">
                <a:latin typeface="Times New Roman" pitchFamily="18" charset="0"/>
                <a:cs typeface="Times New Roman" pitchFamily="18" charset="0"/>
              </a:rPr>
              <a:t>﹝</a:t>
            </a:r>
            <a:r>
              <a:rPr lang="zh-TW" altLang="en-US" dirty="0" smtClean="0">
                <a:latin typeface="Times New Roman" pitchFamily="18" charset="0"/>
                <a:cs typeface="Times New Roman" pitchFamily="18" charset="0"/>
              </a:rPr>
              <a:t>毫不同意</a:t>
            </a:r>
            <a:r>
              <a:rPr lang="en-US" altLang="zh-TW" dirty="0" smtClean="0">
                <a:latin typeface="Times New Roman" pitchFamily="18" charset="0"/>
                <a:cs typeface="Times New Roman" pitchFamily="18" charset="0"/>
              </a:rPr>
              <a:t>﹞</a:t>
            </a:r>
            <a:r>
              <a:rPr lang="zh-TW" altLang="en-US" dirty="0" smtClean="0">
                <a:latin typeface="Times New Roman" pitchFamily="18" charset="0"/>
                <a:cs typeface="Times New Roman" pitchFamily="18" charset="0"/>
              </a:rPr>
              <a:t>和</a:t>
            </a:r>
            <a:r>
              <a:rPr lang="en-US" dirty="0" smtClean="0">
                <a:latin typeface="Times New Roman" pitchFamily="18" charset="0"/>
                <a:cs typeface="Times New Roman" pitchFamily="18" charset="0"/>
              </a:rPr>
              <a:t>2</a:t>
            </a:r>
            <a:r>
              <a:rPr lang="en-US" altLang="zh-TW" dirty="0" smtClean="0">
                <a:latin typeface="Times New Roman" pitchFamily="18" charset="0"/>
                <a:cs typeface="Times New Roman" pitchFamily="18" charset="0"/>
              </a:rPr>
              <a:t>﹝</a:t>
            </a:r>
            <a:r>
              <a:rPr lang="zh-TW" altLang="en-US" dirty="0" smtClean="0">
                <a:latin typeface="Times New Roman" pitchFamily="18" charset="0"/>
                <a:cs typeface="Times New Roman" pitchFamily="18" charset="0"/>
              </a:rPr>
              <a:t>不太同意</a:t>
            </a:r>
            <a:r>
              <a:rPr lang="en-US" altLang="zh-TW" dirty="0" smtClean="0">
                <a:latin typeface="Times New Roman" pitchFamily="18" charset="0"/>
                <a:cs typeface="Times New Roman" pitchFamily="18" charset="0"/>
              </a:rPr>
              <a:t>﹞</a:t>
            </a:r>
            <a:r>
              <a:rPr lang="zh-TW" altLang="en-US" dirty="0" smtClean="0">
                <a:latin typeface="Times New Roman" pitchFamily="18" charset="0"/>
                <a:cs typeface="Times New Roman" pitchFamily="18" charset="0"/>
              </a:rPr>
              <a:t>，跟另一對相鄰類別之間的距離，如</a:t>
            </a:r>
            <a:r>
              <a:rPr lang="en-US" dirty="0" smtClean="0">
                <a:latin typeface="Times New Roman" pitchFamily="18" charset="0"/>
                <a:cs typeface="Times New Roman" pitchFamily="18" charset="0"/>
              </a:rPr>
              <a:t>2</a:t>
            </a:r>
            <a:r>
              <a:rPr lang="en-US" altLang="zh-TW" dirty="0" smtClean="0">
                <a:latin typeface="Times New Roman" pitchFamily="18" charset="0"/>
                <a:cs typeface="Times New Roman" pitchFamily="18" charset="0"/>
              </a:rPr>
              <a:t>﹝</a:t>
            </a:r>
            <a:r>
              <a:rPr lang="zh-TW" altLang="en-US" dirty="0" smtClean="0">
                <a:latin typeface="Times New Roman" pitchFamily="18" charset="0"/>
                <a:cs typeface="Times New Roman" pitchFamily="18" charset="0"/>
              </a:rPr>
              <a:t>不太同意</a:t>
            </a:r>
            <a:r>
              <a:rPr lang="en-US" altLang="zh-TW" dirty="0" smtClean="0">
                <a:latin typeface="Times New Roman" pitchFamily="18" charset="0"/>
                <a:cs typeface="Times New Roman" pitchFamily="18" charset="0"/>
              </a:rPr>
              <a:t>﹞</a:t>
            </a:r>
            <a:r>
              <a:rPr lang="zh-TW" altLang="en-US" dirty="0" smtClean="0">
                <a:latin typeface="Times New Roman" pitchFamily="18" charset="0"/>
                <a:cs typeface="Times New Roman" pitchFamily="18" charset="0"/>
              </a:rPr>
              <a:t>和</a:t>
            </a:r>
            <a:r>
              <a:rPr lang="en-US" dirty="0" smtClean="0">
                <a:latin typeface="Times New Roman" pitchFamily="18" charset="0"/>
                <a:cs typeface="Times New Roman" pitchFamily="18" charset="0"/>
              </a:rPr>
              <a:t>3</a:t>
            </a:r>
            <a:r>
              <a:rPr lang="en-US" altLang="zh-TW" dirty="0" smtClean="0">
                <a:latin typeface="Times New Roman" pitchFamily="18" charset="0"/>
                <a:cs typeface="Times New Roman" pitchFamily="18" charset="0"/>
              </a:rPr>
              <a:t>﹝</a:t>
            </a:r>
            <a:r>
              <a:rPr lang="zh-TW" altLang="en-US" dirty="0" smtClean="0">
                <a:latin typeface="Times New Roman" pitchFamily="18" charset="0"/>
                <a:cs typeface="Times New Roman" pitchFamily="18" charset="0"/>
              </a:rPr>
              <a:t>相當同意</a:t>
            </a:r>
            <a:r>
              <a:rPr lang="en-US" altLang="zh-TW" dirty="0" smtClean="0">
                <a:latin typeface="Times New Roman" pitchFamily="18" charset="0"/>
                <a:cs typeface="Times New Roman" pitchFamily="18" charset="0"/>
              </a:rPr>
              <a:t>﹞</a:t>
            </a:r>
            <a:r>
              <a:rPr lang="zh-TW" altLang="en-US" dirty="0" smtClean="0">
                <a:latin typeface="Times New Roman" pitchFamily="18" charset="0"/>
                <a:cs typeface="Times New Roman" pitchFamily="18" charset="0"/>
              </a:rPr>
              <a:t>，是不一樣的，以致難以詮釋量尺上距離的含義。非線性的特質在量尺的兩端尤為顯著。</a:t>
            </a:r>
            <a:endParaRPr lang="zh-TW" alt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77472BEE-F5A1-4DCE-BDCE-0C55A69159C7}" type="slidenum">
              <a:rPr lang="zh-TW" altLang="en-US" smtClean="0"/>
              <a:pPr>
                <a:defRPr/>
              </a:pPr>
              <a:t>30</a:t>
            </a:fld>
            <a:endParaRPr lang="zh-TW"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向右箭號 21"/>
          <p:cNvSpPr/>
          <p:nvPr/>
        </p:nvSpPr>
        <p:spPr>
          <a:xfrm>
            <a:off x="2428860" y="2714620"/>
            <a:ext cx="3286148" cy="928694"/>
          </a:xfrm>
          <a:prstGeom prst="rightArrow">
            <a:avLst/>
          </a:prstGeom>
        </p:spPr>
        <p:style>
          <a:lnRef idx="1">
            <a:schemeClr val="accent6"/>
          </a:lnRef>
          <a:fillRef idx="2">
            <a:schemeClr val="accent6"/>
          </a:fillRef>
          <a:effectRef idx="1">
            <a:schemeClr val="accent6"/>
          </a:effectRef>
          <a:fontRef idx="minor">
            <a:schemeClr val="dk1"/>
          </a:fontRef>
        </p:style>
        <p:txBody>
          <a:bodyPr anchor="ctr"/>
          <a:lstStyle/>
          <a:p>
            <a:pPr algn="ctr">
              <a:defRPr/>
            </a:pPr>
            <a:endParaRPr lang="zh-TW" altLang="en-US"/>
          </a:p>
        </p:txBody>
      </p:sp>
      <p:sp>
        <p:nvSpPr>
          <p:cNvPr id="2" name="投影片編號版面配置區 1"/>
          <p:cNvSpPr>
            <a:spLocks noGrp="1"/>
          </p:cNvSpPr>
          <p:nvPr>
            <p:ph type="sldNum" sz="quarter" idx="12"/>
          </p:nvPr>
        </p:nvSpPr>
        <p:spPr/>
        <p:txBody>
          <a:bodyPr/>
          <a:lstStyle/>
          <a:p>
            <a:pPr>
              <a:defRPr/>
            </a:pPr>
            <a:fld id="{AA4B8156-BE95-476C-8E0E-A7B1486A952A}" type="slidenum">
              <a:rPr lang="zh-TW" altLang="en-US" smtClean="0"/>
              <a:pPr>
                <a:defRPr/>
              </a:pPr>
              <a:t>31</a:t>
            </a:fld>
            <a:endParaRPr lang="zh-TW" altLang="en-US"/>
          </a:p>
        </p:txBody>
      </p:sp>
      <p:sp>
        <p:nvSpPr>
          <p:cNvPr id="3" name="TextBox 2"/>
          <p:cNvSpPr txBox="1"/>
          <p:nvPr/>
        </p:nvSpPr>
        <p:spPr>
          <a:xfrm>
            <a:off x="1000100" y="965291"/>
            <a:ext cx="3214710" cy="749197"/>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kumimoji="0" lang="zh-TW" altLang="en-US" sz="3200" b="1" dirty="0"/>
              <a:t>原始分數</a:t>
            </a:r>
            <a:endParaRPr kumimoji="0" lang="en-US" sz="3200" b="1" dirty="0"/>
          </a:p>
        </p:txBody>
      </p:sp>
      <p:sp>
        <p:nvSpPr>
          <p:cNvPr id="4" name="TextBox 3"/>
          <p:cNvSpPr txBox="1"/>
          <p:nvPr/>
        </p:nvSpPr>
        <p:spPr>
          <a:xfrm>
            <a:off x="5361394" y="934948"/>
            <a:ext cx="2825393" cy="761979"/>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a:ln>
            <a:solidFill>
              <a:srgbClr val="FFFF00"/>
            </a:solidFill>
          </a:ln>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r>
              <a:rPr kumimoji="0" lang="zh-TW" altLang="en-US" sz="3200" b="1" dirty="0"/>
              <a:t>羅氏分數</a:t>
            </a:r>
            <a:endParaRPr kumimoji="0" lang="en-US" sz="3200" b="1" dirty="0"/>
          </a:p>
        </p:txBody>
      </p:sp>
      <p:sp>
        <p:nvSpPr>
          <p:cNvPr id="5" name="矩形 4"/>
          <p:cNvSpPr/>
          <p:nvPr/>
        </p:nvSpPr>
        <p:spPr>
          <a:xfrm>
            <a:off x="1285852" y="2357430"/>
            <a:ext cx="714380" cy="3500462"/>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endParaRPr kumimoji="0" lang="zh-TW" altLang="en-US" sz="3200" b="1" dirty="0"/>
          </a:p>
        </p:txBody>
      </p:sp>
      <p:sp>
        <p:nvSpPr>
          <p:cNvPr id="6" name="矩形 5"/>
          <p:cNvSpPr/>
          <p:nvPr/>
        </p:nvSpPr>
        <p:spPr>
          <a:xfrm>
            <a:off x="3000364" y="2357430"/>
            <a:ext cx="714380" cy="3500462"/>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endParaRPr kumimoji="0" lang="zh-TW" altLang="en-US" sz="3200" b="1" dirty="0"/>
          </a:p>
        </p:txBody>
      </p:sp>
      <p:cxnSp>
        <p:nvCxnSpPr>
          <p:cNvPr id="8" name="直線接點 7"/>
          <p:cNvCxnSpPr/>
          <p:nvPr/>
        </p:nvCxnSpPr>
        <p:spPr>
          <a:xfrm>
            <a:off x="1285875" y="2855913"/>
            <a:ext cx="5715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線接點 8"/>
          <p:cNvCxnSpPr/>
          <p:nvPr/>
        </p:nvCxnSpPr>
        <p:spPr>
          <a:xfrm>
            <a:off x="1285875" y="3286125"/>
            <a:ext cx="5715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線接點 9"/>
          <p:cNvCxnSpPr/>
          <p:nvPr/>
        </p:nvCxnSpPr>
        <p:spPr>
          <a:xfrm>
            <a:off x="1285875" y="3713163"/>
            <a:ext cx="5715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線接點 10"/>
          <p:cNvCxnSpPr/>
          <p:nvPr/>
        </p:nvCxnSpPr>
        <p:spPr>
          <a:xfrm>
            <a:off x="1285875" y="4141788"/>
            <a:ext cx="5715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直線接點 11"/>
          <p:cNvCxnSpPr/>
          <p:nvPr/>
        </p:nvCxnSpPr>
        <p:spPr>
          <a:xfrm>
            <a:off x="3000375" y="2784475"/>
            <a:ext cx="5715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直線接點 12"/>
          <p:cNvCxnSpPr/>
          <p:nvPr/>
        </p:nvCxnSpPr>
        <p:spPr>
          <a:xfrm>
            <a:off x="3000375" y="3643313"/>
            <a:ext cx="5715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直線接點 13"/>
          <p:cNvCxnSpPr/>
          <p:nvPr/>
        </p:nvCxnSpPr>
        <p:spPr>
          <a:xfrm>
            <a:off x="3000375" y="4572000"/>
            <a:ext cx="5715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直線接點 14"/>
          <p:cNvCxnSpPr/>
          <p:nvPr/>
        </p:nvCxnSpPr>
        <p:spPr>
          <a:xfrm>
            <a:off x="3000375" y="5357813"/>
            <a:ext cx="571500" cy="1587"/>
          </a:xfrm>
          <a:prstGeom prst="line">
            <a:avLst/>
          </a:prstGeom>
        </p:spPr>
        <p:style>
          <a:lnRef idx="1">
            <a:schemeClr val="accent1"/>
          </a:lnRef>
          <a:fillRef idx="0">
            <a:schemeClr val="accent1"/>
          </a:fillRef>
          <a:effectRef idx="0">
            <a:schemeClr val="accent1"/>
          </a:effectRef>
          <a:fontRef idx="minor">
            <a:schemeClr val="tx1"/>
          </a:fontRef>
        </p:style>
      </p:cxnSp>
      <p:sp>
        <p:nvSpPr>
          <p:cNvPr id="23" name="向右箭號 22"/>
          <p:cNvSpPr/>
          <p:nvPr/>
        </p:nvSpPr>
        <p:spPr>
          <a:xfrm>
            <a:off x="4357686" y="4143380"/>
            <a:ext cx="1357322" cy="928694"/>
          </a:xfrm>
          <a:prstGeom prst="rightArrow">
            <a:avLst/>
          </a:prstGeom>
        </p:spPr>
        <p:style>
          <a:lnRef idx="1">
            <a:schemeClr val="accent6"/>
          </a:lnRef>
          <a:fillRef idx="2">
            <a:schemeClr val="accent6"/>
          </a:fillRef>
          <a:effectRef idx="1">
            <a:schemeClr val="accent6"/>
          </a:effectRef>
          <a:fontRef idx="minor">
            <a:schemeClr val="dk1"/>
          </a:fontRef>
        </p:style>
        <p:txBody>
          <a:bodyPr anchor="ctr"/>
          <a:lstStyle/>
          <a:p>
            <a:pPr algn="ctr">
              <a:defRPr/>
            </a:pPr>
            <a:endParaRPr lang="zh-TW" altLang="en-US"/>
          </a:p>
        </p:txBody>
      </p:sp>
      <p:sp>
        <p:nvSpPr>
          <p:cNvPr id="45084" name="文字方塊 23"/>
          <p:cNvSpPr txBox="1">
            <a:spLocks noChangeArrowheads="1"/>
          </p:cNvSpPr>
          <p:nvPr/>
        </p:nvSpPr>
        <p:spPr bwMode="auto">
          <a:xfrm>
            <a:off x="857250" y="3143250"/>
            <a:ext cx="571500" cy="338138"/>
          </a:xfrm>
          <a:prstGeom prst="rect">
            <a:avLst/>
          </a:prstGeom>
          <a:noFill/>
          <a:ln w="9525">
            <a:noFill/>
            <a:miter lim="800000"/>
            <a:headEnd/>
            <a:tailEnd/>
          </a:ln>
        </p:spPr>
        <p:txBody>
          <a:bodyPr>
            <a:spAutoFit/>
          </a:bodyPr>
          <a:lstStyle/>
          <a:p>
            <a:r>
              <a:rPr lang="en-US" altLang="zh-TW" sz="1600">
                <a:latin typeface="Times New Roman" pitchFamily="18" charset="0"/>
                <a:cs typeface="Times New Roman" pitchFamily="18" charset="0"/>
              </a:rPr>
              <a:t>3.9</a:t>
            </a:r>
            <a:endParaRPr lang="zh-TW" altLang="en-US" sz="1600">
              <a:latin typeface="Times New Roman" pitchFamily="18" charset="0"/>
              <a:cs typeface="Times New Roman" pitchFamily="18" charset="0"/>
            </a:endParaRPr>
          </a:p>
        </p:txBody>
      </p:sp>
      <p:sp>
        <p:nvSpPr>
          <p:cNvPr id="45085" name="文字方塊 24"/>
          <p:cNvSpPr txBox="1">
            <a:spLocks noChangeArrowheads="1"/>
          </p:cNvSpPr>
          <p:nvPr/>
        </p:nvSpPr>
        <p:spPr bwMode="auto">
          <a:xfrm>
            <a:off x="866775" y="3519488"/>
            <a:ext cx="561975" cy="338137"/>
          </a:xfrm>
          <a:prstGeom prst="rect">
            <a:avLst/>
          </a:prstGeom>
          <a:noFill/>
          <a:ln w="9525">
            <a:noFill/>
            <a:miter lim="800000"/>
            <a:headEnd/>
            <a:tailEnd/>
          </a:ln>
        </p:spPr>
        <p:txBody>
          <a:bodyPr>
            <a:spAutoFit/>
          </a:bodyPr>
          <a:lstStyle/>
          <a:p>
            <a:r>
              <a:rPr lang="en-US" altLang="zh-TW" sz="1600">
                <a:latin typeface="Times New Roman" pitchFamily="18" charset="0"/>
                <a:cs typeface="Times New Roman" pitchFamily="18" charset="0"/>
              </a:rPr>
              <a:t>3.8</a:t>
            </a:r>
            <a:endParaRPr lang="zh-TW" altLang="en-US" sz="1600">
              <a:latin typeface="Times New Roman" pitchFamily="18" charset="0"/>
              <a:cs typeface="Times New Roman" pitchFamily="18" charset="0"/>
            </a:endParaRPr>
          </a:p>
        </p:txBody>
      </p:sp>
      <p:sp>
        <p:nvSpPr>
          <p:cNvPr id="45086" name="文字方塊 25"/>
          <p:cNvSpPr txBox="1">
            <a:spLocks noChangeArrowheads="1"/>
          </p:cNvSpPr>
          <p:nvPr/>
        </p:nvSpPr>
        <p:spPr bwMode="auto">
          <a:xfrm>
            <a:off x="2571750" y="3500438"/>
            <a:ext cx="571500" cy="338137"/>
          </a:xfrm>
          <a:prstGeom prst="rect">
            <a:avLst/>
          </a:prstGeom>
          <a:noFill/>
          <a:ln w="9525">
            <a:noFill/>
            <a:miter lim="800000"/>
            <a:headEnd/>
            <a:tailEnd/>
          </a:ln>
        </p:spPr>
        <p:txBody>
          <a:bodyPr>
            <a:spAutoFit/>
          </a:bodyPr>
          <a:lstStyle/>
          <a:p>
            <a:r>
              <a:rPr lang="en-US" altLang="zh-TW" sz="1600">
                <a:latin typeface="Times New Roman" pitchFamily="18" charset="0"/>
                <a:cs typeface="Times New Roman" pitchFamily="18" charset="0"/>
              </a:rPr>
              <a:t>2.6</a:t>
            </a:r>
            <a:endParaRPr lang="zh-TW" altLang="en-US" sz="1600">
              <a:latin typeface="Times New Roman" pitchFamily="18" charset="0"/>
              <a:cs typeface="Times New Roman" pitchFamily="18" charset="0"/>
            </a:endParaRPr>
          </a:p>
        </p:txBody>
      </p:sp>
      <p:sp>
        <p:nvSpPr>
          <p:cNvPr id="45087" name="文字方塊 26"/>
          <p:cNvSpPr txBox="1">
            <a:spLocks noChangeArrowheads="1"/>
          </p:cNvSpPr>
          <p:nvPr/>
        </p:nvSpPr>
        <p:spPr bwMode="auto">
          <a:xfrm>
            <a:off x="2571750" y="4429125"/>
            <a:ext cx="561975" cy="338138"/>
          </a:xfrm>
          <a:prstGeom prst="rect">
            <a:avLst/>
          </a:prstGeom>
          <a:noFill/>
          <a:ln w="9525">
            <a:noFill/>
            <a:miter lim="800000"/>
            <a:headEnd/>
            <a:tailEnd/>
          </a:ln>
        </p:spPr>
        <p:txBody>
          <a:bodyPr>
            <a:spAutoFit/>
          </a:bodyPr>
          <a:lstStyle/>
          <a:p>
            <a:r>
              <a:rPr lang="en-US" altLang="zh-TW" sz="1600">
                <a:latin typeface="Times New Roman" pitchFamily="18" charset="0"/>
                <a:cs typeface="Times New Roman" pitchFamily="18" charset="0"/>
              </a:rPr>
              <a:t>2.5</a:t>
            </a:r>
            <a:endParaRPr lang="zh-TW" altLang="en-US" sz="1600">
              <a:latin typeface="Times New Roman" pitchFamily="18" charset="0"/>
              <a:cs typeface="Times New Roman" pitchFamily="18" charset="0"/>
            </a:endParaRPr>
          </a:p>
        </p:txBody>
      </p:sp>
      <p:grpSp>
        <p:nvGrpSpPr>
          <p:cNvPr id="7" name="群組 37"/>
          <p:cNvGrpSpPr>
            <a:grpSpLocks/>
          </p:cNvGrpSpPr>
          <p:nvPr/>
        </p:nvGrpSpPr>
        <p:grpSpPr bwMode="auto">
          <a:xfrm>
            <a:off x="6072188" y="2357438"/>
            <a:ext cx="1143000" cy="3500437"/>
            <a:chOff x="6072198" y="2357430"/>
            <a:chExt cx="1143008" cy="3500462"/>
          </a:xfrm>
        </p:grpSpPr>
        <p:sp>
          <p:nvSpPr>
            <p:cNvPr id="16" name="矩形 15"/>
            <p:cNvSpPr/>
            <p:nvPr/>
          </p:nvSpPr>
          <p:spPr>
            <a:xfrm>
              <a:off x="6500826" y="2357430"/>
              <a:ext cx="714380" cy="3500462"/>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a:ln>
              <a:solidFill>
                <a:srgbClr val="FFFF00"/>
              </a:solidFill>
            </a:ln>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kumimoji="0" lang="zh-TW" altLang="en-US" sz="3200" b="1" dirty="0"/>
            </a:p>
          </p:txBody>
        </p:sp>
        <p:cxnSp>
          <p:nvCxnSpPr>
            <p:cNvPr id="20" name="直線接點 19"/>
            <p:cNvCxnSpPr/>
            <p:nvPr/>
          </p:nvCxnSpPr>
          <p:spPr>
            <a:xfrm>
              <a:off x="6500826" y="4929198"/>
              <a:ext cx="571504" cy="1587"/>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1" name="直線接點 20"/>
            <p:cNvCxnSpPr/>
            <p:nvPr/>
          </p:nvCxnSpPr>
          <p:spPr>
            <a:xfrm>
              <a:off x="6500826" y="5572140"/>
              <a:ext cx="571504"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45094" name="文字方塊 27"/>
            <p:cNvSpPr txBox="1">
              <a:spLocks noChangeArrowheads="1"/>
            </p:cNvSpPr>
            <p:nvPr/>
          </p:nvSpPr>
          <p:spPr bwMode="auto">
            <a:xfrm>
              <a:off x="6072198" y="3000372"/>
              <a:ext cx="571504" cy="338554"/>
            </a:xfrm>
            <a:prstGeom prst="rect">
              <a:avLst/>
            </a:prstGeom>
            <a:noFill/>
            <a:ln w="9525">
              <a:noFill/>
              <a:miter lim="800000"/>
              <a:headEnd/>
              <a:tailEnd/>
            </a:ln>
          </p:spPr>
          <p:txBody>
            <a:bodyPr>
              <a:spAutoFit/>
            </a:bodyPr>
            <a:lstStyle/>
            <a:p>
              <a:r>
                <a:rPr lang="en-US" altLang="zh-TW" sz="1600">
                  <a:latin typeface="Times New Roman" pitchFamily="18" charset="0"/>
                  <a:cs typeface="Times New Roman" pitchFamily="18" charset="0"/>
                </a:rPr>
                <a:t>3.9</a:t>
              </a:r>
              <a:endParaRPr lang="zh-TW" altLang="en-US" sz="1600">
                <a:latin typeface="Times New Roman" pitchFamily="18" charset="0"/>
                <a:cs typeface="Times New Roman" pitchFamily="18" charset="0"/>
              </a:endParaRPr>
            </a:p>
          </p:txBody>
        </p:sp>
        <p:sp>
          <p:nvSpPr>
            <p:cNvPr id="45095" name="文字方塊 28"/>
            <p:cNvSpPr txBox="1">
              <a:spLocks noChangeArrowheads="1"/>
            </p:cNvSpPr>
            <p:nvPr/>
          </p:nvSpPr>
          <p:spPr bwMode="auto">
            <a:xfrm>
              <a:off x="6081722" y="3571876"/>
              <a:ext cx="561980" cy="338554"/>
            </a:xfrm>
            <a:prstGeom prst="rect">
              <a:avLst/>
            </a:prstGeom>
            <a:noFill/>
            <a:ln w="9525">
              <a:noFill/>
              <a:miter lim="800000"/>
              <a:headEnd/>
              <a:tailEnd/>
            </a:ln>
          </p:spPr>
          <p:txBody>
            <a:bodyPr>
              <a:spAutoFit/>
            </a:bodyPr>
            <a:lstStyle/>
            <a:p>
              <a:r>
                <a:rPr lang="en-US" altLang="zh-TW" sz="1600">
                  <a:latin typeface="Times New Roman" pitchFamily="18" charset="0"/>
                  <a:cs typeface="Times New Roman" pitchFamily="18" charset="0"/>
                </a:rPr>
                <a:t>3.8</a:t>
              </a:r>
              <a:endParaRPr lang="zh-TW" altLang="en-US" sz="1600">
                <a:latin typeface="Times New Roman" pitchFamily="18" charset="0"/>
                <a:cs typeface="Times New Roman" pitchFamily="18" charset="0"/>
              </a:endParaRPr>
            </a:p>
          </p:txBody>
        </p:sp>
        <p:sp>
          <p:nvSpPr>
            <p:cNvPr id="45096" name="文字方塊 29"/>
            <p:cNvSpPr txBox="1">
              <a:spLocks noChangeArrowheads="1"/>
            </p:cNvSpPr>
            <p:nvPr/>
          </p:nvSpPr>
          <p:spPr bwMode="auto">
            <a:xfrm>
              <a:off x="6072198" y="4786322"/>
              <a:ext cx="571504" cy="338554"/>
            </a:xfrm>
            <a:prstGeom prst="rect">
              <a:avLst/>
            </a:prstGeom>
            <a:noFill/>
            <a:ln w="9525">
              <a:noFill/>
              <a:miter lim="800000"/>
              <a:headEnd/>
              <a:tailEnd/>
            </a:ln>
          </p:spPr>
          <p:txBody>
            <a:bodyPr>
              <a:spAutoFit/>
            </a:bodyPr>
            <a:lstStyle/>
            <a:p>
              <a:r>
                <a:rPr lang="en-US" altLang="zh-TW" sz="1600">
                  <a:latin typeface="Times New Roman" pitchFamily="18" charset="0"/>
                  <a:cs typeface="Times New Roman" pitchFamily="18" charset="0"/>
                </a:rPr>
                <a:t>2.6</a:t>
              </a:r>
              <a:endParaRPr lang="zh-TW" altLang="en-US" sz="1600">
                <a:latin typeface="Times New Roman" pitchFamily="18" charset="0"/>
                <a:cs typeface="Times New Roman" pitchFamily="18" charset="0"/>
              </a:endParaRPr>
            </a:p>
          </p:txBody>
        </p:sp>
        <p:sp>
          <p:nvSpPr>
            <p:cNvPr id="45097" name="文字方塊 30"/>
            <p:cNvSpPr txBox="1">
              <a:spLocks noChangeArrowheads="1"/>
            </p:cNvSpPr>
            <p:nvPr/>
          </p:nvSpPr>
          <p:spPr bwMode="auto">
            <a:xfrm>
              <a:off x="6072198" y="5429264"/>
              <a:ext cx="561980" cy="338554"/>
            </a:xfrm>
            <a:prstGeom prst="rect">
              <a:avLst/>
            </a:prstGeom>
            <a:noFill/>
            <a:ln w="9525">
              <a:noFill/>
              <a:miter lim="800000"/>
              <a:headEnd/>
              <a:tailEnd/>
            </a:ln>
          </p:spPr>
          <p:txBody>
            <a:bodyPr>
              <a:spAutoFit/>
            </a:bodyPr>
            <a:lstStyle/>
            <a:p>
              <a:r>
                <a:rPr lang="en-US" altLang="zh-TW" sz="1600">
                  <a:latin typeface="Times New Roman" pitchFamily="18" charset="0"/>
                  <a:cs typeface="Times New Roman" pitchFamily="18" charset="0"/>
                </a:rPr>
                <a:t>2.5</a:t>
              </a:r>
              <a:endParaRPr lang="zh-TW" altLang="en-US" sz="1600">
                <a:latin typeface="Times New Roman" pitchFamily="18" charset="0"/>
                <a:cs typeface="Times New Roman" pitchFamily="18" charset="0"/>
              </a:endParaRPr>
            </a:p>
          </p:txBody>
        </p:sp>
        <p:cxnSp>
          <p:nvCxnSpPr>
            <p:cNvPr id="34" name="直線接點 33"/>
            <p:cNvCxnSpPr/>
            <p:nvPr/>
          </p:nvCxnSpPr>
          <p:spPr>
            <a:xfrm>
              <a:off x="6500826" y="2500306"/>
              <a:ext cx="571504" cy="1587"/>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5" name="直線接點 34"/>
            <p:cNvCxnSpPr/>
            <p:nvPr/>
          </p:nvCxnSpPr>
          <p:spPr>
            <a:xfrm>
              <a:off x="6500826" y="3143248"/>
              <a:ext cx="571504"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6" name="直線接點 35"/>
            <p:cNvCxnSpPr/>
            <p:nvPr/>
          </p:nvCxnSpPr>
          <p:spPr>
            <a:xfrm>
              <a:off x="6500826" y="3714752"/>
              <a:ext cx="571504"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17" name="群組 43"/>
            <p:cNvGrpSpPr/>
            <p:nvPr/>
          </p:nvGrpSpPr>
          <p:grpSpPr>
            <a:xfrm>
              <a:off x="6786578" y="3929066"/>
              <a:ext cx="71438" cy="833438"/>
              <a:chOff x="6786578" y="3929066"/>
              <a:chExt cx="71438" cy="833438"/>
            </a:xfrm>
            <a:solidFill>
              <a:srgbClr val="FFCCCC"/>
            </a:solidFill>
          </p:grpSpPr>
          <p:sp>
            <p:nvSpPr>
              <p:cNvPr id="37" name="橢圓 36"/>
              <p:cNvSpPr/>
              <p:nvPr/>
            </p:nvSpPr>
            <p:spPr>
              <a:xfrm>
                <a:off x="6786578" y="3929066"/>
                <a:ext cx="71438" cy="71438"/>
              </a:xfrm>
              <a:prstGeom prst="ellipse">
                <a:avLst/>
              </a:prstGeom>
              <a:grpFill/>
              <a:ln>
                <a:solidFill>
                  <a:srgbClr val="FFCC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40" name="橢圓 39"/>
              <p:cNvSpPr/>
              <p:nvPr/>
            </p:nvSpPr>
            <p:spPr>
              <a:xfrm>
                <a:off x="6786578" y="4286256"/>
                <a:ext cx="71438" cy="71438"/>
              </a:xfrm>
              <a:prstGeom prst="ellipse">
                <a:avLst/>
              </a:prstGeom>
              <a:grpFill/>
              <a:ln>
                <a:solidFill>
                  <a:srgbClr val="FFCC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42" name="橢圓 41"/>
              <p:cNvSpPr/>
              <p:nvPr/>
            </p:nvSpPr>
            <p:spPr>
              <a:xfrm>
                <a:off x="6786578" y="4691066"/>
                <a:ext cx="71438" cy="71438"/>
              </a:xfrm>
              <a:prstGeom prst="ellipse">
                <a:avLst/>
              </a:prstGeom>
              <a:grpFill/>
              <a:ln>
                <a:solidFill>
                  <a:srgbClr val="FFCC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8"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500" fill="hold"/>
                                        <p:tgtEl>
                                          <p:spTgt spid="22"/>
                                        </p:tgtEl>
                                        <p:attrNameLst>
                                          <p:attrName>ppt_x</p:attrName>
                                        </p:attrNameLst>
                                      </p:cBhvr>
                                      <p:tavLst>
                                        <p:tav tm="0">
                                          <p:val>
                                            <p:strVal val="#ppt_x-#ppt_w/2"/>
                                          </p:val>
                                        </p:tav>
                                        <p:tav tm="100000">
                                          <p:val>
                                            <p:strVal val="#ppt_x"/>
                                          </p:val>
                                        </p:tav>
                                      </p:tavLst>
                                    </p:anim>
                                    <p:anim calcmode="lin" valueType="num">
                                      <p:cBhvr>
                                        <p:cTn id="8" dur="500" fill="hold"/>
                                        <p:tgtEl>
                                          <p:spTgt spid="22"/>
                                        </p:tgtEl>
                                        <p:attrNameLst>
                                          <p:attrName>ppt_y</p:attrName>
                                        </p:attrNameLst>
                                      </p:cBhvr>
                                      <p:tavLst>
                                        <p:tav tm="0">
                                          <p:val>
                                            <p:strVal val="#ppt_y"/>
                                          </p:val>
                                        </p:tav>
                                        <p:tav tm="100000">
                                          <p:val>
                                            <p:strVal val="#ppt_y"/>
                                          </p:val>
                                        </p:tav>
                                      </p:tavLst>
                                    </p:anim>
                                    <p:anim calcmode="lin" valueType="num">
                                      <p:cBhvr>
                                        <p:cTn id="9" dur="500" fill="hold"/>
                                        <p:tgtEl>
                                          <p:spTgt spid="22"/>
                                        </p:tgtEl>
                                        <p:attrNameLst>
                                          <p:attrName>ppt_w</p:attrName>
                                        </p:attrNameLst>
                                      </p:cBhvr>
                                      <p:tavLst>
                                        <p:tav tm="0">
                                          <p:val>
                                            <p:fltVal val="0"/>
                                          </p:val>
                                        </p:tav>
                                        <p:tav tm="100000">
                                          <p:val>
                                            <p:strVal val="#ppt_w"/>
                                          </p:val>
                                        </p:tav>
                                      </p:tavLst>
                                    </p:anim>
                                    <p:anim calcmode="lin" valueType="num">
                                      <p:cBhvr>
                                        <p:cTn id="10" dur="500" fill="hold"/>
                                        <p:tgtEl>
                                          <p:spTgt spid="22"/>
                                        </p:tgtEl>
                                        <p:attrNameLst>
                                          <p:attrName>ppt_h</p:attrName>
                                        </p:attrNameLst>
                                      </p:cBhvr>
                                      <p:tavLst>
                                        <p:tav tm="0">
                                          <p:val>
                                            <p:strVal val="#ppt_h"/>
                                          </p:val>
                                        </p:tav>
                                        <p:tav tm="100000">
                                          <p:val>
                                            <p:strVal val="#ppt_h"/>
                                          </p:val>
                                        </p:tav>
                                      </p:tavLst>
                                    </p:anim>
                                  </p:childTnLst>
                                </p:cTn>
                              </p:par>
                              <p:par>
                                <p:cTn id="11" presetID="17" presetClass="entr" presetSubtype="8" fill="hold" nodeType="withEffect">
                                  <p:stCondLst>
                                    <p:cond delay="0"/>
                                  </p:stCondLst>
                                  <p:childTnLst>
                                    <p:set>
                                      <p:cBhvr>
                                        <p:cTn id="12" dur="1" fill="hold">
                                          <p:stCondLst>
                                            <p:cond delay="0"/>
                                          </p:stCondLst>
                                        </p:cTn>
                                        <p:tgtEl>
                                          <p:spTgt spid="23"/>
                                        </p:tgtEl>
                                        <p:attrNameLst>
                                          <p:attrName>style.visibility</p:attrName>
                                        </p:attrNameLst>
                                      </p:cBhvr>
                                      <p:to>
                                        <p:strVal val="visible"/>
                                      </p:to>
                                    </p:set>
                                    <p:anim calcmode="lin" valueType="num">
                                      <p:cBhvr>
                                        <p:cTn id="13" dur="500" fill="hold"/>
                                        <p:tgtEl>
                                          <p:spTgt spid="23"/>
                                        </p:tgtEl>
                                        <p:attrNameLst>
                                          <p:attrName>ppt_x</p:attrName>
                                        </p:attrNameLst>
                                      </p:cBhvr>
                                      <p:tavLst>
                                        <p:tav tm="0">
                                          <p:val>
                                            <p:strVal val="#ppt_x-#ppt_w/2"/>
                                          </p:val>
                                        </p:tav>
                                        <p:tav tm="100000">
                                          <p:val>
                                            <p:strVal val="#ppt_x"/>
                                          </p:val>
                                        </p:tav>
                                      </p:tavLst>
                                    </p:anim>
                                    <p:anim calcmode="lin" valueType="num">
                                      <p:cBhvr>
                                        <p:cTn id="14" dur="500" fill="hold"/>
                                        <p:tgtEl>
                                          <p:spTgt spid="23"/>
                                        </p:tgtEl>
                                        <p:attrNameLst>
                                          <p:attrName>ppt_y</p:attrName>
                                        </p:attrNameLst>
                                      </p:cBhvr>
                                      <p:tavLst>
                                        <p:tav tm="0">
                                          <p:val>
                                            <p:strVal val="#ppt_y"/>
                                          </p:val>
                                        </p:tav>
                                        <p:tav tm="100000">
                                          <p:val>
                                            <p:strVal val="#ppt_y"/>
                                          </p:val>
                                        </p:tav>
                                      </p:tavLst>
                                    </p:anim>
                                    <p:anim calcmode="lin" valueType="num">
                                      <p:cBhvr>
                                        <p:cTn id="15" dur="500" fill="hold"/>
                                        <p:tgtEl>
                                          <p:spTgt spid="23"/>
                                        </p:tgtEl>
                                        <p:attrNameLst>
                                          <p:attrName>ppt_w</p:attrName>
                                        </p:attrNameLst>
                                      </p:cBhvr>
                                      <p:tavLst>
                                        <p:tav tm="0">
                                          <p:val>
                                            <p:fltVal val="0"/>
                                          </p:val>
                                        </p:tav>
                                        <p:tav tm="100000">
                                          <p:val>
                                            <p:strVal val="#ppt_w"/>
                                          </p:val>
                                        </p:tav>
                                      </p:tavLst>
                                    </p:anim>
                                    <p:anim calcmode="lin" valueType="num">
                                      <p:cBhvr>
                                        <p:cTn id="16" dur="500" fill="hold"/>
                                        <p:tgtEl>
                                          <p:spTgt spid="23"/>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17" presetClass="entr" presetSubtype="8"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500" fill="hold"/>
                                        <p:tgtEl>
                                          <p:spTgt spid="7"/>
                                        </p:tgtEl>
                                        <p:attrNameLst>
                                          <p:attrName>ppt_x</p:attrName>
                                        </p:attrNameLst>
                                      </p:cBhvr>
                                      <p:tavLst>
                                        <p:tav tm="0">
                                          <p:val>
                                            <p:strVal val="#ppt_x-#ppt_w/2"/>
                                          </p:val>
                                        </p:tav>
                                        <p:tav tm="100000">
                                          <p:val>
                                            <p:strVal val="#ppt_x"/>
                                          </p:val>
                                        </p:tav>
                                      </p:tavLst>
                                    </p:anim>
                                    <p:anim calcmode="lin" valueType="num">
                                      <p:cBhvr>
                                        <p:cTn id="22" dur="500" fill="hold"/>
                                        <p:tgtEl>
                                          <p:spTgt spid="7"/>
                                        </p:tgtEl>
                                        <p:attrNameLst>
                                          <p:attrName>ppt_y</p:attrName>
                                        </p:attrNameLst>
                                      </p:cBhvr>
                                      <p:tavLst>
                                        <p:tav tm="0">
                                          <p:val>
                                            <p:strVal val="#ppt_y"/>
                                          </p:val>
                                        </p:tav>
                                        <p:tav tm="100000">
                                          <p:val>
                                            <p:strVal val="#ppt_y"/>
                                          </p:val>
                                        </p:tav>
                                      </p:tavLst>
                                    </p:anim>
                                    <p:anim calcmode="lin" valueType="num">
                                      <p:cBhvr>
                                        <p:cTn id="23" dur="500" fill="hold"/>
                                        <p:tgtEl>
                                          <p:spTgt spid="7"/>
                                        </p:tgtEl>
                                        <p:attrNameLst>
                                          <p:attrName>ppt_w</p:attrName>
                                        </p:attrNameLst>
                                      </p:cBhvr>
                                      <p:tavLst>
                                        <p:tav tm="0">
                                          <p:val>
                                            <p:fltVal val="0"/>
                                          </p:val>
                                        </p:tav>
                                        <p:tav tm="100000">
                                          <p:val>
                                            <p:strVal val="#ppt_w"/>
                                          </p:val>
                                        </p:tav>
                                      </p:tavLst>
                                    </p:anim>
                                    <p:anim calcmode="lin" valueType="num">
                                      <p:cBhvr>
                                        <p:cTn id="24" dur="5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652463"/>
            <a:ext cx="8229600" cy="847725"/>
          </a:xfrm>
        </p:spPr>
        <p:txBody>
          <a:bodyPr>
            <a:normAutofit/>
          </a:bodyPr>
          <a:lstStyle/>
          <a:p>
            <a:pPr eaLnBrk="1" fontAlgn="auto" hangingPunct="1">
              <a:spcAft>
                <a:spcPts val="0"/>
              </a:spcAft>
              <a:defRPr/>
            </a:pPr>
            <a:r>
              <a:rPr lang="zh-TW" altLang="en-US" dirty="0" smtClean="0">
                <a:latin typeface="+mn-ea"/>
                <a:ea typeface="+mn-ea"/>
                <a:cs typeface="Times New Roman" pitchFamily="18" charset="0"/>
              </a:rPr>
              <a:t>盒形圖 </a:t>
            </a:r>
            <a:r>
              <a:rPr lang="en-US" altLang="zh-TW" dirty="0" smtClean="0">
                <a:latin typeface="+mn-ea"/>
                <a:ea typeface="+mn-ea"/>
                <a:cs typeface="Times New Roman" pitchFamily="18" charset="0"/>
              </a:rPr>
              <a:t>(</a:t>
            </a:r>
            <a:r>
              <a:rPr lang="zh-TW" altLang="en-US" dirty="0" smtClean="0">
                <a:latin typeface="+mn-ea"/>
                <a:ea typeface="+mn-ea"/>
                <a:cs typeface="Times New Roman" pitchFamily="18" charset="0"/>
              </a:rPr>
              <a:t>箱形圖</a:t>
            </a:r>
            <a:r>
              <a:rPr lang="en-US" altLang="zh-TW" dirty="0" smtClean="0">
                <a:latin typeface="+mn-ea"/>
                <a:ea typeface="+mn-ea"/>
                <a:cs typeface="Times New Roman" pitchFamily="18" charset="0"/>
              </a:rPr>
              <a:t>)</a:t>
            </a:r>
            <a:endParaRPr lang="zh-TW" altLang="en-US" dirty="0">
              <a:latin typeface="+mn-ea"/>
              <a:ea typeface="+mn-ea"/>
              <a:cs typeface="Times New Roman" pitchFamily="18" charset="0"/>
            </a:endParaRPr>
          </a:p>
        </p:txBody>
      </p:sp>
      <p:sp>
        <p:nvSpPr>
          <p:cNvPr id="3" name="內容版面配置區 2"/>
          <p:cNvSpPr>
            <a:spLocks noGrp="1"/>
          </p:cNvSpPr>
          <p:nvPr>
            <p:ph idx="1"/>
          </p:nvPr>
        </p:nvSpPr>
        <p:spPr>
          <a:xfrm>
            <a:off x="457200" y="1714500"/>
            <a:ext cx="8229600" cy="4389438"/>
          </a:xfrm>
        </p:spPr>
        <p:txBody>
          <a:bodyPr>
            <a:normAutofit/>
          </a:bodyPr>
          <a:lstStyle/>
          <a:p>
            <a:pPr marL="274320" indent="-274320" eaLnBrk="1" fontAlgn="auto" hangingPunct="1">
              <a:spcAft>
                <a:spcPts val="0"/>
              </a:spcAft>
              <a:buClr>
                <a:schemeClr val="accent3"/>
              </a:buClr>
              <a:buFont typeface="Wingdings 2"/>
              <a:buChar char=""/>
              <a:defRPr/>
            </a:pPr>
            <a:r>
              <a:rPr lang="zh-TW" altLang="en-US" dirty="0" smtClean="0"/>
              <a:t>相對於平均圖，盒形圖更能反映數據樣本的分佈情況。因為平均數只反映整個樣本的中心趨勢，而盒形圖則特別顯示了位於中位數附近一半數據樣本的所在位置，讓我們能對數據樣本作更細緻的分析。</a:t>
            </a:r>
            <a:endParaRPr lang="en-US" altLang="zh-TW" dirty="0" smtClean="0">
              <a:latin typeface="+mn-ea"/>
              <a:cs typeface="Times New Roman" pitchFamily="18" charset="0"/>
            </a:endParaRPr>
          </a:p>
        </p:txBody>
      </p:sp>
      <p:sp>
        <p:nvSpPr>
          <p:cNvPr id="5" name="Slide Number Placeholder 4"/>
          <p:cNvSpPr>
            <a:spLocks noGrp="1"/>
          </p:cNvSpPr>
          <p:nvPr>
            <p:ph type="sldNum" sz="quarter" idx="12"/>
          </p:nvPr>
        </p:nvSpPr>
        <p:spPr/>
        <p:txBody>
          <a:bodyPr/>
          <a:lstStyle/>
          <a:p>
            <a:pPr>
              <a:defRPr/>
            </a:pPr>
            <a:fld id="{5275BAEA-464B-4FF1-BA4B-8DA7375BED3F}" type="slidenum">
              <a:rPr lang="zh-TW" altLang="en-US" smtClean="0"/>
              <a:pPr>
                <a:defRPr/>
              </a:pPr>
              <a:t>32</a:t>
            </a:fld>
            <a:endParaRPr lang="zh-TW" alt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EFCBAA80-AA7B-4F81-8F26-AA8CE67743C2}" type="slidenum">
              <a:rPr lang="zh-TW" altLang="en-US" smtClean="0"/>
              <a:pPr>
                <a:defRPr/>
              </a:pPr>
              <a:t>33</a:t>
            </a:fld>
            <a:endParaRPr lang="zh-TW" altLang="en-US"/>
          </a:p>
        </p:txBody>
      </p:sp>
      <p:pic>
        <p:nvPicPr>
          <p:cNvPr id="47106" name="圖片 4" descr="Snap3.jpg"/>
          <p:cNvPicPr>
            <a:picLocks noChangeAspect="1" noChangeArrowheads="1"/>
          </p:cNvPicPr>
          <p:nvPr/>
        </p:nvPicPr>
        <p:blipFill>
          <a:blip r:embed="rId2"/>
          <a:srcRect/>
          <a:stretch>
            <a:fillRect/>
          </a:stretch>
        </p:blipFill>
        <p:spPr bwMode="auto">
          <a:xfrm>
            <a:off x="0" y="1143000"/>
            <a:ext cx="9144000" cy="5143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5F527984-3520-4952-B5CC-C77835834EB3}" type="slidenum">
              <a:rPr lang="zh-TW" altLang="en-US" smtClean="0"/>
              <a:pPr>
                <a:defRPr/>
              </a:pPr>
              <a:t>34</a:t>
            </a:fld>
            <a:endParaRPr lang="zh-TW" altLang="en-US"/>
          </a:p>
        </p:txBody>
      </p:sp>
      <p:pic>
        <p:nvPicPr>
          <p:cNvPr id="48130" name="圖片 4" descr="Snap4.jpg"/>
          <p:cNvPicPr>
            <a:picLocks noChangeAspect="1" noChangeArrowheads="1"/>
          </p:cNvPicPr>
          <p:nvPr/>
        </p:nvPicPr>
        <p:blipFill>
          <a:blip r:embed="rId2"/>
          <a:srcRect t="4202" b="2101"/>
          <a:stretch>
            <a:fillRect/>
          </a:stretch>
        </p:blipFill>
        <p:spPr bwMode="auto">
          <a:xfrm>
            <a:off x="0" y="1285875"/>
            <a:ext cx="9144000" cy="46434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B5CD2651-67AD-4C9B-BBFD-589ACADB9780}" type="slidenum">
              <a:rPr lang="zh-TW" altLang="en-US" smtClean="0"/>
              <a:pPr>
                <a:defRPr/>
              </a:pPr>
              <a:t>35</a:t>
            </a:fld>
            <a:endParaRPr lang="zh-TW" altLang="en-US"/>
          </a:p>
        </p:txBody>
      </p:sp>
      <p:pic>
        <p:nvPicPr>
          <p:cNvPr id="49154" name="Picture 2" descr="D:\APASO-II workshops\Word and powerpoint\20110211\Snap1.jpg"/>
          <p:cNvPicPr>
            <a:picLocks noChangeAspect="1" noChangeArrowheads="1"/>
          </p:cNvPicPr>
          <p:nvPr/>
        </p:nvPicPr>
        <p:blipFill>
          <a:blip r:embed="rId2"/>
          <a:srcRect t="3261"/>
          <a:stretch>
            <a:fillRect/>
          </a:stretch>
        </p:blipFill>
        <p:spPr bwMode="auto">
          <a:xfrm>
            <a:off x="2571750" y="1000125"/>
            <a:ext cx="3786188" cy="5443538"/>
          </a:xfrm>
          <a:prstGeom prst="rect">
            <a:avLst/>
          </a:prstGeom>
          <a:noFill/>
          <a:ln w="9525">
            <a:noFill/>
            <a:miter lim="800000"/>
            <a:headEnd/>
            <a:tailEnd/>
          </a:ln>
        </p:spPr>
      </p:pic>
      <p:cxnSp>
        <p:nvCxnSpPr>
          <p:cNvPr id="11" name="直線接點 10"/>
          <p:cNvCxnSpPr/>
          <p:nvPr/>
        </p:nvCxnSpPr>
        <p:spPr>
          <a:xfrm>
            <a:off x="3368675" y="2500313"/>
            <a:ext cx="3060700" cy="0"/>
          </a:xfrm>
          <a:prstGeom prst="line">
            <a:avLst/>
          </a:prstGeom>
          <a:ln w="34925">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5" name="直線接點 4"/>
          <p:cNvCxnSpPr/>
          <p:nvPr/>
        </p:nvCxnSpPr>
        <p:spPr>
          <a:xfrm>
            <a:off x="3368675" y="3714750"/>
            <a:ext cx="3060700" cy="0"/>
          </a:xfrm>
          <a:prstGeom prst="line">
            <a:avLst/>
          </a:prstGeom>
          <a:ln w="34925">
            <a:solidFill>
              <a:srgbClr val="FF0000"/>
            </a:solidFill>
            <a:prstDash val="sysDash"/>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2"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ppt_x</p:attrName>
                                        </p:attrNameLst>
                                      </p:cBhvr>
                                      <p:tavLst>
                                        <p:tav tm="0">
                                          <p:val>
                                            <p:strVal val="#ppt_x+#ppt_w/2"/>
                                          </p:val>
                                        </p:tav>
                                        <p:tav tm="100000">
                                          <p:val>
                                            <p:strVal val="#ppt_x"/>
                                          </p:val>
                                        </p:tav>
                                      </p:tavLst>
                                    </p:anim>
                                    <p:anim calcmode="lin" valueType="num">
                                      <p:cBhvr>
                                        <p:cTn id="8" dur="500" fill="hold"/>
                                        <p:tgtEl>
                                          <p:spTgt spid="11"/>
                                        </p:tgtEl>
                                        <p:attrNameLst>
                                          <p:attrName>ppt_y</p:attrName>
                                        </p:attrNameLst>
                                      </p:cBhvr>
                                      <p:tavLst>
                                        <p:tav tm="0">
                                          <p:val>
                                            <p:strVal val="#ppt_y"/>
                                          </p:val>
                                        </p:tav>
                                        <p:tav tm="100000">
                                          <p:val>
                                            <p:strVal val="#ppt_y"/>
                                          </p:val>
                                        </p:tav>
                                      </p:tavLst>
                                    </p:anim>
                                    <p:anim calcmode="lin" valueType="num">
                                      <p:cBhvr>
                                        <p:cTn id="9" dur="500" fill="hold"/>
                                        <p:tgtEl>
                                          <p:spTgt spid="11"/>
                                        </p:tgtEl>
                                        <p:attrNameLst>
                                          <p:attrName>ppt_w</p:attrName>
                                        </p:attrNameLst>
                                      </p:cBhvr>
                                      <p:tavLst>
                                        <p:tav tm="0">
                                          <p:val>
                                            <p:fltVal val="0"/>
                                          </p:val>
                                        </p:tav>
                                        <p:tav tm="100000">
                                          <p:val>
                                            <p:strVal val="#ppt_w"/>
                                          </p:val>
                                        </p:tav>
                                      </p:tavLst>
                                    </p:anim>
                                    <p:anim calcmode="lin" valueType="num">
                                      <p:cBhvr>
                                        <p:cTn id="10" dur="500" fill="hold"/>
                                        <p:tgtEl>
                                          <p:spTgt spid="11"/>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2"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500" fill="hold"/>
                                        <p:tgtEl>
                                          <p:spTgt spid="5"/>
                                        </p:tgtEl>
                                        <p:attrNameLst>
                                          <p:attrName>ppt_x</p:attrName>
                                        </p:attrNameLst>
                                      </p:cBhvr>
                                      <p:tavLst>
                                        <p:tav tm="0">
                                          <p:val>
                                            <p:strVal val="#ppt_x+#ppt_w/2"/>
                                          </p:val>
                                        </p:tav>
                                        <p:tav tm="100000">
                                          <p:val>
                                            <p:strVal val="#ppt_x"/>
                                          </p:val>
                                        </p:tav>
                                      </p:tavLst>
                                    </p:anim>
                                    <p:anim calcmode="lin" valueType="num">
                                      <p:cBhvr>
                                        <p:cTn id="16" dur="500" fill="hold"/>
                                        <p:tgtEl>
                                          <p:spTgt spid="5"/>
                                        </p:tgtEl>
                                        <p:attrNameLst>
                                          <p:attrName>ppt_y</p:attrName>
                                        </p:attrNameLst>
                                      </p:cBhvr>
                                      <p:tavLst>
                                        <p:tav tm="0">
                                          <p:val>
                                            <p:strVal val="#ppt_y"/>
                                          </p:val>
                                        </p:tav>
                                        <p:tav tm="100000">
                                          <p:val>
                                            <p:strVal val="#ppt_y"/>
                                          </p:val>
                                        </p:tav>
                                      </p:tavLst>
                                    </p:anim>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85775" y="714375"/>
            <a:ext cx="8229600" cy="847725"/>
          </a:xfrm>
        </p:spPr>
        <p:txBody>
          <a:bodyPr>
            <a:normAutofit/>
          </a:bodyPr>
          <a:lstStyle/>
          <a:p>
            <a:pPr eaLnBrk="1" fontAlgn="auto" hangingPunct="1">
              <a:spcAft>
                <a:spcPts val="0"/>
              </a:spcAft>
              <a:defRPr/>
            </a:pPr>
            <a:r>
              <a:rPr lang="zh-TW" altLang="en-US" dirty="0" smtClean="0">
                <a:latin typeface="+mn-ea"/>
                <a:ea typeface="+mn-ea"/>
                <a:cs typeface="Times New Roman" pitchFamily="18" charset="0"/>
              </a:rPr>
              <a:t>個別題目棒形圖</a:t>
            </a:r>
            <a:endParaRPr lang="en-US" altLang="zh-TW" dirty="0" smtClean="0">
              <a:latin typeface="+mn-ea"/>
              <a:ea typeface="+mn-ea"/>
              <a:cs typeface="Times New Roman" pitchFamily="18" charset="0"/>
            </a:endParaRPr>
          </a:p>
        </p:txBody>
      </p:sp>
      <p:sp>
        <p:nvSpPr>
          <p:cNvPr id="50178" name="內容版面配置區 2"/>
          <p:cNvSpPr>
            <a:spLocks noGrp="1"/>
          </p:cNvSpPr>
          <p:nvPr>
            <p:ph idx="1"/>
          </p:nvPr>
        </p:nvSpPr>
        <p:spPr>
          <a:xfrm>
            <a:off x="457200" y="1714500"/>
            <a:ext cx="8401050" cy="4610100"/>
          </a:xfrm>
        </p:spPr>
        <p:txBody>
          <a:bodyPr/>
          <a:lstStyle/>
          <a:p>
            <a:r>
              <a:rPr lang="zh-TW" altLang="en-US" smtClean="0">
                <a:latin typeface="Times New Roman" pitchFamily="18" charset="0"/>
                <a:cs typeface="Times New Roman" pitchFamily="18" charset="0"/>
              </a:rPr>
              <a:t>學校需要確定想要的是量表層面或是題項層面的結果。量表層面結果</a:t>
            </a:r>
            <a:r>
              <a:rPr lang="en-US" altLang="zh-TW" smtClean="0">
                <a:latin typeface="Times New Roman" pitchFamily="18" charset="0"/>
                <a:cs typeface="Times New Roman" pitchFamily="18" charset="0"/>
              </a:rPr>
              <a:t>﹝</a:t>
            </a:r>
            <a:r>
              <a:rPr lang="zh-TW" altLang="en-US" smtClean="0">
                <a:latin typeface="Times New Roman" pitchFamily="18" charset="0"/>
                <a:cs typeface="Times New Roman" pitchFamily="18" charset="0"/>
              </a:rPr>
              <a:t>如對學校的態度</a:t>
            </a:r>
            <a:r>
              <a:rPr lang="en-US" altLang="zh-TW" smtClean="0">
                <a:latin typeface="Times New Roman" pitchFamily="18" charset="0"/>
                <a:cs typeface="Times New Roman" pitchFamily="18" charset="0"/>
              </a:rPr>
              <a:t>﹞</a:t>
            </a:r>
            <a:r>
              <a:rPr lang="zh-TW" altLang="en-US" smtClean="0">
                <a:latin typeface="Times New Roman" pitchFamily="18" charset="0"/>
                <a:cs typeface="Times New Roman" pitchFamily="18" charset="0"/>
              </a:rPr>
              <a:t>提供所選範疇</a:t>
            </a:r>
            <a:r>
              <a:rPr lang="en-US" altLang="zh-TW" smtClean="0">
                <a:latin typeface="Times New Roman" pitchFamily="18" charset="0"/>
                <a:cs typeface="Times New Roman" pitchFamily="18" charset="0"/>
              </a:rPr>
              <a:t>﹝</a:t>
            </a:r>
            <a:r>
              <a:rPr lang="zh-TW" altLang="en-US" smtClean="0">
                <a:latin typeface="Times New Roman" pitchFamily="18" charset="0"/>
                <a:cs typeface="Times New Roman" pitchFamily="18" charset="0"/>
              </a:rPr>
              <a:t>如學生對學校的態度能反映他們在學校生活的質素</a:t>
            </a:r>
            <a:r>
              <a:rPr lang="en-US" altLang="zh-TW" smtClean="0">
                <a:latin typeface="Times New Roman" pitchFamily="18" charset="0"/>
                <a:cs typeface="Times New Roman" pitchFamily="18" charset="0"/>
              </a:rPr>
              <a:t>﹞</a:t>
            </a:r>
            <a:r>
              <a:rPr lang="zh-TW" altLang="en-US" smtClean="0">
                <a:latin typeface="Times New Roman" pitchFamily="18" charset="0"/>
                <a:cs typeface="Times New Roman" pitchFamily="18" charset="0"/>
              </a:rPr>
              <a:t>及其副量表</a:t>
            </a:r>
            <a:r>
              <a:rPr lang="en-US" altLang="zh-TW" smtClean="0">
                <a:latin typeface="Times New Roman" pitchFamily="18" charset="0"/>
                <a:cs typeface="Times New Roman" pitchFamily="18" charset="0"/>
              </a:rPr>
              <a:t>﹝</a:t>
            </a:r>
            <a:r>
              <a:rPr lang="zh-TW" altLang="en-US" smtClean="0">
                <a:latin typeface="Times New Roman" pitchFamily="18" charset="0"/>
                <a:cs typeface="Times New Roman" pitchFamily="18" charset="0"/>
              </a:rPr>
              <a:t>如師生關係</a:t>
            </a:r>
            <a:r>
              <a:rPr lang="en-US" altLang="zh-TW" smtClean="0">
                <a:latin typeface="Times New Roman" pitchFamily="18" charset="0"/>
                <a:cs typeface="Times New Roman" pitchFamily="18" charset="0"/>
              </a:rPr>
              <a:t>﹞</a:t>
            </a:r>
            <a:r>
              <a:rPr lang="zh-TW" altLang="en-US" smtClean="0">
                <a:latin typeface="Times New Roman" pitchFamily="18" charset="0"/>
                <a:cs typeface="Times New Roman" pitchFamily="18" charset="0"/>
              </a:rPr>
              <a:t>的一個宏觀概況。量表層面結果對有關學生在情意及社交表現的學校決策是有用的。</a:t>
            </a:r>
          </a:p>
          <a:p>
            <a:r>
              <a:rPr lang="zh-TW" altLang="en-US" smtClean="0">
                <a:latin typeface="Times New Roman" pitchFamily="18" charset="0"/>
                <a:cs typeface="Times New Roman" pitchFamily="18" charset="0"/>
              </a:rPr>
              <a:t>在日常的運作，教師可能想參考題項層面的結果</a:t>
            </a:r>
            <a:r>
              <a:rPr lang="en-US" altLang="zh-TW" smtClean="0">
                <a:latin typeface="Times New Roman" pitchFamily="18" charset="0"/>
                <a:cs typeface="Times New Roman" pitchFamily="18" charset="0"/>
              </a:rPr>
              <a:t>﹝</a:t>
            </a:r>
            <a:r>
              <a:rPr lang="zh-TW" altLang="en-US" smtClean="0">
                <a:latin typeface="Times New Roman" pitchFamily="18" charset="0"/>
                <a:cs typeface="Times New Roman" pitchFamily="18" charset="0"/>
              </a:rPr>
              <a:t>例如“老師樂於在學習上幫助我”</a:t>
            </a:r>
            <a:r>
              <a:rPr lang="en-US" altLang="zh-TW" smtClean="0">
                <a:latin typeface="Times New Roman" pitchFamily="18" charset="0"/>
                <a:cs typeface="Times New Roman" pitchFamily="18" charset="0"/>
              </a:rPr>
              <a:t>﹞﹝</a:t>
            </a:r>
            <a:r>
              <a:rPr lang="zh-TW" altLang="en-US" smtClean="0">
                <a:latin typeface="Times New Roman" pitchFamily="18" charset="0"/>
                <a:cs typeface="Times New Roman" pitchFamily="18" charset="0"/>
              </a:rPr>
              <a:t>註：只適用於原始分數</a:t>
            </a:r>
            <a:r>
              <a:rPr lang="en-US" altLang="zh-TW" smtClean="0">
                <a:latin typeface="Times New Roman" pitchFamily="18" charset="0"/>
                <a:cs typeface="Times New Roman" pitchFamily="18" charset="0"/>
              </a:rPr>
              <a:t>﹞</a:t>
            </a:r>
            <a:r>
              <a:rPr lang="zh-TW" altLang="en-US" smtClean="0">
                <a:latin typeface="Times New Roman" pitchFamily="18" charset="0"/>
                <a:cs typeface="Times New Roman" pitchFamily="18" charset="0"/>
              </a:rPr>
              <a:t>，以取得從有關量表所量度到的詳細資料。另外，如果學生人數少於</a:t>
            </a:r>
            <a:r>
              <a:rPr lang="en-US" smtClean="0">
                <a:latin typeface="Times New Roman" pitchFamily="18" charset="0"/>
                <a:ea typeface="新細明體" charset="-120"/>
                <a:cs typeface="Times New Roman" pitchFamily="18" charset="0"/>
              </a:rPr>
              <a:t> </a:t>
            </a:r>
            <a:r>
              <a:rPr lang="en-US" altLang="zh-TW" smtClean="0">
                <a:latin typeface="Times New Roman" pitchFamily="18" charset="0"/>
                <a:cs typeface="Times New Roman" pitchFamily="18" charset="0"/>
              </a:rPr>
              <a:t>100</a:t>
            </a:r>
            <a:r>
              <a:rPr lang="zh-TW" altLang="en-US" smtClean="0">
                <a:latin typeface="Times New Roman" pitchFamily="18" charset="0"/>
                <a:cs typeface="Times New Roman" pitchFamily="18" charset="0"/>
              </a:rPr>
              <a:t>，那些百分比的意義不大。一般來說，題目棒形圖有助學校檢測該校在題項層面和其它學校之間的差異。</a:t>
            </a:r>
          </a:p>
        </p:txBody>
      </p:sp>
      <p:sp>
        <p:nvSpPr>
          <p:cNvPr id="4" name="Slide Number Placeholder 3"/>
          <p:cNvSpPr>
            <a:spLocks noGrp="1"/>
          </p:cNvSpPr>
          <p:nvPr>
            <p:ph type="sldNum" sz="quarter" idx="12"/>
          </p:nvPr>
        </p:nvSpPr>
        <p:spPr/>
        <p:txBody>
          <a:bodyPr/>
          <a:lstStyle/>
          <a:p>
            <a:pPr>
              <a:defRPr/>
            </a:pPr>
            <a:fld id="{BCF8564A-B31F-4EB4-805C-99870E011306}" type="slidenum">
              <a:rPr lang="zh-TW" altLang="en-US" smtClean="0"/>
              <a:pPr>
                <a:defRPr/>
              </a:pPr>
              <a:t>36</a:t>
            </a:fld>
            <a:endParaRPr lang="zh-TW" alt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5667C718-FED8-4CCA-BC6A-272F6A61C567}" type="slidenum">
              <a:rPr lang="zh-TW" altLang="en-US" smtClean="0"/>
              <a:pPr>
                <a:defRPr/>
              </a:pPr>
              <a:t>37</a:t>
            </a:fld>
            <a:endParaRPr lang="zh-TW" altLang="en-US"/>
          </a:p>
        </p:txBody>
      </p:sp>
      <p:pic>
        <p:nvPicPr>
          <p:cNvPr id="51202" name="圖片 3" descr="Snap7.jpg"/>
          <p:cNvPicPr>
            <a:picLocks noChangeAspect="1" noChangeArrowheads="1"/>
          </p:cNvPicPr>
          <p:nvPr/>
        </p:nvPicPr>
        <p:blipFill>
          <a:blip r:embed="rId2"/>
          <a:srcRect/>
          <a:stretch>
            <a:fillRect/>
          </a:stretch>
        </p:blipFill>
        <p:spPr bwMode="auto">
          <a:xfrm>
            <a:off x="0" y="1285875"/>
            <a:ext cx="9144000" cy="42148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31480D01-B3BD-4F40-A5E3-E7DA75BFD6A7}" type="slidenum">
              <a:rPr lang="zh-TW" altLang="en-US" smtClean="0"/>
              <a:pPr>
                <a:defRPr/>
              </a:pPr>
              <a:t>38</a:t>
            </a:fld>
            <a:endParaRPr lang="zh-TW" altLang="en-US"/>
          </a:p>
        </p:txBody>
      </p:sp>
      <p:pic>
        <p:nvPicPr>
          <p:cNvPr id="52226" name="圖片 3" descr="Snap8.jpg"/>
          <p:cNvPicPr>
            <a:picLocks noChangeAspect="1" noChangeArrowheads="1"/>
          </p:cNvPicPr>
          <p:nvPr/>
        </p:nvPicPr>
        <p:blipFill>
          <a:blip r:embed="rId2"/>
          <a:srcRect/>
          <a:stretch>
            <a:fillRect/>
          </a:stretch>
        </p:blipFill>
        <p:spPr bwMode="auto">
          <a:xfrm>
            <a:off x="0" y="1357313"/>
            <a:ext cx="9144000" cy="3857625"/>
          </a:xfrm>
          <a:prstGeom prst="rect">
            <a:avLst/>
          </a:prstGeom>
          <a:noFill/>
          <a:ln w="9525">
            <a:noFill/>
            <a:miter lim="800000"/>
            <a:headEnd/>
            <a:tailEnd/>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85813"/>
            <a:ext cx="8229600" cy="928687"/>
          </a:xfrm>
        </p:spPr>
        <p:txBody>
          <a:bodyPr>
            <a:normAutofit/>
          </a:bodyPr>
          <a:lstStyle/>
          <a:p>
            <a:pPr eaLnBrk="1" fontAlgn="auto" hangingPunct="1">
              <a:spcAft>
                <a:spcPts val="0"/>
              </a:spcAft>
              <a:defRPr/>
            </a:pPr>
            <a:r>
              <a:rPr lang="zh-TW" altLang="en-US" dirty="0" smtClean="0">
                <a:latin typeface="+mn-ea"/>
                <a:ea typeface="+mn-ea"/>
                <a:cs typeface="Times New Roman" pitchFamily="18" charset="0"/>
              </a:rPr>
              <a:t>跨年度比較報告</a:t>
            </a:r>
            <a:endParaRPr lang="zh-TW" altLang="en-US" dirty="0">
              <a:latin typeface="+mn-ea"/>
              <a:ea typeface="+mn-ea"/>
              <a:cs typeface="Times New Roman" pitchFamily="18" charset="0"/>
            </a:endParaRPr>
          </a:p>
        </p:txBody>
      </p:sp>
      <p:sp>
        <p:nvSpPr>
          <p:cNvPr id="3" name="內容版面配置區 2"/>
          <p:cNvSpPr>
            <a:spLocks noGrp="1"/>
          </p:cNvSpPr>
          <p:nvPr>
            <p:ph idx="1"/>
          </p:nvPr>
        </p:nvSpPr>
        <p:spPr>
          <a:xfrm>
            <a:off x="457200" y="2060575"/>
            <a:ext cx="8229600" cy="4264025"/>
          </a:xfrm>
        </p:spPr>
        <p:txBody>
          <a:bodyPr>
            <a:normAutofit/>
          </a:bodyPr>
          <a:lstStyle/>
          <a:p>
            <a:pPr marL="274320" indent="-274320" eaLnBrk="1" fontAlgn="auto" hangingPunct="1">
              <a:spcAft>
                <a:spcPts val="0"/>
              </a:spcAft>
              <a:buClr>
                <a:schemeClr val="accent3"/>
              </a:buClr>
              <a:buFont typeface="Wingdings 2"/>
              <a:buChar char=""/>
              <a:defRPr/>
            </a:pPr>
            <a:r>
              <a:rPr lang="zh-TW" altLang="en-US" dirty="0" smtClean="0"/>
              <a:t>跨年比較報告現階段只適用於「對學校的態度」量表</a:t>
            </a:r>
            <a:r>
              <a:rPr lang="en-US" dirty="0" smtClean="0"/>
              <a:t> (ESDA</a:t>
            </a:r>
            <a:r>
              <a:rPr lang="zh-TW" altLang="en-US" dirty="0" smtClean="0"/>
              <a:t>稍後會為其他量表加設這個報告</a:t>
            </a:r>
            <a:r>
              <a:rPr lang="en-US" dirty="0" smtClean="0"/>
              <a:t>)</a:t>
            </a:r>
            <a:r>
              <a:rPr lang="zh-TW" altLang="en-US" dirty="0" smtClean="0"/>
              <a:t>，最多可以比較連續三年的結果。跨年比較報告能顯示過去三年全校學生在特定量表的整體表現，使學校能知道其進度。</a:t>
            </a:r>
            <a:endParaRPr lang="zh-TW" altLang="en-US" dirty="0">
              <a:latin typeface="+mn-ea"/>
            </a:endParaRPr>
          </a:p>
        </p:txBody>
      </p:sp>
      <p:sp>
        <p:nvSpPr>
          <p:cNvPr id="4" name="Slide Number Placeholder 3"/>
          <p:cNvSpPr>
            <a:spLocks noGrp="1"/>
          </p:cNvSpPr>
          <p:nvPr>
            <p:ph type="sldNum" sz="quarter" idx="12"/>
          </p:nvPr>
        </p:nvSpPr>
        <p:spPr/>
        <p:txBody>
          <a:bodyPr/>
          <a:lstStyle/>
          <a:p>
            <a:pPr>
              <a:defRPr/>
            </a:pPr>
            <a:fld id="{B2B3017C-2B27-4F81-A932-DD80EBEB6F24}" type="slidenum">
              <a:rPr lang="zh-TW" altLang="en-US" smtClean="0"/>
              <a:pPr>
                <a:defRPr/>
              </a:pPr>
              <a:t>39</a:t>
            </a:fld>
            <a:endParaRPr lang="zh-TW"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928688"/>
            <a:ext cx="8229600" cy="847725"/>
          </a:xfrm>
        </p:spPr>
        <p:txBody>
          <a:bodyPr/>
          <a:lstStyle/>
          <a:p>
            <a:pPr>
              <a:defRPr/>
            </a:pPr>
            <a:r>
              <a:rPr lang="zh-TW" altLang="en-US" b="1" dirty="0" smtClean="0">
                <a:latin typeface="+mn-ea"/>
                <a:ea typeface="+mn-ea"/>
              </a:rPr>
              <a:t>單元三</a:t>
            </a:r>
            <a:endParaRPr lang="zh-TW" altLang="en-US" dirty="0">
              <a:latin typeface="+mn-ea"/>
              <a:ea typeface="+mn-ea"/>
            </a:endParaRPr>
          </a:p>
        </p:txBody>
      </p:sp>
      <p:sp>
        <p:nvSpPr>
          <p:cNvPr id="3" name="內容版面配置區 2"/>
          <p:cNvSpPr>
            <a:spLocks noGrp="1"/>
          </p:cNvSpPr>
          <p:nvPr>
            <p:ph idx="1"/>
          </p:nvPr>
        </p:nvSpPr>
        <p:spPr/>
        <p:txBody>
          <a:bodyPr/>
          <a:lstStyle/>
          <a:p>
            <a:pPr>
              <a:defRPr/>
            </a:pPr>
            <a:r>
              <a:rPr lang="zh-TW" altLang="en-US" sz="3200" dirty="0" smtClean="0">
                <a:latin typeface="+mn-ea"/>
              </a:rPr>
              <a:t>本單元讓學員了解</a:t>
            </a:r>
            <a:r>
              <a:rPr lang="en-US" altLang="zh-TW" sz="3200" dirty="0" smtClean="0">
                <a:latin typeface="+mn-ea"/>
              </a:rPr>
              <a:t>︰</a:t>
            </a:r>
          </a:p>
          <a:p>
            <a:pPr>
              <a:buFont typeface="Wingdings 2" pitchFamily="18" charset="2"/>
              <a:buNone/>
              <a:defRPr/>
            </a:pPr>
            <a:r>
              <a:rPr lang="en-US" sz="3200" dirty="0" smtClean="0">
                <a:latin typeface="+mn-ea"/>
              </a:rPr>
              <a:t> </a:t>
            </a:r>
            <a:endParaRPr lang="zh-TW" altLang="en-US" sz="3200" dirty="0" smtClean="0">
              <a:latin typeface="+mn-ea"/>
            </a:endParaRPr>
          </a:p>
          <a:p>
            <a:pPr>
              <a:defRPr/>
            </a:pPr>
            <a:r>
              <a:rPr lang="zh-TW" altLang="en-US" sz="3200" dirty="0" smtClean="0"/>
              <a:t>如何檢視各種報表</a:t>
            </a:r>
          </a:p>
          <a:p>
            <a:pPr>
              <a:defRPr/>
            </a:pPr>
            <a:r>
              <a:rPr lang="zh-TW" altLang="en-US" sz="3200" dirty="0" smtClean="0"/>
              <a:t>如何詮釋各種報表的資料</a:t>
            </a:r>
          </a:p>
          <a:p>
            <a:pPr>
              <a:defRPr/>
            </a:pPr>
            <a:r>
              <a:rPr lang="zh-TW" altLang="en-US" sz="3200" dirty="0" smtClean="0"/>
              <a:t>總結學習重點及分享經驗</a:t>
            </a:r>
            <a:endParaRPr lang="zh-TW" altLang="en-US" dirty="0"/>
          </a:p>
        </p:txBody>
      </p:sp>
      <p:sp>
        <p:nvSpPr>
          <p:cNvPr id="4" name="投影片編號版面配置區 3"/>
          <p:cNvSpPr>
            <a:spLocks noGrp="1"/>
          </p:cNvSpPr>
          <p:nvPr>
            <p:ph type="sldNum" sz="quarter" idx="12"/>
          </p:nvPr>
        </p:nvSpPr>
        <p:spPr/>
        <p:txBody>
          <a:bodyPr/>
          <a:lstStyle/>
          <a:p>
            <a:pPr>
              <a:defRPr/>
            </a:pPr>
            <a:fld id="{7449D7CD-399F-4CFB-817C-2C4E76DE75B0}" type="slidenum">
              <a:rPr lang="zh-TW" altLang="en-US" smtClean="0"/>
              <a:pPr>
                <a:defRPr/>
              </a:pPr>
              <a:t>4</a:t>
            </a:fld>
            <a:endParaRPr lang="zh-TW" alt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F0C4B6F9-F03E-4D9A-9D11-301EB9245595}" type="slidenum">
              <a:rPr lang="zh-TW" altLang="en-US" smtClean="0"/>
              <a:pPr>
                <a:defRPr/>
              </a:pPr>
              <a:t>40</a:t>
            </a:fld>
            <a:endParaRPr lang="zh-TW" altLang="en-US"/>
          </a:p>
        </p:txBody>
      </p:sp>
      <p:pic>
        <p:nvPicPr>
          <p:cNvPr id="54274" name="圖片 3" descr="Snap3.jpg"/>
          <p:cNvPicPr>
            <a:picLocks noChangeAspect="1" noChangeArrowheads="1"/>
          </p:cNvPicPr>
          <p:nvPr/>
        </p:nvPicPr>
        <p:blipFill>
          <a:blip r:embed="rId2"/>
          <a:srcRect/>
          <a:stretch>
            <a:fillRect/>
          </a:stretch>
        </p:blipFill>
        <p:spPr bwMode="auto">
          <a:xfrm>
            <a:off x="0" y="1000125"/>
            <a:ext cx="9144000" cy="5500688"/>
          </a:xfrm>
          <a:prstGeom prst="rect">
            <a:avLst/>
          </a:prstGeom>
          <a:noFill/>
          <a:ln w="9525">
            <a:noFill/>
            <a:miter lim="800000"/>
            <a:headEnd/>
            <a:tailEnd/>
          </a:ln>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56EAA291-7E2F-44F7-806E-2C6AC1510321}" type="slidenum">
              <a:rPr lang="zh-TW" altLang="en-US" smtClean="0"/>
              <a:pPr>
                <a:defRPr/>
              </a:pPr>
              <a:t>41</a:t>
            </a:fld>
            <a:endParaRPr lang="zh-TW" altLang="en-US"/>
          </a:p>
        </p:txBody>
      </p:sp>
      <p:pic>
        <p:nvPicPr>
          <p:cNvPr id="55298" name="圖片 3" descr="Snap4.jpg"/>
          <p:cNvPicPr>
            <a:picLocks noChangeAspect="1" noChangeArrowheads="1"/>
          </p:cNvPicPr>
          <p:nvPr/>
        </p:nvPicPr>
        <p:blipFill>
          <a:blip r:embed="rId2"/>
          <a:srcRect/>
          <a:stretch>
            <a:fillRect/>
          </a:stretch>
        </p:blipFill>
        <p:spPr bwMode="auto">
          <a:xfrm>
            <a:off x="0" y="1285875"/>
            <a:ext cx="9144000" cy="4643438"/>
          </a:xfrm>
          <a:prstGeom prst="rect">
            <a:avLst/>
          </a:prstGeom>
          <a:noFill/>
          <a:ln w="9525">
            <a:noFill/>
            <a:miter lim="800000"/>
            <a:headEnd/>
            <a:tailEnd/>
          </a:ln>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971600" y="2132856"/>
            <a:ext cx="7286676" cy="2448272"/>
          </a:xfrm>
        </p:spPr>
        <p:txBody>
          <a:bodyPr anchor="ctr">
            <a:sp3d prstMaterial="flat">
              <a:contourClr>
                <a:schemeClr val="tx2"/>
              </a:contourClr>
            </a:sp3d>
          </a:bodyPr>
          <a:lstStyle/>
          <a:p>
            <a:pPr algn="ctr" eaLnBrk="1" fontAlgn="auto" hangingPunct="1">
              <a:spcAft>
                <a:spcPts val="0"/>
              </a:spcAft>
              <a:defRPr/>
            </a:pPr>
            <a:r>
              <a:rPr lang="zh-TW" altLang="en-US" sz="4800" b="0" dirty="0" smtClean="0">
                <a:effectLst/>
                <a:latin typeface="+mn-ea"/>
                <a:ea typeface="+mn-ea"/>
                <a:cs typeface="Times New Roman" pitchFamily="18" charset="0"/>
              </a:rPr>
              <a:t>答問環節</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899592" y="2132856"/>
            <a:ext cx="7286676" cy="2448272"/>
          </a:xfrm>
        </p:spPr>
        <p:txBody>
          <a:bodyPr anchor="ctr">
            <a:sp3d prstMaterial="flat">
              <a:contourClr>
                <a:schemeClr val="tx2"/>
              </a:contourClr>
            </a:sp3d>
          </a:bodyPr>
          <a:lstStyle/>
          <a:p>
            <a:pPr algn="ctr" eaLnBrk="1" fontAlgn="auto" hangingPunct="1">
              <a:spcAft>
                <a:spcPts val="0"/>
              </a:spcAft>
              <a:defRPr/>
            </a:pPr>
            <a:r>
              <a:rPr lang="zh-TW" altLang="en-US" sz="4800" b="0" dirty="0" smtClean="0">
                <a:effectLst/>
                <a:latin typeface="+mn-ea"/>
                <a:ea typeface="+mn-ea"/>
                <a:cs typeface="Times New Roman" pitchFamily="18" charset="0"/>
              </a:rPr>
              <a:t>謝謝</a:t>
            </a:r>
            <a:r>
              <a:rPr lang="en-US" altLang="zh-TW" sz="4800" b="0" dirty="0" smtClean="0">
                <a:effectLst/>
                <a:latin typeface="+mn-ea"/>
                <a:ea typeface="+mn-ea"/>
                <a:cs typeface="Times New Roman" pitchFamily="18" charset="0"/>
              </a:rPr>
              <a:t>!</a:t>
            </a:r>
            <a:endParaRPr lang="zh-TW" altLang="en-US" sz="4800" b="0" dirty="0" smtClean="0">
              <a:effectLst/>
              <a:latin typeface="+mn-ea"/>
              <a:ea typeface="+mn-ea"/>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1"/>
          <p:cNvSpPr>
            <a:spLocks noGrp="1"/>
          </p:cNvSpPr>
          <p:nvPr>
            <p:ph type="title"/>
          </p:nvPr>
        </p:nvSpPr>
        <p:spPr/>
        <p:txBody>
          <a:bodyPr>
            <a:normAutofit/>
          </a:bodyPr>
          <a:lstStyle/>
          <a:p>
            <a:pPr eaLnBrk="1" fontAlgn="auto" hangingPunct="1">
              <a:spcAft>
                <a:spcPts val="0"/>
              </a:spcAft>
              <a:defRPr/>
            </a:pPr>
            <a:r>
              <a:rPr lang="zh-TW" altLang="en-US" dirty="0" smtClean="0">
                <a:latin typeface="+mn-ea"/>
                <a:ea typeface="+mn-ea"/>
                <a:cs typeface="Times New Roman" pitchFamily="18" charset="0"/>
              </a:rPr>
              <a:t>背景</a:t>
            </a:r>
            <a:endParaRPr lang="zh-TW" altLang="en-US" dirty="0">
              <a:latin typeface="+mn-ea"/>
              <a:ea typeface="+mn-ea"/>
              <a:cs typeface="Times New Roman" pitchFamily="18" charset="0"/>
            </a:endParaRPr>
          </a:p>
        </p:txBody>
      </p:sp>
      <p:sp>
        <p:nvSpPr>
          <p:cNvPr id="7" name="內容版面配置區 2"/>
          <p:cNvSpPr>
            <a:spLocks noGrp="1"/>
          </p:cNvSpPr>
          <p:nvPr>
            <p:ph idx="1"/>
          </p:nvPr>
        </p:nvSpPr>
        <p:spPr/>
        <p:txBody>
          <a:bodyPr>
            <a:normAutofit/>
          </a:bodyPr>
          <a:lstStyle/>
          <a:p>
            <a:pPr marL="274320" indent="-274320" eaLnBrk="1" fontAlgn="auto" hangingPunct="1">
              <a:lnSpc>
                <a:spcPct val="150000"/>
              </a:lnSpc>
              <a:spcAft>
                <a:spcPts val="0"/>
              </a:spcAft>
              <a:buClr>
                <a:schemeClr val="accent3"/>
              </a:buClr>
              <a:buFont typeface="Wingdings 2"/>
              <a:buChar char=""/>
              <a:defRPr/>
            </a:pPr>
            <a:r>
              <a:rPr lang="zh-TW" altLang="en-US" dirty="0" smtClean="0">
                <a:latin typeface="+mn-ea"/>
                <a:cs typeface="Times New Roman" pitchFamily="18" charset="0"/>
              </a:rPr>
              <a:t>教育局於二零零三年推出「情意及社交表現評估套」供學校使用</a:t>
            </a:r>
            <a:endParaRPr lang="en-US" altLang="zh-TW" dirty="0" smtClean="0">
              <a:latin typeface="+mn-ea"/>
              <a:cs typeface="Times New Roman" pitchFamily="18" charset="0"/>
            </a:endParaRPr>
          </a:p>
          <a:p>
            <a:pPr marL="274320" indent="-274320" eaLnBrk="1" fontAlgn="auto" hangingPunct="1">
              <a:lnSpc>
                <a:spcPct val="150000"/>
              </a:lnSpc>
              <a:spcAft>
                <a:spcPts val="0"/>
              </a:spcAft>
              <a:buClr>
                <a:schemeClr val="accent3"/>
              </a:buClr>
              <a:buFont typeface="Wingdings 2"/>
              <a:buChar char=""/>
              <a:defRPr/>
            </a:pPr>
            <a:r>
              <a:rPr lang="zh-TW" altLang="en-US" dirty="0" smtClean="0">
                <a:latin typeface="+mn-ea"/>
                <a:cs typeface="Times New Roman" pitchFamily="18" charset="0"/>
              </a:rPr>
              <a:t>由 </a:t>
            </a:r>
            <a:r>
              <a:rPr lang="en-US" altLang="zh-TW" dirty="0" smtClean="0">
                <a:latin typeface="+mn-ea"/>
                <a:cs typeface="Times New Roman" pitchFamily="18" charset="0"/>
              </a:rPr>
              <a:t>2008 </a:t>
            </a:r>
            <a:r>
              <a:rPr lang="zh-TW" altLang="en-US" dirty="0" smtClean="0">
                <a:latin typeface="+mn-ea"/>
                <a:cs typeface="Times New Roman" pitchFamily="18" charset="0"/>
              </a:rPr>
              <a:t>至</a:t>
            </a:r>
            <a:r>
              <a:rPr lang="en-US" altLang="zh-TW" dirty="0" smtClean="0">
                <a:latin typeface="+mn-ea"/>
                <a:cs typeface="Times New Roman" pitchFamily="18" charset="0"/>
              </a:rPr>
              <a:t> 2010 </a:t>
            </a:r>
            <a:r>
              <a:rPr lang="zh-TW" altLang="en-US" dirty="0" smtClean="0">
                <a:latin typeface="+mn-ea"/>
                <a:cs typeface="Times New Roman" pitchFamily="18" charset="0"/>
              </a:rPr>
              <a:t>年對 </a:t>
            </a:r>
            <a:r>
              <a:rPr lang="en-US" altLang="zh-TW" dirty="0" smtClean="0">
                <a:latin typeface="+mn-ea"/>
                <a:cs typeface="Times New Roman" pitchFamily="18" charset="0"/>
              </a:rPr>
              <a:t>APASO</a:t>
            </a:r>
            <a:r>
              <a:rPr lang="zh-TW" altLang="en-US" dirty="0" smtClean="0">
                <a:latin typeface="+mn-ea"/>
                <a:cs typeface="Times New Roman" pitchFamily="18" charset="0"/>
              </a:rPr>
              <a:t>進行檢視、驗證及全面修訂。當中加入了新的量表，並更新了所有量表的常模</a:t>
            </a:r>
            <a:endParaRPr lang="en-US" altLang="zh-TW" dirty="0" smtClean="0">
              <a:latin typeface="+mn-ea"/>
              <a:cs typeface="Times New Roman" pitchFamily="18" charset="0"/>
            </a:endParaRPr>
          </a:p>
          <a:p>
            <a:pPr marL="274320" indent="-274320" eaLnBrk="1" fontAlgn="auto" hangingPunct="1">
              <a:lnSpc>
                <a:spcPct val="150000"/>
              </a:lnSpc>
              <a:spcAft>
                <a:spcPts val="0"/>
              </a:spcAft>
              <a:buClr>
                <a:schemeClr val="accent3"/>
              </a:buClr>
              <a:buFont typeface="Wingdings 2"/>
              <a:buChar char=""/>
              <a:defRPr/>
            </a:pPr>
            <a:r>
              <a:rPr lang="zh-TW" altLang="en-US" dirty="0" smtClean="0">
                <a:latin typeface="+mn-ea"/>
                <a:cs typeface="Times New Roman" pitchFamily="18" charset="0"/>
              </a:rPr>
              <a:t>最後完成了「情意及社交表現評估套件</a:t>
            </a:r>
            <a:r>
              <a:rPr lang="en-US" altLang="zh-TW" dirty="0" smtClean="0">
                <a:latin typeface="+mn-ea"/>
                <a:cs typeface="Times New Roman" pitchFamily="18" charset="0"/>
              </a:rPr>
              <a:t>(</a:t>
            </a:r>
            <a:r>
              <a:rPr lang="zh-TW" altLang="en-US" dirty="0" smtClean="0">
                <a:latin typeface="+mn-ea"/>
                <a:cs typeface="Times New Roman" pitchFamily="18" charset="0"/>
              </a:rPr>
              <a:t>第二版</a:t>
            </a:r>
            <a:r>
              <a:rPr lang="en-US" altLang="zh-TW" dirty="0" smtClean="0">
                <a:latin typeface="+mn-ea"/>
                <a:cs typeface="Times New Roman" pitchFamily="18" charset="0"/>
              </a:rPr>
              <a:t>)</a:t>
            </a:r>
            <a:r>
              <a:rPr lang="zh-TW" altLang="en-US" dirty="0" smtClean="0">
                <a:latin typeface="+mn-ea"/>
                <a:cs typeface="Times New Roman" pitchFamily="18" charset="0"/>
              </a:rPr>
              <a:t>」，即為</a:t>
            </a:r>
            <a:r>
              <a:rPr lang="en-US" altLang="zh-TW" dirty="0" smtClean="0">
                <a:latin typeface="+mn-ea"/>
                <a:cs typeface="Times New Roman" pitchFamily="18" charset="0"/>
              </a:rPr>
              <a:t>(APASO-II)</a:t>
            </a:r>
            <a:endParaRPr lang="en-US" altLang="zh-TW" dirty="0">
              <a:latin typeface="+mn-ea"/>
              <a:cs typeface="Times New Roman" pitchFamily="18" charset="0"/>
            </a:endParaRPr>
          </a:p>
        </p:txBody>
      </p:sp>
      <p:sp>
        <p:nvSpPr>
          <p:cNvPr id="4" name="Slide Number Placeholder 3"/>
          <p:cNvSpPr>
            <a:spLocks noGrp="1"/>
          </p:cNvSpPr>
          <p:nvPr>
            <p:ph type="sldNum" sz="quarter" idx="12"/>
          </p:nvPr>
        </p:nvSpPr>
        <p:spPr/>
        <p:txBody>
          <a:bodyPr/>
          <a:lstStyle/>
          <a:p>
            <a:pPr>
              <a:defRPr/>
            </a:pPr>
            <a:fld id="{E1E104EA-6D6A-4458-8236-6725584BF257}" type="slidenum">
              <a:rPr lang="zh-TW" altLang="en-US" sz="1400" smtClean="0"/>
              <a:pPr>
                <a:defRPr/>
              </a:pPr>
              <a:t>5</a:t>
            </a:fld>
            <a:endParaRPr lang="zh-TW" altLang="en-US" sz="1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eaLnBrk="1" fontAlgn="auto" hangingPunct="1">
              <a:spcAft>
                <a:spcPts val="0"/>
              </a:spcAft>
              <a:defRPr/>
            </a:pPr>
            <a:r>
              <a:rPr lang="zh-TW" altLang="en-US" dirty="0" smtClean="0">
                <a:latin typeface="+mn-ea"/>
                <a:ea typeface="+mn-ea"/>
                <a:cs typeface="Times New Roman" pitchFamily="18" charset="0"/>
              </a:rPr>
              <a:t>用途</a:t>
            </a:r>
            <a:endParaRPr lang="zh-TW" altLang="en-US" dirty="0">
              <a:latin typeface="+mn-ea"/>
              <a:ea typeface="+mn-ea"/>
              <a:cs typeface="Times New Roman" pitchFamily="18" charset="0"/>
            </a:endParaRPr>
          </a:p>
        </p:txBody>
      </p:sp>
      <p:sp>
        <p:nvSpPr>
          <p:cNvPr id="3" name="內容版面配置區 2"/>
          <p:cNvSpPr>
            <a:spLocks noGrp="1"/>
          </p:cNvSpPr>
          <p:nvPr>
            <p:ph idx="1"/>
          </p:nvPr>
        </p:nvSpPr>
        <p:spPr/>
        <p:txBody>
          <a:bodyPr>
            <a:normAutofit/>
          </a:bodyPr>
          <a:lstStyle/>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支援學校對學生相關的表現取得客觀數據，並對照指標作出自我評估。這個評估工具適用於一組學生或全校學生，而非針對個別學生</a:t>
            </a:r>
            <a:endParaRPr lang="en-US" altLang="zh-TW" dirty="0" smtClean="0">
              <a:latin typeface="+mn-ea"/>
              <a:cs typeface="Times New Roman" pitchFamily="18" charset="0"/>
            </a:endParaRPr>
          </a:p>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學校可根據</a:t>
            </a:r>
            <a:r>
              <a:rPr lang="en-US" altLang="zh-TW" dirty="0" smtClean="0">
                <a:latin typeface="+mn-ea"/>
                <a:cs typeface="Times New Roman" pitchFamily="18" charset="0"/>
              </a:rPr>
              <a:t>APASO-II</a:t>
            </a:r>
            <a:r>
              <a:rPr lang="zh-TW" altLang="en-US" dirty="0" smtClean="0">
                <a:latin typeface="+mn-ea"/>
                <a:cs typeface="Times New Roman" pitchFamily="18" charset="0"/>
              </a:rPr>
              <a:t>的結果及其他來源的數據，深入了解學生在情意和社交範疇上的表現和發展，促進對支援服務或活動的成效進行評估，以便制定改進計劃</a:t>
            </a:r>
            <a:endParaRPr lang="en-US" altLang="zh-TW" dirty="0" smtClean="0">
              <a:latin typeface="+mn-ea"/>
              <a:cs typeface="Times New Roman" pitchFamily="18" charset="0"/>
            </a:endParaRPr>
          </a:p>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家長也可以通過各種渠道，如家長會和學校報告等，了解學生在這些範疇的表現</a:t>
            </a:r>
            <a:endParaRPr lang="zh-TW" altLang="en-US" dirty="0">
              <a:latin typeface="+mn-ea"/>
              <a:cs typeface="Times New Roman" pitchFamily="18" charset="0"/>
            </a:endParaRPr>
          </a:p>
        </p:txBody>
      </p:sp>
      <p:sp>
        <p:nvSpPr>
          <p:cNvPr id="4" name="Slide Number Placeholder 3"/>
          <p:cNvSpPr>
            <a:spLocks noGrp="1"/>
          </p:cNvSpPr>
          <p:nvPr>
            <p:ph type="sldNum" sz="quarter" idx="12"/>
          </p:nvPr>
        </p:nvSpPr>
        <p:spPr/>
        <p:txBody>
          <a:bodyPr/>
          <a:lstStyle/>
          <a:p>
            <a:pPr>
              <a:defRPr/>
            </a:pPr>
            <a:fld id="{80AAC0DF-2440-4BA5-B596-A930FDA1DBB8}" type="slidenum">
              <a:rPr lang="zh-TW" altLang="en-US" smtClean="0"/>
              <a:pPr>
                <a:defRPr/>
              </a:pPr>
              <a:t>6</a:t>
            </a:fld>
            <a:endParaRPr lang="zh-TW"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333375"/>
            <a:ext cx="8229600" cy="631825"/>
          </a:xfrm>
        </p:spPr>
        <p:txBody>
          <a:bodyPr>
            <a:normAutofit fontScale="90000"/>
          </a:bodyPr>
          <a:lstStyle/>
          <a:p>
            <a:pPr eaLnBrk="1" fontAlgn="auto" hangingPunct="1">
              <a:spcAft>
                <a:spcPts val="0"/>
              </a:spcAft>
              <a:defRPr/>
            </a:pPr>
            <a:r>
              <a:rPr lang="zh-TW" altLang="en-US" dirty="0" smtClean="0">
                <a:latin typeface="+mn-ea"/>
                <a:ea typeface="+mn-ea"/>
                <a:cs typeface="Times New Roman" pitchFamily="18" charset="0"/>
              </a:rPr>
              <a:t>量表和副量表</a:t>
            </a:r>
            <a:endParaRPr lang="zh-TW" altLang="en-US" dirty="0">
              <a:latin typeface="+mn-ea"/>
              <a:ea typeface="+mn-ea"/>
              <a:cs typeface="Times New Roman" pitchFamily="18" charset="0"/>
            </a:endParaRPr>
          </a:p>
        </p:txBody>
      </p:sp>
      <p:graphicFrame>
        <p:nvGraphicFramePr>
          <p:cNvPr id="4" name="表格 3"/>
          <p:cNvGraphicFramePr>
            <a:graphicFrameLocks noGrp="1"/>
          </p:cNvGraphicFramePr>
          <p:nvPr/>
        </p:nvGraphicFramePr>
        <p:xfrm>
          <a:off x="214313" y="1143000"/>
          <a:ext cx="8715375" cy="5448300"/>
        </p:xfrm>
        <a:graphic>
          <a:graphicData uri="http://schemas.openxmlformats.org/drawingml/2006/table">
            <a:tbl>
              <a:tblPr/>
              <a:tblGrid>
                <a:gridCol w="4432671"/>
                <a:gridCol w="4282765"/>
              </a:tblGrid>
              <a:tr h="272388">
                <a:tc>
                  <a:txBody>
                    <a:bodyPr/>
                    <a:lstStyle/>
                    <a:p>
                      <a:pPr algn="ctr">
                        <a:spcAft>
                          <a:spcPts val="0"/>
                        </a:spcAft>
                      </a:pPr>
                      <a:r>
                        <a:rPr lang="zh-TW" altLang="en-US" sz="1600" kern="100" dirty="0" smtClean="0">
                          <a:latin typeface="Times New Roman"/>
                          <a:ea typeface="新細明體"/>
                        </a:rPr>
                        <a:t>量表名稱</a:t>
                      </a:r>
                      <a:endParaRPr lang="zh-TW" sz="1600" kern="100" dirty="0">
                        <a:latin typeface="Times New Roman"/>
                        <a:ea typeface="新細明體"/>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altLang="en-US" sz="1600" kern="100" dirty="0" smtClean="0">
                          <a:latin typeface="Times New Roman"/>
                          <a:ea typeface="+mn-ea"/>
                        </a:rPr>
                        <a:t>副量表名稱</a:t>
                      </a:r>
                      <a:endParaRPr lang="zh-TW" altLang="en-US" sz="1600" kern="100" dirty="0">
                        <a:latin typeface="Times New Roman"/>
                        <a:ea typeface="+mn-e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spcAft>
                          <a:spcPts val="0"/>
                        </a:spcAft>
                      </a:pPr>
                      <a:r>
                        <a:rPr lang="en-US" sz="1600" b="1" dirty="0" err="1">
                          <a:latin typeface="新細明體"/>
                          <a:ea typeface="新細明體"/>
                          <a:cs typeface="Times New Roman"/>
                        </a:rPr>
                        <a:t>自我</a:t>
                      </a:r>
                      <a:endParaRPr lang="zh-TW" sz="1600" dirty="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72388">
                <a:tc>
                  <a:txBody>
                    <a:bodyPr/>
                    <a:lstStyle/>
                    <a:p>
                      <a:pPr>
                        <a:spcAft>
                          <a:spcPts val="0"/>
                        </a:spcAft>
                      </a:pPr>
                      <a:endParaRPr lang="en-US" sz="1600" dirty="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情緒穩定性</a:t>
                      </a:r>
                      <a:endParaRPr lang="zh-TW" sz="160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spcAft>
                          <a:spcPts val="0"/>
                        </a:spcAft>
                      </a:pPr>
                      <a:endParaRPr lang="en-US" sz="1600" dirty="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整體</a:t>
                      </a:r>
                      <a:endParaRPr lang="zh-TW" sz="160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spcAft>
                          <a:spcPts val="0"/>
                        </a:spcAft>
                      </a:pPr>
                      <a:endParaRPr lang="en-US" sz="1600" dirty="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誠實</a:t>
                      </a:r>
                      <a:r>
                        <a:rPr lang="en-US" sz="1600" kern="1200">
                          <a:solidFill>
                            <a:srgbClr val="0D0D0D"/>
                          </a:solidFill>
                          <a:latin typeface="Times New Roman"/>
                          <a:ea typeface="新細明體"/>
                          <a:cs typeface="Times New Roman"/>
                        </a:rPr>
                        <a:t>/</a:t>
                      </a:r>
                      <a:r>
                        <a:rPr lang="en-US" sz="1600" kern="1200">
                          <a:solidFill>
                            <a:srgbClr val="0D0D0D"/>
                          </a:solidFill>
                          <a:latin typeface="新細明體"/>
                          <a:ea typeface="新細明體"/>
                          <a:cs typeface="Times New Roman"/>
                        </a:rPr>
                        <a:t>可靠</a:t>
                      </a:r>
                      <a:endParaRPr lang="zh-TW" sz="160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spcAft>
                          <a:spcPts val="0"/>
                        </a:spcAft>
                      </a:pPr>
                      <a:r>
                        <a:rPr lang="zh-TW" sz="1600" dirty="0">
                          <a:solidFill>
                            <a:srgbClr val="000000"/>
                          </a:solidFill>
                          <a:latin typeface="Times New Roman"/>
                          <a:ea typeface="新細明體"/>
                          <a:cs typeface="新細明體"/>
                        </a:rPr>
                        <a:t>自我</a:t>
                      </a:r>
                      <a:r>
                        <a:rPr lang="zh-TW" sz="1600" dirty="0" smtClean="0">
                          <a:solidFill>
                            <a:srgbClr val="000000"/>
                          </a:solidFill>
                          <a:latin typeface="Times New Roman"/>
                          <a:ea typeface="新細明體"/>
                          <a:cs typeface="新細明體"/>
                        </a:rPr>
                        <a:t>概念</a:t>
                      </a:r>
                      <a:endParaRPr lang="zh-TW" sz="1600" dirty="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a:solidFill>
                            <a:srgbClr val="0D0D0D"/>
                          </a:solidFill>
                          <a:latin typeface="新細明體"/>
                          <a:ea typeface="新細明體"/>
                          <a:cs typeface="Times New Roman"/>
                        </a:rPr>
                        <a:t>數學</a:t>
                      </a:r>
                      <a:endParaRPr lang="zh-TW" sz="1600" dirty="0">
                        <a:latin typeface="Calibri"/>
                        <a:ea typeface="新細明體"/>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spcAft>
                          <a:spcPts val="0"/>
                        </a:spcAft>
                      </a:pPr>
                      <a:endParaRPr lang="en-US" sz="1600" dirty="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親子關係</a:t>
                      </a:r>
                      <a:endParaRPr lang="zh-TW" sz="1600">
                        <a:latin typeface="Calibri"/>
                        <a:ea typeface="新細明體"/>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spcAft>
                          <a:spcPts val="0"/>
                        </a:spcAft>
                      </a:pPr>
                      <a:endParaRPr lang="en-US" sz="1600" dirty="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外貌</a:t>
                      </a:r>
                      <a:endParaRPr lang="zh-TW" sz="160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spcAft>
                          <a:spcPts val="0"/>
                        </a:spcAft>
                      </a:pPr>
                      <a:endParaRPr lang="en-US" sz="1600" dirty="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英語</a:t>
                      </a:r>
                      <a:endParaRPr lang="zh-TW" sz="160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spcAft>
                          <a:spcPts val="0"/>
                        </a:spcAft>
                      </a:pPr>
                      <a:r>
                        <a:rPr lang="zh-TW" sz="1600" dirty="0" smtClean="0">
                          <a:solidFill>
                            <a:srgbClr val="000000"/>
                          </a:solidFill>
                          <a:latin typeface="Times New Roman"/>
                          <a:ea typeface="新細明體"/>
                          <a:cs typeface="新細明體"/>
                        </a:rPr>
                        <a:t>身心健康</a:t>
                      </a:r>
                      <a:endParaRPr lang="zh-TW" sz="1600" dirty="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smtClean="0">
                          <a:solidFill>
                            <a:srgbClr val="0D0D0D"/>
                          </a:solidFill>
                          <a:latin typeface="新細明體"/>
                          <a:ea typeface="新細明體"/>
                          <a:cs typeface="Times New Roman"/>
                        </a:rPr>
                        <a:t>測驗焦慮</a:t>
                      </a:r>
                      <a:r>
                        <a:rPr lang="en-US" sz="1600" kern="1200" dirty="0" smtClean="0">
                          <a:solidFill>
                            <a:srgbClr val="0D0D0D"/>
                          </a:solidFill>
                          <a:latin typeface="新細明體"/>
                          <a:ea typeface="新細明體"/>
                          <a:cs typeface="Times New Roman"/>
                        </a:rPr>
                        <a:t> </a:t>
                      </a:r>
                      <a:r>
                        <a:rPr lang="en-US" sz="1600" dirty="0" smtClean="0">
                          <a:latin typeface="Times New Roman"/>
                          <a:ea typeface="新細明體"/>
                          <a:cs typeface="Times New Roman"/>
                        </a:rPr>
                        <a:t>*</a:t>
                      </a:r>
                      <a:endParaRPr lang="zh-TW" sz="1600" dirty="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spcAft>
                          <a:spcPts val="0"/>
                        </a:spcAft>
                      </a:pPr>
                      <a:endParaRPr lang="en-US" sz="1600" kern="1200">
                        <a:solidFill>
                          <a:srgbClr val="0D0D0D"/>
                        </a:solidFill>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a:solidFill>
                            <a:srgbClr val="0D0D0D"/>
                          </a:solidFill>
                          <a:latin typeface="新細明體"/>
                          <a:ea typeface="新細明體"/>
                          <a:cs typeface="Times New Roman"/>
                        </a:rPr>
                        <a:t>消遣</a:t>
                      </a:r>
                      <a:endParaRPr lang="zh-TW" sz="1600" dirty="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spcAft>
                          <a:spcPts val="0"/>
                        </a:spcAft>
                      </a:pPr>
                      <a:r>
                        <a:rPr lang="zh-TW" sz="1600">
                          <a:solidFill>
                            <a:srgbClr val="000000"/>
                          </a:solidFill>
                          <a:latin typeface="Times New Roman"/>
                          <a:ea typeface="新細明體"/>
                          <a:cs typeface="新細明體"/>
                        </a:rPr>
                        <a:t>壓力管理</a:t>
                      </a:r>
                      <a:endParaRPr lang="zh-TW" sz="160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a:solidFill>
                            <a:srgbClr val="0D0D0D"/>
                          </a:solidFill>
                          <a:latin typeface="新細明體"/>
                          <a:ea typeface="新細明體"/>
                          <a:cs typeface="Times New Roman"/>
                        </a:rPr>
                        <a:t>自我勉勵</a:t>
                      </a:r>
                      <a:endParaRPr lang="zh-TW" sz="1600" dirty="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控制情況</a:t>
                      </a:r>
                      <a:endParaRPr lang="zh-TW" sz="160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spcAft>
                          <a:spcPts val="0"/>
                        </a:spcAft>
                        <a:tabLst>
                          <a:tab pos="942975" algn="l"/>
                        </a:tabLst>
                      </a:pPr>
                      <a:r>
                        <a:rPr lang="en-US" sz="1600" b="1">
                          <a:latin typeface="新細明體"/>
                          <a:ea typeface="新細明體"/>
                          <a:cs typeface="Times New Roman"/>
                        </a:rPr>
                        <a:t>自我─他人</a:t>
                      </a:r>
                      <a:r>
                        <a:rPr lang="en-US" sz="1600" b="1" kern="1200">
                          <a:solidFill>
                            <a:srgbClr val="0D0D0D"/>
                          </a:solidFill>
                          <a:latin typeface="Times New Roman"/>
                          <a:ea typeface="新細明體"/>
                          <a:cs typeface="Times New Roman"/>
                        </a:rPr>
                        <a:t>	</a:t>
                      </a:r>
                      <a:endParaRPr lang="zh-TW" sz="160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just">
                        <a:spcAft>
                          <a:spcPts val="0"/>
                        </a:spcAft>
                      </a:pPr>
                      <a:endParaRPr lang="en-US" sz="1600" kern="1200" dirty="0">
                        <a:solidFill>
                          <a:srgbClr val="0D0D0D"/>
                        </a:solidFill>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7238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smtClean="0">
                          <a:solidFill>
                            <a:srgbClr val="0D0D0D"/>
                          </a:solidFill>
                          <a:latin typeface="新細明體"/>
                          <a:ea typeface="新細明體"/>
                          <a:cs typeface="Times New Roman"/>
                        </a:rPr>
                        <a:t>關愛</a:t>
                      </a:r>
                      <a:endParaRPr lang="zh-TW" sz="1600" dirty="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smtClean="0">
                          <a:solidFill>
                            <a:srgbClr val="0D0D0D"/>
                          </a:solidFill>
                          <a:latin typeface="新細明體"/>
                          <a:ea typeface="新細明體"/>
                          <a:cs typeface="Times New Roman"/>
                        </a:rPr>
                        <a:t>交際能力</a:t>
                      </a:r>
                      <a:endParaRPr lang="zh-TW" sz="1600" dirty="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lgn="just">
                        <a:spcAft>
                          <a:spcPts val="0"/>
                        </a:spcAft>
                      </a:pPr>
                      <a:r>
                        <a:rPr lang="zh-TW" sz="1600" dirty="0" smtClean="0">
                          <a:solidFill>
                            <a:srgbClr val="000000"/>
                          </a:solidFill>
                          <a:latin typeface="Times New Roman"/>
                          <a:ea typeface="新細明體"/>
                          <a:cs typeface="新細明體"/>
                        </a:rPr>
                        <a:t>人際關係</a:t>
                      </a:r>
                      <a:endParaRPr lang="zh-TW" sz="1600" dirty="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a:solidFill>
                            <a:srgbClr val="0D0D0D"/>
                          </a:solidFill>
                          <a:latin typeface="新細明體"/>
                          <a:ea typeface="新細明體"/>
                          <a:cs typeface="Times New Roman"/>
                        </a:rPr>
                        <a:t>尊重他人</a:t>
                      </a:r>
                      <a:endParaRPr lang="zh-TW" sz="1600" dirty="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a:solidFill>
                            <a:srgbClr val="0D0D0D"/>
                          </a:solidFill>
                          <a:latin typeface="新細明體"/>
                          <a:ea typeface="新細明體"/>
                          <a:cs typeface="Times New Roman"/>
                        </a:rPr>
                        <a:t>分享</a:t>
                      </a:r>
                      <a:endParaRPr lang="zh-TW" sz="1600" dirty="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smtClean="0">
                          <a:solidFill>
                            <a:srgbClr val="0D0D0D"/>
                          </a:solidFill>
                          <a:latin typeface="新細明體"/>
                          <a:ea typeface="新細明體"/>
                          <a:cs typeface="Times New Roman"/>
                        </a:rPr>
                        <a:t>社交行為</a:t>
                      </a:r>
                      <a:endParaRPr lang="zh-TW" sz="1600" dirty="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a:solidFill>
                            <a:srgbClr val="0D0D0D"/>
                          </a:solidFill>
                          <a:latin typeface="新細明體"/>
                          <a:ea typeface="新細明體"/>
                          <a:cs typeface="Times New Roman"/>
                        </a:rPr>
                        <a:t>支持</a:t>
                      </a:r>
                      <a:endParaRPr lang="zh-TW" sz="1600" dirty="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Slide Number Placeholder 4"/>
          <p:cNvSpPr>
            <a:spLocks noGrp="1"/>
          </p:cNvSpPr>
          <p:nvPr>
            <p:ph type="sldNum" sz="quarter" idx="12"/>
          </p:nvPr>
        </p:nvSpPr>
        <p:spPr>
          <a:xfrm>
            <a:off x="7924800" y="6376988"/>
            <a:ext cx="762000" cy="365125"/>
          </a:xfrm>
        </p:spPr>
        <p:txBody>
          <a:bodyPr/>
          <a:lstStyle/>
          <a:p>
            <a:pPr>
              <a:defRPr/>
            </a:pPr>
            <a:fld id="{C7D851E3-47B1-4B68-AFE2-DE60DA6C31EB}" type="slidenum">
              <a:rPr lang="zh-TW" altLang="en-US" smtClean="0"/>
              <a:pPr>
                <a:defRPr/>
              </a:pPr>
              <a:t>7</a:t>
            </a:fld>
            <a:endParaRPr lang="zh-TW"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88913"/>
            <a:ext cx="8229600" cy="631825"/>
          </a:xfrm>
        </p:spPr>
        <p:txBody>
          <a:bodyPr>
            <a:normAutofit fontScale="90000"/>
          </a:bodyPr>
          <a:lstStyle/>
          <a:p>
            <a:pPr eaLnBrk="1" fontAlgn="auto" hangingPunct="1">
              <a:spcAft>
                <a:spcPts val="0"/>
              </a:spcAft>
              <a:defRPr/>
            </a:pPr>
            <a:r>
              <a:rPr lang="zh-TW" altLang="en-US" dirty="0" smtClean="0">
                <a:latin typeface="+mn-ea"/>
                <a:ea typeface="+mn-ea"/>
                <a:cs typeface="Times New Roman" pitchFamily="18" charset="0"/>
              </a:rPr>
              <a:t>量表和副量表</a:t>
            </a:r>
            <a:endParaRPr lang="zh-TW" altLang="en-US" dirty="0">
              <a:latin typeface="+mn-ea"/>
              <a:ea typeface="+mn-ea"/>
              <a:cs typeface="Times New Roman" pitchFamily="18" charset="0"/>
            </a:endParaRPr>
          </a:p>
        </p:txBody>
      </p:sp>
      <p:graphicFrame>
        <p:nvGraphicFramePr>
          <p:cNvPr id="5" name="表格 4"/>
          <p:cNvGraphicFramePr>
            <a:graphicFrameLocks noGrp="1"/>
          </p:cNvGraphicFramePr>
          <p:nvPr/>
        </p:nvGraphicFramePr>
        <p:xfrm>
          <a:off x="357188" y="908050"/>
          <a:ext cx="8572500" cy="5643563"/>
        </p:xfrm>
        <a:graphic>
          <a:graphicData uri="http://schemas.openxmlformats.org/drawingml/2006/table">
            <a:tbl>
              <a:tblPr/>
              <a:tblGrid>
                <a:gridCol w="4360004"/>
                <a:gridCol w="4212556"/>
              </a:tblGrid>
              <a:tr h="331976">
                <a:tc>
                  <a:txBody>
                    <a:bodyPr/>
                    <a:lstStyle/>
                    <a:p>
                      <a:pPr algn="ctr">
                        <a:spcAft>
                          <a:spcPts val="0"/>
                        </a:spcAft>
                      </a:pPr>
                      <a:r>
                        <a:rPr lang="zh-TW" altLang="en-US" sz="1600" kern="100" dirty="0" smtClean="0">
                          <a:latin typeface="Times New Roman"/>
                          <a:ea typeface="新細明體"/>
                        </a:rPr>
                        <a:t>量表名稱</a:t>
                      </a:r>
                      <a:endParaRPr lang="zh-TW" sz="1600" kern="100" dirty="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altLang="en-US" sz="1600" kern="100" dirty="0" smtClean="0">
                          <a:latin typeface="Times New Roman"/>
                          <a:ea typeface="+mn-ea"/>
                        </a:rPr>
                        <a:t>副量表名稱</a:t>
                      </a:r>
                      <a:endParaRPr lang="zh-TW" altLang="en-US" sz="1600" kern="100" dirty="0">
                        <a:latin typeface="Times New Roman"/>
                        <a:ea typeface="+mn-e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976">
                <a:tc>
                  <a:txBody>
                    <a:bodyPr/>
                    <a:lstStyle/>
                    <a:p>
                      <a:pPr>
                        <a:spcAft>
                          <a:spcPts val="0"/>
                        </a:spcAft>
                      </a:pPr>
                      <a:r>
                        <a:rPr lang="en-US" sz="1600" b="1" dirty="0" err="1">
                          <a:latin typeface="新細明體"/>
                          <a:ea typeface="新細明體"/>
                          <a:cs typeface="Times New Roman"/>
                        </a:rPr>
                        <a:t>自我─學校</a:t>
                      </a:r>
                      <a:endParaRPr lang="zh-TW" sz="1600" dirty="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spcAft>
                          <a:spcPts val="0"/>
                        </a:spcAft>
                      </a:pPr>
                      <a:endParaRPr lang="en-US" sz="1600" kern="1200">
                        <a:solidFill>
                          <a:srgbClr val="0D0D0D"/>
                        </a:solidFill>
                        <a:latin typeface="Times New Roman"/>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331976">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smtClean="0">
                          <a:solidFill>
                            <a:srgbClr val="0D0D0D"/>
                          </a:solidFill>
                          <a:latin typeface="新細明體"/>
                          <a:ea typeface="新細明體"/>
                          <a:cs typeface="Times New Roman"/>
                        </a:rPr>
                        <a:t>成就感</a:t>
                      </a:r>
                      <a:endParaRPr lang="zh-TW" sz="1600" dirty="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976">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smtClean="0">
                          <a:solidFill>
                            <a:srgbClr val="0D0D0D"/>
                          </a:solidFill>
                          <a:latin typeface="新細明體"/>
                          <a:ea typeface="新細明體"/>
                          <a:cs typeface="Times New Roman"/>
                        </a:rPr>
                        <a:t>經歷</a:t>
                      </a:r>
                      <a:endParaRPr lang="zh-TW" sz="1600" dirty="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976">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smtClean="0">
                          <a:solidFill>
                            <a:srgbClr val="0D0D0D"/>
                          </a:solidFill>
                          <a:latin typeface="新細明體"/>
                          <a:ea typeface="新細明體"/>
                          <a:cs typeface="Times New Roman"/>
                        </a:rPr>
                        <a:t>整體滿足感</a:t>
                      </a:r>
                      <a:endParaRPr lang="zh-TW" sz="1600" dirty="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976">
                <a:tc>
                  <a:txBody>
                    <a:bodyPr/>
                    <a:lstStyle/>
                    <a:p>
                      <a:pPr>
                        <a:spcAft>
                          <a:spcPts val="0"/>
                        </a:spcAft>
                      </a:pPr>
                      <a:r>
                        <a:rPr lang="zh-TW" sz="1600" dirty="0">
                          <a:latin typeface="Times New Roman"/>
                          <a:ea typeface="新細明體"/>
                          <a:cs typeface="Times New Roman"/>
                        </a:rPr>
                        <a:t>對學校的態度﹝學校生活的質素</a:t>
                      </a:r>
                      <a:r>
                        <a:rPr lang="zh-TW" sz="1600" dirty="0" smtClean="0">
                          <a:latin typeface="Times New Roman"/>
                          <a:ea typeface="新細明體"/>
                          <a:cs typeface="Times New Roman"/>
                        </a:rPr>
                        <a:t>﹞</a:t>
                      </a:r>
                      <a:endParaRPr lang="zh-TW" sz="1600" dirty="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smtClean="0">
                          <a:solidFill>
                            <a:srgbClr val="0D0D0D"/>
                          </a:solidFill>
                          <a:latin typeface="新細明體"/>
                          <a:ea typeface="新細明體"/>
                          <a:cs typeface="Times New Roman"/>
                        </a:rPr>
                        <a:t>負面情感</a:t>
                      </a:r>
                      <a:r>
                        <a:rPr lang="en-US" sz="1600" kern="1200" dirty="0" smtClean="0">
                          <a:solidFill>
                            <a:srgbClr val="0D0D0D"/>
                          </a:solidFill>
                          <a:latin typeface="新細明體"/>
                          <a:ea typeface="新細明體"/>
                          <a:cs typeface="Times New Roman"/>
                        </a:rPr>
                        <a:t> </a:t>
                      </a:r>
                      <a:r>
                        <a:rPr lang="en-US" sz="1600" dirty="0" smtClean="0">
                          <a:latin typeface="Times New Roman"/>
                          <a:ea typeface="新細明體"/>
                          <a:cs typeface="Times New Roman"/>
                        </a:rPr>
                        <a:t>*</a:t>
                      </a:r>
                      <a:endParaRPr lang="zh-TW" sz="1600" dirty="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976">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smtClean="0">
                          <a:solidFill>
                            <a:srgbClr val="0D0D0D"/>
                          </a:solidFill>
                          <a:latin typeface="新細明體"/>
                          <a:ea typeface="新細明體"/>
                          <a:cs typeface="Times New Roman"/>
                        </a:rPr>
                        <a:t>機會</a:t>
                      </a:r>
                      <a:endParaRPr lang="zh-TW" sz="1600" dirty="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976">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smtClean="0">
                          <a:solidFill>
                            <a:srgbClr val="0D0D0D"/>
                          </a:solidFill>
                          <a:latin typeface="新細明體"/>
                          <a:ea typeface="新細明體"/>
                          <a:cs typeface="Times New Roman"/>
                        </a:rPr>
                        <a:t>社群關係</a:t>
                      </a:r>
                      <a:endParaRPr lang="zh-TW" sz="1600" dirty="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976">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smtClean="0">
                          <a:solidFill>
                            <a:srgbClr val="0D0D0D"/>
                          </a:solidFill>
                          <a:latin typeface="新細明體"/>
                          <a:ea typeface="新細明體"/>
                          <a:cs typeface="Times New Roman"/>
                        </a:rPr>
                        <a:t>師生關係</a:t>
                      </a:r>
                      <a:endParaRPr lang="zh-TW" sz="1600" dirty="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976">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聯繫</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976">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競爭</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976">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努力</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976">
                <a:tc>
                  <a:txBody>
                    <a:bodyPr/>
                    <a:lstStyle/>
                    <a:p>
                      <a:pPr>
                        <a:spcAft>
                          <a:spcPts val="0"/>
                        </a:spcAft>
                      </a:pPr>
                      <a:r>
                        <a:rPr lang="zh-TW" sz="1600">
                          <a:solidFill>
                            <a:srgbClr val="000000"/>
                          </a:solidFill>
                          <a:latin typeface="Times New Roman"/>
                          <a:ea typeface="新細明體"/>
                          <a:cs typeface="新細明體"/>
                        </a:rPr>
                        <a:t>動力</a:t>
                      </a:r>
                      <a:endParaRPr lang="zh-TW" sz="160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稱讚</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976">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社群關係</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976">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社會權力</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976">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作業</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976">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a:solidFill>
                            <a:srgbClr val="0D0D0D"/>
                          </a:solidFill>
                          <a:latin typeface="新細明體"/>
                          <a:ea typeface="新細明體"/>
                          <a:cs typeface="Times New Roman"/>
                        </a:rPr>
                        <a:t>獎勵</a:t>
                      </a:r>
                      <a:endParaRPr lang="zh-TW" sz="16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Slide Number Placeholder 3"/>
          <p:cNvSpPr>
            <a:spLocks noGrp="1"/>
          </p:cNvSpPr>
          <p:nvPr>
            <p:ph type="sldNum" sz="quarter" idx="12"/>
          </p:nvPr>
        </p:nvSpPr>
        <p:spPr/>
        <p:txBody>
          <a:bodyPr/>
          <a:lstStyle/>
          <a:p>
            <a:pPr>
              <a:defRPr/>
            </a:pPr>
            <a:fld id="{D8BFC4D8-3E29-40E2-A18D-104CCC282B83}" type="slidenum">
              <a:rPr lang="zh-TW" altLang="en-US" smtClean="0"/>
              <a:pPr>
                <a:defRPr/>
              </a:pPr>
              <a:t>8</a:t>
            </a:fld>
            <a:endParaRPr lang="zh-TW"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53988"/>
            <a:ext cx="8229600" cy="631825"/>
          </a:xfrm>
        </p:spPr>
        <p:txBody>
          <a:bodyPr>
            <a:normAutofit fontScale="90000"/>
          </a:bodyPr>
          <a:lstStyle/>
          <a:p>
            <a:pPr eaLnBrk="1" fontAlgn="auto" hangingPunct="1">
              <a:spcAft>
                <a:spcPts val="0"/>
              </a:spcAft>
              <a:defRPr/>
            </a:pPr>
            <a:r>
              <a:rPr lang="zh-TW" altLang="en-US" dirty="0" smtClean="0">
                <a:latin typeface="+mn-ea"/>
                <a:ea typeface="+mn-ea"/>
                <a:cs typeface="Times New Roman" pitchFamily="18" charset="0"/>
              </a:rPr>
              <a:t>量表和副量表</a:t>
            </a:r>
            <a:endParaRPr lang="zh-TW" altLang="en-US" dirty="0">
              <a:latin typeface="+mn-ea"/>
              <a:ea typeface="+mn-ea"/>
              <a:cs typeface="Times New Roman" pitchFamily="18" charset="0"/>
            </a:endParaRPr>
          </a:p>
        </p:txBody>
      </p:sp>
      <p:graphicFrame>
        <p:nvGraphicFramePr>
          <p:cNvPr id="5" name="表格 4"/>
          <p:cNvGraphicFramePr>
            <a:graphicFrameLocks noGrp="1"/>
          </p:cNvGraphicFramePr>
          <p:nvPr/>
        </p:nvGraphicFramePr>
        <p:xfrm>
          <a:off x="357188" y="765175"/>
          <a:ext cx="8358187" cy="5838825"/>
        </p:xfrm>
        <a:graphic>
          <a:graphicData uri="http://schemas.openxmlformats.org/drawingml/2006/table">
            <a:tbl>
              <a:tblPr/>
              <a:tblGrid>
                <a:gridCol w="4251004"/>
                <a:gridCol w="4107242"/>
              </a:tblGrid>
              <a:tr h="441543">
                <a:tc>
                  <a:txBody>
                    <a:bodyPr/>
                    <a:lstStyle/>
                    <a:p>
                      <a:pPr algn="ctr">
                        <a:spcAft>
                          <a:spcPts val="0"/>
                        </a:spcAft>
                      </a:pPr>
                      <a:r>
                        <a:rPr lang="zh-TW" altLang="en-US" sz="1600" kern="100" dirty="0" smtClean="0">
                          <a:latin typeface="Times New Roman"/>
                          <a:ea typeface="新細明體"/>
                        </a:rPr>
                        <a:t>量表名稱</a:t>
                      </a:r>
                      <a:endParaRPr lang="zh-TW" sz="1600" kern="100" dirty="0">
                        <a:latin typeface="Times New Roman"/>
                        <a:ea typeface="新細明體"/>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altLang="en-US" sz="1600" kern="100" dirty="0" smtClean="0">
                          <a:latin typeface="Times New Roman"/>
                          <a:ea typeface="+mn-ea"/>
                        </a:rPr>
                        <a:t>副量表名稱</a:t>
                      </a:r>
                      <a:endParaRPr lang="zh-TW" altLang="en-US" sz="1600" kern="100" dirty="0">
                        <a:latin typeface="Times New Roman"/>
                        <a:ea typeface="+mn-e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9848">
                <a:tc>
                  <a:txBody>
                    <a:bodyPr/>
                    <a:lstStyle/>
                    <a:p>
                      <a:pPr>
                        <a:spcAft>
                          <a:spcPts val="0"/>
                        </a:spcAft>
                      </a:pPr>
                      <a:r>
                        <a:rPr lang="en-US" sz="1600" b="1" dirty="0" err="1" smtClean="0">
                          <a:latin typeface="新細明體"/>
                          <a:ea typeface="新細明體"/>
                          <a:cs typeface="Times New Roman"/>
                        </a:rPr>
                        <a:t>自我─學校</a:t>
                      </a:r>
                      <a:endParaRPr lang="zh-TW" altLang="en-US" sz="1600" dirty="0">
                        <a:latin typeface="Calibri"/>
                        <a:ea typeface="+mn-ea"/>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228600" algn="just">
                        <a:spcAft>
                          <a:spcPts val="0"/>
                        </a:spcAft>
                      </a:pPr>
                      <a:endParaRPr lang="en-US" sz="1600" kern="1200" dirty="0">
                        <a:solidFill>
                          <a:srgbClr val="0D0D0D"/>
                        </a:solidFill>
                        <a:latin typeface="Times New Roman"/>
                        <a:ea typeface="新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99848">
                <a:tc>
                  <a:txBody>
                    <a:bodyPr/>
                    <a:lstStyle/>
                    <a:p>
                      <a:pPr>
                        <a:spcAft>
                          <a:spcPts val="0"/>
                        </a:spcAft>
                      </a:pPr>
                      <a:endParaRPr lang="en-US" sz="1600" dirty="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創意思考</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9848">
                <a:tc>
                  <a:txBody>
                    <a:bodyPr/>
                    <a:lstStyle/>
                    <a:p>
                      <a:pPr>
                        <a:spcAft>
                          <a:spcPts val="0"/>
                        </a:spcAft>
                      </a:pPr>
                      <a:r>
                        <a:rPr lang="zh-TW" sz="1600">
                          <a:solidFill>
                            <a:srgbClr val="000000"/>
                          </a:solidFill>
                          <a:latin typeface="Times New Roman"/>
                          <a:ea typeface="新細明體"/>
                          <a:cs typeface="新細明體"/>
                        </a:rPr>
                        <a:t>學習能力</a:t>
                      </a:r>
                      <a:endParaRPr lang="zh-TW" sz="160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批判性思考</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9848">
                <a:tc>
                  <a:txBody>
                    <a:bodyPr/>
                    <a:lstStyle/>
                    <a:p>
                      <a:pPr>
                        <a:spcAft>
                          <a:spcPts val="0"/>
                        </a:spcAft>
                      </a:pPr>
                      <a:endParaRPr lang="en-US" sz="1600" dirty="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marR="0" lvl="0" indent="-342900" algn="just" defTabSz="914400" rtl="0" eaLnBrk="1" fontAlgn="auto" latinLnBrk="0" hangingPunct="1">
                        <a:lnSpc>
                          <a:spcPct val="100000"/>
                        </a:lnSpc>
                        <a:spcBef>
                          <a:spcPts val="0"/>
                        </a:spcBef>
                        <a:spcAft>
                          <a:spcPts val="0"/>
                        </a:spcAft>
                        <a:buClrTx/>
                        <a:buSzPts val="700"/>
                        <a:buFont typeface="Wingdings"/>
                        <a:buChar char=""/>
                        <a:tabLst>
                          <a:tab pos="160020" algn="l"/>
                        </a:tabLst>
                        <a:defRPr/>
                      </a:pPr>
                      <a:r>
                        <a:rPr lang="en-US" sz="1600" kern="1200" dirty="0" err="1" smtClean="0">
                          <a:solidFill>
                            <a:srgbClr val="0D0D0D"/>
                          </a:solidFill>
                          <a:latin typeface="新細明體"/>
                          <a:ea typeface="新細明體"/>
                          <a:cs typeface="Times New Roman"/>
                        </a:rPr>
                        <a:t>解難技巧</a:t>
                      </a:r>
                      <a:endParaRPr lang="zh-TW" altLang="en-US" sz="1600" dirty="0" smtClean="0">
                        <a:latin typeface="Calibri"/>
                        <a:ea typeface="+mn-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9848">
                <a:tc>
                  <a:txBody>
                    <a:bodyPr/>
                    <a:lstStyle/>
                    <a:p>
                      <a:pPr>
                        <a:spcAft>
                          <a:spcPts val="0"/>
                        </a:spcAft>
                      </a:pPr>
                      <a:endParaRPr lang="en-US" sz="1600" dirty="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marR="0" lvl="0" indent="-342900" algn="just" defTabSz="914400" rtl="0" eaLnBrk="1" fontAlgn="auto" latinLnBrk="0" hangingPunct="1">
                        <a:lnSpc>
                          <a:spcPct val="100000"/>
                        </a:lnSpc>
                        <a:spcBef>
                          <a:spcPts val="0"/>
                        </a:spcBef>
                        <a:spcAft>
                          <a:spcPts val="0"/>
                        </a:spcAft>
                        <a:buClrTx/>
                        <a:buSzPts val="700"/>
                        <a:buFont typeface="Wingdings"/>
                        <a:buChar char=""/>
                        <a:tabLst>
                          <a:tab pos="160020" algn="l"/>
                        </a:tabLst>
                        <a:defRPr/>
                      </a:pPr>
                      <a:r>
                        <a:rPr lang="en-US" sz="1600" kern="1200" dirty="0" err="1" smtClean="0">
                          <a:solidFill>
                            <a:srgbClr val="0D0D0D"/>
                          </a:solidFill>
                          <a:latin typeface="新細明體"/>
                          <a:ea typeface="新細明體"/>
                          <a:cs typeface="Times New Roman"/>
                        </a:rPr>
                        <a:t>時間管理</a:t>
                      </a:r>
                      <a:endParaRPr lang="zh-TW" sz="16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9848">
                <a:tc>
                  <a:txBody>
                    <a:bodyPr/>
                    <a:lstStyle/>
                    <a:p>
                      <a:pPr>
                        <a:spcAft>
                          <a:spcPts val="0"/>
                        </a:spcAft>
                      </a:pPr>
                      <a:endParaRPr lang="en-US" sz="1600" dirty="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a:solidFill>
                            <a:srgbClr val="0D0D0D"/>
                          </a:solidFill>
                          <a:latin typeface="新細明體"/>
                          <a:ea typeface="新細明體"/>
                          <a:cs typeface="Times New Roman"/>
                        </a:rPr>
                        <a:t>學術情感</a:t>
                      </a:r>
                      <a:endParaRPr lang="zh-TW" sz="16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984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a:solidFill>
                            <a:srgbClr val="0D0D0D"/>
                          </a:solidFill>
                          <a:latin typeface="新細明體"/>
                          <a:ea typeface="新細明體"/>
                          <a:cs typeface="Times New Roman"/>
                        </a:rPr>
                        <a:t>學術探究</a:t>
                      </a:r>
                      <a:endParaRPr lang="zh-TW" sz="16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984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學術檢視</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984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學習自我概念</a:t>
                      </a:r>
                      <a:endParaRPr lang="zh-TW" sz="160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984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自我完善</a:t>
                      </a:r>
                      <a:endParaRPr lang="zh-TW" sz="160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984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smtClean="0">
                          <a:solidFill>
                            <a:srgbClr val="0D0D0D"/>
                          </a:solidFill>
                          <a:latin typeface="新細明體"/>
                          <a:ea typeface="新細明體"/>
                          <a:cs typeface="Times New Roman"/>
                        </a:rPr>
                        <a:t>尋找協助</a:t>
                      </a:r>
                      <a:r>
                        <a:rPr lang="en-US" sz="1600" kern="1200" dirty="0" smtClean="0">
                          <a:solidFill>
                            <a:srgbClr val="0D0D0D"/>
                          </a:solidFill>
                          <a:latin typeface="新細明體"/>
                          <a:ea typeface="新細明體"/>
                          <a:cs typeface="Times New Roman"/>
                        </a:rPr>
                        <a:t> *</a:t>
                      </a:r>
                      <a:endParaRPr lang="zh-TW" sz="1600" dirty="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9848">
                <a:tc>
                  <a:txBody>
                    <a:bodyPr/>
                    <a:lstStyle/>
                    <a:p>
                      <a:pPr algn="just">
                        <a:spcAft>
                          <a:spcPts val="0"/>
                        </a:spcAft>
                      </a:pPr>
                      <a:r>
                        <a:rPr lang="zh-TW" sz="1600">
                          <a:solidFill>
                            <a:srgbClr val="000000"/>
                          </a:solidFill>
                          <a:latin typeface="Times New Roman"/>
                          <a:ea typeface="新細明體"/>
                          <a:cs typeface="Arial"/>
                        </a:rPr>
                        <a:t>獨立學習能力</a:t>
                      </a:r>
                      <a:endParaRPr lang="zh-TW" sz="160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目標設定</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984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好奇</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984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閱讀策略</a:t>
                      </a:r>
                      <a:endParaRPr lang="zh-TW" sz="160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984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策略性求助</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984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控制學習環境</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984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學習計劃</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984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a:solidFill>
                            <a:srgbClr val="0D0D0D"/>
                          </a:solidFill>
                          <a:latin typeface="新細明體"/>
                          <a:ea typeface="新細明體"/>
                          <a:cs typeface="Times New Roman"/>
                        </a:rPr>
                        <a:t>學習的價值</a:t>
                      </a:r>
                      <a:endParaRPr lang="zh-TW" sz="1600" dirty="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Slide Number Placeholder 3"/>
          <p:cNvSpPr>
            <a:spLocks noGrp="1"/>
          </p:cNvSpPr>
          <p:nvPr>
            <p:ph type="sldNum" sz="quarter" idx="12"/>
          </p:nvPr>
        </p:nvSpPr>
        <p:spPr>
          <a:xfrm>
            <a:off x="7924800" y="6448425"/>
            <a:ext cx="762000" cy="365125"/>
          </a:xfrm>
        </p:spPr>
        <p:txBody>
          <a:bodyPr/>
          <a:lstStyle/>
          <a:p>
            <a:pPr>
              <a:defRPr/>
            </a:pPr>
            <a:fld id="{451C36F9-9ABC-4E1C-9082-3B5427978308}" type="slidenum">
              <a:rPr lang="zh-TW" altLang="en-US" smtClean="0"/>
              <a:pPr>
                <a:defRPr/>
              </a:pPr>
              <a:t>9</a:t>
            </a:fld>
            <a:endParaRPr lang="zh-TW" alt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線">
  <a:themeElements>
    <a:clrScheme name="流線">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流線">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線">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流線">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流線">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964</TotalTime>
  <Words>3075</Words>
  <Application>Microsoft Office PowerPoint</Application>
  <PresentationFormat>On-screen Show (4:3)</PresentationFormat>
  <Paragraphs>473</Paragraphs>
  <Slides>43</Slides>
  <Notes>0</Notes>
  <HiddenSlides>0</HiddenSlides>
  <MMClips>0</MMClips>
  <ScaleCrop>false</ScaleCrop>
  <HeadingPairs>
    <vt:vector size="6" baseType="variant">
      <vt:variant>
        <vt:lpstr>使用字型</vt:lpstr>
      </vt:variant>
      <vt:variant>
        <vt:i4>10</vt:i4>
      </vt:variant>
      <vt:variant>
        <vt:lpstr>簡報設計範本</vt:lpstr>
      </vt:variant>
      <vt:variant>
        <vt:i4>4</vt:i4>
      </vt:variant>
      <vt:variant>
        <vt:lpstr>投影片標題</vt:lpstr>
      </vt:variant>
      <vt:variant>
        <vt:i4>43</vt:i4>
      </vt:variant>
    </vt:vector>
  </HeadingPairs>
  <TitlesOfParts>
    <vt:vector size="57" baseType="lpstr">
      <vt:lpstr>Arial</vt:lpstr>
      <vt:lpstr>新細明體</vt:lpstr>
      <vt:lpstr>Calibri</vt:lpstr>
      <vt:lpstr>微軟正黑體</vt:lpstr>
      <vt:lpstr>Constantia</vt:lpstr>
      <vt:lpstr>Wingdings 2</vt:lpstr>
      <vt:lpstr>Times New Roman</vt:lpstr>
      <vt:lpstr>Wingdings</vt:lpstr>
      <vt:lpstr>....`..</vt:lpstr>
      <vt:lpstr>SimSun</vt:lpstr>
      <vt:lpstr>流線</vt:lpstr>
      <vt:lpstr>流線</vt:lpstr>
      <vt:lpstr>流線</vt:lpstr>
      <vt:lpstr>流線</vt:lpstr>
      <vt:lpstr>投影片 1</vt:lpstr>
      <vt:lpstr>單元一</vt:lpstr>
      <vt:lpstr>單元二</vt:lpstr>
      <vt:lpstr>單元三</vt:lpstr>
      <vt:lpstr>背景</vt:lpstr>
      <vt:lpstr>用途</vt:lpstr>
      <vt:lpstr>量表和副量表</vt:lpstr>
      <vt:lpstr>量表和副量表</vt:lpstr>
      <vt:lpstr>量表和副量表</vt:lpstr>
      <vt:lpstr>量表和副量表</vt:lpstr>
      <vt:lpstr>使用的目的:</vt:lpstr>
      <vt:lpstr>使用指引</vt:lpstr>
      <vt:lpstr>使用指引</vt:lpstr>
      <vt:lpstr>使用指引</vt:lpstr>
      <vt:lpstr>使用指引</vt:lpstr>
      <vt:lpstr>選擇量表的原則 </vt:lpstr>
      <vt:lpstr>選擇APASO-II量表的原則 </vt:lpstr>
      <vt:lpstr>選擇APASO-II量表的原則 </vt:lpstr>
      <vt:lpstr>選擇APASO-II量表的原則 </vt:lpstr>
      <vt:lpstr>選擇APASO-II量表的原則 </vt:lpstr>
      <vt:lpstr>APASO-II問卷調查的設計</vt:lpstr>
      <vt:lpstr>前測/後測的設計</vt:lpstr>
      <vt:lpstr>縱向設計</vt:lpstr>
      <vt:lpstr>針對成長期的策略</vt:lpstr>
      <vt:lpstr>小組討論</vt:lpstr>
      <vt:lpstr>APASO-II的報表</vt:lpstr>
      <vt:lpstr>平均圖</vt:lpstr>
      <vt:lpstr>投影片 28</vt:lpstr>
      <vt:lpstr>投影片 29</vt:lpstr>
      <vt:lpstr>原始分數與羅氏分數</vt:lpstr>
      <vt:lpstr>投影片 31</vt:lpstr>
      <vt:lpstr>盒形圖 (箱形圖)</vt:lpstr>
      <vt:lpstr>投影片 33</vt:lpstr>
      <vt:lpstr>投影片 34</vt:lpstr>
      <vt:lpstr>投影片 35</vt:lpstr>
      <vt:lpstr>個別題目棒形圖</vt:lpstr>
      <vt:lpstr>投影片 37</vt:lpstr>
      <vt:lpstr>投影片 38</vt:lpstr>
      <vt:lpstr>跨年度比較報告</vt:lpstr>
      <vt:lpstr>投影片 40</vt:lpstr>
      <vt:lpstr>投影片 41</vt:lpstr>
      <vt:lpstr>投影片 42</vt:lpstr>
      <vt:lpstr>投影片 43</vt:lpstr>
    </vt:vector>
  </TitlesOfParts>
  <Company>HKIEd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HKIEd</dc:creator>
  <cp:lastModifiedBy>Yipsir</cp:lastModifiedBy>
  <cp:revision>137</cp:revision>
  <dcterms:created xsi:type="dcterms:W3CDTF">2010-10-05T03:00:48Z</dcterms:created>
  <dcterms:modified xsi:type="dcterms:W3CDTF">2012-04-06T03:12:33Z</dcterms:modified>
</cp:coreProperties>
</file>